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0" r:id="rId2"/>
  </p:sldMasterIdLst>
  <p:notesMasterIdLst>
    <p:notesMasterId r:id="rId42"/>
  </p:notesMasterIdLst>
  <p:sldIdLst>
    <p:sldId id="256" r:id="rId3"/>
    <p:sldId id="441" r:id="rId4"/>
    <p:sldId id="423" r:id="rId5"/>
    <p:sldId id="382" r:id="rId6"/>
    <p:sldId id="422" r:id="rId7"/>
    <p:sldId id="424" r:id="rId8"/>
    <p:sldId id="405" r:id="rId9"/>
    <p:sldId id="419" r:id="rId10"/>
    <p:sldId id="407" r:id="rId11"/>
    <p:sldId id="426" r:id="rId12"/>
    <p:sldId id="449" r:id="rId13"/>
    <p:sldId id="427" r:id="rId14"/>
    <p:sldId id="413" r:id="rId15"/>
    <p:sldId id="433" r:id="rId16"/>
    <p:sldId id="408" r:id="rId17"/>
    <p:sldId id="409" r:id="rId18"/>
    <p:sldId id="410" r:id="rId19"/>
    <p:sldId id="411" r:id="rId20"/>
    <p:sldId id="412" r:id="rId21"/>
    <p:sldId id="414" r:id="rId22"/>
    <p:sldId id="434" r:id="rId23"/>
    <p:sldId id="415" r:id="rId24"/>
    <p:sldId id="416" r:id="rId25"/>
    <p:sldId id="417" r:id="rId26"/>
    <p:sldId id="418" r:id="rId27"/>
    <p:sldId id="435" r:id="rId28"/>
    <p:sldId id="436" r:id="rId29"/>
    <p:sldId id="437" r:id="rId30"/>
    <p:sldId id="438" r:id="rId31"/>
    <p:sldId id="439" r:id="rId32"/>
    <p:sldId id="442" r:id="rId33"/>
    <p:sldId id="443" r:id="rId34"/>
    <p:sldId id="444" r:id="rId35"/>
    <p:sldId id="445" r:id="rId36"/>
    <p:sldId id="446" r:id="rId37"/>
    <p:sldId id="448" r:id="rId38"/>
    <p:sldId id="450" r:id="rId39"/>
    <p:sldId id="268" r:id="rId40"/>
    <p:sldId id="425" r:id="rId41"/>
  </p:sldIdLst>
  <p:sldSz cx="9144000" cy="6858000" type="screen4x3"/>
  <p:notesSz cx="6858000" cy="9144000"/>
  <p:embeddedFontLst>
    <p:embeddedFont>
      <p:font typeface="Times" pitchFamily="18" charset="0"/>
      <p:regular r:id="rId43"/>
      <p:bold r:id="rId44"/>
      <p:italic r:id="rId45"/>
      <p:boldItalic r:id="rId46"/>
    </p:embeddedFont>
    <p:embeddedFont>
      <p:font typeface="ＭＳ Ｐゴシック" pitchFamily="34" charset="-128"/>
      <p:regular r:id="rId47"/>
    </p:embeddedFont>
    <p:embeddedFont>
      <p:font typeface="Consolas" pitchFamily="49" charset="0"/>
      <p:regular r:id="rId48"/>
      <p:bold r:id="rId49"/>
      <p:italic r:id="rId50"/>
      <p:boldItalic r:id="rId51"/>
    </p:embeddedFont>
    <p:embeddedFont>
      <p:font typeface="Arial Unicode MS" pitchFamily="34" charset="-128"/>
      <p:regular r:id="rId52"/>
    </p:embeddedFont>
    <p:embeddedFont>
      <p:font typeface="Comic Sans MS" pitchFamily="66" charset="0"/>
      <p:regular r:id="rId53"/>
      <p:bold r:id="rId54"/>
    </p:embeddedFont>
    <p:embeddedFont>
      <p:font typeface="Calibri" pitchFamily="34" charset="0"/>
      <p:regular r:id="rId55"/>
      <p:bold r:id="rId56"/>
      <p:italic r:id="rId57"/>
      <p:bold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gar Chaki" initials="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00"/>
    <a:srgbClr val="ECD16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973" autoAdjust="0"/>
  </p:normalViewPr>
  <p:slideViewPr>
    <p:cSldViewPr>
      <p:cViewPr>
        <p:scale>
          <a:sx n="63" d="100"/>
          <a:sy n="63" d="100"/>
        </p:scale>
        <p:origin x="-82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14F95-0454-400F-8F32-9564A6420F72}" type="datetimeFigureOut">
              <a:rPr lang="en-US" smtClean="0"/>
              <a:pPr/>
              <a:t>7/14/2013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E1A95-C5EB-46EB-8C0A-110967F4EC64}" type="slidenum">
              <a:rPr lang="en-US" smtClean="0"/>
              <a:pPr/>
              <a:t>‹#›</a:t>
            </a:fld>
            <a:endParaRPr lang="en-US"/>
          </a:p>
        </p:txBody>
      </p:sp>
    </p:spTree>
    <p:extLst>
      <p:ext uri="{BB962C8B-B14F-4D97-AF65-F5344CB8AC3E}">
        <p14:creationId xmlns="" xmlns:p14="http://schemas.microsoft.com/office/powerpoint/2010/main" val="183515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FE1A95-C5EB-46EB-8C0A-110967F4EC6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p:sp>
      <p:sp>
        <p:nvSpPr>
          <p:cNvPr id="150531" name="Rectangle 3"/>
          <p:cNvSpPr>
            <a:spLocks noGrp="1" noChangeArrowheads="1"/>
          </p:cNvSpPr>
          <p:nvPr>
            <p:ph type="body" idx="1"/>
          </p:nvPr>
        </p:nvSpPr>
        <p:spPr/>
        <p:txBody>
          <a:bodyPr/>
          <a:lstStyle/>
          <a:p>
            <a:endParaRPr lang="en-GB"/>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90625" y="877455"/>
            <a:ext cx="4476750" cy="316489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3010" name="Text Box 2"/>
          <p:cNvSpPr txBox="1">
            <a:spLocks noGrp="1" noChangeArrowheads="1"/>
          </p:cNvSpPr>
          <p:nvPr>
            <p:ph type="body"/>
          </p:nvPr>
        </p:nvSpPr>
        <p:spPr bwMode="auto">
          <a:xfrm>
            <a:off x="1060357" y="4349750"/>
            <a:ext cx="4738687" cy="35112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0625" y="877455"/>
            <a:ext cx="4476750" cy="316489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4034" name="Text Box 2"/>
          <p:cNvSpPr txBox="1">
            <a:spLocks noGrp="1" noChangeArrowheads="1"/>
          </p:cNvSpPr>
          <p:nvPr>
            <p:ph type="body"/>
          </p:nvPr>
        </p:nvSpPr>
        <p:spPr bwMode="auto">
          <a:xfrm>
            <a:off x="1060357" y="4349750"/>
            <a:ext cx="4738687" cy="35112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190625" y="877455"/>
            <a:ext cx="4476750" cy="316489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9267" name="Text Box 3"/>
          <p:cNvSpPr txBox="1">
            <a:spLocks noGrp="1" noChangeArrowheads="1"/>
          </p:cNvSpPr>
          <p:nvPr>
            <p:ph type="body"/>
          </p:nvPr>
        </p:nvSpPr>
        <p:spPr>
          <a:xfrm>
            <a:off x="1060357" y="4349750"/>
            <a:ext cx="4738687" cy="3511262"/>
          </a:xfrm>
          <a:ln/>
        </p:spPr>
        <p:txBody>
          <a:bodyPr wrap="none" anchor="ct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ftr" sz="quarter" idx="4294967295"/>
          </p:nvPr>
        </p:nvSpPr>
        <p:spPr bwMode="auto">
          <a:xfrm>
            <a:off x="0" y="8684381"/>
            <a:ext cx="2972098" cy="458108"/>
          </a:xfrm>
          <a:prstGeom prst="rect">
            <a:avLst/>
          </a:prstGeom>
          <a:noFill/>
          <a:ln>
            <a:miter lim="800000"/>
            <a:headEnd/>
            <a:tailEnd/>
          </a:ln>
        </p:spPr>
        <p:txBody>
          <a:bodyPr lIns="88146" tIns="44072" rIns="88146" bIns="44072"/>
          <a:lstStyle/>
          <a:p>
            <a:r>
              <a:rPr lang="en-US" sz="900"/>
              <a:t>© 2005 by Carnegie Mellon University</a:t>
            </a:r>
          </a:p>
          <a:p>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ea typeface="ＭＳ Ｐゴシック" pitchFamily="-1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7/14/2013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19458"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19459" name="Rectangle 13"/>
          <p:cNvSpPr>
            <a:spLocks noGrp="1" noChangeArrowheads="1"/>
          </p:cNvSpPr>
          <p:nvPr>
            <p:ph type="dt" sz="quarter" idx="1"/>
          </p:nvPr>
        </p:nvSpPr>
        <p:spPr>
          <a:noFill/>
        </p:spPr>
        <p:txBody>
          <a:bodyPr/>
          <a:lstStyle/>
          <a:p>
            <a:fld id="{AE3B07EF-C312-4D4F-B049-567ADC4AAEB0}" type="datetime1">
              <a:rPr lang="en-US" smtClean="0">
                <a:ea typeface="ＭＳ Ｐゴシック"/>
                <a:cs typeface="ＭＳ Ｐゴシック"/>
              </a:rPr>
              <a:pPr/>
              <a:t>7/14/2013</a:t>
            </a:fld>
            <a:endParaRPr lang="en-US" smtClean="0">
              <a:ea typeface="ＭＳ Ｐゴシック"/>
              <a:cs typeface="ＭＳ Ｐゴシック"/>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things can go</a:t>
            </a:r>
            <a:r>
              <a:rPr lang="en-US" baseline="0" dirty="0" smtClean="0"/>
              <a:t> wrong even when a complete, consistent, and sound proof was produced:</a:t>
            </a:r>
          </a:p>
          <a:p>
            <a:r>
              <a:rPr lang="en-US" baseline="0" dirty="0" smtClean="0"/>
              <a:t>  semantics used by FE and Compiler can differ</a:t>
            </a:r>
          </a:p>
          <a:p>
            <a:r>
              <a:rPr lang="en-US" baseline="0" dirty="0" smtClean="0"/>
              <a:t>  Environment model and Real Environment can differ</a:t>
            </a:r>
          </a:p>
          <a:p>
            <a:r>
              <a:rPr lang="en-US" baseline="0" dirty="0" smtClean="0"/>
              <a:t>  Low-level property may not capture high-level one</a:t>
            </a:r>
          </a:p>
          <a:p>
            <a:endParaRPr lang="en-US" baseline="0" dirty="0" smtClean="0"/>
          </a:p>
          <a:p>
            <a:r>
              <a:rPr lang="en-US" baseline="0" dirty="0" smtClean="0"/>
              <a:t>Question: is there an assurance case for qualifying and using automated verification tools?</a:t>
            </a:r>
            <a:endParaRPr lang="en-US" dirty="0"/>
          </a:p>
        </p:txBody>
      </p:sp>
      <p:sp>
        <p:nvSpPr>
          <p:cNvPr id="4" name="Slide Number Placeholder 3"/>
          <p:cNvSpPr>
            <a:spLocks noGrp="1"/>
          </p:cNvSpPr>
          <p:nvPr>
            <p:ph type="sldNum" sz="quarter" idx="10"/>
          </p:nvPr>
        </p:nvSpPr>
        <p:spPr/>
        <p:txBody>
          <a:bodyPr/>
          <a:lstStyle/>
          <a:p>
            <a:fld id="{31FE1A95-C5EB-46EB-8C0A-110967F4EC6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demo with </a:t>
            </a:r>
            <a:r>
              <a:rPr lang="en-US" dirty="0" err="1" smtClean="0"/>
              <a:t>NuSMV</a:t>
            </a:r>
            <a:endParaRPr lang="en-US" dirty="0"/>
          </a:p>
        </p:txBody>
      </p:sp>
      <p:sp>
        <p:nvSpPr>
          <p:cNvPr id="4" name="Slide Number Placeholder 3"/>
          <p:cNvSpPr>
            <a:spLocks noGrp="1"/>
          </p:cNvSpPr>
          <p:nvPr>
            <p:ph type="sldNum" sz="quarter" idx="10"/>
          </p:nvPr>
        </p:nvSpPr>
        <p:spPr/>
        <p:txBody>
          <a:bodyPr/>
          <a:lstStyle/>
          <a:p>
            <a:fld id="{31FE1A95-C5EB-46EB-8C0A-110967F4EC64}" type="slidenum">
              <a:rPr lang="en-US" smtClean="0"/>
              <a:pPr/>
              <a:t>15</a:t>
            </a:fld>
            <a:endParaRPr lang="en-US"/>
          </a:p>
        </p:txBody>
      </p:sp>
    </p:spTree>
    <p:extLst>
      <p:ext uri="{BB962C8B-B14F-4D97-AF65-F5344CB8AC3E}">
        <p14:creationId xmlns="" xmlns:p14="http://schemas.microsoft.com/office/powerpoint/2010/main" val="1785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1746" name="Text Box 2"/>
          <p:cNvSpPr txBox="1">
            <a:spLocks noGrp="1" noChangeArrowheads="1"/>
          </p:cNvSpPr>
          <p:nvPr>
            <p:ph type="body" idx="1"/>
          </p:nvPr>
        </p:nvSpPr>
        <p:spPr bwMode="auto">
          <a:xfrm>
            <a:off x="1060357" y="4349750"/>
            <a:ext cx="4738687"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190625" y="877455"/>
            <a:ext cx="4476750" cy="316489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32770" name="Text Box 2"/>
          <p:cNvSpPr txBox="1">
            <a:spLocks noGrp="1" noChangeArrowheads="1"/>
          </p:cNvSpPr>
          <p:nvPr>
            <p:ph type="body"/>
          </p:nvPr>
        </p:nvSpPr>
        <p:spPr bwMode="auto">
          <a:xfrm>
            <a:off x="1060357" y="4349750"/>
            <a:ext cx="4738687" cy="35112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2"/>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130051" name="Text Box 3"/>
          <p:cNvSpPr txBox="1">
            <a:spLocks noGrp="1" noChangeArrowheads="1"/>
          </p:cNvSpPr>
          <p:nvPr>
            <p:ph type="body" idx="1"/>
          </p:nvPr>
        </p:nvSpPr>
        <p:spPr bwMode="auto">
          <a:xfrm>
            <a:off x="1060357" y="4349750"/>
            <a:ext cx="4738687"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a:t>Our goal:</a:t>
            </a:r>
            <a:r>
              <a:rPr lang="en-GB" b="1"/>
              <a:t> detecting environment guarantees for state machine models</a:t>
            </a:r>
          </a:p>
          <a:p>
            <a:r>
              <a:rPr lang="en-US"/>
              <a:t>Say:  checking propeties of the interaction between the model and the controller</a:t>
            </a:r>
          </a:p>
          <a:p>
            <a:endParaRPr lang="en-GB" b="1"/>
          </a:p>
          <a:p>
            <a:endParaRPr lang="en-GB"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190625" y="877455"/>
            <a:ext cx="4476750" cy="316489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37890" name="Text Box 2"/>
          <p:cNvSpPr txBox="1">
            <a:spLocks noGrp="1" noChangeArrowheads="1"/>
          </p:cNvSpPr>
          <p:nvPr>
            <p:ph type="body"/>
          </p:nvPr>
        </p:nvSpPr>
        <p:spPr bwMode="auto">
          <a:xfrm>
            <a:off x="1060357" y="4349750"/>
            <a:ext cx="4738687" cy="35112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190625" y="877455"/>
            <a:ext cx="4476750" cy="316489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62" name="Text Box 2"/>
          <p:cNvSpPr txBox="1">
            <a:spLocks noGrp="1" noChangeArrowheads="1"/>
          </p:cNvSpPr>
          <p:nvPr>
            <p:ph type="body"/>
          </p:nvPr>
        </p:nvSpPr>
        <p:spPr bwMode="auto">
          <a:xfrm>
            <a:off x="1060357" y="4349750"/>
            <a:ext cx="4738687" cy="35112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498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685225"/>
            <a:ext cx="9144000" cy="5791296"/>
          </a:xfrm>
        </p:spPr>
        <p:txBody>
          <a:bodyPr/>
          <a:lstStyle/>
          <a:p>
            <a:endParaRPr lang="en-US"/>
          </a:p>
        </p:txBody>
      </p:sp>
    </p:spTree>
    <p:extLst>
      <p:ext uri="{BB962C8B-B14F-4D97-AF65-F5344CB8AC3E}">
        <p14:creationId xmlns="" xmlns:p14="http://schemas.microsoft.com/office/powerpoint/2010/main" val="18849645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2012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74198"/>
            <a:ext cx="2286000" cy="47704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baseline="0" dirty="0" smtClean="0">
                <a:solidFill>
                  <a:schemeClr val="bg1"/>
                </a:solidFill>
              </a:rPr>
              <a:t>Trust in Formal Methods</a:t>
            </a:r>
          </a:p>
          <a:p>
            <a:pPr algn="l" eaLnBrk="0" hangingPunct="0">
              <a:spcBef>
                <a:spcPct val="0"/>
              </a:spcBef>
            </a:pPr>
            <a:r>
              <a:rPr lang="en-US" sz="900" b="0" spc="0" baseline="0" dirty="0" err="1" smtClean="0">
                <a:solidFill>
                  <a:schemeClr val="bg1"/>
                </a:solidFill>
              </a:rPr>
              <a:t>Gurfinkel</a:t>
            </a:r>
            <a:endParaRPr lang="en-US" sz="900" b="0" spc="0" baseline="0" dirty="0" smtClean="0">
              <a:solidFill>
                <a:schemeClr val="bg1"/>
              </a:solidFill>
            </a:endParaRPr>
          </a:p>
          <a:p>
            <a:pPr algn="l" eaLnBrk="0" hangingPunct="0">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5"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93" r:id="rId13"/>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51116"/>
            <a:ext cx="2286000" cy="523208"/>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1000" baseline="0" dirty="0" smtClean="0">
                <a:solidFill>
                  <a:schemeClr val="bg1"/>
                </a:solidFill>
              </a:rPr>
              <a:t>Trust in Formal Methods</a:t>
            </a:r>
          </a:p>
          <a:p>
            <a:pPr algn="l" eaLnBrk="0" hangingPunct="0">
              <a:spcBef>
                <a:spcPct val="0"/>
              </a:spcBef>
            </a:pPr>
            <a:r>
              <a:rPr lang="en-US" sz="1000" b="0" spc="0" baseline="0" dirty="0" err="1" smtClean="0">
                <a:solidFill>
                  <a:schemeClr val="bg1"/>
                </a:solidFill>
              </a:rPr>
              <a:t>Gurfinkel</a:t>
            </a:r>
            <a:endParaRPr lang="en-US" sz="1000" b="0" spc="0" baseline="0" dirty="0" smtClean="0">
              <a:solidFill>
                <a:schemeClr val="bg1"/>
              </a:solidFill>
            </a:endParaRPr>
          </a:p>
          <a:p>
            <a:pPr algn="l" eaLnBrk="0" hangingPunct="0">
              <a:spcBef>
                <a:spcPct val="0"/>
              </a:spcBef>
            </a:pPr>
            <a:r>
              <a:rPr lang="en-US" sz="800" b="1" spc="0" dirty="0" smtClean="0">
                <a:solidFill>
                  <a:schemeClr val="bg1"/>
                </a:solidFill>
              </a:rPr>
              <a:t>©</a:t>
            </a:r>
            <a:r>
              <a:rPr lang="en-US" sz="800" b="1" spc="0" baseline="0" dirty="0" smtClean="0">
                <a:solidFill>
                  <a:schemeClr val="bg1"/>
                </a:solidFill>
              </a:rPr>
              <a:t> 2013 Carnegie Mellon University</a:t>
            </a:r>
            <a:endParaRPr lang="en-US" sz="800" b="0" spc="0" dirty="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permission@sei.cmu.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agstuhl.de/1305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5.xml"/><Relationship Id="rId5" Type="http://schemas.openxmlformats.org/officeDocument/2006/relationships/image" Target="../media/image14.w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828800"/>
            <a:ext cx="4114800" cy="1077206"/>
          </a:xfrm>
        </p:spPr>
        <p:txBody>
          <a:bodyPr/>
          <a:lstStyle/>
          <a:p>
            <a:r>
              <a:rPr lang="en-US" sz="3200" b="0" dirty="0" smtClean="0"/>
              <a:t>Trust in Formal Methods </a:t>
            </a:r>
            <a:r>
              <a:rPr lang="en-US" sz="3200" b="0" dirty="0" err="1" smtClean="0"/>
              <a:t>Toolchains</a:t>
            </a:r>
            <a:endParaRPr lang="en-US" sz="3200" dirty="0"/>
          </a:p>
        </p:txBody>
      </p:sp>
      <p:sp>
        <p:nvSpPr>
          <p:cNvPr id="3" name="Subtitle 2"/>
          <p:cNvSpPr>
            <a:spLocks noGrp="1"/>
          </p:cNvSpPr>
          <p:nvPr>
            <p:ph type="subTitle" idx="1"/>
          </p:nvPr>
        </p:nvSpPr>
        <p:spPr>
          <a:xfrm>
            <a:off x="4191000" y="3657600"/>
            <a:ext cx="4419600" cy="2201862"/>
          </a:xfrm>
        </p:spPr>
        <p:txBody>
          <a:bodyPr/>
          <a:lstStyle/>
          <a:p>
            <a:endParaRPr lang="en-US" dirty="0" smtClean="0"/>
          </a:p>
          <a:p>
            <a:r>
              <a:rPr lang="en-US" dirty="0" smtClean="0"/>
              <a:t>Arie Gurfinkel</a:t>
            </a:r>
            <a:endParaRPr lang="en-US" baseline="30000" dirty="0"/>
          </a:p>
          <a:p>
            <a:endParaRPr lang="en-US" baseline="30000" dirty="0" smtClean="0"/>
          </a:p>
          <a:p>
            <a:r>
              <a:rPr lang="en-US" dirty="0" smtClean="0"/>
              <a:t>Software Engineering Institute </a:t>
            </a:r>
          </a:p>
          <a:p>
            <a:r>
              <a:rPr lang="en-US" dirty="0" smtClean="0"/>
              <a:t>Carnegie Mellon University</a:t>
            </a:r>
          </a:p>
          <a:p>
            <a:endParaRPr lang="en-US" dirty="0"/>
          </a:p>
          <a:p>
            <a:r>
              <a:rPr lang="en-US" dirty="0" smtClean="0"/>
              <a:t>July 14, 2013</a:t>
            </a:r>
          </a:p>
          <a:p>
            <a:r>
              <a:rPr lang="en-US" dirty="0" err="1" smtClean="0"/>
              <a:t>VeriSure</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22275"/>
            <a:ext cx="8153400" cy="394980"/>
          </a:xfrm>
        </p:spPr>
        <p:txBody>
          <a:bodyPr/>
          <a:lstStyle/>
          <a:p>
            <a:r>
              <a:rPr lang="en-US" dirty="0" smtClean="0"/>
              <a:t>Five Hazards (Gaps) of Automated Verification</a:t>
            </a:r>
            <a:endParaRPr lang="en-US" dirty="0"/>
          </a:p>
        </p:txBody>
      </p:sp>
      <p:sp>
        <p:nvSpPr>
          <p:cNvPr id="4" name="Content Placeholder 3"/>
          <p:cNvSpPr>
            <a:spLocks noGrp="1"/>
          </p:cNvSpPr>
          <p:nvPr>
            <p:ph idx="1"/>
          </p:nvPr>
        </p:nvSpPr>
        <p:spPr>
          <a:xfrm>
            <a:off x="518160" y="1295400"/>
            <a:ext cx="8153400" cy="4800600"/>
          </a:xfrm>
        </p:spPr>
        <p:txBody>
          <a:bodyPr/>
          <a:lstStyle/>
          <a:p>
            <a:r>
              <a:rPr lang="en-US" dirty="0" smtClean="0"/>
              <a:t>Soundness </a:t>
            </a:r>
            <a:r>
              <a:rPr lang="en-US" dirty="0"/>
              <a:t>Gap</a:t>
            </a:r>
          </a:p>
          <a:p>
            <a:pPr lvl="1"/>
            <a:r>
              <a:rPr lang="en-US" dirty="0"/>
              <a:t>Intentional and unintentional unsoundness in the verification engine </a:t>
            </a:r>
          </a:p>
          <a:p>
            <a:pPr lvl="1"/>
            <a:r>
              <a:rPr lang="en-US" dirty="0"/>
              <a:t>e.g., rational instead of </a:t>
            </a:r>
            <a:r>
              <a:rPr lang="en-US" dirty="0" err="1"/>
              <a:t>bitvector</a:t>
            </a:r>
            <a:r>
              <a:rPr lang="en-US" dirty="0"/>
              <a:t> arithmetic, simplified memory model, etc</a:t>
            </a:r>
            <a:r>
              <a:rPr lang="en-US" dirty="0" smtClean="0"/>
              <a:t>.</a:t>
            </a:r>
          </a:p>
          <a:p>
            <a:r>
              <a:rPr lang="en-US" dirty="0" smtClean="0"/>
              <a:t>Semantic Gap</a:t>
            </a:r>
          </a:p>
          <a:p>
            <a:pPr lvl="1"/>
            <a:r>
              <a:rPr lang="en-US" dirty="0" smtClean="0"/>
              <a:t>Compiler and verifier use different interpretation of the programming language</a:t>
            </a:r>
          </a:p>
          <a:p>
            <a:pPr indent="-169863"/>
            <a:r>
              <a:rPr lang="en-US" dirty="0" smtClean="0"/>
              <a:t>Specification Gap</a:t>
            </a:r>
          </a:p>
          <a:p>
            <a:pPr lvl="1"/>
            <a:r>
              <a:rPr lang="en-US" dirty="0" smtClean="0"/>
              <a:t>Expressing high-level specifications by low-level verifiable properties</a:t>
            </a:r>
          </a:p>
          <a:p>
            <a:pPr indent="-169863"/>
            <a:r>
              <a:rPr lang="en-US" dirty="0" smtClean="0"/>
              <a:t>Property Gap</a:t>
            </a:r>
          </a:p>
          <a:p>
            <a:pPr lvl="1"/>
            <a:r>
              <a:rPr lang="en-US" dirty="0" smtClean="0"/>
              <a:t>Formalizing low-level properties in temporal logic and/or assertions</a:t>
            </a:r>
          </a:p>
          <a:p>
            <a:r>
              <a:rPr lang="en-US" dirty="0" smtClean="0"/>
              <a:t>Environment Gap</a:t>
            </a:r>
          </a:p>
          <a:p>
            <a:pPr lvl="1"/>
            <a:r>
              <a:rPr lang="en-US" dirty="0" smtClean="0"/>
              <a:t>Too coarse / unsound / unfaithful model of the environment</a:t>
            </a:r>
          </a:p>
        </p:txBody>
      </p:sp>
    </p:spTree>
    <p:extLst>
      <p:ext uri="{BB962C8B-B14F-4D97-AF65-F5344CB8AC3E}">
        <p14:creationId xmlns="" xmlns:p14="http://schemas.microsoft.com/office/powerpoint/2010/main" val="12317874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769429"/>
          </a:xfrm>
        </p:spPr>
        <p:txBody>
          <a:bodyPr/>
          <a:lstStyle/>
          <a:p>
            <a:r>
              <a:rPr lang="en-US" dirty="0" smtClean="0"/>
              <a:t>Mitigating The Soundness Gap</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Mitigating The Soundness Gap</a:t>
            </a:r>
            <a:endParaRPr lang="en-US" dirty="0"/>
          </a:p>
        </p:txBody>
      </p:sp>
      <p:sp>
        <p:nvSpPr>
          <p:cNvPr id="3" name="Content Placeholder 2"/>
          <p:cNvSpPr>
            <a:spLocks noGrp="1"/>
          </p:cNvSpPr>
          <p:nvPr>
            <p:ph idx="1"/>
          </p:nvPr>
        </p:nvSpPr>
        <p:spPr/>
        <p:txBody>
          <a:bodyPr/>
          <a:lstStyle/>
          <a:p>
            <a:r>
              <a:rPr lang="en-US" sz="2400" dirty="0" smtClean="0"/>
              <a:t>Proof-producing verifier makes the soundness gap explicit</a:t>
            </a:r>
          </a:p>
          <a:p>
            <a:pPr lvl="1"/>
            <a:r>
              <a:rPr lang="en-US" sz="2000" dirty="0" smtClean="0"/>
              <a:t>the soundness of the proof can be established by a “simple” checker</a:t>
            </a:r>
          </a:p>
          <a:p>
            <a:pPr lvl="1"/>
            <a:r>
              <a:rPr lang="en-US" sz="2000" dirty="0" smtClean="0"/>
              <a:t>all assumptions are stated explicitly</a:t>
            </a:r>
          </a:p>
          <a:p>
            <a:pPr lvl="1"/>
            <a:endParaRPr lang="en-US" sz="2000" dirty="0" smtClean="0"/>
          </a:p>
          <a:p>
            <a:r>
              <a:rPr lang="en-US" sz="2400" dirty="0" smtClean="0"/>
              <a:t>Open questions:</a:t>
            </a:r>
          </a:p>
          <a:p>
            <a:pPr lvl="1"/>
            <a:r>
              <a:rPr lang="en-US" sz="2000" dirty="0" smtClean="0"/>
              <a:t>how to generate proofs for explicit Model Checking </a:t>
            </a:r>
          </a:p>
          <a:p>
            <a:pPr lvl="2"/>
            <a:r>
              <a:rPr lang="en-US" sz="2000" dirty="0" smtClean="0"/>
              <a:t>e.g., SPIN, Java </a:t>
            </a:r>
            <a:r>
              <a:rPr lang="en-US" sz="2000" dirty="0" err="1" smtClean="0"/>
              <a:t>PathFinder</a:t>
            </a:r>
            <a:endParaRPr lang="en-US" sz="2000" dirty="0" smtClean="0"/>
          </a:p>
          <a:p>
            <a:pPr lvl="1"/>
            <a:r>
              <a:rPr lang="en-US" sz="2000" dirty="0" smtClean="0"/>
              <a:t>how to generate partial proofs for non-exhaustive methods </a:t>
            </a:r>
          </a:p>
          <a:p>
            <a:pPr lvl="2"/>
            <a:r>
              <a:rPr lang="en-US" sz="2000" dirty="0" smtClean="0"/>
              <a:t>e.g., KLEE, Sage</a:t>
            </a:r>
          </a:p>
          <a:p>
            <a:pPr lvl="1"/>
            <a:r>
              <a:rPr lang="en-US" sz="2000" dirty="0" smtClean="0"/>
              <a:t>how to deal with “intentional” unsoundness </a:t>
            </a:r>
          </a:p>
          <a:p>
            <a:pPr lvl="2"/>
            <a:r>
              <a:rPr lang="en-US" sz="2000" dirty="0" smtClean="0"/>
              <a:t>e.g., rational arithmetic instead of </a:t>
            </a:r>
            <a:r>
              <a:rPr lang="en-US" sz="2000" dirty="0" err="1" smtClean="0"/>
              <a:t>bitvectors</a:t>
            </a:r>
            <a:r>
              <a:rPr lang="en-US" sz="2000" dirty="0" smtClean="0"/>
              <a:t>, memory models, …</a:t>
            </a:r>
          </a:p>
        </p:txBody>
      </p:sp>
    </p:spTree>
    <p:extLst>
      <p:ext uri="{BB962C8B-B14F-4D97-AF65-F5344CB8AC3E}">
        <p14:creationId xmlns="" xmlns:p14="http://schemas.microsoft.com/office/powerpoint/2010/main" val="955536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67200" y="2293938"/>
            <a:ext cx="4267200" cy="769429"/>
          </a:xfrm>
        </p:spPr>
        <p:txBody>
          <a:bodyPr/>
          <a:lstStyle/>
          <a:p>
            <a:r>
              <a:rPr lang="en-US" dirty="0" smtClean="0"/>
              <a:t>Mitigating the Property Gap:</a:t>
            </a:r>
            <a:br>
              <a:rPr lang="en-US" dirty="0" smtClean="0"/>
            </a:br>
            <a:r>
              <a:rPr lang="en-US" dirty="0" smtClean="0"/>
              <a:t>Vacuity in Model Checking</a:t>
            </a:r>
            <a:endParaRPr lang="en-US" dirty="0"/>
          </a:p>
        </p:txBody>
      </p:sp>
      <p:sp>
        <p:nvSpPr>
          <p:cNvPr id="4" name="Subtitle 3"/>
          <p:cNvSpPr>
            <a:spLocks noGrp="1"/>
          </p:cNvSpPr>
          <p:nvPr>
            <p:ph type="subTitle" idx="1"/>
          </p:nvPr>
        </p:nvSpPr>
        <p:spPr/>
        <p:txBody>
          <a:bodyPr/>
          <a:lstStyle/>
          <a:p>
            <a:r>
              <a:rPr lang="en-US" dirty="0" smtClean="0"/>
              <a:t>Joint work with Marsha </a:t>
            </a:r>
            <a:r>
              <a:rPr lang="en-US" dirty="0" err="1" smtClean="0"/>
              <a:t>Chechik</a:t>
            </a:r>
            <a:endParaRPr lang="en-US" dirty="0"/>
          </a:p>
        </p:txBody>
      </p:sp>
    </p:spTree>
    <p:extLst>
      <p:ext uri="{BB962C8B-B14F-4D97-AF65-F5344CB8AC3E}">
        <p14:creationId xmlns="" xmlns:p14="http://schemas.microsoft.com/office/powerpoint/2010/main" val="22696350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Vacuity: Mitigating Property Gap</a:t>
            </a:r>
            <a:endParaRPr lang="en-US" dirty="0"/>
          </a:p>
        </p:txBody>
      </p:sp>
      <p:sp>
        <p:nvSpPr>
          <p:cNvPr id="3" name="Content Placeholder 2"/>
          <p:cNvSpPr>
            <a:spLocks noGrp="1"/>
          </p:cNvSpPr>
          <p:nvPr>
            <p:ph idx="1"/>
          </p:nvPr>
        </p:nvSpPr>
        <p:spPr/>
        <p:txBody>
          <a:bodyPr/>
          <a:lstStyle/>
          <a:p>
            <a:r>
              <a:rPr lang="en-US" dirty="0" smtClean="0"/>
              <a:t>Model Checking Perspective: Never trust a </a:t>
            </a:r>
            <a:r>
              <a:rPr lang="en-US" i="1" dirty="0"/>
              <a:t>T</a:t>
            </a:r>
            <a:r>
              <a:rPr lang="en-US" i="1" dirty="0" smtClean="0"/>
              <a:t>rue</a:t>
            </a:r>
            <a:r>
              <a:rPr lang="en-US" dirty="0" smtClean="0"/>
              <a:t> answer from a Model Checker</a:t>
            </a:r>
          </a:p>
          <a:p>
            <a:endParaRPr lang="en-US" dirty="0" smtClean="0"/>
          </a:p>
          <a:p>
            <a:r>
              <a:rPr lang="en-US" dirty="0" smtClean="0"/>
              <a:t>When a property is violated, a counterexample is a certificate that can be examined by the user for validity</a:t>
            </a:r>
          </a:p>
          <a:p>
            <a:endParaRPr lang="en-US" dirty="0"/>
          </a:p>
          <a:p>
            <a:r>
              <a:rPr lang="en-US" dirty="0" smtClean="0"/>
              <a:t>When a property is satisfied, there is no feedback!</a:t>
            </a:r>
          </a:p>
          <a:p>
            <a:endParaRPr lang="en-US" dirty="0"/>
          </a:p>
          <a:p>
            <a:r>
              <a:rPr lang="en-US" dirty="0" smtClean="0"/>
              <a:t>It is very easy to formally state something very trivial in a very complex way</a:t>
            </a:r>
            <a:endParaRPr lang="en-US" dirty="0"/>
          </a:p>
          <a:p>
            <a:endParaRPr lang="en-US" dirty="0"/>
          </a:p>
        </p:txBody>
      </p:sp>
    </p:spTree>
    <p:extLst>
      <p:ext uri="{BB962C8B-B14F-4D97-AF65-F5344CB8AC3E}">
        <p14:creationId xmlns="" xmlns:p14="http://schemas.microsoft.com/office/powerpoint/2010/main" val="137076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2717411" cy="424731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latin typeface="Consolas" pitchFamily="49" charset="0"/>
                <a:cs typeface="Consolas" pitchFamily="49" charset="0"/>
              </a:rPr>
              <a:t>MODULE main</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VAR</a:t>
            </a:r>
          </a:p>
          <a:p>
            <a:r>
              <a:rPr lang="en-US" dirty="0" smtClean="0">
                <a:latin typeface="Consolas" pitchFamily="49" charset="0"/>
                <a:cs typeface="Consolas" pitchFamily="49" charset="0"/>
              </a:rPr>
              <a:t>  send : {s0,s1,s2};</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 : {r0,r1,r2};</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ack</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boolean</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req</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boolean</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ASSIGN</a:t>
            </a:r>
          </a:p>
          <a:p>
            <a:r>
              <a:rPr lang="en-US" dirty="0" smtClean="0">
                <a:latin typeface="Consolas" pitchFamily="49" charset="0"/>
                <a:cs typeface="Consolas" pitchFamily="49" charset="0"/>
              </a:rPr>
              <a:t> init(</a:t>
            </a:r>
            <a:r>
              <a:rPr lang="en-US" dirty="0" err="1" smtClean="0">
                <a:latin typeface="Consolas" pitchFamily="49" charset="0"/>
                <a:cs typeface="Consolas" pitchFamily="49" charset="0"/>
              </a:rPr>
              <a:t>ack</a:t>
            </a:r>
            <a:r>
              <a:rPr lang="en-US" dirty="0" smtClean="0">
                <a:latin typeface="Consolas" pitchFamily="49" charset="0"/>
                <a:cs typeface="Consolas" pitchFamily="49" charset="0"/>
              </a:rPr>
              <a:t>):=FALSE;</a:t>
            </a:r>
          </a:p>
          <a:p>
            <a:r>
              <a:rPr lang="en-US" dirty="0" smtClean="0">
                <a:latin typeface="Consolas" pitchFamily="49" charset="0"/>
                <a:cs typeface="Consolas" pitchFamily="49" charset="0"/>
              </a:rPr>
              <a:t> init(</a:t>
            </a:r>
            <a:r>
              <a:rPr lang="en-US" dirty="0" err="1" smtClean="0">
                <a:latin typeface="Consolas" pitchFamily="49" charset="0"/>
                <a:cs typeface="Consolas" pitchFamily="49" charset="0"/>
              </a:rPr>
              <a:t>req</a:t>
            </a:r>
            <a:r>
              <a:rPr lang="en-US" dirty="0" smtClean="0">
                <a:latin typeface="Consolas" pitchFamily="49" charset="0"/>
                <a:cs typeface="Consolas" pitchFamily="49" charset="0"/>
              </a:rPr>
              <a:t>):=FALSE;</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init(send):= s0;</a:t>
            </a:r>
          </a:p>
          <a:p>
            <a:r>
              <a:rPr lang="en-US" dirty="0" smtClean="0">
                <a:latin typeface="Consolas" pitchFamily="49" charset="0"/>
                <a:cs typeface="Consolas" pitchFamily="49" charset="0"/>
              </a:rPr>
              <a:t> init(</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 r0;</a:t>
            </a:r>
          </a:p>
        </p:txBody>
      </p:sp>
      <p:sp>
        <p:nvSpPr>
          <p:cNvPr id="4" name="TextBox 3"/>
          <p:cNvSpPr txBox="1"/>
          <p:nvPr/>
        </p:nvSpPr>
        <p:spPr>
          <a:xfrm>
            <a:off x="3149963" y="609600"/>
            <a:ext cx="2970685" cy="424731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latin typeface="Consolas" pitchFamily="49" charset="0"/>
                <a:cs typeface="Consolas" pitchFamily="49" charset="0"/>
              </a:rPr>
              <a:t>next (send) := </a:t>
            </a:r>
          </a:p>
          <a:p>
            <a:r>
              <a:rPr lang="en-US" dirty="0" smtClean="0">
                <a:latin typeface="Consolas" pitchFamily="49" charset="0"/>
                <a:cs typeface="Consolas" pitchFamily="49" charset="0"/>
              </a:rPr>
              <a:t>    case</a:t>
            </a:r>
          </a:p>
          <a:p>
            <a:r>
              <a:rPr lang="en-US" dirty="0" smtClean="0">
                <a:latin typeface="Consolas" pitchFamily="49" charset="0"/>
                <a:cs typeface="Consolas" pitchFamily="49" charset="0"/>
              </a:rPr>
              <a:t>      send=s0:{s0,s1};</a:t>
            </a:r>
          </a:p>
          <a:p>
            <a:r>
              <a:rPr lang="en-US" dirty="0" smtClean="0">
                <a:latin typeface="Consolas" pitchFamily="49" charset="0"/>
                <a:cs typeface="Consolas" pitchFamily="49" charset="0"/>
              </a:rPr>
              <a:t>      send=s1:s2;</a:t>
            </a:r>
          </a:p>
          <a:p>
            <a:r>
              <a:rPr lang="en-US" dirty="0" smtClean="0">
                <a:latin typeface="Consolas" pitchFamily="49" charset="0"/>
                <a:cs typeface="Consolas" pitchFamily="49" charset="0"/>
              </a:rPr>
              <a:t>      send=s2&amp;ack:s0;</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TRUE:send</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esac</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next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 := </a:t>
            </a:r>
          </a:p>
          <a:p>
            <a:r>
              <a:rPr lang="en-US" dirty="0" smtClean="0">
                <a:latin typeface="Consolas" pitchFamily="49" charset="0"/>
                <a:cs typeface="Consolas" pitchFamily="49" charset="0"/>
              </a:rPr>
              <a:t>    case</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=r0&amp;req:r1;</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=r1:r2;</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=r2:r0;</a:t>
            </a:r>
          </a:p>
          <a:p>
            <a:r>
              <a:rPr lang="en-US" dirty="0" smtClean="0">
                <a:latin typeface="Consolas" pitchFamily="49" charset="0"/>
                <a:cs typeface="Consolas" pitchFamily="49" charset="0"/>
              </a:rPr>
              <a:t>      TRUE: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esac</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5" name="TextBox 4"/>
          <p:cNvSpPr txBox="1"/>
          <p:nvPr/>
        </p:nvSpPr>
        <p:spPr>
          <a:xfrm>
            <a:off x="6248400" y="609600"/>
            <a:ext cx="2743200"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latin typeface="Consolas" pitchFamily="49" charset="0"/>
                <a:cs typeface="Consolas" pitchFamily="49" charset="0"/>
              </a:rPr>
              <a:t>next (</a:t>
            </a:r>
            <a:r>
              <a:rPr lang="en-US" dirty="0" err="1" smtClean="0">
                <a:latin typeface="Consolas" pitchFamily="49" charset="0"/>
                <a:cs typeface="Consolas" pitchFamily="49" charset="0"/>
              </a:rPr>
              <a:t>ack</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case</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recv</a:t>
            </a:r>
            <a:r>
              <a:rPr lang="en-US" dirty="0" smtClean="0">
                <a:latin typeface="Consolas" pitchFamily="49" charset="0"/>
                <a:cs typeface="Consolas" pitchFamily="49" charset="0"/>
              </a:rPr>
              <a:t>=r2:TRUE;</a:t>
            </a:r>
          </a:p>
          <a:p>
            <a:r>
              <a:rPr lang="en-US" dirty="0" smtClean="0">
                <a:latin typeface="Consolas" pitchFamily="49" charset="0"/>
                <a:cs typeface="Consolas" pitchFamily="49" charset="0"/>
              </a:rPr>
              <a:t>     TRUE: </a:t>
            </a:r>
            <a:r>
              <a:rPr lang="en-US" dirty="0" err="1" smtClean="0">
                <a:latin typeface="Consolas" pitchFamily="49" charset="0"/>
                <a:cs typeface="Consolas" pitchFamily="49" charset="0"/>
              </a:rPr>
              <a:t>ack</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esac</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next (</a:t>
            </a:r>
            <a:r>
              <a:rPr lang="en-US" dirty="0" err="1" smtClean="0">
                <a:latin typeface="Consolas" pitchFamily="49" charset="0"/>
                <a:cs typeface="Consolas" pitchFamily="49" charset="0"/>
              </a:rPr>
              <a:t>req</a:t>
            </a:r>
            <a:r>
              <a:rPr lang="en-US" dirty="0" smtClean="0">
                <a:latin typeface="Consolas" pitchFamily="49" charset="0"/>
                <a:cs typeface="Consolas" pitchFamily="49" charset="0"/>
              </a:rPr>
              <a:t>) := </a:t>
            </a:r>
          </a:p>
          <a:p>
            <a:r>
              <a:rPr lang="en-US" dirty="0" smtClean="0">
                <a:latin typeface="Consolas" pitchFamily="49" charset="0"/>
                <a:cs typeface="Consolas" pitchFamily="49" charset="0"/>
              </a:rPr>
              <a:t>    case</a:t>
            </a:r>
          </a:p>
          <a:p>
            <a:r>
              <a:rPr lang="en-US" dirty="0" smtClean="0">
                <a:latin typeface="Consolas" pitchFamily="49" charset="0"/>
                <a:cs typeface="Consolas" pitchFamily="49" charset="0"/>
              </a:rPr>
              <a:t>      send=s1:FALSE;</a:t>
            </a:r>
          </a:p>
          <a:p>
            <a:r>
              <a:rPr lang="en-US" dirty="0" smtClean="0">
                <a:latin typeface="Consolas" pitchFamily="49" charset="0"/>
                <a:cs typeface="Consolas" pitchFamily="49" charset="0"/>
              </a:rPr>
              <a:t>      TRUE: </a:t>
            </a:r>
            <a:r>
              <a:rPr lang="en-US" dirty="0" err="1" smtClean="0">
                <a:latin typeface="Consolas" pitchFamily="49" charset="0"/>
                <a:cs typeface="Consolas" pitchFamily="49" charset="0"/>
              </a:rPr>
              <a:t>req</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esac</a:t>
            </a:r>
            <a:r>
              <a:rPr lang="en-US" dirty="0" smtClean="0">
                <a:latin typeface="Consolas" pitchFamily="49" charset="0"/>
                <a:cs typeface="Consolas" pitchFamily="49" charset="0"/>
              </a:rPr>
              <a:t>;</a:t>
            </a:r>
          </a:p>
        </p:txBody>
      </p:sp>
      <p:sp>
        <p:nvSpPr>
          <p:cNvPr id="6" name="TextBox 5"/>
          <p:cNvSpPr txBox="1"/>
          <p:nvPr/>
        </p:nvSpPr>
        <p:spPr>
          <a:xfrm>
            <a:off x="1981200" y="5257800"/>
            <a:ext cx="409278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latin typeface="Consolas" pitchFamily="49" charset="0"/>
                <a:cs typeface="Consolas" pitchFamily="49" charset="0"/>
              </a:rPr>
              <a:t>SPEC AG (</a:t>
            </a:r>
            <a:r>
              <a:rPr lang="en-US" sz="2400" dirty="0" err="1" smtClean="0">
                <a:latin typeface="Consolas" pitchFamily="49" charset="0"/>
                <a:cs typeface="Consolas" pitchFamily="49" charset="0"/>
              </a:rPr>
              <a:t>req</a:t>
            </a:r>
            <a:r>
              <a:rPr lang="en-US" sz="2400" dirty="0" smtClean="0">
                <a:latin typeface="Consolas" pitchFamily="49" charset="0"/>
                <a:cs typeface="Consolas" pitchFamily="49" charset="0"/>
              </a:rPr>
              <a:t> -&gt; AF </a:t>
            </a:r>
            <a:r>
              <a:rPr lang="en-US" sz="2400" dirty="0" err="1" smtClean="0">
                <a:latin typeface="Consolas" pitchFamily="49" charset="0"/>
                <a:cs typeface="Consolas" pitchFamily="49" charset="0"/>
              </a:rPr>
              <a:t>ack</a:t>
            </a:r>
            <a:r>
              <a:rPr lang="en-US" sz="2400" dirty="0" smtClean="0">
                <a:latin typeface="Consolas" pitchFamily="49" charset="0"/>
                <a:cs typeface="Consolas" pitchFamily="49" charset="0"/>
              </a:rPr>
              <a:t>)</a:t>
            </a:r>
            <a:endParaRPr lang="en-US" sz="2400" dirty="0">
              <a:latin typeface="Consolas" pitchFamily="49" charset="0"/>
              <a:cs typeface="Consolas" pitchFamily="49" charset="0"/>
            </a:endParaRPr>
          </a:p>
        </p:txBody>
      </p:sp>
    </p:spTree>
    <p:extLst>
      <p:ext uri="{BB962C8B-B14F-4D97-AF65-F5344CB8AC3E}">
        <p14:creationId xmlns="" xmlns:p14="http://schemas.microsoft.com/office/powerpoint/2010/main" val="16497640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32399"/>
          </a:xfrm>
        </p:spPr>
        <p:txBody>
          <a:bodyPr/>
          <a:lstStyle/>
          <a:p>
            <a:r>
              <a:rPr lang="en-US" sz="2400" dirty="0" smtClean="0"/>
              <a:t>Can A TRUE Result of Model Checker be Trusted</a:t>
            </a:r>
            <a:endParaRPr lang="en-US" sz="2400" dirty="0"/>
          </a:p>
        </p:txBody>
      </p:sp>
      <p:sp>
        <p:nvSpPr>
          <p:cNvPr id="3" name="Content Placeholder 2"/>
          <p:cNvSpPr>
            <a:spLocks noGrp="1"/>
          </p:cNvSpPr>
          <p:nvPr>
            <p:ph idx="1"/>
          </p:nvPr>
        </p:nvSpPr>
        <p:spPr/>
        <p:txBody>
          <a:bodyPr>
            <a:noAutofit/>
          </a:bodyPr>
          <a:lstStyle/>
          <a:p>
            <a:r>
              <a:rPr lang="en-US" sz="2800" dirty="0" smtClean="0"/>
              <a:t>Antecedent Failure [Beatty &amp; Bryant 1994]</a:t>
            </a:r>
          </a:p>
          <a:p>
            <a:pPr lvl="1"/>
            <a:r>
              <a:rPr lang="en-US" sz="2400" dirty="0" smtClean="0"/>
              <a:t>A temporal formula AG (p </a:t>
            </a:r>
            <a:r>
              <a:rPr lang="en-US" sz="2400" dirty="0" smtClean="0">
                <a:latin typeface="Arial Unicode MS"/>
                <a:ea typeface="Arial Unicode MS"/>
                <a:cs typeface="Arial Unicode MS"/>
              </a:rPr>
              <a:t>⇒ </a:t>
            </a:r>
            <a:r>
              <a:rPr lang="en-US" sz="2400" dirty="0" smtClean="0"/>
              <a:t>q) suffers an </a:t>
            </a:r>
            <a:r>
              <a:rPr lang="en-US" sz="2400" i="1" dirty="0" smtClean="0">
                <a:solidFill>
                  <a:schemeClr val="accent2">
                    <a:lumMod val="50000"/>
                  </a:schemeClr>
                </a:solidFill>
              </a:rPr>
              <a:t>antecedent failure</a:t>
            </a:r>
            <a:r>
              <a:rPr lang="en-US" sz="2400" i="1" dirty="0" smtClean="0"/>
              <a:t> </a:t>
            </a:r>
            <a:r>
              <a:rPr lang="en-US" sz="2400" dirty="0" smtClean="0"/>
              <a:t>in model M </a:t>
            </a:r>
            <a:r>
              <a:rPr lang="en-US" sz="2400" dirty="0" err="1" smtClean="0"/>
              <a:t>iff</a:t>
            </a:r>
            <a:r>
              <a:rPr lang="en-US" sz="2400" dirty="0" smtClean="0"/>
              <a:t> M </a:t>
            </a:r>
            <a:r>
              <a:rPr lang="en-US" sz="2400" dirty="0" smtClean="0">
                <a:latin typeface="Arial Unicode MS"/>
                <a:ea typeface="Arial Unicode MS"/>
                <a:cs typeface="Arial Unicode MS"/>
              </a:rPr>
              <a:t>⊧ </a:t>
            </a:r>
            <a:r>
              <a:rPr lang="en-US" sz="2400" dirty="0" smtClean="0"/>
              <a:t>AG (p </a:t>
            </a:r>
            <a:r>
              <a:rPr lang="en-US" sz="2400" dirty="0" smtClean="0">
                <a:latin typeface="Arial Unicode MS"/>
                <a:ea typeface="Arial Unicode MS"/>
                <a:cs typeface="Arial Unicode MS"/>
              </a:rPr>
              <a:t>⇒ </a:t>
            </a:r>
            <a:r>
              <a:rPr lang="en-US" sz="2400" dirty="0" smtClean="0"/>
              <a:t>q)  AND M </a:t>
            </a:r>
            <a:r>
              <a:rPr lang="en-US" sz="2400" dirty="0" smtClean="0">
                <a:latin typeface="Arial Unicode MS"/>
                <a:ea typeface="Arial Unicode MS"/>
                <a:cs typeface="Arial Unicode MS"/>
              </a:rPr>
              <a:t>⊧ </a:t>
            </a:r>
            <a:r>
              <a:rPr lang="en-US" sz="2400" dirty="0" smtClean="0"/>
              <a:t>AG (</a:t>
            </a:r>
            <a:r>
              <a:rPr lang="en-US" sz="2400" dirty="0" smtClean="0">
                <a:latin typeface="Symbol"/>
                <a:sym typeface="Symbol"/>
              </a:rPr>
              <a:t></a:t>
            </a:r>
            <a:r>
              <a:rPr lang="en-US" sz="2400" dirty="0" smtClean="0"/>
              <a:t>p) </a:t>
            </a:r>
          </a:p>
          <a:p>
            <a:pPr lvl="1"/>
            <a:endParaRPr lang="en-US" dirty="0" smtClean="0"/>
          </a:p>
          <a:p>
            <a:r>
              <a:rPr lang="en-US" sz="2800" dirty="0" smtClean="0"/>
              <a:t>Vacuity [Beer et al. 1997]</a:t>
            </a:r>
          </a:p>
          <a:p>
            <a:pPr lvl="1"/>
            <a:r>
              <a:rPr lang="en-US" sz="2400" dirty="0" smtClean="0"/>
              <a:t>A temporal formula </a:t>
            </a:r>
            <a:r>
              <a:rPr lang="en-US" sz="2400" dirty="0" smtClean="0">
                <a:sym typeface="Symbol"/>
              </a:rPr>
              <a:t> is satisfied </a:t>
            </a:r>
            <a:r>
              <a:rPr lang="en-US" sz="2400" i="1" dirty="0" smtClean="0">
                <a:solidFill>
                  <a:schemeClr val="accent2">
                    <a:lumMod val="50000"/>
                  </a:schemeClr>
                </a:solidFill>
                <a:sym typeface="Symbol"/>
              </a:rPr>
              <a:t>vacuously</a:t>
            </a:r>
            <a:r>
              <a:rPr lang="en-US" sz="2400" dirty="0" smtClean="0">
                <a:sym typeface="Symbol"/>
              </a:rPr>
              <a:t> by M </a:t>
            </a:r>
            <a:r>
              <a:rPr lang="en-US" sz="2400" dirty="0" err="1" smtClean="0">
                <a:sym typeface="Symbol"/>
              </a:rPr>
              <a:t>iff</a:t>
            </a:r>
            <a:r>
              <a:rPr lang="en-US" sz="2400" dirty="0" smtClean="0">
                <a:sym typeface="Symbol"/>
              </a:rPr>
              <a:t> there exists a sub-formula p of  such that M </a:t>
            </a:r>
            <a:r>
              <a:rPr lang="en-US" sz="2400" dirty="0" smtClean="0">
                <a:latin typeface="Arial Unicode MS"/>
                <a:ea typeface="Arial Unicode MS"/>
                <a:cs typeface="Arial Unicode MS"/>
              </a:rPr>
              <a:t>⊧ </a:t>
            </a:r>
            <a:r>
              <a:rPr lang="en-US" sz="2400" dirty="0" smtClean="0">
                <a:sym typeface="Symbol"/>
              </a:rPr>
              <a:t>[</a:t>
            </a:r>
            <a:r>
              <a:rPr lang="en-US" sz="2400" dirty="0" err="1" smtClean="0">
                <a:sym typeface="Symbol"/>
              </a:rPr>
              <a:t>p</a:t>
            </a:r>
            <a:r>
              <a:rPr lang="en-US" sz="2400" dirty="0" err="1" smtClean="0">
                <a:ea typeface="Arial Unicode MS"/>
                <a:cs typeface="Arial Unicode MS"/>
                <a:sym typeface="Symbol"/>
              </a:rPr>
              <a:t>←</a:t>
            </a:r>
            <a:r>
              <a:rPr lang="en-US" sz="2400" dirty="0" err="1" smtClean="0">
                <a:sym typeface="Symbol"/>
              </a:rPr>
              <a:t>q</a:t>
            </a:r>
            <a:r>
              <a:rPr lang="en-US" sz="2400" dirty="0" smtClean="0">
                <a:sym typeface="Symbol"/>
              </a:rPr>
              <a:t>] for </a:t>
            </a:r>
            <a:r>
              <a:rPr lang="en-US" sz="2400" i="1" dirty="0" smtClean="0">
                <a:solidFill>
                  <a:schemeClr val="accent2">
                    <a:lumMod val="75000"/>
                  </a:schemeClr>
                </a:solidFill>
                <a:sym typeface="Symbol"/>
              </a:rPr>
              <a:t>every</a:t>
            </a:r>
            <a:r>
              <a:rPr lang="en-US" sz="2400" dirty="0" smtClean="0">
                <a:sym typeface="Symbol"/>
              </a:rPr>
              <a:t> other formula q</a:t>
            </a:r>
          </a:p>
          <a:p>
            <a:pPr lvl="1"/>
            <a:r>
              <a:rPr lang="en-US" sz="2400" dirty="0" smtClean="0">
                <a:sym typeface="Symbol"/>
              </a:rPr>
              <a:t>e.g., M </a:t>
            </a:r>
            <a:r>
              <a:rPr lang="en-US" sz="2400" dirty="0" smtClean="0">
                <a:latin typeface="Arial Unicode MS"/>
                <a:ea typeface="Arial Unicode MS"/>
                <a:cs typeface="Arial Unicode MS"/>
              </a:rPr>
              <a:t>⊧ AG (r ⇒ AF a) and </a:t>
            </a:r>
            <a:r>
              <a:rPr lang="en-US" sz="2400" dirty="0" smtClean="0">
                <a:sym typeface="Symbol"/>
              </a:rPr>
              <a:t>M </a:t>
            </a:r>
            <a:r>
              <a:rPr lang="en-US" sz="2400" dirty="0" smtClean="0">
                <a:latin typeface="Arial Unicode MS"/>
                <a:ea typeface="Arial Unicode MS"/>
                <a:cs typeface="Arial Unicode MS"/>
              </a:rPr>
              <a:t>⊧ AG (r ⇒ AF </a:t>
            </a:r>
            <a:r>
              <a:rPr lang="en-US" sz="2400" dirty="0" smtClean="0">
                <a:latin typeface="Symbol"/>
                <a:ea typeface="Arial Unicode MS"/>
                <a:cs typeface="Arial Unicode MS"/>
                <a:sym typeface="Symbol"/>
              </a:rPr>
              <a:t></a:t>
            </a:r>
            <a:r>
              <a:rPr lang="en-US" sz="2400" dirty="0" smtClean="0">
                <a:latin typeface="Arial Unicode MS"/>
                <a:ea typeface="Arial Unicode MS"/>
                <a:cs typeface="Arial Unicode MS"/>
              </a:rPr>
              <a:t>a) and      AG (r ⇒ AF </a:t>
            </a:r>
            <a:r>
              <a:rPr lang="en-US" sz="2400" dirty="0" smtClean="0">
                <a:latin typeface="Symbol"/>
                <a:ea typeface="Arial Unicode MS"/>
                <a:cs typeface="Arial Unicode MS"/>
                <a:sym typeface="Symbol"/>
              </a:rPr>
              <a:t></a:t>
            </a:r>
            <a:r>
              <a:rPr lang="en-US" sz="2400" dirty="0" smtClean="0">
                <a:latin typeface="Arial Unicode MS"/>
                <a:ea typeface="Arial Unicode MS"/>
                <a:cs typeface="Arial Unicode MS"/>
              </a:rPr>
              <a:t>r) and AG (r ⇒ AF </a:t>
            </a:r>
            <a:r>
              <a:rPr lang="en-US" sz="2400" dirty="0" smtClean="0">
                <a:ea typeface="Arial Unicode MS"/>
                <a:cs typeface="Arial Unicode MS"/>
                <a:sym typeface="Symbol"/>
              </a:rPr>
              <a:t>FALSE</a:t>
            </a:r>
            <a:r>
              <a:rPr lang="en-US" sz="2400" dirty="0" smtClean="0">
                <a:latin typeface="Arial Unicode MS"/>
                <a:ea typeface="Arial Unicode MS"/>
                <a:cs typeface="Arial Unicode MS"/>
              </a:rPr>
              <a:t>), …</a:t>
            </a:r>
            <a:endParaRPr lang="en-US" sz="2400" dirty="0" smtClean="0"/>
          </a:p>
        </p:txBody>
      </p:sp>
    </p:spTree>
    <p:extLst>
      <p:ext uri="{BB962C8B-B14F-4D97-AF65-F5344CB8AC3E}">
        <p14:creationId xmlns="" xmlns:p14="http://schemas.microsoft.com/office/powerpoint/2010/main" val="20953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04800" y="2743200"/>
            <a:ext cx="8534400" cy="1447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Vacuity Detection: Single Occurrence</a:t>
            </a:r>
            <a:endParaRPr lang="en-US" dirty="0"/>
          </a:p>
        </p:txBody>
      </p:sp>
      <p:sp>
        <p:nvSpPr>
          <p:cNvPr id="3" name="Content Placeholder 2"/>
          <p:cNvSpPr>
            <a:spLocks noGrp="1"/>
          </p:cNvSpPr>
          <p:nvPr>
            <p:ph idx="1"/>
          </p:nvPr>
        </p:nvSpPr>
        <p:spPr>
          <a:xfrm>
            <a:off x="533400" y="1295400"/>
            <a:ext cx="8153400" cy="1447800"/>
          </a:xfrm>
        </p:spPr>
        <p:txBody>
          <a:bodyPr/>
          <a:lstStyle/>
          <a:p>
            <a:r>
              <a:rPr lang="en-US" sz="2800" dirty="0" smtClean="0">
                <a:sym typeface="Symbol"/>
              </a:rPr>
              <a:t> </a:t>
            </a:r>
            <a:r>
              <a:rPr lang="en-US" sz="2800" dirty="0" smtClean="0"/>
              <a:t>is vacuous in M </a:t>
            </a:r>
            <a:r>
              <a:rPr lang="en-US" sz="2800" dirty="0" err="1" smtClean="0"/>
              <a:t>iff</a:t>
            </a:r>
            <a:r>
              <a:rPr lang="en-US" sz="2800" dirty="0" smtClean="0"/>
              <a:t> there exists an occurrence of a </a:t>
            </a:r>
            <a:r>
              <a:rPr lang="en-US" sz="2800" dirty="0" err="1" smtClean="0"/>
              <a:t>subformula</a:t>
            </a:r>
            <a:r>
              <a:rPr lang="en-US" sz="2800" dirty="0" smtClean="0"/>
              <a:t> p such that </a:t>
            </a:r>
          </a:p>
          <a:p>
            <a:pPr lvl="1"/>
            <a:r>
              <a:rPr lang="en-US" sz="2400" dirty="0" smtClean="0">
                <a:solidFill>
                  <a:schemeClr val="accent2">
                    <a:lumMod val="50000"/>
                  </a:schemeClr>
                </a:solidFill>
              </a:rPr>
              <a:t>M </a:t>
            </a:r>
            <a:r>
              <a:rPr lang="en-US" sz="2400" dirty="0" smtClean="0">
                <a:solidFill>
                  <a:schemeClr val="accent2">
                    <a:lumMod val="50000"/>
                  </a:schemeClr>
                </a:solidFill>
                <a:latin typeface="Arial Unicode MS"/>
                <a:ea typeface="Arial Unicode MS"/>
                <a:cs typeface="Arial Unicode MS"/>
              </a:rPr>
              <a:t>⊧</a:t>
            </a:r>
            <a:r>
              <a:rPr lang="en-US" sz="2400" dirty="0" smtClean="0">
                <a:solidFill>
                  <a:schemeClr val="accent2">
                    <a:lumMod val="50000"/>
                  </a:schemeClr>
                </a:solidFill>
              </a:rPr>
              <a:t> </a:t>
            </a:r>
            <a:r>
              <a:rPr lang="en-US" sz="2400" dirty="0" smtClean="0">
                <a:solidFill>
                  <a:schemeClr val="accent2">
                    <a:lumMod val="50000"/>
                  </a:schemeClr>
                </a:solidFill>
                <a:sym typeface="Symbol"/>
              </a:rPr>
              <a:t></a:t>
            </a:r>
            <a:r>
              <a:rPr lang="en-US" sz="2400" dirty="0" smtClean="0">
                <a:solidFill>
                  <a:schemeClr val="accent2">
                    <a:lumMod val="50000"/>
                  </a:schemeClr>
                </a:solidFill>
              </a:rPr>
              <a:t>[p</a:t>
            </a:r>
            <a:r>
              <a:rPr lang="en-US" sz="2400" dirty="0" smtClean="0">
                <a:solidFill>
                  <a:schemeClr val="accent2">
                    <a:lumMod val="50000"/>
                  </a:schemeClr>
                </a:solidFill>
                <a:ea typeface="Arial Unicode MS"/>
                <a:cs typeface="Arial Unicode MS"/>
                <a:sym typeface="Symbol"/>
              </a:rPr>
              <a:t> ← </a:t>
            </a:r>
            <a:r>
              <a:rPr lang="en-US" sz="2400" dirty="0" smtClean="0">
                <a:solidFill>
                  <a:schemeClr val="accent2">
                    <a:lumMod val="50000"/>
                  </a:schemeClr>
                </a:solidFill>
              </a:rPr>
              <a:t>TRUE]</a:t>
            </a:r>
            <a:r>
              <a:rPr lang="en-US" sz="2400" dirty="0" smtClean="0"/>
              <a:t> and </a:t>
            </a:r>
            <a:r>
              <a:rPr lang="en-US" sz="2400" dirty="0" smtClean="0">
                <a:solidFill>
                  <a:schemeClr val="accent2">
                    <a:lumMod val="50000"/>
                  </a:schemeClr>
                </a:solidFill>
              </a:rPr>
              <a:t>M </a:t>
            </a:r>
            <a:r>
              <a:rPr lang="en-US" sz="2400" dirty="0" smtClean="0">
                <a:solidFill>
                  <a:schemeClr val="accent2">
                    <a:lumMod val="50000"/>
                  </a:schemeClr>
                </a:solidFill>
                <a:latin typeface="Arial Unicode MS"/>
                <a:ea typeface="Arial Unicode MS"/>
                <a:cs typeface="Arial Unicode MS"/>
              </a:rPr>
              <a:t>⊧</a:t>
            </a:r>
            <a:r>
              <a:rPr lang="en-US" sz="2400" dirty="0" smtClean="0">
                <a:solidFill>
                  <a:schemeClr val="accent2">
                    <a:lumMod val="50000"/>
                  </a:schemeClr>
                </a:solidFill>
              </a:rPr>
              <a:t> </a:t>
            </a:r>
            <a:r>
              <a:rPr lang="en-US" sz="2400" dirty="0" smtClean="0">
                <a:solidFill>
                  <a:schemeClr val="accent2">
                    <a:lumMod val="50000"/>
                  </a:schemeClr>
                </a:solidFill>
                <a:sym typeface="Symbol"/>
              </a:rPr>
              <a:t></a:t>
            </a:r>
            <a:r>
              <a:rPr lang="en-US" sz="2400" dirty="0" smtClean="0">
                <a:solidFill>
                  <a:schemeClr val="accent2">
                    <a:lumMod val="50000"/>
                  </a:schemeClr>
                </a:solidFill>
              </a:rPr>
              <a:t>[p </a:t>
            </a:r>
            <a:r>
              <a:rPr lang="en-US" sz="2400" dirty="0" smtClean="0">
                <a:solidFill>
                  <a:schemeClr val="accent2">
                    <a:lumMod val="50000"/>
                  </a:schemeClr>
                </a:solidFill>
                <a:ea typeface="Arial Unicode MS"/>
                <a:cs typeface="Arial Unicode MS"/>
                <a:sym typeface="Symbol"/>
              </a:rPr>
              <a:t>← </a:t>
            </a:r>
            <a:r>
              <a:rPr lang="en-US" sz="2400" dirty="0" smtClean="0">
                <a:solidFill>
                  <a:schemeClr val="accent2">
                    <a:lumMod val="50000"/>
                  </a:schemeClr>
                </a:solidFill>
              </a:rPr>
              <a:t>FALSE]</a:t>
            </a:r>
          </a:p>
          <a:p>
            <a:pPr lvl="1">
              <a:buNone/>
            </a:pPr>
            <a:endParaRPr lang="en-US" sz="2400" dirty="0"/>
          </a:p>
        </p:txBody>
      </p:sp>
      <p:sp>
        <p:nvSpPr>
          <p:cNvPr id="6" name="TextBox 5"/>
          <p:cNvSpPr txBox="1"/>
          <p:nvPr/>
        </p:nvSpPr>
        <p:spPr>
          <a:xfrm>
            <a:off x="432640" y="3106951"/>
            <a:ext cx="3619902" cy="830997"/>
          </a:xfrm>
          <a:prstGeom prst="rect">
            <a:avLst/>
          </a:prstGeom>
          <a:noFill/>
        </p:spPr>
        <p:txBody>
          <a:bodyPr wrap="none" rtlCol="0">
            <a:spAutoFit/>
          </a:bodyPr>
          <a:lstStyle/>
          <a:p>
            <a:pPr algn="ctr"/>
            <a:r>
              <a:rPr lang="en-US" sz="2400" dirty="0" smtClean="0"/>
              <a:t>M </a:t>
            </a:r>
            <a:r>
              <a:rPr lang="en-US" sz="2400" dirty="0" smtClean="0">
                <a:latin typeface="Arial Unicode MS"/>
                <a:ea typeface="Arial Unicode MS"/>
                <a:cs typeface="Arial Unicode MS"/>
              </a:rPr>
              <a:t>⊧ AG (</a:t>
            </a:r>
            <a:r>
              <a:rPr lang="en-US" sz="2400" dirty="0" err="1" smtClean="0">
                <a:latin typeface="Arial Unicode MS"/>
                <a:ea typeface="Arial Unicode MS"/>
                <a:cs typeface="Arial Unicode MS"/>
              </a:rPr>
              <a:t>req</a:t>
            </a:r>
            <a:r>
              <a:rPr lang="en-US" sz="2400" dirty="0" smtClean="0">
                <a:latin typeface="Arial Unicode MS"/>
                <a:ea typeface="Arial Unicode MS"/>
                <a:cs typeface="Arial Unicode MS"/>
              </a:rPr>
              <a:t> ⇒ AF TRUE)</a:t>
            </a:r>
          </a:p>
          <a:p>
            <a:pPr algn="ctr"/>
            <a:r>
              <a:rPr lang="en-US" sz="2400" dirty="0" smtClean="0"/>
              <a:t>M </a:t>
            </a:r>
            <a:r>
              <a:rPr lang="en-US" sz="2400" dirty="0" smtClean="0">
                <a:latin typeface="Arial Unicode MS"/>
                <a:ea typeface="Arial Unicode MS"/>
                <a:cs typeface="Arial Unicode MS"/>
              </a:rPr>
              <a:t>⊧ AG TRUE</a:t>
            </a:r>
          </a:p>
        </p:txBody>
      </p:sp>
      <p:cxnSp>
        <p:nvCxnSpPr>
          <p:cNvPr id="8" name="Straight Connector 7"/>
          <p:cNvCxnSpPr>
            <a:stCxn id="6" idx="1"/>
            <a:endCxn id="6" idx="3"/>
          </p:cNvCxnSpPr>
          <p:nvPr/>
        </p:nvCxnSpPr>
        <p:spPr bwMode="auto">
          <a:xfrm>
            <a:off x="432640" y="3522450"/>
            <a:ext cx="3619902"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a:off x="4732473" y="3106951"/>
            <a:ext cx="3756157" cy="830997"/>
          </a:xfrm>
          <a:prstGeom prst="rect">
            <a:avLst/>
          </a:prstGeom>
          <a:noFill/>
        </p:spPr>
        <p:txBody>
          <a:bodyPr wrap="none" rtlCol="0">
            <a:spAutoFit/>
          </a:bodyPr>
          <a:lstStyle/>
          <a:p>
            <a:pPr algn="ctr"/>
            <a:r>
              <a:rPr lang="en-US" sz="2400" dirty="0" smtClean="0"/>
              <a:t>M </a:t>
            </a:r>
            <a:r>
              <a:rPr lang="en-US" sz="2400" dirty="0" smtClean="0">
                <a:ea typeface="Arial Unicode MS"/>
                <a:cs typeface="Arial Unicode MS"/>
              </a:rPr>
              <a:t>⊧ AG (</a:t>
            </a:r>
            <a:r>
              <a:rPr lang="en-US" sz="2400" dirty="0" err="1" smtClean="0">
                <a:ea typeface="Arial Unicode MS"/>
                <a:cs typeface="Arial Unicode MS"/>
              </a:rPr>
              <a:t>req</a:t>
            </a:r>
            <a:r>
              <a:rPr lang="en-US" sz="2400" dirty="0" smtClean="0">
                <a:ea typeface="Arial Unicode MS"/>
                <a:cs typeface="Arial Unicode MS"/>
              </a:rPr>
              <a:t> ⇒ AF FALSE)</a:t>
            </a:r>
          </a:p>
          <a:p>
            <a:pPr algn="ctr"/>
            <a:r>
              <a:rPr lang="en-US" sz="2400" dirty="0" smtClean="0"/>
              <a:t>M </a:t>
            </a:r>
            <a:r>
              <a:rPr lang="en-US" sz="2400" dirty="0" smtClean="0">
                <a:ea typeface="Arial Unicode MS"/>
                <a:cs typeface="Arial Unicode MS"/>
              </a:rPr>
              <a:t>⊧ AG </a:t>
            </a:r>
            <a:r>
              <a:rPr lang="en-US" sz="2400" dirty="0" smtClean="0">
                <a:ea typeface="Arial Unicode MS"/>
                <a:cs typeface="Arial Unicode MS"/>
                <a:sym typeface="Symbol"/>
              </a:rPr>
              <a:t></a:t>
            </a:r>
            <a:r>
              <a:rPr lang="en-US" sz="2400" dirty="0" err="1" smtClean="0">
                <a:ea typeface="Arial Unicode MS"/>
                <a:cs typeface="Arial Unicode MS"/>
              </a:rPr>
              <a:t>req</a:t>
            </a:r>
            <a:endParaRPr lang="en-US" sz="2400" dirty="0" smtClean="0">
              <a:ea typeface="Arial Unicode MS"/>
              <a:cs typeface="Arial Unicode MS"/>
            </a:endParaRPr>
          </a:p>
        </p:txBody>
      </p:sp>
      <p:cxnSp>
        <p:nvCxnSpPr>
          <p:cNvPr id="10" name="Straight Connector 9"/>
          <p:cNvCxnSpPr>
            <a:stCxn id="9" idx="1"/>
            <a:endCxn id="9" idx="3"/>
          </p:cNvCxnSpPr>
          <p:nvPr/>
        </p:nvCxnSpPr>
        <p:spPr bwMode="auto">
          <a:xfrm>
            <a:off x="4732473" y="3522450"/>
            <a:ext cx="3756157"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2" name="Rounded Rectangle 11"/>
          <p:cNvSpPr/>
          <p:nvPr/>
        </p:nvSpPr>
        <p:spPr bwMode="auto">
          <a:xfrm>
            <a:off x="304800" y="4495800"/>
            <a:ext cx="8534400" cy="1447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TextBox 12"/>
          <p:cNvSpPr txBox="1"/>
          <p:nvPr/>
        </p:nvSpPr>
        <p:spPr>
          <a:xfrm>
            <a:off x="415809" y="4859551"/>
            <a:ext cx="3653564" cy="830997"/>
          </a:xfrm>
          <a:prstGeom prst="rect">
            <a:avLst/>
          </a:prstGeom>
          <a:noFill/>
        </p:spPr>
        <p:txBody>
          <a:bodyPr wrap="none" rtlCol="0">
            <a:spAutoFit/>
          </a:bodyPr>
          <a:lstStyle/>
          <a:p>
            <a:pPr algn="ctr"/>
            <a:r>
              <a:rPr lang="en-US" sz="2400" dirty="0" smtClean="0"/>
              <a:t>M </a:t>
            </a:r>
            <a:r>
              <a:rPr lang="en-US" sz="2400" dirty="0" smtClean="0">
                <a:latin typeface="Arial Unicode MS"/>
                <a:ea typeface="Arial Unicode MS"/>
                <a:cs typeface="Arial Unicode MS"/>
              </a:rPr>
              <a:t>⊧ AG (TRUE ⇒ AF </a:t>
            </a:r>
            <a:r>
              <a:rPr lang="en-US" sz="2400" dirty="0" err="1" smtClean="0">
                <a:latin typeface="Arial Unicode MS"/>
                <a:ea typeface="Arial Unicode MS"/>
                <a:cs typeface="Arial Unicode MS"/>
              </a:rPr>
              <a:t>ack</a:t>
            </a:r>
            <a:r>
              <a:rPr lang="en-US" sz="2400" dirty="0" smtClean="0">
                <a:latin typeface="Arial Unicode MS"/>
                <a:ea typeface="Arial Unicode MS"/>
                <a:cs typeface="Arial Unicode MS"/>
              </a:rPr>
              <a:t>)</a:t>
            </a:r>
          </a:p>
          <a:p>
            <a:pPr algn="ctr"/>
            <a:r>
              <a:rPr lang="en-US" sz="2400" dirty="0" smtClean="0"/>
              <a:t>M </a:t>
            </a:r>
            <a:r>
              <a:rPr lang="en-US" sz="2400" dirty="0" smtClean="0">
                <a:latin typeface="Arial Unicode MS"/>
                <a:ea typeface="Arial Unicode MS"/>
                <a:cs typeface="Arial Unicode MS"/>
              </a:rPr>
              <a:t>⊧ AG AF </a:t>
            </a:r>
            <a:r>
              <a:rPr lang="en-US" sz="2400" dirty="0" err="1" smtClean="0">
                <a:latin typeface="Arial Unicode MS"/>
                <a:ea typeface="Arial Unicode MS"/>
                <a:cs typeface="Arial Unicode MS"/>
              </a:rPr>
              <a:t>ack</a:t>
            </a:r>
            <a:endParaRPr lang="en-US" sz="2400" dirty="0" smtClean="0">
              <a:latin typeface="Arial Unicode MS"/>
              <a:ea typeface="Arial Unicode MS"/>
              <a:cs typeface="Arial Unicode MS"/>
            </a:endParaRPr>
          </a:p>
        </p:txBody>
      </p:sp>
      <p:sp>
        <p:nvSpPr>
          <p:cNvPr id="14" name="TextBox 13"/>
          <p:cNvSpPr txBox="1"/>
          <p:nvPr/>
        </p:nvSpPr>
        <p:spPr>
          <a:xfrm>
            <a:off x="4715643" y="4859551"/>
            <a:ext cx="3789820" cy="830997"/>
          </a:xfrm>
          <a:prstGeom prst="rect">
            <a:avLst/>
          </a:prstGeom>
          <a:noFill/>
        </p:spPr>
        <p:txBody>
          <a:bodyPr wrap="none" rtlCol="0">
            <a:spAutoFit/>
          </a:bodyPr>
          <a:lstStyle/>
          <a:p>
            <a:pPr algn="ctr"/>
            <a:r>
              <a:rPr lang="en-US" sz="2400" dirty="0" smtClean="0"/>
              <a:t>M </a:t>
            </a:r>
            <a:r>
              <a:rPr lang="en-US" sz="2400" dirty="0" smtClean="0">
                <a:ea typeface="Arial Unicode MS"/>
                <a:cs typeface="Arial Unicode MS"/>
              </a:rPr>
              <a:t>⊧ AG (FALSE ⇒ AF </a:t>
            </a:r>
            <a:r>
              <a:rPr lang="en-US" sz="2400" dirty="0" err="1" smtClean="0">
                <a:ea typeface="Arial Unicode MS"/>
                <a:cs typeface="Arial Unicode MS"/>
              </a:rPr>
              <a:t>ack</a:t>
            </a:r>
            <a:r>
              <a:rPr lang="en-US" sz="2400" dirty="0" smtClean="0">
                <a:ea typeface="Arial Unicode MS"/>
                <a:cs typeface="Arial Unicode MS"/>
              </a:rPr>
              <a:t>)</a:t>
            </a:r>
          </a:p>
          <a:p>
            <a:pPr algn="ctr"/>
            <a:r>
              <a:rPr lang="en-US" sz="2400" dirty="0" smtClean="0"/>
              <a:t>M </a:t>
            </a:r>
            <a:r>
              <a:rPr lang="en-US" sz="2400" dirty="0" smtClean="0">
                <a:ea typeface="Arial Unicode MS"/>
                <a:cs typeface="Arial Unicode MS"/>
              </a:rPr>
              <a:t>⊧ AG </a:t>
            </a:r>
            <a:r>
              <a:rPr lang="en-US" sz="2400" dirty="0" smtClean="0">
                <a:ea typeface="Arial Unicode MS"/>
                <a:cs typeface="Arial Unicode MS"/>
                <a:sym typeface="Symbol"/>
              </a:rPr>
              <a:t>TRUE</a:t>
            </a:r>
            <a:endParaRPr lang="en-US" sz="2400" dirty="0" smtClean="0">
              <a:ea typeface="Arial Unicode MS"/>
              <a:cs typeface="Arial Unicode MS"/>
            </a:endParaRPr>
          </a:p>
        </p:txBody>
      </p:sp>
      <p:cxnSp>
        <p:nvCxnSpPr>
          <p:cNvPr id="15" name="Straight Connector 14"/>
          <p:cNvCxnSpPr>
            <a:stCxn id="13" idx="1"/>
            <a:endCxn id="13" idx="3"/>
          </p:cNvCxnSpPr>
          <p:nvPr/>
        </p:nvCxnSpPr>
        <p:spPr bwMode="auto">
          <a:xfrm>
            <a:off x="415809" y="5275050"/>
            <a:ext cx="3653564"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18" name="Straight Connector 17"/>
          <p:cNvCxnSpPr>
            <a:stCxn id="14" idx="1"/>
            <a:endCxn id="14" idx="3"/>
          </p:cNvCxnSpPr>
          <p:nvPr/>
        </p:nvCxnSpPr>
        <p:spPr bwMode="auto">
          <a:xfrm>
            <a:off x="4715643" y="5275050"/>
            <a:ext cx="378982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Tree>
    <p:extLst>
      <p:ext uri="{BB962C8B-B14F-4D97-AF65-F5344CB8AC3E}">
        <p14:creationId xmlns="" xmlns:p14="http://schemas.microsoft.com/office/powerpoint/2010/main" val="3226871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9" grpId="0"/>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Vacuity in Multiple Occurrences</a:t>
            </a:r>
            <a:endParaRPr lang="en-US" dirty="0"/>
          </a:p>
        </p:txBody>
      </p:sp>
      <p:sp>
        <p:nvSpPr>
          <p:cNvPr id="3" name="Content Placeholder 2"/>
          <p:cNvSpPr>
            <a:spLocks noGrp="1"/>
          </p:cNvSpPr>
          <p:nvPr>
            <p:ph idx="1"/>
          </p:nvPr>
        </p:nvSpPr>
        <p:spPr/>
        <p:txBody>
          <a:bodyPr/>
          <a:lstStyle/>
          <a:p>
            <a:r>
              <a:rPr lang="en-US" dirty="0" smtClean="0"/>
              <a:t>Is </a:t>
            </a:r>
            <a:r>
              <a:rPr lang="en-US" dirty="0" smtClean="0">
                <a:latin typeface="Arial Unicode MS"/>
                <a:ea typeface="Arial Unicode MS"/>
                <a:cs typeface="Arial Unicode MS"/>
              </a:rPr>
              <a:t>AG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 ⇒ AF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a:t>
            </a:r>
            <a:r>
              <a:rPr lang="en-US" dirty="0" smtClean="0"/>
              <a:t> vacuous? Should it be?</a:t>
            </a:r>
          </a:p>
          <a:p>
            <a:endParaRPr lang="en-US" dirty="0" smtClean="0"/>
          </a:p>
          <a:p>
            <a:endParaRPr lang="en-US" dirty="0" smtClean="0"/>
          </a:p>
          <a:p>
            <a:endParaRPr lang="en-US" dirty="0" smtClean="0"/>
          </a:p>
          <a:p>
            <a:endParaRPr lang="en-US" dirty="0" smtClean="0"/>
          </a:p>
          <a:p>
            <a:endParaRPr lang="en-US" dirty="0" smtClean="0"/>
          </a:p>
          <a:p>
            <a:r>
              <a:rPr lang="en-US" dirty="0" smtClean="0"/>
              <a:t>Is </a:t>
            </a:r>
            <a:r>
              <a:rPr lang="en-US" dirty="0" smtClean="0">
                <a:latin typeface="Arial Unicode MS"/>
                <a:ea typeface="Arial Unicode MS"/>
                <a:cs typeface="Arial Unicode MS"/>
              </a:rPr>
              <a:t>AG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 ⇒ AX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a:t>
            </a:r>
            <a:r>
              <a:rPr lang="en-US" dirty="0" smtClean="0"/>
              <a:t> vacuous? Should it be?</a:t>
            </a:r>
          </a:p>
          <a:p>
            <a:endParaRPr lang="en-US" dirty="0"/>
          </a:p>
        </p:txBody>
      </p:sp>
      <p:sp>
        <p:nvSpPr>
          <p:cNvPr id="6" name="Rounded Rectangle 5"/>
          <p:cNvSpPr/>
          <p:nvPr/>
        </p:nvSpPr>
        <p:spPr bwMode="auto">
          <a:xfrm>
            <a:off x="304800" y="1828800"/>
            <a:ext cx="8534400" cy="1219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TextBox 6"/>
          <p:cNvSpPr txBox="1"/>
          <p:nvPr/>
        </p:nvSpPr>
        <p:spPr>
          <a:xfrm>
            <a:off x="554469" y="2192551"/>
            <a:ext cx="3376245" cy="707886"/>
          </a:xfrm>
          <a:prstGeom prst="rect">
            <a:avLst/>
          </a:prstGeom>
          <a:noFill/>
        </p:spPr>
        <p:txBody>
          <a:bodyPr wrap="none" rtlCol="0">
            <a:spAutoFit/>
          </a:bodyPr>
          <a:lstStyle/>
          <a:p>
            <a:pPr algn="ctr"/>
            <a:r>
              <a:rPr lang="en-US" sz="2000" dirty="0" smtClean="0"/>
              <a:t>M </a:t>
            </a:r>
            <a:r>
              <a:rPr lang="en-US" sz="2000" dirty="0" smtClean="0">
                <a:latin typeface="Arial Unicode MS"/>
                <a:ea typeface="Arial Unicode MS"/>
                <a:cs typeface="Arial Unicode MS"/>
              </a:rPr>
              <a:t>⊧ AG (TRUE ⇒ AF TRUE)</a:t>
            </a:r>
          </a:p>
          <a:p>
            <a:pPr algn="ctr"/>
            <a:r>
              <a:rPr lang="en-US" sz="2000" dirty="0" smtClean="0"/>
              <a:t>M </a:t>
            </a:r>
            <a:r>
              <a:rPr lang="en-US" sz="2000" dirty="0" smtClean="0">
                <a:latin typeface="Arial Unicode MS"/>
                <a:ea typeface="Arial Unicode MS"/>
                <a:cs typeface="Arial Unicode MS"/>
              </a:rPr>
              <a:t>⊧ AG TRUE</a:t>
            </a:r>
          </a:p>
        </p:txBody>
      </p:sp>
      <p:cxnSp>
        <p:nvCxnSpPr>
          <p:cNvPr id="8" name="Straight Connector 7"/>
          <p:cNvCxnSpPr>
            <a:stCxn id="7" idx="1"/>
            <a:endCxn id="7" idx="3"/>
          </p:cNvCxnSpPr>
          <p:nvPr/>
        </p:nvCxnSpPr>
        <p:spPr bwMode="auto">
          <a:xfrm>
            <a:off x="554469" y="2546494"/>
            <a:ext cx="3376245"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a:off x="4801691" y="2192551"/>
            <a:ext cx="3617722" cy="707886"/>
          </a:xfrm>
          <a:prstGeom prst="rect">
            <a:avLst/>
          </a:prstGeom>
          <a:noFill/>
        </p:spPr>
        <p:txBody>
          <a:bodyPr wrap="none" rtlCol="0">
            <a:spAutoFit/>
          </a:bodyPr>
          <a:lstStyle/>
          <a:p>
            <a:pPr algn="ctr"/>
            <a:r>
              <a:rPr lang="en-US" sz="2000" dirty="0" smtClean="0"/>
              <a:t>M </a:t>
            </a:r>
            <a:r>
              <a:rPr lang="en-US" sz="2000" dirty="0" smtClean="0">
                <a:ea typeface="Arial Unicode MS"/>
                <a:cs typeface="Arial Unicode MS"/>
              </a:rPr>
              <a:t>⊧ AG (FALSE ⇒ AF FALSE)</a:t>
            </a:r>
          </a:p>
          <a:p>
            <a:pPr algn="ctr"/>
            <a:r>
              <a:rPr lang="en-US" sz="2000" dirty="0" smtClean="0"/>
              <a:t>M </a:t>
            </a:r>
            <a:r>
              <a:rPr lang="en-US" sz="2000" dirty="0" smtClean="0">
                <a:ea typeface="Arial Unicode MS"/>
                <a:cs typeface="Arial Unicode MS"/>
              </a:rPr>
              <a:t>⊧ AG </a:t>
            </a:r>
            <a:r>
              <a:rPr lang="en-US" sz="2000" dirty="0" smtClean="0">
                <a:ea typeface="Arial Unicode MS"/>
                <a:cs typeface="Arial Unicode MS"/>
                <a:sym typeface="Symbol"/>
              </a:rPr>
              <a:t>TRUE</a:t>
            </a:r>
            <a:endParaRPr lang="en-US" sz="2000" dirty="0" smtClean="0">
              <a:ea typeface="Arial Unicode MS"/>
              <a:cs typeface="Arial Unicode MS"/>
            </a:endParaRPr>
          </a:p>
        </p:txBody>
      </p:sp>
      <p:cxnSp>
        <p:nvCxnSpPr>
          <p:cNvPr id="10" name="Straight Connector 9"/>
          <p:cNvCxnSpPr>
            <a:stCxn id="9" idx="1"/>
            <a:endCxn id="9" idx="3"/>
          </p:cNvCxnSpPr>
          <p:nvPr/>
        </p:nvCxnSpPr>
        <p:spPr bwMode="auto">
          <a:xfrm>
            <a:off x="4801691" y="2546494"/>
            <a:ext cx="3617722"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1" name="Rounded Rectangle 10"/>
          <p:cNvSpPr/>
          <p:nvPr/>
        </p:nvSpPr>
        <p:spPr bwMode="auto">
          <a:xfrm>
            <a:off x="381000" y="4038600"/>
            <a:ext cx="8534400" cy="1219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a:off x="623455" y="4402351"/>
            <a:ext cx="3390672" cy="707886"/>
          </a:xfrm>
          <a:prstGeom prst="rect">
            <a:avLst/>
          </a:prstGeom>
          <a:noFill/>
        </p:spPr>
        <p:txBody>
          <a:bodyPr wrap="none" rtlCol="0">
            <a:spAutoFit/>
          </a:bodyPr>
          <a:lstStyle/>
          <a:p>
            <a:pPr algn="ctr"/>
            <a:r>
              <a:rPr lang="en-US" sz="2000" dirty="0" smtClean="0"/>
              <a:t>M </a:t>
            </a:r>
            <a:r>
              <a:rPr lang="en-US" sz="2000" dirty="0" smtClean="0">
                <a:latin typeface="Arial Unicode MS"/>
                <a:ea typeface="Arial Unicode MS"/>
                <a:cs typeface="Arial Unicode MS"/>
              </a:rPr>
              <a:t>⊧ AG (TRUE ⇒ AX TRUE)</a:t>
            </a:r>
          </a:p>
          <a:p>
            <a:pPr algn="ctr"/>
            <a:r>
              <a:rPr lang="en-US" sz="2000" dirty="0" smtClean="0"/>
              <a:t>M </a:t>
            </a:r>
            <a:r>
              <a:rPr lang="en-US" sz="2000" dirty="0" smtClean="0">
                <a:latin typeface="Arial Unicode MS"/>
                <a:ea typeface="Arial Unicode MS"/>
                <a:cs typeface="Arial Unicode MS"/>
              </a:rPr>
              <a:t>⊧ AG TRUE</a:t>
            </a:r>
          </a:p>
        </p:txBody>
      </p:sp>
      <p:cxnSp>
        <p:nvCxnSpPr>
          <p:cNvPr id="13" name="Straight Connector 12"/>
          <p:cNvCxnSpPr>
            <a:stCxn id="12" idx="1"/>
            <a:endCxn id="12" idx="3"/>
          </p:cNvCxnSpPr>
          <p:nvPr/>
        </p:nvCxnSpPr>
        <p:spPr bwMode="auto">
          <a:xfrm>
            <a:off x="623455" y="4756294"/>
            <a:ext cx="3390672"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4" name="TextBox 13"/>
          <p:cNvSpPr txBox="1"/>
          <p:nvPr/>
        </p:nvSpPr>
        <p:spPr>
          <a:xfrm>
            <a:off x="4870678" y="4402351"/>
            <a:ext cx="3632149" cy="707886"/>
          </a:xfrm>
          <a:prstGeom prst="rect">
            <a:avLst/>
          </a:prstGeom>
          <a:noFill/>
        </p:spPr>
        <p:txBody>
          <a:bodyPr wrap="none" rtlCol="0">
            <a:spAutoFit/>
          </a:bodyPr>
          <a:lstStyle/>
          <a:p>
            <a:pPr algn="ctr"/>
            <a:r>
              <a:rPr lang="en-US" sz="2000" dirty="0" smtClean="0"/>
              <a:t>M </a:t>
            </a:r>
            <a:r>
              <a:rPr lang="en-US" sz="2000" dirty="0" smtClean="0">
                <a:ea typeface="Arial Unicode MS"/>
                <a:cs typeface="Arial Unicode MS"/>
              </a:rPr>
              <a:t>⊧ AG (FALSE ⇒ AX FALSE)</a:t>
            </a:r>
          </a:p>
          <a:p>
            <a:pPr algn="ctr"/>
            <a:r>
              <a:rPr lang="en-US" sz="2000" dirty="0" smtClean="0"/>
              <a:t>M </a:t>
            </a:r>
            <a:r>
              <a:rPr lang="en-US" sz="2000" dirty="0" smtClean="0">
                <a:ea typeface="Arial Unicode MS"/>
                <a:cs typeface="Arial Unicode MS"/>
              </a:rPr>
              <a:t>⊧ AG </a:t>
            </a:r>
            <a:r>
              <a:rPr lang="en-US" sz="2000" dirty="0" smtClean="0">
                <a:ea typeface="Arial Unicode MS"/>
                <a:cs typeface="Arial Unicode MS"/>
                <a:sym typeface="Symbol"/>
              </a:rPr>
              <a:t>TRUE</a:t>
            </a:r>
            <a:endParaRPr lang="en-US" sz="2000" dirty="0" smtClean="0">
              <a:ea typeface="Arial Unicode MS"/>
              <a:cs typeface="Arial Unicode MS"/>
            </a:endParaRPr>
          </a:p>
        </p:txBody>
      </p:sp>
      <p:cxnSp>
        <p:nvCxnSpPr>
          <p:cNvPr id="15" name="Straight Connector 14"/>
          <p:cNvCxnSpPr>
            <a:stCxn id="14" idx="1"/>
            <a:endCxn id="14" idx="3"/>
          </p:cNvCxnSpPr>
          <p:nvPr/>
        </p:nvCxnSpPr>
        <p:spPr bwMode="auto">
          <a:xfrm>
            <a:off x="4870678" y="4756294"/>
            <a:ext cx="3632149" cy="0"/>
          </a:xfrm>
          <a:prstGeom prst="line">
            <a:avLst/>
          </a:prstGeom>
          <a:solidFill>
            <a:srgbClr val="5CA1FB"/>
          </a:solidFill>
          <a:ln w="38100" cap="flat" cmpd="sng" algn="ctr">
            <a:solidFill>
              <a:schemeClr val="tx1"/>
            </a:solidFill>
            <a:prstDash val="solid"/>
            <a:round/>
            <a:headEnd type="none" w="med" len="med"/>
            <a:tailEnd type="none" w="med" len="med"/>
          </a:ln>
          <a:effectLst/>
        </p:spPr>
      </p:cxnSp>
      <p:pic>
        <p:nvPicPr>
          <p:cNvPr id="16" name="Picture 3" descr="C:\Users\Arie Gurfinkel\AppData\Local\Microsoft\Windows\Temporary Internet Files\Content.IE5\NDJ6OR2D\MC900030187[1].wmf"/>
          <p:cNvPicPr>
            <a:picLocks noChangeAspect="1" noChangeArrowheads="1"/>
          </p:cNvPicPr>
          <p:nvPr/>
        </p:nvPicPr>
        <p:blipFill>
          <a:blip r:embed="rId2" cstate="print"/>
          <a:srcRect/>
          <a:stretch>
            <a:fillRect/>
          </a:stretch>
        </p:blipFill>
        <p:spPr bwMode="auto">
          <a:xfrm>
            <a:off x="3200400" y="3581400"/>
            <a:ext cx="2362200" cy="2392102"/>
          </a:xfrm>
          <a:prstGeom prst="rect">
            <a:avLst/>
          </a:prstGeom>
          <a:noFill/>
        </p:spPr>
      </p:pic>
    </p:spTree>
    <p:extLst>
      <p:ext uri="{BB962C8B-B14F-4D97-AF65-F5344CB8AC3E}">
        <p14:creationId xmlns="" xmlns:p14="http://schemas.microsoft.com/office/powerpoint/2010/main" val="1204214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animBg="1"/>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32399"/>
          </a:xfrm>
        </p:spPr>
        <p:txBody>
          <a:bodyPr/>
          <a:lstStyle/>
          <a:p>
            <a:r>
              <a:rPr lang="en-US" sz="2400" dirty="0" smtClean="0"/>
              <a:t>Detecting Vacuity in Multiple Occurrences: ACTL</a:t>
            </a:r>
            <a:endParaRPr lang="en-US" sz="2400" dirty="0"/>
          </a:p>
        </p:txBody>
      </p:sp>
      <p:sp>
        <p:nvSpPr>
          <p:cNvPr id="3" name="Content Placeholder 2"/>
          <p:cNvSpPr>
            <a:spLocks noGrp="1"/>
          </p:cNvSpPr>
          <p:nvPr>
            <p:ph idx="1"/>
          </p:nvPr>
        </p:nvSpPr>
        <p:spPr/>
        <p:txBody>
          <a:bodyPr/>
          <a:lstStyle/>
          <a:p>
            <a:r>
              <a:rPr lang="en-US" sz="2800" dirty="0" smtClean="0">
                <a:sym typeface="Symbol"/>
              </a:rPr>
              <a:t>An </a:t>
            </a:r>
            <a:r>
              <a:rPr lang="en-US" sz="2800" i="1" dirty="0" smtClean="0">
                <a:solidFill>
                  <a:schemeClr val="accent2">
                    <a:lumMod val="50000"/>
                  </a:schemeClr>
                </a:solidFill>
                <a:sym typeface="Symbol"/>
              </a:rPr>
              <a:t>ACTL</a:t>
            </a:r>
            <a:r>
              <a:rPr lang="en-US" sz="2800" dirty="0" smtClean="0">
                <a:sym typeface="Symbol"/>
              </a:rPr>
              <a:t>  </a:t>
            </a:r>
            <a:r>
              <a:rPr lang="en-US" sz="2800" dirty="0" smtClean="0"/>
              <a:t>is vacuous in M </a:t>
            </a:r>
            <a:r>
              <a:rPr lang="en-US" sz="2800" dirty="0" err="1" smtClean="0"/>
              <a:t>iff</a:t>
            </a:r>
            <a:r>
              <a:rPr lang="en-US" sz="2800" dirty="0" smtClean="0"/>
              <a:t> there exists an a </a:t>
            </a:r>
            <a:r>
              <a:rPr lang="en-US" sz="2800" dirty="0" err="1" smtClean="0"/>
              <a:t>subformula</a:t>
            </a:r>
            <a:r>
              <a:rPr lang="en-US" sz="2800" dirty="0" smtClean="0"/>
              <a:t> p such that </a:t>
            </a:r>
          </a:p>
          <a:p>
            <a:pPr lvl="1"/>
            <a:r>
              <a:rPr lang="en-US" sz="2400" dirty="0" smtClean="0">
                <a:solidFill>
                  <a:schemeClr val="accent2">
                    <a:lumMod val="50000"/>
                  </a:schemeClr>
                </a:solidFill>
              </a:rPr>
              <a:t>M </a:t>
            </a:r>
            <a:r>
              <a:rPr lang="en-US" sz="2400" dirty="0" smtClean="0">
                <a:solidFill>
                  <a:schemeClr val="accent2">
                    <a:lumMod val="50000"/>
                  </a:schemeClr>
                </a:solidFill>
                <a:latin typeface="Arial Unicode MS"/>
                <a:ea typeface="Arial Unicode MS"/>
                <a:cs typeface="Arial Unicode MS"/>
              </a:rPr>
              <a:t>⊧</a:t>
            </a:r>
            <a:r>
              <a:rPr lang="en-US" sz="2400" dirty="0" smtClean="0">
                <a:solidFill>
                  <a:schemeClr val="accent2">
                    <a:lumMod val="50000"/>
                  </a:schemeClr>
                </a:solidFill>
              </a:rPr>
              <a:t> </a:t>
            </a:r>
            <a:r>
              <a:rPr lang="en-US" sz="2400" dirty="0" smtClean="0">
                <a:solidFill>
                  <a:schemeClr val="accent2">
                    <a:lumMod val="50000"/>
                  </a:schemeClr>
                </a:solidFill>
                <a:sym typeface="Symbol"/>
              </a:rPr>
              <a:t></a:t>
            </a:r>
            <a:r>
              <a:rPr lang="en-US" sz="2400" dirty="0" smtClean="0">
                <a:solidFill>
                  <a:schemeClr val="accent2">
                    <a:lumMod val="50000"/>
                  </a:schemeClr>
                </a:solidFill>
              </a:rPr>
              <a:t>[p</a:t>
            </a:r>
            <a:r>
              <a:rPr lang="en-US" sz="2400" dirty="0" smtClean="0">
                <a:solidFill>
                  <a:schemeClr val="accent2">
                    <a:lumMod val="50000"/>
                  </a:schemeClr>
                </a:solidFill>
                <a:ea typeface="Arial Unicode MS"/>
                <a:cs typeface="Arial Unicode MS"/>
                <a:sym typeface="Symbol"/>
              </a:rPr>
              <a:t> ← x</a:t>
            </a:r>
            <a:r>
              <a:rPr lang="en-US" sz="2400" dirty="0" smtClean="0">
                <a:solidFill>
                  <a:schemeClr val="accent2">
                    <a:lumMod val="50000"/>
                  </a:schemeClr>
                </a:solidFill>
              </a:rPr>
              <a:t>]</a:t>
            </a:r>
            <a:r>
              <a:rPr lang="en-US" sz="2400" dirty="0" smtClean="0"/>
              <a:t> , where x is a non-deterministic variable</a:t>
            </a:r>
            <a:endParaRPr lang="en-US" sz="2400" dirty="0" smtClean="0">
              <a:solidFill>
                <a:schemeClr val="accent2">
                  <a:lumMod val="50000"/>
                </a:schemeClr>
              </a:solidFill>
            </a:endParaRPr>
          </a:p>
          <a:p>
            <a:r>
              <a:rPr lang="en-US" dirty="0" smtClean="0"/>
              <a:t>Is </a:t>
            </a:r>
            <a:r>
              <a:rPr lang="en-US" dirty="0" smtClean="0">
                <a:latin typeface="Arial Unicode MS"/>
                <a:ea typeface="Arial Unicode MS"/>
                <a:cs typeface="Arial Unicode MS"/>
              </a:rPr>
              <a:t>AG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 ⇒ AF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a:t>
            </a:r>
            <a:r>
              <a:rPr lang="en-US" dirty="0" smtClean="0"/>
              <a:t> vacuous? Should it be?</a:t>
            </a:r>
          </a:p>
          <a:p>
            <a:endParaRPr lang="en-US" dirty="0" smtClean="0"/>
          </a:p>
          <a:p>
            <a:endParaRPr lang="en-US" dirty="0" smtClean="0"/>
          </a:p>
          <a:p>
            <a:endParaRPr lang="en-US" dirty="0" smtClean="0"/>
          </a:p>
          <a:p>
            <a:endParaRPr lang="en-US" dirty="0" smtClean="0"/>
          </a:p>
          <a:p>
            <a:r>
              <a:rPr lang="en-US" dirty="0" smtClean="0"/>
              <a:t>Is </a:t>
            </a:r>
            <a:r>
              <a:rPr lang="en-US" dirty="0" smtClean="0">
                <a:latin typeface="Arial Unicode MS"/>
                <a:ea typeface="Arial Unicode MS"/>
                <a:cs typeface="Arial Unicode MS"/>
              </a:rPr>
              <a:t>AG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 ⇒ AX </a:t>
            </a:r>
            <a:r>
              <a:rPr lang="en-US" dirty="0" err="1" smtClean="0">
                <a:latin typeface="Arial Unicode MS"/>
                <a:ea typeface="Arial Unicode MS"/>
                <a:cs typeface="Arial Unicode MS"/>
              </a:rPr>
              <a:t>req</a:t>
            </a:r>
            <a:r>
              <a:rPr lang="en-US" dirty="0" smtClean="0">
                <a:latin typeface="Arial Unicode MS"/>
                <a:ea typeface="Arial Unicode MS"/>
                <a:cs typeface="Arial Unicode MS"/>
              </a:rPr>
              <a:t>)</a:t>
            </a:r>
            <a:r>
              <a:rPr lang="en-US" dirty="0" smtClean="0"/>
              <a:t> vacuous? Should it be?</a:t>
            </a:r>
          </a:p>
          <a:p>
            <a:endParaRPr lang="en-US" dirty="0" smtClean="0"/>
          </a:p>
          <a:p>
            <a:pPr lvl="1"/>
            <a:endParaRPr lang="en-US" sz="2400" dirty="0" smtClean="0">
              <a:solidFill>
                <a:schemeClr val="accent2">
                  <a:lumMod val="50000"/>
                </a:schemeClr>
              </a:solidFill>
            </a:endParaRPr>
          </a:p>
          <a:p>
            <a:endParaRPr lang="en-US" dirty="0"/>
          </a:p>
        </p:txBody>
      </p:sp>
      <p:sp>
        <p:nvSpPr>
          <p:cNvPr id="4" name="Rounded Rectangle 3"/>
          <p:cNvSpPr/>
          <p:nvPr/>
        </p:nvSpPr>
        <p:spPr bwMode="auto">
          <a:xfrm>
            <a:off x="381000" y="2971800"/>
            <a:ext cx="6248400" cy="1219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en-US" sz="2000" b="1" dirty="0" smtClean="0">
                <a:solidFill>
                  <a:schemeClr val="tx1"/>
                </a:solidFill>
                <a:latin typeface="Arial" charset="0"/>
                <a:ea typeface="ＭＳ Ｐゴシック" pitchFamily="1" charset="-128"/>
              </a:rPr>
              <a:t>A</a:t>
            </a:r>
            <a:r>
              <a:rPr kumimoji="0" lang="en-US" sz="2000" b="1" i="0" u="none" strike="noStrike" cap="none" normalizeH="0" baseline="0" dirty="0" smtClean="0">
                <a:ln>
                  <a:noFill/>
                </a:ln>
                <a:solidFill>
                  <a:schemeClr val="tx1"/>
                </a:solidFill>
                <a:effectLst/>
                <a:latin typeface="Arial" charset="0"/>
                <a:ea typeface="ＭＳ Ｐゴシック" pitchFamily="1" charset="-128"/>
              </a:rPr>
              <a:t>lways vacuous!!!</a:t>
            </a:r>
          </a:p>
        </p:txBody>
      </p:sp>
      <p:sp>
        <p:nvSpPr>
          <p:cNvPr id="5" name="TextBox 4"/>
          <p:cNvSpPr txBox="1"/>
          <p:nvPr/>
        </p:nvSpPr>
        <p:spPr>
          <a:xfrm>
            <a:off x="1202941" y="3335551"/>
            <a:ext cx="2231701" cy="707886"/>
          </a:xfrm>
          <a:prstGeom prst="rect">
            <a:avLst/>
          </a:prstGeom>
          <a:noFill/>
        </p:spPr>
        <p:txBody>
          <a:bodyPr wrap="none" rtlCol="0">
            <a:spAutoFit/>
          </a:bodyPr>
          <a:lstStyle/>
          <a:p>
            <a:pPr algn="ctr"/>
            <a:r>
              <a:rPr lang="en-US" sz="2000" dirty="0" smtClean="0"/>
              <a:t>M </a:t>
            </a:r>
            <a:r>
              <a:rPr lang="en-US" sz="2000" dirty="0" smtClean="0">
                <a:latin typeface="Arial Unicode MS"/>
                <a:ea typeface="Arial Unicode MS"/>
                <a:cs typeface="Arial Unicode MS"/>
              </a:rPr>
              <a:t>⊧ AG (x ⇒ AF x)</a:t>
            </a:r>
          </a:p>
          <a:p>
            <a:pPr algn="ctr"/>
            <a:r>
              <a:rPr lang="en-US" sz="2000" dirty="0" smtClean="0"/>
              <a:t>M </a:t>
            </a:r>
            <a:r>
              <a:rPr lang="en-US" sz="2000" dirty="0" smtClean="0">
                <a:latin typeface="Arial Unicode MS"/>
                <a:ea typeface="Arial Unicode MS"/>
                <a:cs typeface="Arial Unicode MS"/>
              </a:rPr>
              <a:t>⊧ AG TRUE</a:t>
            </a:r>
          </a:p>
        </p:txBody>
      </p:sp>
      <p:cxnSp>
        <p:nvCxnSpPr>
          <p:cNvPr id="6" name="Straight Connector 5"/>
          <p:cNvCxnSpPr>
            <a:stCxn id="5" idx="1"/>
            <a:endCxn id="5" idx="3"/>
          </p:cNvCxnSpPr>
          <p:nvPr/>
        </p:nvCxnSpPr>
        <p:spPr bwMode="auto">
          <a:xfrm>
            <a:off x="1202941" y="3689494"/>
            <a:ext cx="2231701"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1" name="Rounded Rectangle 10"/>
          <p:cNvSpPr/>
          <p:nvPr/>
        </p:nvSpPr>
        <p:spPr bwMode="auto">
          <a:xfrm>
            <a:off x="304800" y="4800600"/>
            <a:ext cx="6248400" cy="1219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en-US" sz="2000" b="1" dirty="0" smtClean="0">
                <a:solidFill>
                  <a:schemeClr val="tx1"/>
                </a:solidFill>
                <a:latin typeface="Arial" charset="0"/>
                <a:ea typeface="ＭＳ Ｐゴシック" pitchFamily="1" charset="-128"/>
              </a:rPr>
              <a:t>Not vacuous!!!</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extBox 11"/>
          <p:cNvSpPr txBox="1"/>
          <p:nvPr/>
        </p:nvSpPr>
        <p:spPr>
          <a:xfrm>
            <a:off x="1195727" y="5164351"/>
            <a:ext cx="2246129" cy="707886"/>
          </a:xfrm>
          <a:prstGeom prst="rect">
            <a:avLst/>
          </a:prstGeom>
          <a:noFill/>
        </p:spPr>
        <p:txBody>
          <a:bodyPr wrap="none" rtlCol="0">
            <a:spAutoFit/>
          </a:bodyPr>
          <a:lstStyle/>
          <a:p>
            <a:pPr algn="ctr"/>
            <a:r>
              <a:rPr lang="en-US" sz="2000" dirty="0" smtClean="0"/>
              <a:t>M </a:t>
            </a:r>
            <a:r>
              <a:rPr lang="en-US" sz="2000" dirty="0" smtClean="0">
                <a:latin typeface="Arial Unicode MS"/>
                <a:ea typeface="Arial Unicode MS"/>
                <a:cs typeface="Arial Unicode MS"/>
              </a:rPr>
              <a:t>⊧ AG (x ⇒ AX x)</a:t>
            </a:r>
          </a:p>
          <a:p>
            <a:pPr algn="ctr"/>
            <a:r>
              <a:rPr lang="en-US" sz="2000" dirty="0" smtClean="0"/>
              <a:t>can’t reduce</a:t>
            </a:r>
            <a:endParaRPr lang="en-US" sz="2000" dirty="0" smtClean="0">
              <a:latin typeface="Arial Unicode MS"/>
              <a:ea typeface="Arial Unicode MS"/>
              <a:cs typeface="Arial Unicode MS"/>
            </a:endParaRPr>
          </a:p>
        </p:txBody>
      </p:sp>
      <p:cxnSp>
        <p:nvCxnSpPr>
          <p:cNvPr id="13" name="Straight Connector 12"/>
          <p:cNvCxnSpPr>
            <a:stCxn id="12" idx="1"/>
            <a:endCxn id="12" idx="3"/>
          </p:cNvCxnSpPr>
          <p:nvPr/>
        </p:nvCxnSpPr>
        <p:spPr bwMode="auto">
          <a:xfrm>
            <a:off x="1195727" y="5518294"/>
            <a:ext cx="2246129"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Tree>
    <p:extLst>
      <p:ext uri="{BB962C8B-B14F-4D97-AF65-F5344CB8AC3E}">
        <p14:creationId xmlns="" xmlns:p14="http://schemas.microsoft.com/office/powerpoint/2010/main" val="1633547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84"/>
            <a:ext cx="9116556" cy="6247866"/>
          </a:xfrm>
          <a:prstGeom prst="rect">
            <a:avLst/>
          </a:prstGeom>
        </p:spPr>
        <p:txBody>
          <a:bodyPr wrap="square">
            <a:spAutoFit/>
          </a:bodyPr>
          <a:lstStyle/>
          <a:p>
            <a:r>
              <a:rPr lang="en-US" sz="1600" dirty="0" smtClean="0"/>
              <a:t>Copyright</a:t>
            </a:r>
            <a:r>
              <a:rPr lang="en-US" sz="1600" dirty="0"/>
              <a:t> </a:t>
            </a:r>
            <a:r>
              <a:rPr lang="en-US" sz="1600" dirty="0" smtClean="0"/>
              <a:t>2013 Carnegie </a:t>
            </a:r>
            <a:r>
              <a:rPr lang="en-US" sz="1600" dirty="0"/>
              <a:t>Mellon </a:t>
            </a:r>
            <a:r>
              <a:rPr lang="en-US" sz="1600" dirty="0" smtClean="0"/>
              <a:t>University</a:t>
            </a:r>
            <a:endParaRPr lang="en-US" sz="1600" dirty="0"/>
          </a:p>
          <a:p>
            <a:endParaRPr lang="en-US" sz="1600" dirty="0" smtClean="0"/>
          </a:p>
          <a:p>
            <a:r>
              <a:rPr lang="en-US" sz="1600" dirty="0" smtClean="0"/>
              <a:t>This </a:t>
            </a:r>
            <a:r>
              <a:rPr lang="en-US" sz="1600" dirty="0"/>
              <a:t>material is based upon work funded and supported by the Department of Defense under Contract No. FA8721-05-C-0003 with Carnegie Mellon University for the operation of the Software Engineering Institute, a federally funded research and development </a:t>
            </a:r>
            <a:r>
              <a:rPr lang="en-US" sz="1600" dirty="0" smtClean="0"/>
              <a:t>center. </a:t>
            </a:r>
          </a:p>
          <a:p>
            <a:endParaRPr lang="en-US" sz="1600" dirty="0"/>
          </a:p>
          <a:p>
            <a:r>
              <a:rPr lang="en-US" sz="1600" dirty="0" smtClean="0"/>
              <a:t>Any </a:t>
            </a:r>
            <a:r>
              <a:rPr lang="en-US" sz="1600" dirty="0"/>
              <a:t>opinions, findings and conclusions or recommendations expressed in this material are those of the author(s) and do not necessarily reflect the views of the United States Department of Defense</a:t>
            </a:r>
            <a:r>
              <a:rPr lang="en-US" sz="1600" dirty="0" smtClean="0"/>
              <a:t>.</a:t>
            </a:r>
            <a:endParaRPr lang="en-US" sz="1600" dirty="0"/>
          </a:p>
          <a:p>
            <a:endParaRPr lang="en-US" sz="1600" dirty="0" smtClean="0"/>
          </a:p>
          <a:p>
            <a:r>
              <a:rPr lang="en-US" sz="1600" dirty="0" smtClean="0"/>
              <a:t>NO </a:t>
            </a:r>
            <a:r>
              <a:rPr lang="en-US" sz="1600" dirty="0"/>
              <a:t>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r>
              <a:rPr lang="en-US" sz="1600" dirty="0" smtClean="0"/>
              <a:t>.</a:t>
            </a:r>
            <a:endParaRPr lang="en-US" sz="1600" dirty="0"/>
          </a:p>
          <a:p>
            <a:endParaRPr lang="en-US" sz="1600" dirty="0" smtClean="0"/>
          </a:p>
          <a:p>
            <a:r>
              <a:rPr lang="en-US" sz="1600" dirty="0" smtClean="0"/>
              <a:t>This </a:t>
            </a:r>
            <a:r>
              <a:rPr lang="en-US" sz="1600" dirty="0"/>
              <a:t>material has been approved for public release and unlimited distribution</a:t>
            </a:r>
            <a:r>
              <a:rPr lang="en-US" sz="1600" dirty="0" smtClean="0"/>
              <a:t>.</a:t>
            </a:r>
            <a:endParaRPr lang="en-US" sz="1600" dirty="0"/>
          </a:p>
          <a:p>
            <a:r>
              <a:rPr lang="en-US" sz="16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600" u="sng" dirty="0" err="1">
                <a:hlinkClick r:id="rId2"/>
              </a:rPr>
              <a:t>permission@sei.cmu.edu</a:t>
            </a:r>
            <a:r>
              <a:rPr lang="en-US" sz="1600" u="sng" dirty="0"/>
              <a:t>.</a:t>
            </a:r>
          </a:p>
          <a:p>
            <a:endParaRPr lang="en-US" sz="1600" u="sng" dirty="0" smtClean="0"/>
          </a:p>
          <a:p>
            <a:r>
              <a:rPr lang="en-US" sz="1600" u="sng" dirty="0" smtClean="0"/>
              <a:t>DM</a:t>
            </a:r>
            <a:r>
              <a:rPr lang="en-US" sz="1600" u="sng" dirty="0"/>
              <a:t>-</a:t>
            </a:r>
            <a:r>
              <a:rPr lang="en-US" sz="1600" u="sng" dirty="0" smtClean="0"/>
              <a:t>0000507</a:t>
            </a:r>
            <a:endParaRPr lang="en-US" sz="1600" u="sng" dirty="0"/>
          </a:p>
        </p:txBody>
      </p:sp>
    </p:spTree>
    <p:extLst>
      <p:ext uri="{BB962C8B-B14F-4D97-AF65-F5344CB8AC3E}">
        <p14:creationId xmlns="" xmlns:p14="http://schemas.microsoft.com/office/powerpoint/2010/main" val="4452614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86000"/>
            <a:ext cx="4267200" cy="1446538"/>
          </a:xfrm>
        </p:spPr>
        <p:txBody>
          <a:bodyPr/>
          <a:lstStyle/>
          <a:p>
            <a:r>
              <a:rPr lang="en-US" dirty="0" smtClean="0"/>
              <a:t>Mitigating the Environment Gap:</a:t>
            </a:r>
            <a:br>
              <a:rPr lang="en-US" dirty="0" smtClean="0"/>
            </a:br>
            <a:r>
              <a:rPr lang="en-US" dirty="0" smtClean="0"/>
              <a:t/>
            </a:r>
            <a:br>
              <a:rPr lang="en-US" dirty="0" smtClean="0"/>
            </a:br>
            <a:r>
              <a:rPr lang="en-US" dirty="0" smtClean="0"/>
              <a:t>Environment Guarantee</a:t>
            </a:r>
            <a:endParaRPr lang="en-US" dirty="0"/>
          </a:p>
        </p:txBody>
      </p:sp>
      <p:sp>
        <p:nvSpPr>
          <p:cNvPr id="5" name="Subtitle 4"/>
          <p:cNvSpPr>
            <a:spLocks noGrp="1"/>
          </p:cNvSpPr>
          <p:nvPr>
            <p:ph type="subTitle" idx="1"/>
          </p:nvPr>
        </p:nvSpPr>
        <p:spPr/>
        <p:txBody>
          <a:bodyPr/>
          <a:lstStyle/>
          <a:p>
            <a:r>
              <a:rPr lang="en-US" dirty="0" smtClean="0"/>
              <a:t>Joint work with Marsha </a:t>
            </a:r>
            <a:r>
              <a:rPr lang="en-US" dirty="0" err="1" smtClean="0"/>
              <a:t>Chechik</a:t>
            </a:r>
            <a:r>
              <a:rPr lang="en-US" dirty="0" smtClean="0"/>
              <a:t> and </a:t>
            </a:r>
            <a:r>
              <a:rPr lang="en-US" dirty="0" err="1"/>
              <a:t>Mihaela</a:t>
            </a:r>
            <a:r>
              <a:rPr lang="en-US" dirty="0"/>
              <a:t> </a:t>
            </a:r>
            <a:r>
              <a:rPr lang="en-US" dirty="0" err="1"/>
              <a:t>Gheorghiu</a:t>
            </a:r>
            <a:r>
              <a:rPr lang="en-US" dirty="0"/>
              <a:t> </a:t>
            </a:r>
          </a:p>
          <a:p>
            <a:endParaRPr lang="en-US" dirty="0"/>
          </a:p>
        </p:txBody>
      </p:sp>
    </p:spTree>
    <p:extLst>
      <p:ext uri="{BB962C8B-B14F-4D97-AF65-F5344CB8AC3E}">
        <p14:creationId xmlns="" xmlns:p14="http://schemas.microsoft.com/office/powerpoint/2010/main" val="33000111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33400" y="422275"/>
            <a:ext cx="8153400" cy="394980"/>
          </a:xfrm>
        </p:spPr>
        <p:txBody>
          <a:bodyPr/>
          <a:lstStyle/>
          <a:p>
            <a:r>
              <a:rPr lang="en-GB" dirty="0" smtClean="0"/>
              <a:t>Validity of Vacuity Results</a:t>
            </a:r>
            <a:endParaRPr lang="en-GB" dirty="0"/>
          </a:p>
        </p:txBody>
      </p:sp>
      <p:sp>
        <p:nvSpPr>
          <p:cNvPr id="5122" name="Rectangle 2"/>
          <p:cNvSpPr>
            <a:spLocks noGrp="1" noChangeArrowheads="1"/>
          </p:cNvSpPr>
          <p:nvPr>
            <p:ph type="body" idx="1"/>
          </p:nvPr>
        </p:nvSpPr>
        <p:spPr/>
        <p:txBody>
          <a:bodyPr/>
          <a:lstStyle/>
          <a:p>
            <a:r>
              <a:rPr lang="en-GB" dirty="0" smtClean="0"/>
              <a:t>Properties may hold for wrong reasons</a:t>
            </a:r>
          </a:p>
          <a:p>
            <a:r>
              <a:rPr lang="en-GB" dirty="0" smtClean="0"/>
              <a:t>vacuity detection [Beer</a:t>
            </a:r>
            <a:r>
              <a:rPr lang="ja-JP" altLang="en-GB" dirty="0" smtClean="0"/>
              <a:t>’</a:t>
            </a:r>
            <a:r>
              <a:rPr lang="en-GB" dirty="0" smtClean="0"/>
              <a:t>97] – are all parts of property relevant? </a:t>
            </a:r>
          </a:p>
          <a:p>
            <a:pPr lvl="1"/>
            <a:r>
              <a:rPr lang="en-GB" dirty="0" smtClean="0"/>
              <a:t>Example: </a:t>
            </a:r>
            <a:r>
              <a:rPr lang="ja-JP" altLang="en-GB" dirty="0" smtClean="0"/>
              <a:t>“</a:t>
            </a:r>
            <a:r>
              <a:rPr lang="en-GB" dirty="0" smtClean="0"/>
              <a:t>every time there is a request for a resource, it is fulfilled</a:t>
            </a:r>
            <a:r>
              <a:rPr lang="ja-JP" altLang="en-GB" dirty="0" smtClean="0"/>
              <a:t>”</a:t>
            </a:r>
            <a:r>
              <a:rPr lang="en-GB" dirty="0" smtClean="0"/>
              <a:t> </a:t>
            </a:r>
          </a:p>
          <a:p>
            <a:pPr lvl="1"/>
            <a:r>
              <a:rPr lang="en-GB" dirty="0" smtClean="0"/>
              <a:t>... holds if there are no requests!</a:t>
            </a:r>
          </a:p>
          <a:p>
            <a:r>
              <a:rPr lang="en-GB" dirty="0" smtClean="0"/>
              <a:t>Pros</a:t>
            </a:r>
          </a:p>
          <a:p>
            <a:pPr lvl="1"/>
            <a:r>
              <a:rPr lang="en-GB" dirty="0" smtClean="0"/>
              <a:t>May help identify errors</a:t>
            </a:r>
          </a:p>
          <a:p>
            <a:r>
              <a:rPr lang="en-GB" dirty="0" smtClean="0"/>
              <a:t>Cons</a:t>
            </a:r>
          </a:p>
          <a:p>
            <a:pPr lvl="1"/>
            <a:r>
              <a:rPr lang="en-GB" dirty="0" smtClean="0"/>
              <a:t>General definition yields many false positives</a:t>
            </a:r>
          </a:p>
          <a:p>
            <a:pPr lvl="2"/>
            <a:r>
              <a:rPr lang="en-GB" dirty="0" smtClean="0"/>
              <a:t>Vacuous but not “wrong”</a:t>
            </a:r>
          </a:p>
          <a:p>
            <a:pPr lvl="1"/>
            <a:r>
              <a:rPr lang="en-GB" dirty="0" smtClean="0"/>
              <a:t>Hard to go from a violation to a fix </a:t>
            </a:r>
          </a:p>
          <a:p>
            <a:pPr lvl="1"/>
            <a:r>
              <a:rPr lang="en-GB" dirty="0" smtClean="0"/>
              <a:t>Property-centric</a:t>
            </a:r>
          </a:p>
          <a:p>
            <a:pPr lvl="1"/>
            <a:endParaRPr lang="en-GB" dirty="0"/>
          </a:p>
        </p:txBody>
      </p:sp>
    </p:spTree>
    <p:extLst>
      <p:ext uri="{BB962C8B-B14F-4D97-AF65-F5344CB8AC3E}">
        <p14:creationId xmlns="" xmlns:p14="http://schemas.microsoft.com/office/powerpoint/2010/main" val="382231052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r>
              <a:rPr lang="en-GB" dirty="0" smtClean="0"/>
              <a:t>System Structure</a:t>
            </a:r>
            <a:endParaRPr lang="en-GB" dirty="0"/>
          </a:p>
        </p:txBody>
      </p:sp>
      <p:sp>
        <p:nvSpPr>
          <p:cNvPr id="6146" name="Rectangle 2"/>
          <p:cNvSpPr>
            <a:spLocks noGrp="1" noChangeArrowheads="1"/>
          </p:cNvSpPr>
          <p:nvPr>
            <p:ph type="body" idx="4294967295"/>
          </p:nvPr>
        </p:nvSpPr>
        <p:spPr>
          <a:xfrm>
            <a:off x="533400" y="4038600"/>
            <a:ext cx="3967163" cy="457199"/>
          </a:xfrm>
          <a:ln/>
          <a:extLst>
            <a:ext uri="{91240B29-F687-4f45-9708-019B960494DF}">
              <a14:hiddenLine xmlns="" xmlns:a14="http://schemas.microsoft.com/office/drawing/2010/main" w="12700">
                <a:solidFill>
                  <a:srgbClr val="000000"/>
                </a:solidFill>
                <a:round/>
                <a:headEnd/>
                <a:tailEnd/>
              </a14:hiddenLine>
            </a:ext>
          </a:extLst>
        </p:spPr>
        <p:txBody>
          <a:bodyPr lIns="0" tIns="0" rIns="0" bIns="0">
            <a:normAutofit/>
          </a:bodyPr>
          <a:lstStyle/>
          <a:p>
            <a:pPr>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b="1" dirty="0" smtClean="0"/>
              <a:t>Traffic Light Example:</a:t>
            </a:r>
            <a:endParaRPr lang="en-GB" b="1" dirty="0"/>
          </a:p>
        </p:txBody>
      </p:sp>
      <p:sp>
        <p:nvSpPr>
          <p:cNvPr id="6150" name="AutoShape 6"/>
          <p:cNvSpPr>
            <a:spLocks noChangeArrowheads="1"/>
          </p:cNvSpPr>
          <p:nvPr/>
        </p:nvSpPr>
        <p:spPr bwMode="auto">
          <a:xfrm>
            <a:off x="6995945" y="1451063"/>
            <a:ext cx="1048815" cy="783113"/>
          </a:xfrm>
          <a:prstGeom prst="wedgeRoundRectCallout">
            <a:avLst>
              <a:gd name="adj1" fmla="val -57690"/>
              <a:gd name="adj2" fmla="val 70583"/>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1634" tIns="40817" rIns="81634" bIns="40817"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dirty="0">
                <a:solidFill>
                  <a:srgbClr val="000000"/>
                </a:solidFill>
                <a:cs typeface="Arial" charset="0"/>
              </a:rPr>
              <a:t>What we</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dirty="0">
                <a:solidFill>
                  <a:srgbClr val="000000"/>
                </a:solidFill>
                <a:cs typeface="Arial" charset="0"/>
              </a:rPr>
              <a:t>are </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dirty="0">
                <a:solidFill>
                  <a:srgbClr val="000000"/>
                </a:solidFill>
                <a:cs typeface="Arial" charset="0"/>
              </a:rPr>
              <a:t>building</a:t>
            </a:r>
          </a:p>
        </p:txBody>
      </p:sp>
      <p:sp>
        <p:nvSpPr>
          <p:cNvPr id="6151" name="AutoShape 7"/>
          <p:cNvSpPr>
            <a:spLocks noChangeArrowheads="1"/>
          </p:cNvSpPr>
          <p:nvPr/>
        </p:nvSpPr>
        <p:spPr bwMode="auto">
          <a:xfrm>
            <a:off x="700171" y="1494250"/>
            <a:ext cx="1374409" cy="791750"/>
          </a:xfrm>
          <a:prstGeom prst="wedgeRoundRectCallout">
            <a:avLst>
              <a:gd name="adj1" fmla="val 62213"/>
              <a:gd name="adj2" fmla="val 74079"/>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1634" tIns="40817" rIns="81634" bIns="40817"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dirty="0">
                <a:solidFill>
                  <a:srgbClr val="000000"/>
                </a:solidFill>
              </a:rPr>
              <a:t>Constructed </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dirty="0">
                <a:solidFill>
                  <a:srgbClr val="000000"/>
                </a:solidFill>
              </a:rPr>
              <a:t>for </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dirty="0">
                <a:solidFill>
                  <a:srgbClr val="000000"/>
                </a:solidFill>
              </a:rPr>
              <a:t>verification</a:t>
            </a:r>
          </a:p>
        </p:txBody>
      </p:sp>
      <p:sp>
        <p:nvSpPr>
          <p:cNvPr id="6152" name="AutoShape 8"/>
          <p:cNvSpPr>
            <a:spLocks noChangeArrowheads="1"/>
          </p:cNvSpPr>
          <p:nvPr/>
        </p:nvSpPr>
        <p:spPr bwMode="auto">
          <a:xfrm>
            <a:off x="829832" y="2696271"/>
            <a:ext cx="1037290" cy="620444"/>
          </a:xfrm>
          <a:prstGeom prst="wedgeRoundRectCallout">
            <a:avLst>
              <a:gd name="adj1" fmla="val 84412"/>
              <a:gd name="adj2" fmla="val -16634"/>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1634" tIns="40817" rIns="81634" bIns="40817"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a:solidFill>
                  <a:srgbClr val="000000"/>
                </a:solidFill>
                <a:cs typeface="Arial" charset="0"/>
              </a:rPr>
              <a:t>Can we</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z="1600" b="1">
                <a:solidFill>
                  <a:srgbClr val="000000"/>
                </a:solidFill>
                <a:cs typeface="Arial" charset="0"/>
              </a:rPr>
              <a:t>trust it?</a:t>
            </a:r>
          </a:p>
        </p:txBody>
      </p:sp>
      <p:grpSp>
        <p:nvGrpSpPr>
          <p:cNvPr id="6153" name="Group 9"/>
          <p:cNvGrpSpPr>
            <a:grpSpLocks/>
          </p:cNvGrpSpPr>
          <p:nvPr/>
        </p:nvGrpSpPr>
        <p:grpSpPr bwMode="auto">
          <a:xfrm>
            <a:off x="2305089" y="4692921"/>
            <a:ext cx="4552551" cy="1321504"/>
            <a:chOff x="1600" y="3260"/>
            <a:chExt cx="3160" cy="918"/>
          </a:xfrm>
        </p:grpSpPr>
        <p:sp>
          <p:nvSpPr>
            <p:cNvPr id="6154" name="Rectangle 10"/>
            <p:cNvSpPr>
              <a:spLocks noChangeArrowheads="1"/>
            </p:cNvSpPr>
            <p:nvPr/>
          </p:nvSpPr>
          <p:spPr bwMode="auto">
            <a:xfrm>
              <a:off x="1600" y="3261"/>
              <a:ext cx="1152" cy="89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Crossing</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environment</a:t>
              </a:r>
            </a:p>
          </p:txBody>
        </p:sp>
        <p:sp>
          <p:nvSpPr>
            <p:cNvPr id="6155" name="Rectangle 11"/>
            <p:cNvSpPr>
              <a:spLocks noChangeArrowheads="1"/>
            </p:cNvSpPr>
            <p:nvPr/>
          </p:nvSpPr>
          <p:spPr bwMode="auto">
            <a:xfrm>
              <a:off x="3608" y="3260"/>
              <a:ext cx="1152" cy="8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Traffic </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light</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controller</a:t>
              </a:r>
            </a:p>
          </p:txBody>
        </p:sp>
        <p:sp>
          <p:nvSpPr>
            <p:cNvPr id="6156" name="AutoShape 12"/>
            <p:cNvSpPr>
              <a:spLocks noChangeArrowheads="1"/>
            </p:cNvSpPr>
            <p:nvPr/>
          </p:nvSpPr>
          <p:spPr bwMode="auto">
            <a:xfrm>
              <a:off x="2752" y="3504"/>
              <a:ext cx="848" cy="144"/>
            </a:xfrm>
            <a:prstGeom prst="rightArrow">
              <a:avLst>
                <a:gd name="adj1" fmla="val 55667"/>
                <a:gd name="adj2" fmla="val 163798"/>
              </a:avLst>
            </a:prstGeom>
            <a:solidFill>
              <a:srgbClr val="333366"/>
            </a:solidFill>
            <a:ln w="936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7" name="AutoShape 13"/>
            <p:cNvSpPr>
              <a:spLocks noChangeArrowheads="1"/>
            </p:cNvSpPr>
            <p:nvPr/>
          </p:nvSpPr>
          <p:spPr bwMode="auto">
            <a:xfrm>
              <a:off x="2760" y="3807"/>
              <a:ext cx="848" cy="144"/>
            </a:xfrm>
            <a:prstGeom prst="leftArrow">
              <a:avLst>
                <a:gd name="adj1" fmla="val 55037"/>
                <a:gd name="adj2" fmla="val 168869"/>
              </a:avLst>
            </a:prstGeom>
            <a:solidFill>
              <a:srgbClr val="333366"/>
            </a:solidFill>
            <a:ln w="936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8" name="Text Box 14"/>
            <p:cNvSpPr txBox="1">
              <a:spLocks noChangeArrowheads="1"/>
            </p:cNvSpPr>
            <p:nvPr/>
          </p:nvSpPr>
          <p:spPr bwMode="auto">
            <a:xfrm>
              <a:off x="2876" y="3264"/>
              <a:ext cx="593" cy="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600" b="1">
                  <a:latin typeface="Arial" charset="0"/>
                  <a:cs typeface="Arial" charset="0"/>
                </a:rPr>
                <a:t>sensor</a:t>
              </a:r>
            </a:p>
          </p:txBody>
        </p:sp>
        <p:sp>
          <p:nvSpPr>
            <p:cNvPr id="6159" name="Text Box 15"/>
            <p:cNvSpPr txBox="1">
              <a:spLocks noChangeArrowheads="1"/>
            </p:cNvSpPr>
            <p:nvPr/>
          </p:nvSpPr>
          <p:spPr bwMode="auto">
            <a:xfrm>
              <a:off x="2968" y="3944"/>
              <a:ext cx="427" cy="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600" b="1">
                  <a:latin typeface="Arial" charset="0"/>
                  <a:cs typeface="Arial" charset="0"/>
                </a:rPr>
                <a:t>light</a:t>
              </a:r>
            </a:p>
          </p:txBody>
        </p:sp>
      </p:grpSp>
      <p:grpSp>
        <p:nvGrpSpPr>
          <p:cNvPr id="6162" name="Group 18"/>
          <p:cNvGrpSpPr>
            <a:grpSpLocks/>
          </p:cNvGrpSpPr>
          <p:nvPr/>
        </p:nvGrpSpPr>
        <p:grpSpPr bwMode="auto">
          <a:xfrm>
            <a:off x="2283480" y="1790796"/>
            <a:ext cx="4571279" cy="1439546"/>
            <a:chOff x="1585" y="1244"/>
            <a:chExt cx="3173" cy="1000"/>
          </a:xfrm>
        </p:grpSpPr>
        <p:sp>
          <p:nvSpPr>
            <p:cNvPr id="6147" name="Rectangle 3"/>
            <p:cNvSpPr>
              <a:spLocks noChangeArrowheads="1"/>
            </p:cNvSpPr>
            <p:nvPr/>
          </p:nvSpPr>
          <p:spPr bwMode="auto">
            <a:xfrm>
              <a:off x="1585" y="1245"/>
              <a:ext cx="1151" cy="89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Environment</a:t>
              </a:r>
            </a:p>
          </p:txBody>
        </p:sp>
        <p:sp>
          <p:nvSpPr>
            <p:cNvPr id="6148" name="AutoShape 4"/>
            <p:cNvSpPr>
              <a:spLocks noChangeArrowheads="1"/>
            </p:cNvSpPr>
            <p:nvPr/>
          </p:nvSpPr>
          <p:spPr bwMode="auto">
            <a:xfrm>
              <a:off x="2736" y="1654"/>
              <a:ext cx="864" cy="153"/>
            </a:xfrm>
            <a:prstGeom prst="leftRightArrow">
              <a:avLst>
                <a:gd name="adj1" fmla="val 50000"/>
                <a:gd name="adj2" fmla="val 112418"/>
              </a:avLst>
            </a:prstGeom>
            <a:solidFill>
              <a:srgbClr val="333366"/>
            </a:solidFill>
            <a:ln w="936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9" name="Text Box 5"/>
            <p:cNvSpPr txBox="1">
              <a:spLocks noChangeArrowheads="1"/>
            </p:cNvSpPr>
            <p:nvPr/>
          </p:nvSpPr>
          <p:spPr bwMode="auto">
            <a:xfrm>
              <a:off x="2748" y="1988"/>
              <a:ext cx="1140" cy="2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endParaRPr lang="en-US" b="1">
                <a:latin typeface="Arial" charset="0"/>
                <a:cs typeface="Arial" charset="0"/>
              </a:endParaRPr>
            </a:p>
          </p:txBody>
        </p:sp>
        <p:sp>
          <p:nvSpPr>
            <p:cNvPr id="6160" name="Rectangle 16"/>
            <p:cNvSpPr>
              <a:spLocks noChangeArrowheads="1"/>
            </p:cNvSpPr>
            <p:nvPr/>
          </p:nvSpPr>
          <p:spPr bwMode="auto">
            <a:xfrm>
              <a:off x="3607" y="1244"/>
              <a:ext cx="1151" cy="8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a:solidFill>
                    <a:srgbClr val="000000"/>
                  </a:solidFill>
                  <a:latin typeface="Comic Sans MS" charset="0"/>
                </a:rPr>
                <a:t>Component</a:t>
              </a:r>
            </a:p>
          </p:txBody>
        </p:sp>
      </p:grpSp>
      <p:sp>
        <p:nvSpPr>
          <p:cNvPr id="6163" name="AutoShape 19"/>
          <p:cNvSpPr>
            <a:spLocks noChangeArrowheads="1"/>
          </p:cNvSpPr>
          <p:nvPr/>
        </p:nvSpPr>
        <p:spPr bwMode="auto">
          <a:xfrm>
            <a:off x="4648411" y="908354"/>
            <a:ext cx="1162521" cy="399142"/>
          </a:xfrm>
          <a:prstGeom prst="wedgeRoundRectCallout">
            <a:avLst>
              <a:gd name="adj1" fmla="val -56380"/>
              <a:gd name="adj2" fmla="val 294727"/>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2954" tIns="41477" rIns="82954" bIns="41477">
            <a:spAutoFit/>
          </a:bodyPr>
          <a:lstStyle/>
          <a:p>
            <a:pPr algn="ctr"/>
            <a:r>
              <a:rPr lang="en-US" b="1" dirty="0"/>
              <a:t>Interface</a:t>
            </a:r>
          </a:p>
        </p:txBody>
      </p:sp>
    </p:spTree>
    <p:custDataLst>
      <p:tags r:id="rId1"/>
    </p:custDataLst>
    <p:extLst>
      <p:ext uri="{BB962C8B-B14F-4D97-AF65-F5344CB8AC3E}">
        <p14:creationId xmlns="" xmlns:p14="http://schemas.microsoft.com/office/powerpoint/2010/main" val="41177166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p:cTn id="18" dur="1" fill="hold">
                                          <p:stCondLst>
                                            <p:cond delay="0"/>
                                          </p:stCondLst>
                                        </p:cTn>
                                        <p:tgtEl>
                                          <p:spTgt spid="6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146">
                                            <p:txEl>
                                              <p:pRg st="0" end="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33400" y="422275"/>
            <a:ext cx="8153400" cy="405752"/>
          </a:xfrm>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pPr>
              <a:lnSpc>
                <a:spcPct val="93000"/>
              </a:lnSpc>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smtClean="0"/>
              <a:t>Our Goal</a:t>
            </a:r>
            <a:endParaRPr lang="en-GB" dirty="0"/>
          </a:p>
        </p:txBody>
      </p:sp>
      <p:sp>
        <p:nvSpPr>
          <p:cNvPr id="129027" name="Rectangle 3"/>
          <p:cNvSpPr>
            <a:spLocks noGrp="1" noChangeArrowheads="1"/>
          </p:cNvSpPr>
          <p:nvPr>
            <p:ph type="body" idx="1"/>
          </p:nvPr>
        </p:nvSpPr>
        <p:spPr>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dirty="0" smtClean="0">
                <a:solidFill>
                  <a:srgbClr val="FA1E00"/>
                </a:solidFill>
              </a:rPr>
              <a:t>Model-centric</a:t>
            </a:r>
            <a:r>
              <a:rPr lang="en-GB" dirty="0" smtClean="0"/>
              <a:t> identification of threats to validity</a:t>
            </a:r>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dirty="0" smtClean="0"/>
              <a:t>Pros:</a:t>
            </a:r>
          </a:p>
          <a:p>
            <a:pPr lvl="1">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dirty="0" smtClean="0"/>
              <a:t>Ease of understanding </a:t>
            </a:r>
          </a:p>
          <a:p>
            <a:pPr lvl="1">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dirty="0" smtClean="0"/>
              <a:t>No false positives</a:t>
            </a:r>
          </a:p>
          <a:p>
            <a:pPr lvl="2">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dirty="0" smtClean="0"/>
              <a:t>each reported error is present in the model</a:t>
            </a:r>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endParaRPr lang="en-GB" u="sng" dirty="0" smtClean="0"/>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r>
              <a:rPr lang="en-GB" b="1" u="sng" dirty="0" smtClean="0"/>
              <a:t>Definition:</a:t>
            </a:r>
            <a:r>
              <a:rPr lang="en-GB" b="1" dirty="0" smtClean="0"/>
              <a:t> </a:t>
            </a:r>
            <a:r>
              <a:rPr lang="en-GB" dirty="0" smtClean="0"/>
              <a:t>a property is</a:t>
            </a:r>
            <a:r>
              <a:rPr lang="en-GB" b="0" dirty="0" smtClean="0"/>
              <a:t> </a:t>
            </a:r>
            <a:r>
              <a:rPr lang="en-GB" b="0" dirty="0" smtClean="0">
                <a:solidFill>
                  <a:srgbClr val="FA1E00"/>
                </a:solidFill>
              </a:rPr>
              <a:t>guaranteed  by environment</a:t>
            </a:r>
            <a:r>
              <a:rPr lang="en-GB" b="0" dirty="0" smtClean="0"/>
              <a:t> </a:t>
            </a:r>
            <a:r>
              <a:rPr lang="en-GB" dirty="0" smtClean="0"/>
              <a:t>if component is irrelevant for verification</a:t>
            </a:r>
          </a:p>
          <a:p>
            <a:pPr>
              <a:lnSpc>
                <a:spcPct val="60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endParaRPr lang="en-GB" dirty="0" smtClean="0"/>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endParaRPr lang="en-GB" dirty="0" smtClean="0"/>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endParaRPr lang="en-GB" dirty="0" smtClean="0"/>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endParaRPr lang="en-GB" dirty="0" smtClean="0"/>
          </a:p>
          <a:p>
            <a:pPr>
              <a:lnSpc>
                <a:spcPct val="93000"/>
              </a:lnSpc>
              <a:tabLst>
                <a:tab pos="410452" algn="l"/>
                <a:tab pos="826663" algn="l"/>
                <a:tab pos="1241435" algn="l"/>
                <a:tab pos="1656207" algn="l"/>
                <a:tab pos="2070979" algn="l"/>
                <a:tab pos="2485751" algn="l"/>
                <a:tab pos="2900523" algn="l"/>
                <a:tab pos="3312414" algn="l"/>
                <a:tab pos="3730066" algn="l"/>
                <a:tab pos="4144838" algn="l"/>
                <a:tab pos="4559610" algn="l"/>
                <a:tab pos="4972942" algn="l"/>
                <a:tab pos="5389154" algn="l"/>
                <a:tab pos="5803925" algn="l"/>
                <a:tab pos="6215817" algn="l"/>
                <a:tab pos="6633469" algn="l"/>
                <a:tab pos="7048241" algn="l"/>
                <a:tab pos="7460132" algn="l"/>
                <a:tab pos="7874904" algn="l"/>
                <a:tab pos="8292556" algn="l"/>
              </a:tabLst>
            </a:pPr>
            <a:endParaRPr lang="en-GB" dirty="0"/>
          </a:p>
        </p:txBody>
      </p:sp>
      <p:pic>
        <p:nvPicPr>
          <p:cNvPr id="129032" name="Picture 8" descr="MCj04061240000[1]"/>
          <p:cNvPicPr>
            <a:picLocks noGrp="1" noChangeAspect="1" noChangeArrowheads="1"/>
          </p:cNvPicPr>
          <p:nvPr>
            <p:ph sz="half"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7239000" y="838200"/>
            <a:ext cx="1440681" cy="166987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grpSp>
        <p:nvGrpSpPr>
          <p:cNvPr id="129034" name="Group 10"/>
          <p:cNvGrpSpPr>
            <a:grpSpLocks/>
          </p:cNvGrpSpPr>
          <p:nvPr/>
        </p:nvGrpSpPr>
        <p:grpSpPr bwMode="auto">
          <a:xfrm>
            <a:off x="1862801" y="4417970"/>
            <a:ext cx="2773283" cy="1492809"/>
            <a:chOff x="1197" y="2061"/>
            <a:chExt cx="1924" cy="1037"/>
          </a:xfrm>
        </p:grpSpPr>
        <p:sp>
          <p:nvSpPr>
            <p:cNvPr id="129035" name="Text Box 11"/>
            <p:cNvSpPr txBox="1">
              <a:spLocks noChangeArrowheads="1"/>
            </p:cNvSpPr>
            <p:nvPr/>
          </p:nvSpPr>
          <p:spPr bwMode="auto">
            <a:xfrm>
              <a:off x="2319" y="2061"/>
              <a:ext cx="802" cy="4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b="1">
                  <a:latin typeface="Arial" charset="0"/>
                  <a:cs typeface="Arial" charset="0"/>
                </a:rPr>
                <a:t>Property</a:t>
              </a:r>
            </a:p>
            <a:p>
              <a:r>
                <a:rPr lang="en-GB" sz="1600" b="1">
                  <a:latin typeface="Arial" charset="0"/>
                  <a:cs typeface="Arial" charset="0"/>
                </a:rPr>
                <a:t>      </a:t>
              </a:r>
              <a:r>
                <a:rPr lang="en-GB" b="1">
                  <a:latin typeface="Arial" charset="0"/>
                  <a:cs typeface="Arial" charset="0"/>
                </a:rPr>
                <a:t>P</a:t>
              </a:r>
            </a:p>
          </p:txBody>
        </p:sp>
        <p:sp>
          <p:nvSpPr>
            <p:cNvPr id="129036" name="Rectangle 12"/>
            <p:cNvSpPr>
              <a:spLocks noChangeArrowheads="1"/>
            </p:cNvSpPr>
            <p:nvPr/>
          </p:nvSpPr>
          <p:spPr bwMode="auto">
            <a:xfrm>
              <a:off x="1197" y="2205"/>
              <a:ext cx="1152" cy="893"/>
            </a:xfrm>
            <a:prstGeom prst="rect">
              <a:avLst/>
            </a:prstGeom>
            <a:solidFill>
              <a:srgbClr val="3366FF"/>
            </a:solidFill>
            <a:ln w="9398">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b="1">
                  <a:solidFill>
                    <a:srgbClr val="000000"/>
                  </a:solidFill>
                  <a:latin typeface="Comic Sans MS" charset="0"/>
                </a:rPr>
                <a:t>Environment</a:t>
              </a:r>
            </a:p>
          </p:txBody>
        </p:sp>
        <p:sp>
          <p:nvSpPr>
            <p:cNvPr id="129037" name="AutoShape 13"/>
            <p:cNvSpPr>
              <a:spLocks noChangeArrowheads="1"/>
            </p:cNvSpPr>
            <p:nvPr/>
          </p:nvSpPr>
          <p:spPr bwMode="auto">
            <a:xfrm>
              <a:off x="2357" y="2587"/>
              <a:ext cx="720" cy="153"/>
            </a:xfrm>
            <a:prstGeom prst="leftRightArrow">
              <a:avLst>
                <a:gd name="adj1" fmla="val 50000"/>
                <a:gd name="adj2" fmla="val 93682"/>
              </a:avLst>
            </a:prstGeom>
            <a:solidFill>
              <a:srgbClr val="333366"/>
            </a:solidFill>
            <a:ln w="936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29038" name="Rectangle 14"/>
          <p:cNvSpPr>
            <a:spLocks noChangeArrowheads="1"/>
          </p:cNvSpPr>
          <p:nvPr/>
        </p:nvSpPr>
        <p:spPr bwMode="auto">
          <a:xfrm>
            <a:off x="4650517" y="4622384"/>
            <a:ext cx="1659664" cy="1284076"/>
          </a:xfrm>
          <a:prstGeom prst="rect">
            <a:avLst/>
          </a:prstGeom>
          <a:solidFill>
            <a:srgbClr val="FF6600"/>
          </a:solidFill>
          <a:ln w="9398">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4" tIns="40817" rIns="81634" bIns="40817"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b="1">
                <a:solidFill>
                  <a:srgbClr val="000000"/>
                </a:solidFill>
                <a:latin typeface="Comic Sans MS" charset="0"/>
              </a:rPr>
              <a:t>Component</a:t>
            </a:r>
          </a:p>
        </p:txBody>
      </p:sp>
      <p:sp>
        <p:nvSpPr>
          <p:cNvPr id="129039" name="Cloud"/>
          <p:cNvSpPr>
            <a:spLocks noChangeAspect="1" noEditPoints="1" noChangeArrowheads="1"/>
          </p:cNvSpPr>
          <p:nvPr/>
        </p:nvSpPr>
        <p:spPr bwMode="auto">
          <a:xfrm>
            <a:off x="4613059" y="4536012"/>
            <a:ext cx="2449157" cy="144962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6600"/>
          </a:solidFill>
          <a:ln w="9525">
            <a:solidFill>
              <a:schemeClr val="tx1"/>
            </a:solidFill>
            <a:miter lim="800000"/>
            <a:headEnd/>
            <a:tailEnd/>
          </a:ln>
          <a:effectLst>
            <a:outerShdw blurRad="63500" dist="107763" dir="2700000" algn="ctr" rotWithShape="0">
              <a:srgbClr val="000000">
                <a:alpha val="74998"/>
              </a:srgbClr>
            </a:outerShdw>
          </a:effectLst>
        </p:spPr>
        <p:txBody>
          <a:bodyPr wrap="none" lIns="82954" tIns="41477" rIns="82954" bIns="41477" anchor="ctr" anchorCtr="1"/>
          <a:lstStyle/>
          <a:p>
            <a:pPr defTabSz="829544"/>
            <a:r>
              <a:rPr lang="en-US" b="1">
                <a:latin typeface="Comic Sans MS" charset="0"/>
              </a:rPr>
              <a:t>Any Component</a:t>
            </a:r>
          </a:p>
        </p:txBody>
      </p:sp>
    </p:spTree>
    <p:extLst>
      <p:ext uri="{BB962C8B-B14F-4D97-AF65-F5344CB8AC3E}">
        <p14:creationId xmlns="" xmlns:p14="http://schemas.microsoft.com/office/powerpoint/2010/main" val="27143642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12903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90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fill="hold" nodeType="clickEffect">
                                  <p:stCondLst>
                                    <p:cond delay="0"/>
                                  </p:stCondLst>
                                  <p:childTnLst>
                                    <p:animEffect transition="out" filter="dissolve">
                                      <p:cBhvr>
                                        <p:cTn id="12" dur="500"/>
                                        <p:tgtEl>
                                          <p:spTgt spid="129038"/>
                                        </p:tgtEl>
                                      </p:cBhvr>
                                    </p:animEffect>
                                    <p:set>
                                      <p:cBhvr>
                                        <p:cTn id="13" dur="1" fill="hold">
                                          <p:stCondLst>
                                            <p:cond delay="0"/>
                                          </p:stCondLst>
                                        </p:cTn>
                                        <p:tgtEl>
                                          <p:spTgt spid="12903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29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Rectangle 12"/>
          <p:cNvSpPr>
            <a:spLocks noGrp="1" noChangeArrowheads="1"/>
          </p:cNvSpPr>
          <p:nvPr>
            <p:ph type="title"/>
          </p:nvPr>
        </p:nvSpPr>
        <p:spPr/>
        <p:txBody>
          <a:bodyPr/>
          <a:lstStyle/>
          <a:p>
            <a:r>
              <a:rPr lang="en-GB" dirty="0" smtClean="0"/>
              <a:t>Formalizing Environment Guarantees</a:t>
            </a:r>
            <a:endParaRPr lang="en-GB" dirty="0"/>
          </a:p>
        </p:txBody>
      </p:sp>
      <p:sp>
        <p:nvSpPr>
          <p:cNvPr id="11277" name="Rectangle 13"/>
          <p:cNvSpPr>
            <a:spLocks noGrp="1" noChangeArrowheads="1"/>
          </p:cNvSpPr>
          <p:nvPr>
            <p:ph type="body" idx="1"/>
          </p:nvPr>
        </p:nvSpPr>
        <p:spPr/>
        <p:txBody>
          <a:bodyPr/>
          <a:lstStyle/>
          <a:p>
            <a:r>
              <a:rPr lang="en-GB" sz="2400" dirty="0" smtClean="0"/>
              <a:t>An Environment E is a tuple (V, R)</a:t>
            </a:r>
          </a:p>
          <a:p>
            <a:pPr lvl="1"/>
            <a:r>
              <a:rPr lang="en-GB" sz="2000" dirty="0" smtClean="0"/>
              <a:t> V - environment and component variables (</a:t>
            </a:r>
            <a:r>
              <a:rPr lang="en-GB" sz="2000" dirty="0" err="1" smtClean="0"/>
              <a:t>Ve,Vc</a:t>
            </a:r>
            <a:r>
              <a:rPr lang="en-GB" sz="2000" dirty="0" smtClean="0"/>
              <a:t>)</a:t>
            </a:r>
          </a:p>
          <a:p>
            <a:pPr lvl="1"/>
            <a:r>
              <a:rPr lang="en-GB" sz="2000" dirty="0" smtClean="0"/>
              <a:t> R – environment rules </a:t>
            </a:r>
          </a:p>
          <a:p>
            <a:endParaRPr lang="en-GB" sz="2400" dirty="0" smtClean="0"/>
          </a:p>
          <a:p>
            <a:r>
              <a:rPr lang="en-GB" sz="2400" dirty="0" smtClean="0"/>
              <a:t>A (Closed) Model M is a tuple (V, R, C)</a:t>
            </a:r>
          </a:p>
          <a:p>
            <a:pPr lvl="1"/>
            <a:r>
              <a:rPr lang="en-GB" sz="2000" dirty="0" smtClean="0"/>
              <a:t>... a closure of E with component rules C </a:t>
            </a:r>
          </a:p>
          <a:p>
            <a:endParaRPr lang="en-GB" sz="2400" dirty="0" smtClean="0"/>
          </a:p>
          <a:p>
            <a:r>
              <a:rPr lang="en-GB" sz="2400" dirty="0" smtClean="0"/>
              <a:t>Formal Definition: </a:t>
            </a:r>
          </a:p>
          <a:p>
            <a:pPr lvl="1"/>
            <a:r>
              <a:rPr lang="en-GB" sz="2000" dirty="0" smtClean="0"/>
              <a:t>Environment E guarantees a property P </a:t>
            </a:r>
            <a:r>
              <a:rPr lang="en-GB" sz="2000" dirty="0" err="1" smtClean="0"/>
              <a:t>iff</a:t>
            </a:r>
            <a:r>
              <a:rPr lang="en-GB" sz="2000" dirty="0" smtClean="0"/>
              <a:t> </a:t>
            </a:r>
          </a:p>
          <a:p>
            <a:pPr lvl="1"/>
            <a:r>
              <a:rPr lang="en-GB" sz="2000" dirty="0" smtClean="0"/>
              <a:t>   for all closures M of E, M satisfies P</a:t>
            </a:r>
            <a:endParaRPr lang="en-GB" sz="2000" dirty="0"/>
          </a:p>
        </p:txBody>
      </p:sp>
      <p:graphicFrame>
        <p:nvGraphicFramePr>
          <p:cNvPr id="11267" name="Object 3"/>
          <p:cNvGraphicFramePr>
            <a:graphicFrameLocks noChangeAspect="1"/>
          </p:cNvGraphicFramePr>
          <p:nvPr/>
        </p:nvGraphicFramePr>
        <p:xfrm>
          <a:off x="4271619" y="3810481"/>
          <a:ext cx="66271" cy="192899"/>
        </p:xfrm>
        <a:graphic>
          <a:graphicData uri="http://schemas.openxmlformats.org/presentationml/2006/ole">
            <p:oleObj spid="_x0000_s5179" r:id="rId4" imgW="72000" imgH="173520" progId="">
              <p:embed/>
            </p:oleObj>
          </a:graphicData>
        </a:graphic>
      </p:graphicFrame>
      <p:graphicFrame>
        <p:nvGraphicFramePr>
          <p:cNvPr id="11268" name="Object 4"/>
          <p:cNvGraphicFramePr>
            <a:graphicFrameLocks noChangeAspect="1"/>
          </p:cNvGraphicFramePr>
          <p:nvPr/>
        </p:nvGraphicFramePr>
        <p:xfrm>
          <a:off x="4117466" y="4690043"/>
          <a:ext cx="590679" cy="462095"/>
        </p:xfrm>
        <a:graphic>
          <a:graphicData uri="http://schemas.openxmlformats.org/presentationml/2006/ole">
            <p:oleObj spid="_x0000_s5180" r:id="rId5" imgW="646560" imgH="506880" progId="">
              <p:embed/>
            </p:oleObj>
          </a:graphicData>
        </a:graphic>
      </p:graphicFrame>
      <p:pic>
        <p:nvPicPr>
          <p:cNvPr id="11275" name="Picture 11" descr="MCPE07231_0000[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24600" y="2514600"/>
            <a:ext cx="2735996" cy="27226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7895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GB" smtClean="0"/>
              <a:t>Special Case: Universal Properties</a:t>
            </a:r>
            <a:endParaRPr lang="en-GB"/>
          </a:p>
        </p:txBody>
      </p:sp>
      <p:sp>
        <p:nvSpPr>
          <p:cNvPr id="14341" name="Rectangle 5"/>
          <p:cNvSpPr>
            <a:spLocks noGrp="1" noChangeArrowheads="1"/>
          </p:cNvSpPr>
          <p:nvPr>
            <p:ph type="body" idx="1"/>
          </p:nvPr>
        </p:nvSpPr>
        <p:spPr/>
        <p:txBody>
          <a:bodyPr/>
          <a:lstStyle/>
          <a:p>
            <a:r>
              <a:rPr lang="en-GB" sz="2400" dirty="0" smtClean="0"/>
              <a:t>Universal properties: about all executions</a:t>
            </a:r>
          </a:p>
          <a:p>
            <a:pPr lvl="1"/>
            <a:r>
              <a:rPr lang="en-GB" sz="2000" dirty="0" smtClean="0"/>
              <a:t>AG p (</a:t>
            </a:r>
            <a:r>
              <a:rPr lang="ja-JP" altLang="en-GB" sz="2000" dirty="0" smtClean="0"/>
              <a:t>“</a:t>
            </a:r>
            <a:r>
              <a:rPr lang="en-GB" sz="2000" dirty="0" smtClean="0"/>
              <a:t>in all states</a:t>
            </a:r>
            <a:r>
              <a:rPr lang="ja-JP" altLang="en-GB" sz="2000" dirty="0" smtClean="0"/>
              <a:t>”</a:t>
            </a:r>
            <a:r>
              <a:rPr lang="en-GB" sz="2000" dirty="0" smtClean="0"/>
              <a:t>)   		</a:t>
            </a:r>
          </a:p>
          <a:p>
            <a:pPr lvl="1"/>
            <a:r>
              <a:rPr lang="en-GB" sz="2000" dirty="0" smtClean="0"/>
              <a:t>AF p (</a:t>
            </a:r>
            <a:r>
              <a:rPr lang="ja-JP" altLang="en-GB" sz="2000" dirty="0" smtClean="0"/>
              <a:t>“</a:t>
            </a:r>
            <a:r>
              <a:rPr lang="en-GB" sz="2000" dirty="0" smtClean="0"/>
              <a:t>on all paths</a:t>
            </a:r>
            <a:r>
              <a:rPr lang="ja-JP" altLang="en-GB" sz="2000" dirty="0" smtClean="0"/>
              <a:t>”</a:t>
            </a:r>
            <a:r>
              <a:rPr lang="en-GB" sz="2000" dirty="0" smtClean="0"/>
              <a:t>) </a:t>
            </a:r>
          </a:p>
          <a:p>
            <a:pPr lvl="1"/>
            <a:endParaRPr lang="en-GB" sz="2000" dirty="0" smtClean="0"/>
          </a:p>
          <a:p>
            <a:r>
              <a:rPr lang="ja-JP" altLang="en-GB" sz="2400" dirty="0" smtClean="0"/>
              <a:t>“</a:t>
            </a:r>
            <a:r>
              <a:rPr lang="en-GB" sz="2400" dirty="0" smtClean="0"/>
              <a:t>Worst</a:t>
            </a:r>
            <a:r>
              <a:rPr lang="ja-JP" altLang="en-GB" sz="2400" dirty="0" smtClean="0"/>
              <a:t>”</a:t>
            </a:r>
            <a:r>
              <a:rPr lang="en-GB" sz="2400" dirty="0" smtClean="0"/>
              <a:t> component is the most non-deterministic</a:t>
            </a:r>
          </a:p>
          <a:p>
            <a:pPr lvl="1"/>
            <a:r>
              <a:rPr lang="en-GB" sz="2000" dirty="0" smtClean="0"/>
              <a:t>Component variables change non-deterministically at each step</a:t>
            </a:r>
          </a:p>
          <a:p>
            <a:pPr lvl="1"/>
            <a:r>
              <a:rPr lang="en-GB" sz="2000" dirty="0" smtClean="0"/>
              <a:t>= No constraints on component variables</a:t>
            </a:r>
          </a:p>
          <a:p>
            <a:r>
              <a:rPr lang="en-GB" sz="2400" dirty="0" smtClean="0"/>
              <a:t> </a:t>
            </a:r>
          </a:p>
          <a:p>
            <a:r>
              <a:rPr lang="en-GB" sz="2400" dirty="0" smtClean="0"/>
              <a:t>Theorem</a:t>
            </a:r>
          </a:p>
          <a:p>
            <a:pPr lvl="1"/>
            <a:r>
              <a:rPr lang="en-GB" sz="2000" dirty="0" smtClean="0"/>
              <a:t>A universal property is guaranteed by the environment </a:t>
            </a:r>
            <a:r>
              <a:rPr lang="en-GB" sz="2000" dirty="0" err="1" smtClean="0"/>
              <a:t>iff</a:t>
            </a:r>
            <a:r>
              <a:rPr lang="en-GB" sz="2000" dirty="0" smtClean="0"/>
              <a:t> it holds under the worst component.</a:t>
            </a:r>
            <a:endParaRPr lang="en-GB" sz="2000" dirty="0"/>
          </a:p>
        </p:txBody>
      </p:sp>
    </p:spTree>
    <p:extLst>
      <p:ext uri="{BB962C8B-B14F-4D97-AF65-F5344CB8AC3E}">
        <p14:creationId xmlns="" xmlns:p14="http://schemas.microsoft.com/office/powerpoint/2010/main" val="2362377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11" name="Rectangle 35"/>
          <p:cNvSpPr>
            <a:spLocks noGrp="1" noChangeArrowheads="1"/>
          </p:cNvSpPr>
          <p:nvPr>
            <p:ph type="title"/>
          </p:nvPr>
        </p:nvSpPr>
        <p:spPr/>
        <p:txBody>
          <a:bodyPr/>
          <a:lstStyle/>
          <a:p>
            <a:r>
              <a:rPr lang="en-US" smtClean="0"/>
              <a:t>Universal Properties: Implementation</a:t>
            </a:r>
            <a:endParaRPr lang="en-US"/>
          </a:p>
        </p:txBody>
      </p:sp>
      <p:sp>
        <p:nvSpPr>
          <p:cNvPr id="126981" name="Text Box 5"/>
          <p:cNvSpPr txBox="1">
            <a:spLocks noChangeArrowheads="1"/>
          </p:cNvSpPr>
          <p:nvPr/>
        </p:nvSpPr>
        <p:spPr bwMode="auto">
          <a:xfrm>
            <a:off x="0" y="2049915"/>
            <a:ext cx="552249" cy="3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r>
              <a:rPr lang="en-US" b="1">
                <a:latin typeface="Comic Sans MS" charset="0"/>
              </a:rPr>
              <a:t>Env</a:t>
            </a:r>
          </a:p>
        </p:txBody>
      </p:sp>
      <p:sp>
        <p:nvSpPr>
          <p:cNvPr id="126983" name="Text Box 7"/>
          <p:cNvSpPr txBox="1">
            <a:spLocks noChangeArrowheads="1"/>
          </p:cNvSpPr>
          <p:nvPr/>
        </p:nvSpPr>
        <p:spPr bwMode="auto">
          <a:xfrm>
            <a:off x="0" y="4191000"/>
            <a:ext cx="1335328" cy="3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r>
              <a:rPr lang="en-US" b="1" dirty="0">
                <a:latin typeface="Comic Sans MS" charset="0"/>
              </a:rPr>
              <a:t>Component</a:t>
            </a:r>
          </a:p>
        </p:txBody>
      </p:sp>
      <p:sp>
        <p:nvSpPr>
          <p:cNvPr id="126984" name="AutoShape 8"/>
          <p:cNvSpPr>
            <a:spLocks noChangeArrowheads="1"/>
          </p:cNvSpPr>
          <p:nvPr/>
        </p:nvSpPr>
        <p:spPr bwMode="auto">
          <a:xfrm>
            <a:off x="1530003" y="1879932"/>
            <a:ext cx="2416022" cy="705609"/>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82954" tIns="41477" rIns="82954" bIns="41477" anchor="ctr">
            <a:spAutoFit/>
          </a:bodyPr>
          <a:lstStyle/>
          <a:p>
            <a:pPr algn="ctr"/>
            <a:r>
              <a:rPr lang="en-US" b="1" dirty="0">
                <a:latin typeface="Comic Sans MS" charset="0"/>
              </a:rPr>
              <a:t>Compose with </a:t>
            </a:r>
          </a:p>
          <a:p>
            <a:pPr algn="ctr"/>
            <a:r>
              <a:rPr lang="en-US" b="1" dirty="0">
                <a:latin typeface="Comic Sans MS" charset="0"/>
              </a:rPr>
              <a:t>Worst Component</a:t>
            </a:r>
          </a:p>
        </p:txBody>
      </p:sp>
      <p:sp>
        <p:nvSpPr>
          <p:cNvPr id="126985" name="AutoShape 9"/>
          <p:cNvSpPr>
            <a:spLocks noChangeArrowheads="1"/>
          </p:cNvSpPr>
          <p:nvPr/>
        </p:nvSpPr>
        <p:spPr bwMode="auto">
          <a:xfrm>
            <a:off x="2172734" y="4143157"/>
            <a:ext cx="1129118" cy="39914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82954" tIns="41477" rIns="82954" bIns="41477" anchor="ctr">
            <a:spAutoFit/>
          </a:bodyPr>
          <a:lstStyle/>
          <a:p>
            <a:pPr algn="ctr"/>
            <a:r>
              <a:rPr lang="en-US" b="1">
                <a:latin typeface="Comic Sans MS" charset="0"/>
              </a:rPr>
              <a:t>Compose</a:t>
            </a:r>
          </a:p>
        </p:txBody>
      </p:sp>
      <p:sp>
        <p:nvSpPr>
          <p:cNvPr id="126986" name="AutoShape 10"/>
          <p:cNvSpPr>
            <a:spLocks noChangeArrowheads="1"/>
          </p:cNvSpPr>
          <p:nvPr/>
        </p:nvSpPr>
        <p:spPr bwMode="auto">
          <a:xfrm>
            <a:off x="5174061" y="2033166"/>
            <a:ext cx="1599441" cy="39914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82954" tIns="41477" rIns="82954" bIns="41477" anchor="ctr">
            <a:spAutoFit/>
          </a:bodyPr>
          <a:lstStyle/>
          <a:p>
            <a:pPr algn="ctr"/>
            <a:r>
              <a:rPr lang="en-US" b="1">
                <a:latin typeface="Comic Sans MS" charset="0"/>
              </a:rPr>
              <a:t>Model Check</a:t>
            </a:r>
          </a:p>
        </p:txBody>
      </p:sp>
      <p:sp>
        <p:nvSpPr>
          <p:cNvPr id="126987" name="AutoShape 11"/>
          <p:cNvSpPr>
            <a:spLocks noChangeArrowheads="1"/>
          </p:cNvSpPr>
          <p:nvPr/>
        </p:nvSpPr>
        <p:spPr bwMode="auto">
          <a:xfrm>
            <a:off x="5174061" y="4163311"/>
            <a:ext cx="1599441" cy="39914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82954" tIns="41477" rIns="82954" bIns="41477" anchor="ctr">
            <a:spAutoFit/>
          </a:bodyPr>
          <a:lstStyle/>
          <a:p>
            <a:pPr algn="ctr"/>
            <a:r>
              <a:rPr lang="en-US" b="1">
                <a:latin typeface="Comic Sans MS" charset="0"/>
              </a:rPr>
              <a:t>Model Check</a:t>
            </a:r>
          </a:p>
        </p:txBody>
      </p:sp>
      <p:sp>
        <p:nvSpPr>
          <p:cNvPr id="126988" name="Text Box 12"/>
          <p:cNvSpPr txBox="1">
            <a:spLocks noChangeArrowheads="1"/>
          </p:cNvSpPr>
          <p:nvPr/>
        </p:nvSpPr>
        <p:spPr bwMode="auto">
          <a:xfrm>
            <a:off x="7612149" y="1839741"/>
            <a:ext cx="1500563" cy="63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pPr algn="ctr"/>
            <a:r>
              <a:rPr lang="en-US" b="1">
                <a:latin typeface="Comic Sans MS" charset="0"/>
              </a:rPr>
              <a:t>Environment</a:t>
            </a:r>
          </a:p>
          <a:p>
            <a:pPr algn="ctr"/>
            <a:r>
              <a:rPr lang="en-US" b="1">
                <a:latin typeface="Comic Sans MS" charset="0"/>
              </a:rPr>
              <a:t>Guarantee</a:t>
            </a:r>
          </a:p>
        </p:txBody>
      </p:sp>
      <p:sp>
        <p:nvSpPr>
          <p:cNvPr id="126989" name="Text Box 13"/>
          <p:cNvSpPr txBox="1">
            <a:spLocks noChangeArrowheads="1"/>
          </p:cNvSpPr>
          <p:nvPr/>
        </p:nvSpPr>
        <p:spPr bwMode="auto">
          <a:xfrm>
            <a:off x="6854758" y="4511155"/>
            <a:ext cx="472863" cy="3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r>
              <a:rPr lang="en-US">
                <a:latin typeface="Comic Sans MS" charset="0"/>
              </a:rPr>
              <a:t>No</a:t>
            </a:r>
          </a:p>
        </p:txBody>
      </p:sp>
      <p:sp>
        <p:nvSpPr>
          <p:cNvPr id="126990" name="Text Box 14"/>
          <p:cNvSpPr txBox="1">
            <a:spLocks noChangeArrowheads="1"/>
          </p:cNvSpPr>
          <p:nvPr/>
        </p:nvSpPr>
        <p:spPr bwMode="auto">
          <a:xfrm>
            <a:off x="4953000" y="2667000"/>
            <a:ext cx="472863" cy="3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r>
              <a:rPr lang="en-US" dirty="0">
                <a:latin typeface="Comic Sans MS" charset="0"/>
              </a:rPr>
              <a:t>No</a:t>
            </a:r>
          </a:p>
        </p:txBody>
      </p:sp>
      <p:sp>
        <p:nvSpPr>
          <p:cNvPr id="126991" name="Text Box 15"/>
          <p:cNvSpPr txBox="1">
            <a:spLocks noChangeArrowheads="1"/>
          </p:cNvSpPr>
          <p:nvPr/>
        </p:nvSpPr>
        <p:spPr bwMode="auto">
          <a:xfrm>
            <a:off x="6858000" y="3810000"/>
            <a:ext cx="553000" cy="3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r>
              <a:rPr lang="en-US" dirty="0">
                <a:latin typeface="Comic Sans MS" charset="0"/>
              </a:rPr>
              <a:t>Yes</a:t>
            </a:r>
          </a:p>
        </p:txBody>
      </p:sp>
      <p:cxnSp>
        <p:nvCxnSpPr>
          <p:cNvPr id="126992" name="AutoShape 16"/>
          <p:cNvCxnSpPr>
            <a:cxnSpLocks noChangeShapeType="1"/>
          </p:cNvCxnSpPr>
          <p:nvPr/>
        </p:nvCxnSpPr>
        <p:spPr bwMode="auto">
          <a:xfrm>
            <a:off x="2083224" y="1356053"/>
            <a:ext cx="0" cy="0"/>
          </a:xfrm>
          <a:prstGeom prst="straightConnector1">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6993" name="AutoShape 17"/>
          <p:cNvCxnSpPr>
            <a:cxnSpLocks noChangeShapeType="1"/>
            <a:stCxn id="126981" idx="3"/>
            <a:endCxn id="126984" idx="1"/>
          </p:cNvCxnSpPr>
          <p:nvPr/>
        </p:nvCxnSpPr>
        <p:spPr bwMode="auto">
          <a:xfrm>
            <a:off x="552249" y="2230297"/>
            <a:ext cx="977754" cy="2440"/>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6994" name="AutoShape 18"/>
          <p:cNvCxnSpPr>
            <a:cxnSpLocks noChangeShapeType="1"/>
            <a:stCxn id="126985" idx="3"/>
            <a:endCxn id="126987" idx="1"/>
          </p:cNvCxnSpPr>
          <p:nvPr/>
        </p:nvCxnSpPr>
        <p:spPr bwMode="auto">
          <a:xfrm>
            <a:off x="3301852" y="4342728"/>
            <a:ext cx="1872209" cy="20154"/>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6995" name="Text Box 19"/>
          <p:cNvSpPr txBox="1">
            <a:spLocks noChangeArrowheads="1"/>
          </p:cNvSpPr>
          <p:nvPr/>
        </p:nvSpPr>
        <p:spPr bwMode="auto">
          <a:xfrm>
            <a:off x="4038600" y="1600200"/>
            <a:ext cx="806225" cy="576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pPr algn="ctr"/>
            <a:r>
              <a:rPr lang="en-US" sz="1600" dirty="0">
                <a:latin typeface="Comic Sans MS"/>
                <a:cs typeface="Comic Sans MS"/>
              </a:rPr>
              <a:t>Closed</a:t>
            </a:r>
          </a:p>
          <a:p>
            <a:pPr algn="ctr"/>
            <a:r>
              <a:rPr lang="en-US" sz="1600" dirty="0">
                <a:latin typeface="Comic Sans MS"/>
                <a:cs typeface="Comic Sans MS"/>
              </a:rPr>
              <a:t>Model</a:t>
            </a:r>
          </a:p>
        </p:txBody>
      </p:sp>
      <p:cxnSp>
        <p:nvCxnSpPr>
          <p:cNvPr id="126996" name="AutoShape 20"/>
          <p:cNvCxnSpPr>
            <a:cxnSpLocks noChangeShapeType="1"/>
            <a:stCxn id="126986" idx="3"/>
            <a:endCxn id="126988" idx="1"/>
          </p:cNvCxnSpPr>
          <p:nvPr/>
        </p:nvCxnSpPr>
        <p:spPr bwMode="auto">
          <a:xfrm flipV="1">
            <a:off x="6773502" y="2158622"/>
            <a:ext cx="838647" cy="74115"/>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6997" name="Text Box 21"/>
          <p:cNvSpPr txBox="1">
            <a:spLocks noChangeArrowheads="1"/>
          </p:cNvSpPr>
          <p:nvPr/>
        </p:nvSpPr>
        <p:spPr bwMode="auto">
          <a:xfrm>
            <a:off x="6817301" y="1839741"/>
            <a:ext cx="553000" cy="3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r>
              <a:rPr lang="en-US">
                <a:latin typeface="Comic Sans MS" charset="0"/>
              </a:rPr>
              <a:t>Yes</a:t>
            </a:r>
          </a:p>
        </p:txBody>
      </p:sp>
      <p:cxnSp>
        <p:nvCxnSpPr>
          <p:cNvPr id="126998" name="AutoShape 22"/>
          <p:cNvCxnSpPr>
            <a:cxnSpLocks noChangeShapeType="1"/>
            <a:stCxn id="126986" idx="2"/>
            <a:endCxn id="126985" idx="0"/>
          </p:cNvCxnSpPr>
          <p:nvPr/>
        </p:nvCxnSpPr>
        <p:spPr bwMode="auto">
          <a:xfrm rot="5400000">
            <a:off x="3500114" y="1669488"/>
            <a:ext cx="1710849" cy="3236489"/>
          </a:xfrm>
          <a:prstGeom prst="curvedConnector3">
            <a:avLst>
              <a:gd name="adj1" fmla="val 50000"/>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000" name="AutoShape 24"/>
          <p:cNvCxnSpPr>
            <a:cxnSpLocks noChangeShapeType="1"/>
            <a:endCxn id="126985" idx="1"/>
          </p:cNvCxnSpPr>
          <p:nvPr/>
        </p:nvCxnSpPr>
        <p:spPr bwMode="auto">
          <a:xfrm>
            <a:off x="1335328" y="4340288"/>
            <a:ext cx="837406" cy="2440"/>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002" name="AutoShape 26"/>
          <p:cNvCxnSpPr>
            <a:cxnSpLocks noChangeShapeType="1"/>
            <a:stCxn id="126984" idx="3"/>
            <a:endCxn id="126986" idx="1"/>
          </p:cNvCxnSpPr>
          <p:nvPr/>
        </p:nvCxnSpPr>
        <p:spPr bwMode="auto">
          <a:xfrm>
            <a:off x="3946025" y="2232737"/>
            <a:ext cx="1228036" cy="0"/>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003" name="AutoShape 27"/>
          <p:cNvCxnSpPr>
            <a:cxnSpLocks noChangeShapeType="1"/>
          </p:cNvCxnSpPr>
          <p:nvPr/>
        </p:nvCxnSpPr>
        <p:spPr bwMode="auto">
          <a:xfrm flipV="1">
            <a:off x="6869165" y="4062017"/>
            <a:ext cx="850002" cy="280712"/>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004" name="AutoShape 28"/>
          <p:cNvCxnSpPr>
            <a:cxnSpLocks noChangeShapeType="1"/>
          </p:cNvCxnSpPr>
          <p:nvPr/>
        </p:nvCxnSpPr>
        <p:spPr bwMode="auto">
          <a:xfrm>
            <a:off x="6869165" y="4342729"/>
            <a:ext cx="850002" cy="341172"/>
          </a:xfrm>
          <a:prstGeom prst="straightConnector1">
            <a:avLst/>
          </a:prstGeom>
          <a:noFill/>
          <a:ln w="76200">
            <a:solidFill>
              <a:schemeClr val="tx1"/>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7005" name="Text Box 29"/>
          <p:cNvSpPr txBox="1">
            <a:spLocks noChangeArrowheads="1"/>
          </p:cNvSpPr>
          <p:nvPr/>
        </p:nvSpPr>
        <p:spPr bwMode="auto">
          <a:xfrm>
            <a:off x="3733800" y="3657600"/>
            <a:ext cx="806225" cy="576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54" tIns="41477" rIns="82954" bIns="41477">
            <a:spAutoFit/>
          </a:bodyPr>
          <a:lstStyle/>
          <a:p>
            <a:pPr algn="ctr"/>
            <a:r>
              <a:rPr lang="en-US" sz="1600" dirty="0">
                <a:latin typeface="Comic Sans MS"/>
                <a:cs typeface="Comic Sans MS"/>
              </a:rPr>
              <a:t>Closed</a:t>
            </a:r>
          </a:p>
          <a:p>
            <a:pPr algn="ctr"/>
            <a:r>
              <a:rPr lang="en-US" sz="1600" dirty="0">
                <a:latin typeface="Comic Sans MS"/>
                <a:cs typeface="Comic Sans MS"/>
              </a:rPr>
              <a:t>Model</a:t>
            </a:r>
          </a:p>
        </p:txBody>
      </p:sp>
      <p:pic>
        <p:nvPicPr>
          <p:cNvPr id="127006" name="Picture 30" descr="MCj023227600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53743" y="3840327"/>
            <a:ext cx="345763" cy="319579"/>
          </a:xfrm>
          <a:prstGeom prst="rect">
            <a:avLst/>
          </a:prstGeom>
          <a:noFill/>
          <a:extLst>
            <a:ext uri="{909E8E84-426E-40dd-AFC4-6F175D3DCCD1}">
              <a14:hiddenFill xmlns="" xmlns:a14="http://schemas.microsoft.com/office/drawing/2010/main">
                <a:solidFill>
                  <a:srgbClr val="FFFFFF"/>
                </a:solidFill>
              </a14:hiddenFill>
            </a:ext>
          </a:extLst>
        </p:spPr>
      </p:pic>
      <p:pic>
        <p:nvPicPr>
          <p:cNvPr id="127007" name="Picture 31" descr="fly-thum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81117" y="4578814"/>
            <a:ext cx="318390" cy="2979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7008" name="AutoShape 32"/>
          <p:cNvSpPr>
            <a:spLocks noChangeArrowheads="1"/>
          </p:cNvSpPr>
          <p:nvPr/>
        </p:nvSpPr>
        <p:spPr bwMode="auto">
          <a:xfrm>
            <a:off x="404842" y="1286954"/>
            <a:ext cx="1518456" cy="464022"/>
          </a:xfrm>
          <a:prstGeom prst="wedgeEllipseCallout">
            <a:avLst>
              <a:gd name="adj1" fmla="val 77431"/>
              <a:gd name="adj2" fmla="val 75597"/>
            </a:avLst>
          </a:prstGeom>
          <a:ln>
            <a:headEnd/>
            <a:tailEnd/>
          </a:ln>
        </p:spPr>
        <p:style>
          <a:lnRef idx="1">
            <a:schemeClr val="accent6"/>
          </a:lnRef>
          <a:fillRef idx="2">
            <a:schemeClr val="accent6"/>
          </a:fillRef>
          <a:effectRef idx="1">
            <a:schemeClr val="accent6"/>
          </a:effectRef>
          <a:fontRef idx="minor">
            <a:schemeClr val="dk1"/>
          </a:fontRef>
        </p:style>
        <p:txBody>
          <a:bodyPr wrap="none" lIns="82954" tIns="41477" rIns="82954" bIns="41477">
            <a:spAutoFit/>
          </a:bodyPr>
          <a:lstStyle/>
          <a:p>
            <a:pPr algn="ctr"/>
            <a:r>
              <a:rPr lang="en-US" sz="1600" b="1">
                <a:cs typeface="Arial" charset="0"/>
              </a:rPr>
              <a:t>Syntactic</a:t>
            </a:r>
          </a:p>
        </p:txBody>
      </p:sp>
    </p:spTree>
    <p:extLst>
      <p:ext uri="{BB962C8B-B14F-4D97-AF65-F5344CB8AC3E}">
        <p14:creationId xmlns="" xmlns:p14="http://schemas.microsoft.com/office/powerpoint/2010/main" val="15601008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9"/>
          <p:cNvSpPr>
            <a:spLocks noGrp="1" noChangeArrowheads="1"/>
          </p:cNvSpPr>
          <p:nvPr>
            <p:ph type="title"/>
          </p:nvPr>
        </p:nvSpPr>
        <p:spPr/>
        <p:txBody>
          <a:bodyPr/>
          <a:lstStyle/>
          <a:p>
            <a:r>
              <a:rPr lang="en-GB" smtClean="0"/>
              <a:t>Case Study: TCAS II</a:t>
            </a:r>
            <a:endParaRPr lang="en-GB"/>
          </a:p>
        </p:txBody>
      </p:sp>
      <p:sp>
        <p:nvSpPr>
          <p:cNvPr id="16394" name="Rectangle 10"/>
          <p:cNvSpPr>
            <a:spLocks noGrp="1" noChangeArrowheads="1"/>
          </p:cNvSpPr>
          <p:nvPr>
            <p:ph type="body" idx="1"/>
          </p:nvPr>
        </p:nvSpPr>
        <p:spPr/>
        <p:txBody>
          <a:bodyPr/>
          <a:lstStyle/>
          <a:p>
            <a:endParaRPr lang="en-GB" smtClean="0"/>
          </a:p>
          <a:p>
            <a:r>
              <a:rPr lang="en-GB" smtClean="0"/>
              <a:t>(Air) Traffic Collision Avoidance System</a:t>
            </a:r>
          </a:p>
          <a:p>
            <a:pPr lvl="1"/>
            <a:r>
              <a:rPr lang="en-GB" smtClean="0"/>
              <a:t>Avoids collision between planes flying in the same space</a:t>
            </a:r>
          </a:p>
          <a:p>
            <a:pPr lvl="1"/>
            <a:r>
              <a:rPr lang="en-GB" smtClean="0"/>
              <a:t>… by producing advisories to pilot for direction and strength of move</a:t>
            </a:r>
          </a:p>
          <a:p>
            <a:r>
              <a:rPr lang="en-GB" smtClean="0"/>
              <a:t>An example advisory: </a:t>
            </a:r>
          </a:p>
          <a:p>
            <a:pPr lvl="1"/>
            <a:r>
              <a:rPr lang="ja-JP" altLang="en-GB" smtClean="0"/>
              <a:t>“</a:t>
            </a:r>
            <a:r>
              <a:rPr lang="en-GB" smtClean="0"/>
              <a:t>CLIMB at 1500 to 2000 fpm</a:t>
            </a:r>
            <a:r>
              <a:rPr lang="ja-JP" altLang="en-GB" smtClean="0"/>
              <a:t>”</a:t>
            </a:r>
            <a:endParaRPr lang="en-GB"/>
          </a:p>
        </p:txBody>
      </p:sp>
      <p:sp>
        <p:nvSpPr>
          <p:cNvPr id="16387" name="Text Box 3"/>
          <p:cNvSpPr txBox="1">
            <a:spLocks noChangeArrowheads="1"/>
          </p:cNvSpPr>
          <p:nvPr/>
        </p:nvSpPr>
        <p:spPr bwMode="auto">
          <a:xfrm>
            <a:off x="6629400" y="631170"/>
            <a:ext cx="2051309" cy="3594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4" tIns="40817" rIns="81634" bIns="40817">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dirty="0">
                <a:solidFill>
                  <a:srgbClr val="333366"/>
                </a:solidFill>
              </a:rPr>
              <a:t>[</a:t>
            </a:r>
            <a:r>
              <a:rPr lang="en-GB" dirty="0" err="1">
                <a:solidFill>
                  <a:srgbClr val="333366"/>
                </a:solidFill>
              </a:rPr>
              <a:t>Leveson</a:t>
            </a:r>
            <a:r>
              <a:rPr lang="en-GB" dirty="0">
                <a:solidFill>
                  <a:srgbClr val="333366"/>
                </a:solidFill>
              </a:rPr>
              <a:t> </a:t>
            </a:r>
            <a:r>
              <a:rPr lang="en-GB" i="1" dirty="0">
                <a:solidFill>
                  <a:srgbClr val="333366"/>
                </a:solidFill>
              </a:rPr>
              <a:t>et al. </a:t>
            </a:r>
            <a:r>
              <a:rPr lang="en-GB" dirty="0">
                <a:solidFill>
                  <a:srgbClr val="333366"/>
                </a:solidFill>
              </a:rPr>
              <a:t>94]</a:t>
            </a:r>
          </a:p>
        </p:txBody>
      </p:sp>
      <p:pic>
        <p:nvPicPr>
          <p:cNvPr id="16395" name="Picture 11" descr="TN_aircraft-1101-0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57804" y="5042732"/>
            <a:ext cx="1586190" cy="1012001"/>
          </a:xfrm>
          <a:prstGeom prst="rect">
            <a:avLst/>
          </a:prstGeom>
          <a:noFill/>
          <a:extLst>
            <a:ext uri="{909E8E84-426E-40dd-AFC4-6F175D3DCCD1}">
              <a14:hiddenFill xmlns="" xmlns:a14="http://schemas.microsoft.com/office/drawing/2010/main">
                <a:solidFill>
                  <a:srgbClr val="FFFFFF"/>
                </a:solidFill>
              </a14:hiddenFill>
            </a:ext>
          </a:extLst>
        </p:spPr>
      </p:pic>
      <p:pic>
        <p:nvPicPr>
          <p:cNvPr id="16396" name="Picture 12" descr="TN_aircraft-1101-0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39842" y="4189081"/>
            <a:ext cx="1586190" cy="10120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2320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2" name="Rectangle 24"/>
          <p:cNvSpPr>
            <a:spLocks noGrp="1" noChangeArrowheads="1"/>
          </p:cNvSpPr>
          <p:nvPr>
            <p:ph type="title"/>
          </p:nvPr>
        </p:nvSpPr>
        <p:spPr/>
        <p:txBody>
          <a:bodyPr/>
          <a:lstStyle/>
          <a:p>
            <a:r>
              <a:rPr lang="en-GB" smtClean="0"/>
              <a:t>TCAS II Model</a:t>
            </a:r>
            <a:endParaRPr lang="en-GB"/>
          </a:p>
        </p:txBody>
      </p:sp>
      <p:sp>
        <p:nvSpPr>
          <p:cNvPr id="17433" name="Rectangle 25"/>
          <p:cNvSpPr>
            <a:spLocks noGrp="1" noChangeArrowheads="1"/>
          </p:cNvSpPr>
          <p:nvPr>
            <p:ph type="body" idx="1"/>
          </p:nvPr>
        </p:nvSpPr>
        <p:spPr/>
        <p:txBody>
          <a:bodyPr/>
          <a:lstStyle/>
          <a:p>
            <a:r>
              <a:rPr lang="en-GB" dirty="0" err="1" smtClean="0"/>
              <a:t>NuSMV</a:t>
            </a:r>
            <a:r>
              <a:rPr lang="en-GB" dirty="0" smtClean="0"/>
              <a:t> model  [Chan et al. 98]</a:t>
            </a:r>
            <a:endParaRPr lang="en-GB" dirty="0"/>
          </a:p>
        </p:txBody>
      </p:sp>
      <p:grpSp>
        <p:nvGrpSpPr>
          <p:cNvPr id="17431" name="Group 23"/>
          <p:cNvGrpSpPr>
            <a:grpSpLocks/>
          </p:cNvGrpSpPr>
          <p:nvPr/>
        </p:nvGrpSpPr>
        <p:grpSpPr bwMode="auto">
          <a:xfrm>
            <a:off x="1702884" y="1810471"/>
            <a:ext cx="5912553" cy="2903565"/>
            <a:chOff x="1110" y="846"/>
            <a:chExt cx="4104" cy="2017"/>
          </a:xfrm>
        </p:grpSpPr>
        <p:sp>
          <p:nvSpPr>
            <p:cNvPr id="17411" name="Rectangle 3"/>
            <p:cNvSpPr>
              <a:spLocks noChangeArrowheads="1"/>
            </p:cNvSpPr>
            <p:nvPr/>
          </p:nvSpPr>
          <p:spPr bwMode="auto">
            <a:xfrm>
              <a:off x="1118" y="1567"/>
              <a:ext cx="1296" cy="1296"/>
            </a:xfrm>
            <a:prstGeom prst="rect">
              <a:avLst/>
            </a:prstGeom>
            <a:solidFill>
              <a:srgbClr val="3366FF"/>
            </a:solidFill>
            <a:ln w="9398">
              <a:solidFill>
                <a:srgbClr val="99CCF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b="1">
                  <a:solidFill>
                    <a:srgbClr val="000000"/>
                  </a:solidFill>
                  <a:latin typeface="Comic Sans MS" charset="0"/>
                </a:rPr>
                <a:t>Other </a:t>
              </a:r>
            </a:p>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b="1">
                  <a:solidFill>
                    <a:srgbClr val="000000"/>
                  </a:solidFill>
                  <a:latin typeface="Comic Sans MS" charset="0"/>
                </a:rPr>
                <a:t>Aircraft</a:t>
              </a:r>
            </a:p>
          </p:txBody>
        </p:sp>
        <p:sp>
          <p:nvSpPr>
            <p:cNvPr id="17412" name="Rectangle 4"/>
            <p:cNvSpPr>
              <a:spLocks noChangeArrowheads="1"/>
            </p:cNvSpPr>
            <p:nvPr/>
          </p:nvSpPr>
          <p:spPr bwMode="auto">
            <a:xfrm>
              <a:off x="1110" y="846"/>
              <a:ext cx="1296" cy="577"/>
            </a:xfrm>
            <a:prstGeom prst="rect">
              <a:avLst/>
            </a:prstGeom>
            <a:solidFill>
              <a:srgbClr val="3366FF"/>
            </a:solidFill>
            <a:ln w="9398">
              <a:solidFill>
                <a:srgbClr val="99CCF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b="1">
                  <a:solidFill>
                    <a:srgbClr val="000000"/>
                  </a:solidFill>
                  <a:latin typeface="Comic Sans MS" charset="0"/>
                </a:rPr>
                <a:t>Sensors</a:t>
              </a:r>
            </a:p>
          </p:txBody>
        </p:sp>
        <p:sp>
          <p:nvSpPr>
            <p:cNvPr id="17414" name="AutoShape 6"/>
            <p:cNvSpPr>
              <a:spLocks noChangeArrowheads="1"/>
            </p:cNvSpPr>
            <p:nvPr/>
          </p:nvSpPr>
          <p:spPr bwMode="auto">
            <a:xfrm>
              <a:off x="2517" y="2111"/>
              <a:ext cx="1297" cy="144"/>
            </a:xfrm>
            <a:prstGeom prst="leftRightArrow">
              <a:avLst>
                <a:gd name="adj1" fmla="val 50000"/>
                <a:gd name="adj2" fmla="val 179305"/>
              </a:avLst>
            </a:prstGeom>
            <a:solidFill>
              <a:srgbClr val="333366"/>
            </a:solidFill>
            <a:ln w="936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15" name="Text Box 7"/>
            <p:cNvSpPr txBox="1">
              <a:spLocks noChangeArrowheads="1"/>
            </p:cNvSpPr>
            <p:nvPr/>
          </p:nvSpPr>
          <p:spPr bwMode="auto">
            <a:xfrm>
              <a:off x="2646" y="2279"/>
              <a:ext cx="1152" cy="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600" b="1">
                  <a:latin typeface="Comic Sans MS" charset="0"/>
                  <a:cs typeface="Arial" charset="0"/>
                </a:rPr>
                <a:t>Direction, etc.</a:t>
              </a:r>
            </a:p>
          </p:txBody>
        </p:sp>
        <p:sp>
          <p:nvSpPr>
            <p:cNvPr id="17416" name="Text Box 8"/>
            <p:cNvSpPr txBox="1">
              <a:spLocks noChangeArrowheads="1"/>
            </p:cNvSpPr>
            <p:nvPr/>
          </p:nvSpPr>
          <p:spPr bwMode="auto">
            <a:xfrm>
              <a:off x="2556" y="1879"/>
              <a:ext cx="1242" cy="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600" b="1">
                  <a:latin typeface="Comic Sans MS" charset="0"/>
                  <a:cs typeface="Arial" charset="0"/>
                </a:rPr>
                <a:t>Speed,Altitude,</a:t>
              </a:r>
            </a:p>
          </p:txBody>
        </p:sp>
        <p:sp>
          <p:nvSpPr>
            <p:cNvPr id="17417" name="Text Box 9"/>
            <p:cNvSpPr txBox="1">
              <a:spLocks noChangeArrowheads="1"/>
            </p:cNvSpPr>
            <p:nvPr/>
          </p:nvSpPr>
          <p:spPr bwMode="auto">
            <a:xfrm>
              <a:off x="2790" y="1343"/>
              <a:ext cx="1086" cy="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600" b="1">
                  <a:latin typeface="Comic Sans MS" charset="0"/>
                  <a:cs typeface="Arial" charset="0"/>
                </a:rPr>
                <a:t>Altitude, etc.</a:t>
              </a:r>
            </a:p>
          </p:txBody>
        </p:sp>
        <p:sp>
          <p:nvSpPr>
            <p:cNvPr id="17418" name="Text Box 10"/>
            <p:cNvSpPr txBox="1">
              <a:spLocks noChangeArrowheads="1"/>
            </p:cNvSpPr>
            <p:nvPr/>
          </p:nvSpPr>
          <p:spPr bwMode="auto">
            <a:xfrm>
              <a:off x="2884" y="975"/>
              <a:ext cx="670" cy="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600" b="1">
                  <a:latin typeface="Comic Sans MS" charset="0"/>
                  <a:cs typeface="Arial" charset="0"/>
                </a:rPr>
                <a:t>Traffic</a:t>
              </a:r>
              <a:r>
                <a:rPr lang="en-GB" sz="1600">
                  <a:latin typeface="Comic Sans MS" charset="0"/>
                </a:rPr>
                <a:t>,</a:t>
              </a:r>
            </a:p>
          </p:txBody>
        </p:sp>
        <p:sp>
          <p:nvSpPr>
            <p:cNvPr id="17420" name="AutoShape 12"/>
            <p:cNvSpPr>
              <a:spLocks noChangeArrowheads="1"/>
            </p:cNvSpPr>
            <p:nvPr/>
          </p:nvSpPr>
          <p:spPr bwMode="auto">
            <a:xfrm>
              <a:off x="2414" y="1199"/>
              <a:ext cx="1440" cy="144"/>
            </a:xfrm>
            <a:prstGeom prst="rightArrow">
              <a:avLst>
                <a:gd name="adj1" fmla="val 50000"/>
                <a:gd name="adj2" fmla="val 250000"/>
              </a:avLst>
            </a:prstGeom>
            <a:solidFill>
              <a:srgbClr val="333366"/>
            </a:solidFill>
            <a:ln w="936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17430" name="Group 22"/>
            <p:cNvGrpSpPr>
              <a:grpSpLocks/>
            </p:cNvGrpSpPr>
            <p:nvPr/>
          </p:nvGrpSpPr>
          <p:grpSpPr bwMode="auto">
            <a:xfrm>
              <a:off x="3918" y="1127"/>
              <a:ext cx="1296" cy="1296"/>
              <a:chOff x="3918" y="1127"/>
              <a:chExt cx="1296" cy="1296"/>
            </a:xfrm>
          </p:grpSpPr>
          <p:sp>
            <p:nvSpPr>
              <p:cNvPr id="17413" name="Rectangle 5"/>
              <p:cNvSpPr>
                <a:spLocks noChangeArrowheads="1"/>
              </p:cNvSpPr>
              <p:nvPr/>
            </p:nvSpPr>
            <p:spPr bwMode="auto">
              <a:xfrm>
                <a:off x="3918" y="1127"/>
                <a:ext cx="1296" cy="1296"/>
              </a:xfrm>
              <a:prstGeom prst="rect">
                <a:avLst/>
              </a:prstGeom>
              <a:solidFill>
                <a:srgbClr val="FF6600"/>
              </a:solidFill>
              <a:ln w="9398">
                <a:solidFill>
                  <a:srgbClr val="FFCC99"/>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nchor="ctr"/>
              <a:lstStyle/>
              <a:p>
                <a:pPr algn="ctr">
                  <a:tabLst>
                    <a:tab pos="0" algn="l"/>
                    <a:tab pos="414772" algn="l"/>
                    <a:tab pos="829544" algn="l"/>
                    <a:tab pos="1244316" algn="l"/>
                    <a:tab pos="1659087" algn="l"/>
                    <a:tab pos="2070979" algn="l"/>
                    <a:tab pos="2488631" algn="l"/>
                    <a:tab pos="2903403" algn="l"/>
                    <a:tab pos="3318175" algn="l"/>
                    <a:tab pos="3731507" algn="l"/>
                    <a:tab pos="4147718" algn="l"/>
                    <a:tab pos="4562490" algn="l"/>
                    <a:tab pos="4974382" algn="l"/>
                    <a:tab pos="5392034" algn="l"/>
                    <a:tab pos="5806806" algn="l"/>
                    <a:tab pos="6221578" algn="l"/>
                    <a:tab pos="6633469" algn="l"/>
                    <a:tab pos="7051121" algn="l"/>
                    <a:tab pos="7465893" algn="l"/>
                    <a:tab pos="7877785" algn="l"/>
                    <a:tab pos="8293997" algn="l"/>
                  </a:tabLst>
                </a:pPr>
                <a:r>
                  <a:rPr lang="en-GB" b="1">
                    <a:solidFill>
                      <a:srgbClr val="000000"/>
                    </a:solidFill>
                    <a:latin typeface="Comic Sans MS" charset="0"/>
                  </a:rPr>
                  <a:t>Own Aircraft</a:t>
                </a:r>
              </a:p>
            </p:txBody>
          </p:sp>
          <p:sp>
            <p:nvSpPr>
              <p:cNvPr id="17419" name="Text Box 11"/>
              <p:cNvSpPr txBox="1">
                <a:spLocks noChangeArrowheads="1"/>
              </p:cNvSpPr>
              <p:nvPr/>
            </p:nvSpPr>
            <p:spPr bwMode="auto">
              <a:xfrm>
                <a:off x="4374" y="1278"/>
                <a:ext cx="678" cy="2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85" tIns="44992" rIns="89985" bIns="44992">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5pPr>
                <a:lvl6pPr marL="15335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6pPr>
                <a:lvl7pPr marL="19907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7pPr>
                <a:lvl8pPr marL="24479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8pPr>
                <a:lvl9pPr marL="2905125" indent="-215900" fontAlgn="base" hangingPunct="0">
                  <a:lnSpc>
                    <a:spcPct val="93000"/>
                  </a:lnSpc>
                  <a:spcBef>
                    <a:spcPct val="0"/>
                  </a:spcBef>
                  <a:spcAft>
                    <a:spcPct val="0"/>
                  </a:spcAft>
                  <a:buClr>
                    <a:srgbClr val="000000"/>
                  </a:buClr>
                  <a:buSzPct val="45000"/>
                  <a:buFont typeface="Wingdings"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3225" algn="l"/>
                    <a:tab pos="5943600" algn="l"/>
                    <a:tab pos="6400800" algn="l"/>
                    <a:tab pos="6858000" algn="l"/>
                    <a:tab pos="7312025" algn="l"/>
                    <a:tab pos="7772400" algn="l"/>
                    <a:tab pos="8229600" algn="l"/>
                    <a:tab pos="8683625" algn="l"/>
                    <a:tab pos="9142413" algn="l"/>
                  </a:tabLst>
                  <a:defRPr>
                    <a:solidFill>
                      <a:srgbClr val="000000"/>
                    </a:solidFill>
                    <a:latin typeface="Bitstream Vera Sans" charset="0"/>
                    <a:ea typeface="ＭＳ Ｐゴシック" charset="0"/>
                  </a:defRPr>
                </a:lvl9pPr>
              </a:lstStyle>
              <a:p>
                <a:r>
                  <a:rPr lang="en-GB" sz="1500" b="1">
                    <a:latin typeface="Comic Sans MS" charset="0"/>
                    <a:cs typeface="Arial" charset="0"/>
                  </a:rPr>
                  <a:t>Advisory</a:t>
                </a:r>
              </a:p>
            </p:txBody>
          </p:sp>
        </p:grpSp>
      </p:grpSp>
      <p:pic>
        <p:nvPicPr>
          <p:cNvPr id="17434" name="Picture 26" descr="TN_aircraft-1101-09"/>
          <p:cNvPicPr>
            <a:picLocks noChangeAspect="1" noChangeArrowheads="1"/>
          </p:cNvPicPr>
          <p:nvPr/>
        </p:nvPicPr>
        <p:blipFill>
          <a:blip r:embed="rId3" cstate="print">
            <a:lum contrast="6000"/>
            <a:extLst>
              <a:ext uri="{28A0092B-C50C-407E-A947-70E740481C1C}">
                <a14:useLocalDpi xmlns="" xmlns:a14="http://schemas.microsoft.com/office/drawing/2010/main" val="0"/>
              </a:ext>
            </a:extLst>
          </a:blip>
          <a:srcRect/>
          <a:stretch>
            <a:fillRect/>
          </a:stretch>
        </p:blipFill>
        <p:spPr bwMode="auto">
          <a:xfrm>
            <a:off x="1806613" y="5083999"/>
            <a:ext cx="1586190" cy="1012001"/>
          </a:xfrm>
          <a:prstGeom prst="rect">
            <a:avLst/>
          </a:prstGeom>
          <a:noFill/>
          <a:extLst>
            <a:ext uri="{909E8E84-426E-40dd-AFC4-6F175D3DCCD1}">
              <a14:hiddenFill xmlns="" xmlns:a14="http://schemas.microsoft.com/office/drawing/2010/main">
                <a:solidFill>
                  <a:srgbClr val="FFFFFF"/>
                </a:solidFill>
              </a14:hiddenFill>
            </a:ext>
          </a:extLst>
        </p:spPr>
      </p:pic>
      <p:pic>
        <p:nvPicPr>
          <p:cNvPr id="17435" name="Picture 27" descr="TN_aircraft-1101-09"/>
          <p:cNvPicPr>
            <a:picLocks noChangeAspect="1" noChangeArrowheads="1"/>
          </p:cNvPicPr>
          <p:nvPr/>
        </p:nvPicPr>
        <p:blipFill>
          <a:blip r:embed="rId4" cstate="print">
            <a:lum contrast="6000"/>
            <a:extLst>
              <a:ext uri="{28A0092B-C50C-407E-A947-70E740481C1C}">
                <a14:useLocalDpi xmlns="" xmlns:a14="http://schemas.microsoft.com/office/drawing/2010/main" val="0"/>
              </a:ext>
            </a:extLst>
          </a:blip>
          <a:srcRect/>
          <a:stretch>
            <a:fillRect/>
          </a:stretch>
        </p:blipFill>
        <p:spPr bwMode="auto">
          <a:xfrm>
            <a:off x="5960096" y="4990429"/>
            <a:ext cx="1586189" cy="10120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9946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3" name="Rectangle 7"/>
          <p:cNvSpPr>
            <a:spLocks noGrp="1" noChangeArrowheads="1"/>
          </p:cNvSpPr>
          <p:nvPr>
            <p:ph type="title"/>
          </p:nvPr>
        </p:nvSpPr>
        <p:spPr/>
        <p:txBody>
          <a:bodyPr/>
          <a:lstStyle/>
          <a:p>
            <a:r>
              <a:rPr lang="en-US" smtClean="0"/>
              <a:t>TCAS II Properties</a:t>
            </a:r>
            <a:endParaRPr lang="en-US"/>
          </a:p>
        </p:txBody>
      </p:sp>
      <p:sp>
        <p:nvSpPr>
          <p:cNvPr id="121864" name="Rectangle 8"/>
          <p:cNvSpPr>
            <a:spLocks noGrp="1" noChangeArrowheads="1"/>
          </p:cNvSpPr>
          <p:nvPr>
            <p:ph type="body" idx="1"/>
          </p:nvPr>
        </p:nvSpPr>
        <p:spPr/>
        <p:txBody>
          <a:bodyPr/>
          <a:lstStyle/>
          <a:p>
            <a:endParaRPr lang="en-US" smtClean="0"/>
          </a:p>
          <a:p>
            <a:r>
              <a:rPr lang="en-US" smtClean="0"/>
              <a:t>Deterministic Advisory</a:t>
            </a:r>
          </a:p>
          <a:p>
            <a:pPr lvl="1"/>
            <a:r>
              <a:rPr lang="en-US" smtClean="0"/>
              <a:t>advisory changes in a deterministic fashion</a:t>
            </a:r>
          </a:p>
          <a:p>
            <a:r>
              <a:rPr lang="en-US" smtClean="0"/>
              <a:t>Increase Climb/Descent</a:t>
            </a:r>
          </a:p>
          <a:p>
            <a:pPr lvl="1"/>
            <a:r>
              <a:rPr lang="en-US" smtClean="0"/>
              <a:t>increase climb does not change immediately to increase descent</a:t>
            </a:r>
          </a:p>
          <a:p>
            <a:r>
              <a:rPr lang="en-US" smtClean="0"/>
              <a:t>Direction of the Other Aircraft</a:t>
            </a:r>
          </a:p>
          <a:p>
            <a:pPr lvl="1"/>
            <a:r>
              <a:rPr lang="en-US" smtClean="0"/>
              <a:t>direction does not change unless noticed by Own Aircraft</a:t>
            </a:r>
          </a:p>
          <a:p>
            <a:r>
              <a:rPr lang="en-US" smtClean="0"/>
              <a:t>Advisories are Consistent</a:t>
            </a:r>
          </a:p>
          <a:p>
            <a:pPr lvl="1"/>
            <a:r>
              <a:rPr lang="en-US" smtClean="0"/>
              <a:t>direction (Up/Down) and strength (Pos/Neg) match</a:t>
            </a:r>
            <a:endParaRPr lang="en-US"/>
          </a:p>
        </p:txBody>
      </p:sp>
      <p:pic>
        <p:nvPicPr>
          <p:cNvPr id="121865" name="Picture 9" descr="TN_aircraft-1101-0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73997" y="595973"/>
            <a:ext cx="1586189" cy="10120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02769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smtClean="0"/>
              <a:t>Researcher at Carnegie Mellon Software Engineering Institute </a:t>
            </a:r>
          </a:p>
          <a:p>
            <a:r>
              <a:rPr lang="en-US" dirty="0" smtClean="0"/>
              <a:t>Working on Software Model Checking and Static Analysis</a:t>
            </a:r>
          </a:p>
          <a:p>
            <a:endParaRPr lang="en-US" dirty="0" smtClean="0"/>
          </a:p>
          <a:p>
            <a:r>
              <a:rPr lang="en-US" dirty="0" smtClean="0"/>
              <a:t>Developer of many verification tools and libraries</a:t>
            </a:r>
          </a:p>
          <a:p>
            <a:pPr lvl="1"/>
            <a:r>
              <a:rPr lang="en-US" dirty="0" err="1" smtClean="0"/>
              <a:t>Xchek</a:t>
            </a:r>
            <a:endParaRPr lang="en-US" dirty="0" smtClean="0"/>
          </a:p>
          <a:p>
            <a:pPr lvl="1"/>
            <a:r>
              <a:rPr lang="en-US" dirty="0" err="1" smtClean="0"/>
              <a:t>TLQSolver</a:t>
            </a:r>
            <a:endParaRPr lang="en-US" dirty="0" smtClean="0"/>
          </a:p>
          <a:p>
            <a:pPr lvl="1"/>
            <a:r>
              <a:rPr lang="en-US" dirty="0" err="1" smtClean="0"/>
              <a:t>Yasm</a:t>
            </a:r>
            <a:endParaRPr lang="en-US" dirty="0" smtClean="0"/>
          </a:p>
          <a:p>
            <a:pPr lvl="1"/>
            <a:r>
              <a:rPr lang="en-US" dirty="0" smtClean="0"/>
              <a:t>Linear Decision Diagrams</a:t>
            </a:r>
          </a:p>
          <a:p>
            <a:pPr lvl="1"/>
            <a:r>
              <a:rPr lang="en-US" dirty="0" smtClean="0"/>
              <a:t>Whale</a:t>
            </a:r>
          </a:p>
          <a:p>
            <a:pPr lvl="1"/>
            <a:r>
              <a:rPr lang="en-US" dirty="0" smtClean="0"/>
              <a:t>UFO</a:t>
            </a:r>
          </a:p>
          <a:p>
            <a:pPr lvl="1"/>
            <a:r>
              <a:rPr lang="en-US" dirty="0" err="1" smtClean="0"/>
              <a:t>Vinta</a:t>
            </a:r>
            <a:endParaRPr lang="en-US" dirty="0" smtClean="0"/>
          </a:p>
          <a:p>
            <a:pPr lvl="1"/>
            <a:r>
              <a:rPr lang="en-US" dirty="0" smtClean="0"/>
              <a:t>REK</a:t>
            </a:r>
          </a:p>
          <a:p>
            <a:endParaRPr lang="en-US" dirty="0" smtClean="0"/>
          </a:p>
          <a:p>
            <a:r>
              <a:rPr lang="en-US" dirty="0" smtClean="0"/>
              <a:t>UFO/</a:t>
            </a:r>
            <a:r>
              <a:rPr lang="en-US" dirty="0" err="1" smtClean="0"/>
              <a:t>Vinta</a:t>
            </a:r>
            <a:r>
              <a:rPr lang="en-US" dirty="0" smtClean="0"/>
              <a:t> won the 2</a:t>
            </a:r>
            <a:r>
              <a:rPr lang="en-US" baseline="30000" dirty="0" smtClean="0"/>
              <a:t>nd</a:t>
            </a:r>
            <a:r>
              <a:rPr lang="en-US" dirty="0" smtClean="0"/>
              <a:t> Software Verification Competition (SVCOMP)</a:t>
            </a:r>
          </a:p>
        </p:txBody>
      </p:sp>
      <p:pic>
        <p:nvPicPr>
          <p:cNvPr id="4" name="Picture 2"/>
          <p:cNvPicPr>
            <a:picLocks noChangeAspect="1" noChangeArrowheads="1"/>
          </p:cNvPicPr>
          <p:nvPr/>
        </p:nvPicPr>
        <p:blipFill>
          <a:blip r:embed="rId2" cstate="print"/>
          <a:srcRect/>
          <a:stretch>
            <a:fillRect/>
          </a:stretch>
        </p:blipFill>
        <p:spPr bwMode="auto">
          <a:xfrm>
            <a:off x="7239000" y="2286000"/>
            <a:ext cx="1066800" cy="1066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16937" t="6730" r="18396" b="19241"/>
          <a:stretch>
            <a:fillRect/>
          </a:stretch>
        </p:blipFill>
        <p:spPr bwMode="auto">
          <a:xfrm>
            <a:off x="5791200" y="3200400"/>
            <a:ext cx="1143000" cy="598715"/>
          </a:xfrm>
          <a:prstGeom prst="rect">
            <a:avLst/>
          </a:prstGeom>
          <a:ln>
            <a:noFill/>
          </a:ln>
          <a:effectLst>
            <a:outerShdw blurRad="292100" dist="139700" dir="2700000" algn="tl" rotWithShape="0">
              <a:srgbClr val="333333">
                <a:alpha val="65000"/>
              </a:srgbClr>
            </a:outerShdw>
          </a:effectLst>
        </p:spPr>
      </p:pic>
      <p:pic>
        <p:nvPicPr>
          <p:cNvPr id="6" name="Picture 5" descr="whale2.pdf"/>
          <p:cNvPicPr>
            <a:picLocks noChangeAspect="1"/>
          </p:cNvPicPr>
          <p:nvPr/>
        </p:nvPicPr>
        <p:blipFill>
          <a:blip r:embed="rId4" cstate="print"/>
          <a:stretch>
            <a:fillRect/>
          </a:stretch>
        </p:blipFill>
        <p:spPr>
          <a:xfrm>
            <a:off x="6781800" y="4419600"/>
            <a:ext cx="1502229" cy="762000"/>
          </a:xfrm>
          <a:prstGeom prst="rect">
            <a:avLst/>
          </a:prstGeom>
        </p:spPr>
      </p:pic>
    </p:spTree>
    <p:extLst>
      <p:ext uri="{BB962C8B-B14F-4D97-AF65-F5344CB8AC3E}">
        <p14:creationId xmlns="" xmlns:p14="http://schemas.microsoft.com/office/powerpoint/2010/main" val="18044788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dirty="0" smtClean="0"/>
              <a:t>Experimental Results</a:t>
            </a:r>
            <a:endParaRPr lang="en-GB" dirty="0"/>
          </a:p>
        </p:txBody>
      </p:sp>
      <p:graphicFrame>
        <p:nvGraphicFramePr>
          <p:cNvPr id="138244" name="Object 4"/>
          <p:cNvGraphicFramePr>
            <a:graphicFrameLocks noChangeAspect="1"/>
          </p:cNvGraphicFramePr>
          <p:nvPr/>
        </p:nvGraphicFramePr>
        <p:xfrm>
          <a:off x="3100344" y="3017290"/>
          <a:ext cx="2743056" cy="690982"/>
        </p:xfrm>
        <a:graphic>
          <a:graphicData uri="http://schemas.openxmlformats.org/presentationml/2006/ole">
            <p:oleObj spid="_x0000_s15377" r:id="rId4" imgW="3251520" imgH="812880" progId="">
              <p:embed/>
            </p:oleObj>
          </a:graphicData>
        </a:graphic>
      </p:graphicFrame>
      <p:graphicFrame>
        <p:nvGraphicFramePr>
          <p:cNvPr id="138245" name="Object 5"/>
          <p:cNvGraphicFramePr>
            <a:graphicFrameLocks noChangeAspect="1"/>
          </p:cNvGraphicFramePr>
          <p:nvPr/>
        </p:nvGraphicFramePr>
        <p:xfrm>
          <a:off x="338561" y="2072947"/>
          <a:ext cx="8582134" cy="2690513"/>
        </p:xfrm>
        <a:graphic>
          <a:graphicData uri="http://schemas.openxmlformats.org/presentationml/2006/ole">
            <p:oleObj spid="_x0000_s15378" r:id="rId5" imgW="9421560" imgH="2991600" progId="">
              <p:embed/>
            </p:oleObj>
          </a:graphicData>
        </a:graphic>
      </p:graphicFrame>
      <p:sp>
        <p:nvSpPr>
          <p:cNvPr id="138246" name="Rectangle 6"/>
          <p:cNvSpPr>
            <a:spLocks noChangeArrowheads="1"/>
          </p:cNvSpPr>
          <p:nvPr/>
        </p:nvSpPr>
        <p:spPr bwMode="auto">
          <a:xfrm>
            <a:off x="3962400" y="3276600"/>
            <a:ext cx="838200" cy="1066800"/>
          </a:xfrm>
          <a:prstGeom prst="rect">
            <a:avLst/>
          </a:prstGeom>
          <a:noFill/>
          <a:ln w="76200">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2954" tIns="41477" rIns="82954" bIns="41477" anchor="ctr">
            <a:spAutoFit/>
          </a:bodyPr>
          <a:lstStyle/>
          <a:p>
            <a:endParaRPr lang="en-US"/>
          </a:p>
        </p:txBody>
      </p:sp>
      <p:sp>
        <p:nvSpPr>
          <p:cNvPr id="138247" name="Rectangle 7"/>
          <p:cNvSpPr>
            <a:spLocks noChangeArrowheads="1"/>
          </p:cNvSpPr>
          <p:nvPr/>
        </p:nvSpPr>
        <p:spPr bwMode="auto">
          <a:xfrm>
            <a:off x="3258819" y="4388739"/>
            <a:ext cx="1521359" cy="360763"/>
          </a:xfrm>
          <a:prstGeom prst="rect">
            <a:avLst/>
          </a:prstGeom>
          <a:noFill/>
          <a:ln w="76200">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954" tIns="41477" rIns="82954" bIns="41477" anchor="ctr">
            <a:spAutoFit/>
          </a:bodyPr>
          <a:lstStyle/>
          <a:p>
            <a:endParaRPr lang="en-US"/>
          </a:p>
        </p:txBody>
      </p:sp>
    </p:spTree>
    <p:extLst>
      <p:ext uri="{BB962C8B-B14F-4D97-AF65-F5344CB8AC3E}">
        <p14:creationId xmlns="" xmlns:p14="http://schemas.microsoft.com/office/powerpoint/2010/main" val="38209652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824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8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nimBg="1"/>
      <p:bldP spid="138246" grpId="1" animBg="1"/>
      <p:bldP spid="1382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67200" y="2293938"/>
            <a:ext cx="4267200" cy="430875"/>
          </a:xfrm>
        </p:spPr>
        <p:txBody>
          <a:bodyPr/>
          <a:lstStyle/>
          <a:p>
            <a:r>
              <a:rPr lang="en-US" dirty="0" smtClean="0"/>
              <a:t>Mitigating the Semantic Gap</a:t>
            </a:r>
            <a:endParaRPr lang="en-US"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7620000" y="4876800"/>
            <a:ext cx="1270000" cy="11684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Mitigating the Semantics Gap</a:t>
            </a:r>
            <a:endParaRPr lang="en-US" dirty="0"/>
          </a:p>
        </p:txBody>
      </p:sp>
      <p:sp>
        <p:nvSpPr>
          <p:cNvPr id="3" name="Content Placeholder 2"/>
          <p:cNvSpPr>
            <a:spLocks noGrp="1"/>
          </p:cNvSpPr>
          <p:nvPr>
            <p:ph idx="1"/>
          </p:nvPr>
        </p:nvSpPr>
        <p:spPr/>
        <p:txBody>
          <a:bodyPr/>
          <a:lstStyle/>
          <a:p>
            <a:r>
              <a:rPr lang="en-US" dirty="0" smtClean="0"/>
              <a:t>Combine a compile and a verifier in a single architecture</a:t>
            </a:r>
          </a:p>
          <a:p>
            <a:endParaRPr lang="en-US" dirty="0"/>
          </a:p>
          <a:p>
            <a:r>
              <a:rPr lang="en-US" dirty="0" smtClean="0"/>
              <a:t>Use compiler intermediate representation as the “ground truth”</a:t>
            </a:r>
          </a:p>
          <a:p>
            <a:endParaRPr lang="en-US" dirty="0"/>
          </a:p>
          <a:p>
            <a:r>
              <a:rPr lang="en-US" dirty="0" smtClean="0"/>
              <a:t>Propagate verification certificates from the verifier down to the compiled code</a:t>
            </a:r>
            <a:endParaRPr lang="en-US" dirty="0"/>
          </a:p>
        </p:txBody>
      </p:sp>
      <p:pic>
        <p:nvPicPr>
          <p:cNvPr id="6" name="Picture 5"/>
          <p:cNvPicPr>
            <a:picLocks noChangeAspect="1"/>
          </p:cNvPicPr>
          <p:nvPr/>
        </p:nvPicPr>
        <p:blipFill>
          <a:blip r:embed="rId2" cstate="print"/>
          <a:stretch>
            <a:fillRect/>
          </a:stretch>
        </p:blipFill>
        <p:spPr>
          <a:xfrm>
            <a:off x="7620000" y="4876800"/>
            <a:ext cx="1270000" cy="1168400"/>
          </a:xfrm>
          <a:prstGeom prst="rect">
            <a:avLst/>
          </a:prstGeom>
        </p:spPr>
      </p:pic>
    </p:spTree>
    <p:extLst>
      <p:ext uri="{BB962C8B-B14F-4D97-AF65-F5344CB8AC3E}">
        <p14:creationId xmlns="" xmlns:p14="http://schemas.microsoft.com/office/powerpoint/2010/main" val="10314004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V&amp;C Architecture (Verifier &amp; Compiler)</a:t>
            </a:r>
            <a:endParaRPr lang="en-US" dirty="0"/>
          </a:p>
        </p:txBody>
      </p:sp>
      <p:sp>
        <p:nvSpPr>
          <p:cNvPr id="4" name="TextBox 3"/>
          <p:cNvSpPr txBox="1"/>
          <p:nvPr/>
        </p:nvSpPr>
        <p:spPr>
          <a:xfrm>
            <a:off x="762000" y="1485900"/>
            <a:ext cx="151811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Frontend</a:t>
            </a:r>
            <a:endParaRPr lang="en-US" sz="2400" b="1" dirty="0"/>
          </a:p>
        </p:txBody>
      </p:sp>
      <p:sp>
        <p:nvSpPr>
          <p:cNvPr id="5" name="TextBox 4"/>
          <p:cNvSpPr txBox="1"/>
          <p:nvPr/>
        </p:nvSpPr>
        <p:spPr>
          <a:xfrm>
            <a:off x="1752600" y="990600"/>
            <a:ext cx="1069787" cy="369332"/>
          </a:xfrm>
          <a:prstGeom prst="rect">
            <a:avLst/>
          </a:prstGeom>
          <a:noFill/>
        </p:spPr>
        <p:txBody>
          <a:bodyPr wrap="none" rtlCol="0">
            <a:spAutoFit/>
          </a:bodyPr>
          <a:lstStyle/>
          <a:p>
            <a:r>
              <a:rPr lang="en-US" dirty="0" smtClean="0"/>
              <a:t>Program</a:t>
            </a:r>
            <a:endParaRPr lang="en-US" dirty="0"/>
          </a:p>
        </p:txBody>
      </p:sp>
      <p:sp>
        <p:nvSpPr>
          <p:cNvPr id="6" name="TextBox 5"/>
          <p:cNvSpPr txBox="1"/>
          <p:nvPr/>
        </p:nvSpPr>
        <p:spPr>
          <a:xfrm>
            <a:off x="228600" y="990600"/>
            <a:ext cx="1057050" cy="369332"/>
          </a:xfrm>
          <a:prstGeom prst="rect">
            <a:avLst/>
          </a:prstGeom>
          <a:noFill/>
        </p:spPr>
        <p:txBody>
          <a:bodyPr wrap="none" rtlCol="0">
            <a:spAutoFit/>
          </a:bodyPr>
          <a:lstStyle/>
          <a:p>
            <a:r>
              <a:rPr lang="en-US" dirty="0" smtClean="0"/>
              <a:t>Property</a:t>
            </a:r>
          </a:p>
        </p:txBody>
      </p:sp>
      <p:cxnSp>
        <p:nvCxnSpPr>
          <p:cNvPr id="8" name="Straight Arrow Connector 7"/>
          <p:cNvCxnSpPr>
            <a:stCxn id="6" idx="3"/>
            <a:endCxn id="4" idx="0"/>
          </p:cNvCxnSpPr>
          <p:nvPr/>
        </p:nvCxnSpPr>
        <p:spPr bwMode="auto">
          <a:xfrm>
            <a:off x="1285650" y="1175266"/>
            <a:ext cx="235407" cy="310634"/>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0" name="Straight Arrow Connector 9"/>
          <p:cNvCxnSpPr>
            <a:stCxn id="5" idx="1"/>
            <a:endCxn id="4" idx="0"/>
          </p:cNvCxnSpPr>
          <p:nvPr/>
        </p:nvCxnSpPr>
        <p:spPr bwMode="auto">
          <a:xfrm flipH="1">
            <a:off x="1521057" y="1175266"/>
            <a:ext cx="231543" cy="310634"/>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8" name="TextBox 17"/>
          <p:cNvSpPr txBox="1"/>
          <p:nvPr/>
        </p:nvSpPr>
        <p:spPr>
          <a:xfrm>
            <a:off x="1351780" y="2861101"/>
            <a:ext cx="338554" cy="369332"/>
          </a:xfrm>
          <a:prstGeom prst="rect">
            <a:avLst/>
          </a:prstGeom>
          <a:noFill/>
        </p:spPr>
        <p:txBody>
          <a:bodyPr wrap="none" rtlCol="0">
            <a:spAutoFit/>
          </a:bodyPr>
          <a:lstStyle/>
          <a:p>
            <a:r>
              <a:rPr lang="en-US" dirty="0" smtClean="0"/>
              <a:t>P</a:t>
            </a:r>
            <a:endParaRPr lang="en-US" dirty="0"/>
          </a:p>
        </p:txBody>
      </p:sp>
      <p:cxnSp>
        <p:nvCxnSpPr>
          <p:cNvPr id="19" name="Straight Arrow Connector 18"/>
          <p:cNvCxnSpPr>
            <a:stCxn id="4" idx="2"/>
            <a:endCxn id="18" idx="0"/>
          </p:cNvCxnSpPr>
          <p:nvPr/>
        </p:nvCxnSpPr>
        <p:spPr bwMode="auto">
          <a:xfrm>
            <a:off x="1521057" y="1947565"/>
            <a:ext cx="0" cy="913536"/>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3" name="TextBox 22"/>
          <p:cNvSpPr txBox="1"/>
          <p:nvPr/>
        </p:nvSpPr>
        <p:spPr>
          <a:xfrm>
            <a:off x="2785646" y="2814935"/>
            <a:ext cx="139012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Simplify</a:t>
            </a:r>
            <a:endParaRPr lang="en-US" sz="2400" b="1" dirty="0"/>
          </a:p>
        </p:txBody>
      </p:sp>
      <p:cxnSp>
        <p:nvCxnSpPr>
          <p:cNvPr id="24" name="Straight Arrow Connector 23"/>
          <p:cNvCxnSpPr>
            <a:stCxn id="18" idx="3"/>
            <a:endCxn id="23" idx="1"/>
          </p:cNvCxnSpPr>
          <p:nvPr/>
        </p:nvCxnSpPr>
        <p:spPr bwMode="auto">
          <a:xfrm>
            <a:off x="1690334" y="3045767"/>
            <a:ext cx="1095312"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8" name="TextBox 27"/>
          <p:cNvSpPr txBox="1"/>
          <p:nvPr/>
        </p:nvSpPr>
        <p:spPr>
          <a:xfrm>
            <a:off x="4843046" y="2861101"/>
            <a:ext cx="338554" cy="369332"/>
          </a:xfrm>
          <a:prstGeom prst="rect">
            <a:avLst/>
          </a:prstGeom>
          <a:noFill/>
        </p:spPr>
        <p:txBody>
          <a:bodyPr wrap="none" rtlCol="0">
            <a:spAutoFit/>
          </a:bodyPr>
          <a:lstStyle/>
          <a:p>
            <a:r>
              <a:rPr lang="en-US" dirty="0" smtClean="0"/>
              <a:t>S</a:t>
            </a:r>
            <a:endParaRPr lang="en-US" dirty="0"/>
          </a:p>
        </p:txBody>
      </p:sp>
      <p:cxnSp>
        <p:nvCxnSpPr>
          <p:cNvPr id="29" name="Straight Arrow Connector 28"/>
          <p:cNvCxnSpPr>
            <a:stCxn id="23" idx="3"/>
            <a:endCxn id="28" idx="1"/>
          </p:cNvCxnSpPr>
          <p:nvPr/>
        </p:nvCxnSpPr>
        <p:spPr bwMode="auto">
          <a:xfrm flipV="1">
            <a:off x="4175770" y="3045767"/>
            <a:ext cx="667276"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2" name="TextBox 31"/>
          <p:cNvSpPr txBox="1"/>
          <p:nvPr/>
        </p:nvSpPr>
        <p:spPr>
          <a:xfrm>
            <a:off x="5797272" y="2814935"/>
            <a:ext cx="103105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Verify</a:t>
            </a:r>
            <a:endParaRPr lang="en-US" sz="2400" b="1" dirty="0"/>
          </a:p>
        </p:txBody>
      </p:sp>
      <p:cxnSp>
        <p:nvCxnSpPr>
          <p:cNvPr id="33" name="Straight Arrow Connector 32"/>
          <p:cNvCxnSpPr>
            <a:stCxn id="28" idx="3"/>
            <a:endCxn id="32" idx="1"/>
          </p:cNvCxnSpPr>
          <p:nvPr/>
        </p:nvCxnSpPr>
        <p:spPr bwMode="auto">
          <a:xfrm>
            <a:off x="5181600" y="3045767"/>
            <a:ext cx="615672"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8" name="TextBox 37"/>
          <p:cNvSpPr txBox="1"/>
          <p:nvPr/>
        </p:nvSpPr>
        <p:spPr>
          <a:xfrm>
            <a:off x="6015217" y="2221468"/>
            <a:ext cx="595160" cy="369332"/>
          </a:xfrm>
          <a:prstGeom prst="rect">
            <a:avLst/>
          </a:prstGeom>
          <a:noFill/>
        </p:spPr>
        <p:txBody>
          <a:bodyPr wrap="none" rtlCol="0">
            <a:spAutoFit/>
          </a:bodyPr>
          <a:lstStyle/>
          <a:p>
            <a:r>
              <a:rPr lang="en-US" dirty="0" err="1" smtClean="0"/>
              <a:t>Cex</a:t>
            </a:r>
            <a:endParaRPr lang="en-US" dirty="0"/>
          </a:p>
        </p:txBody>
      </p:sp>
      <p:sp>
        <p:nvSpPr>
          <p:cNvPr id="39" name="TextBox 38"/>
          <p:cNvSpPr txBox="1"/>
          <p:nvPr/>
        </p:nvSpPr>
        <p:spPr>
          <a:xfrm>
            <a:off x="5713915" y="1485900"/>
            <a:ext cx="119776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Replay</a:t>
            </a:r>
            <a:endParaRPr lang="en-US" sz="2400" b="1" dirty="0"/>
          </a:p>
        </p:txBody>
      </p:sp>
      <p:sp>
        <p:nvSpPr>
          <p:cNvPr id="40" name="TextBox 39"/>
          <p:cNvSpPr txBox="1"/>
          <p:nvPr/>
        </p:nvSpPr>
        <p:spPr>
          <a:xfrm>
            <a:off x="7391400" y="1532066"/>
            <a:ext cx="766143" cy="369332"/>
          </a:xfrm>
          <a:prstGeom prst="rect">
            <a:avLst/>
          </a:prstGeom>
          <a:noFill/>
        </p:spPr>
        <p:txBody>
          <a:bodyPr wrap="none" rtlCol="0">
            <a:spAutoFit/>
          </a:bodyPr>
          <a:lstStyle/>
          <a:p>
            <a:r>
              <a:rPr lang="en-US" dirty="0" smtClean="0"/>
              <a:t>Trace</a:t>
            </a:r>
            <a:endParaRPr lang="en-US" dirty="0"/>
          </a:p>
        </p:txBody>
      </p:sp>
      <p:cxnSp>
        <p:nvCxnSpPr>
          <p:cNvPr id="41" name="Straight Arrow Connector 40"/>
          <p:cNvCxnSpPr>
            <a:stCxn id="4" idx="3"/>
            <a:endCxn id="39" idx="1"/>
          </p:cNvCxnSpPr>
          <p:nvPr/>
        </p:nvCxnSpPr>
        <p:spPr bwMode="auto">
          <a:xfrm>
            <a:off x="2280114" y="1716733"/>
            <a:ext cx="3433801"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4" name="Straight Arrow Connector 43"/>
          <p:cNvCxnSpPr>
            <a:stCxn id="32" idx="0"/>
            <a:endCxn id="38" idx="2"/>
          </p:cNvCxnSpPr>
          <p:nvPr/>
        </p:nvCxnSpPr>
        <p:spPr bwMode="auto">
          <a:xfrm flipH="1" flipV="1">
            <a:off x="6312797" y="2590800"/>
            <a:ext cx="1" cy="224135"/>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7" name="Straight Arrow Connector 46"/>
          <p:cNvCxnSpPr>
            <a:stCxn id="38" idx="0"/>
            <a:endCxn id="39" idx="2"/>
          </p:cNvCxnSpPr>
          <p:nvPr/>
        </p:nvCxnSpPr>
        <p:spPr bwMode="auto">
          <a:xfrm flipV="1">
            <a:off x="6312797" y="1947565"/>
            <a:ext cx="0" cy="273903"/>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50" name="Straight Arrow Connector 49"/>
          <p:cNvCxnSpPr>
            <a:stCxn id="39" idx="3"/>
            <a:endCxn id="40" idx="1"/>
          </p:cNvCxnSpPr>
          <p:nvPr/>
        </p:nvCxnSpPr>
        <p:spPr bwMode="auto">
          <a:xfrm flipV="1">
            <a:off x="6911679" y="1716732"/>
            <a:ext cx="479721"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53" name="TextBox 52"/>
          <p:cNvSpPr txBox="1"/>
          <p:nvPr/>
        </p:nvSpPr>
        <p:spPr>
          <a:xfrm>
            <a:off x="5831736" y="4004101"/>
            <a:ext cx="962123" cy="369332"/>
          </a:xfrm>
          <a:prstGeom prst="rect">
            <a:avLst/>
          </a:prstGeom>
          <a:noFill/>
        </p:spPr>
        <p:txBody>
          <a:bodyPr wrap="none" rtlCol="0">
            <a:spAutoFit/>
          </a:bodyPr>
          <a:lstStyle/>
          <a:p>
            <a:r>
              <a:rPr lang="en-US" dirty="0" smtClean="0"/>
              <a:t>Cert(S)</a:t>
            </a:r>
            <a:endParaRPr lang="en-US" dirty="0"/>
          </a:p>
        </p:txBody>
      </p:sp>
      <p:cxnSp>
        <p:nvCxnSpPr>
          <p:cNvPr id="62" name="Straight Arrow Connector 61"/>
          <p:cNvCxnSpPr>
            <a:stCxn id="32" idx="2"/>
            <a:endCxn id="53" idx="0"/>
          </p:cNvCxnSpPr>
          <p:nvPr/>
        </p:nvCxnSpPr>
        <p:spPr bwMode="auto">
          <a:xfrm>
            <a:off x="6312798" y="3276600"/>
            <a:ext cx="0" cy="72750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65" name="TextBox 64"/>
          <p:cNvSpPr txBox="1"/>
          <p:nvPr/>
        </p:nvSpPr>
        <p:spPr>
          <a:xfrm>
            <a:off x="3242846" y="3957935"/>
            <a:ext cx="10565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Adapt</a:t>
            </a:r>
            <a:endParaRPr lang="en-US" sz="2400" b="1" dirty="0"/>
          </a:p>
        </p:txBody>
      </p:sp>
      <p:cxnSp>
        <p:nvCxnSpPr>
          <p:cNvPr id="66" name="Straight Arrow Connector 65"/>
          <p:cNvCxnSpPr>
            <a:stCxn id="53" idx="1"/>
            <a:endCxn id="65" idx="3"/>
          </p:cNvCxnSpPr>
          <p:nvPr/>
        </p:nvCxnSpPr>
        <p:spPr bwMode="auto">
          <a:xfrm flipH="1">
            <a:off x="4299445" y="4188767"/>
            <a:ext cx="1532291"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70" name="Curved Connector 69"/>
          <p:cNvCxnSpPr>
            <a:stCxn id="18" idx="2"/>
            <a:endCxn id="65" idx="0"/>
          </p:cNvCxnSpPr>
          <p:nvPr/>
        </p:nvCxnSpPr>
        <p:spPr bwMode="auto">
          <a:xfrm rot="16200000" flipH="1">
            <a:off x="2282350" y="2469139"/>
            <a:ext cx="727502" cy="2250089"/>
          </a:xfrm>
          <a:prstGeom prst="curved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sp>
        <p:nvSpPr>
          <p:cNvPr id="72" name="TextBox 71"/>
          <p:cNvSpPr txBox="1"/>
          <p:nvPr/>
        </p:nvSpPr>
        <p:spPr>
          <a:xfrm>
            <a:off x="1828800" y="4004101"/>
            <a:ext cx="928459" cy="369332"/>
          </a:xfrm>
          <a:prstGeom prst="rect">
            <a:avLst/>
          </a:prstGeom>
          <a:noFill/>
        </p:spPr>
        <p:txBody>
          <a:bodyPr wrap="none" rtlCol="0">
            <a:spAutoFit/>
          </a:bodyPr>
          <a:lstStyle/>
          <a:p>
            <a:r>
              <a:rPr lang="en-US" dirty="0" smtClean="0"/>
              <a:t>Cert(P)</a:t>
            </a:r>
            <a:endParaRPr lang="en-US" dirty="0"/>
          </a:p>
        </p:txBody>
      </p:sp>
      <p:cxnSp>
        <p:nvCxnSpPr>
          <p:cNvPr id="73" name="Straight Arrow Connector 72"/>
          <p:cNvCxnSpPr>
            <a:stCxn id="65" idx="1"/>
            <a:endCxn id="72" idx="3"/>
          </p:cNvCxnSpPr>
          <p:nvPr/>
        </p:nvCxnSpPr>
        <p:spPr bwMode="auto">
          <a:xfrm flipH="1" flipV="1">
            <a:off x="2757259" y="4188767"/>
            <a:ext cx="485587"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77" name="TextBox 76"/>
          <p:cNvSpPr txBox="1"/>
          <p:nvPr/>
        </p:nvSpPr>
        <p:spPr>
          <a:xfrm>
            <a:off x="304800" y="3957935"/>
            <a:ext cx="121078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Embed</a:t>
            </a:r>
            <a:endParaRPr lang="en-US" sz="2400" b="1" dirty="0"/>
          </a:p>
        </p:txBody>
      </p:sp>
      <p:cxnSp>
        <p:nvCxnSpPr>
          <p:cNvPr id="78" name="Curved Connector 77"/>
          <p:cNvCxnSpPr>
            <a:stCxn id="18" idx="2"/>
            <a:endCxn id="77" idx="0"/>
          </p:cNvCxnSpPr>
          <p:nvPr/>
        </p:nvCxnSpPr>
        <p:spPr bwMode="auto">
          <a:xfrm rot="5400000">
            <a:off x="851875" y="3288753"/>
            <a:ext cx="727502" cy="610863"/>
          </a:xfrm>
          <a:prstGeom prst="curved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cxnSp>
        <p:nvCxnSpPr>
          <p:cNvPr id="81" name="Straight Arrow Connector 80"/>
          <p:cNvCxnSpPr>
            <a:stCxn id="72" idx="1"/>
            <a:endCxn id="77" idx="3"/>
          </p:cNvCxnSpPr>
          <p:nvPr/>
        </p:nvCxnSpPr>
        <p:spPr bwMode="auto">
          <a:xfrm flipH="1">
            <a:off x="1515588" y="4188767"/>
            <a:ext cx="313212"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1" name="TextBox 90"/>
          <p:cNvSpPr txBox="1"/>
          <p:nvPr/>
        </p:nvSpPr>
        <p:spPr>
          <a:xfrm>
            <a:off x="734505" y="5207168"/>
            <a:ext cx="351378" cy="369332"/>
          </a:xfrm>
          <a:prstGeom prst="rect">
            <a:avLst/>
          </a:prstGeom>
          <a:noFill/>
        </p:spPr>
        <p:txBody>
          <a:bodyPr wrap="none" rtlCol="0">
            <a:spAutoFit/>
          </a:bodyPr>
          <a:lstStyle/>
          <a:p>
            <a:r>
              <a:rPr lang="en-US" dirty="0" smtClean="0"/>
              <a:t>C</a:t>
            </a:r>
            <a:endParaRPr lang="en-US" dirty="0"/>
          </a:p>
        </p:txBody>
      </p:sp>
      <p:cxnSp>
        <p:nvCxnSpPr>
          <p:cNvPr id="92" name="Straight Arrow Connector 91"/>
          <p:cNvCxnSpPr>
            <a:stCxn id="77" idx="2"/>
            <a:endCxn id="91" idx="0"/>
          </p:cNvCxnSpPr>
          <p:nvPr/>
        </p:nvCxnSpPr>
        <p:spPr bwMode="auto">
          <a:xfrm>
            <a:off x="910194" y="4419600"/>
            <a:ext cx="0" cy="78756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95" name="TextBox 94"/>
          <p:cNvSpPr txBox="1"/>
          <p:nvPr/>
        </p:nvSpPr>
        <p:spPr>
          <a:xfrm>
            <a:off x="1905000" y="5161002"/>
            <a:ext cx="139879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Compile</a:t>
            </a:r>
            <a:endParaRPr lang="en-US" sz="2400" b="1" dirty="0"/>
          </a:p>
        </p:txBody>
      </p:sp>
      <p:sp>
        <p:nvSpPr>
          <p:cNvPr id="96" name="TextBox 95"/>
          <p:cNvSpPr txBox="1"/>
          <p:nvPr/>
        </p:nvSpPr>
        <p:spPr>
          <a:xfrm>
            <a:off x="5638800" y="5161002"/>
            <a:ext cx="1347995"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Validate</a:t>
            </a:r>
            <a:endParaRPr lang="en-US" sz="2400" b="1" dirty="0"/>
          </a:p>
        </p:txBody>
      </p:sp>
      <p:sp>
        <p:nvSpPr>
          <p:cNvPr id="97" name="TextBox 96"/>
          <p:cNvSpPr txBox="1"/>
          <p:nvPr/>
        </p:nvSpPr>
        <p:spPr>
          <a:xfrm>
            <a:off x="4038600" y="5068669"/>
            <a:ext cx="1326768" cy="646331"/>
          </a:xfrm>
          <a:prstGeom prst="rect">
            <a:avLst/>
          </a:prstGeom>
          <a:noFill/>
        </p:spPr>
        <p:txBody>
          <a:bodyPr wrap="none" rtlCol="0">
            <a:spAutoFit/>
          </a:bodyPr>
          <a:lstStyle/>
          <a:p>
            <a:r>
              <a:rPr lang="en-US" dirty="0" smtClean="0"/>
              <a:t>Certified</a:t>
            </a:r>
          </a:p>
          <a:p>
            <a:r>
              <a:rPr lang="en-US" dirty="0" smtClean="0"/>
              <a:t>Executable</a:t>
            </a:r>
            <a:endParaRPr lang="en-US" dirty="0"/>
          </a:p>
        </p:txBody>
      </p:sp>
      <p:cxnSp>
        <p:nvCxnSpPr>
          <p:cNvPr id="105" name="Straight Arrow Connector 104"/>
          <p:cNvCxnSpPr>
            <a:stCxn id="91" idx="3"/>
            <a:endCxn id="95" idx="1"/>
          </p:cNvCxnSpPr>
          <p:nvPr/>
        </p:nvCxnSpPr>
        <p:spPr bwMode="auto">
          <a:xfrm>
            <a:off x="1085883" y="5391834"/>
            <a:ext cx="819117"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08" name="Straight Arrow Connector 107"/>
          <p:cNvCxnSpPr>
            <a:stCxn id="95" idx="3"/>
            <a:endCxn id="97" idx="1"/>
          </p:cNvCxnSpPr>
          <p:nvPr/>
        </p:nvCxnSpPr>
        <p:spPr bwMode="auto">
          <a:xfrm>
            <a:off x="3303790" y="5391835"/>
            <a:ext cx="73481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11" name="Straight Arrow Connector 110"/>
          <p:cNvCxnSpPr>
            <a:endCxn id="96" idx="1"/>
          </p:cNvCxnSpPr>
          <p:nvPr/>
        </p:nvCxnSpPr>
        <p:spPr bwMode="auto">
          <a:xfrm>
            <a:off x="5136768" y="5391835"/>
            <a:ext cx="502032"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15" name="TextBox 114"/>
          <p:cNvSpPr txBox="1"/>
          <p:nvPr/>
        </p:nvSpPr>
        <p:spPr>
          <a:xfrm>
            <a:off x="7543800" y="4724400"/>
            <a:ext cx="561234" cy="369332"/>
          </a:xfrm>
          <a:prstGeom prst="rect">
            <a:avLst/>
          </a:prstGeom>
          <a:noFill/>
        </p:spPr>
        <p:txBody>
          <a:bodyPr wrap="none" rtlCol="0">
            <a:spAutoFit/>
          </a:bodyPr>
          <a:lstStyle/>
          <a:p>
            <a:r>
              <a:rPr lang="en-US" dirty="0" smtClean="0"/>
              <a:t>Yes</a:t>
            </a:r>
            <a:endParaRPr lang="en-US" dirty="0"/>
          </a:p>
        </p:txBody>
      </p:sp>
      <p:sp>
        <p:nvSpPr>
          <p:cNvPr id="116" name="TextBox 115"/>
          <p:cNvSpPr txBox="1"/>
          <p:nvPr/>
        </p:nvSpPr>
        <p:spPr>
          <a:xfrm>
            <a:off x="7543800" y="5562600"/>
            <a:ext cx="479744" cy="369332"/>
          </a:xfrm>
          <a:prstGeom prst="rect">
            <a:avLst/>
          </a:prstGeom>
          <a:noFill/>
        </p:spPr>
        <p:txBody>
          <a:bodyPr wrap="none" rtlCol="0">
            <a:spAutoFit/>
          </a:bodyPr>
          <a:lstStyle/>
          <a:p>
            <a:r>
              <a:rPr lang="en-US" dirty="0" smtClean="0"/>
              <a:t>No</a:t>
            </a:r>
            <a:endParaRPr lang="en-US" dirty="0"/>
          </a:p>
        </p:txBody>
      </p:sp>
      <p:cxnSp>
        <p:nvCxnSpPr>
          <p:cNvPr id="117" name="Straight Arrow Connector 116"/>
          <p:cNvCxnSpPr>
            <a:stCxn id="96" idx="3"/>
            <a:endCxn id="116" idx="1"/>
          </p:cNvCxnSpPr>
          <p:nvPr/>
        </p:nvCxnSpPr>
        <p:spPr bwMode="auto">
          <a:xfrm>
            <a:off x="6986795" y="5391835"/>
            <a:ext cx="557005" cy="355431"/>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20" name="Straight Arrow Connector 119"/>
          <p:cNvCxnSpPr>
            <a:stCxn id="96" idx="3"/>
            <a:endCxn id="115" idx="1"/>
          </p:cNvCxnSpPr>
          <p:nvPr/>
        </p:nvCxnSpPr>
        <p:spPr bwMode="auto">
          <a:xfrm flipV="1">
            <a:off x="6986795" y="4909066"/>
            <a:ext cx="557005" cy="482769"/>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25" name="Curved Connector 124"/>
          <p:cNvCxnSpPr>
            <a:stCxn id="28" idx="2"/>
            <a:endCxn id="65" idx="0"/>
          </p:cNvCxnSpPr>
          <p:nvPr/>
        </p:nvCxnSpPr>
        <p:spPr bwMode="auto">
          <a:xfrm rot="5400000">
            <a:off x="4027984" y="2973596"/>
            <a:ext cx="727502" cy="1241177"/>
          </a:xfrm>
          <a:prstGeom prst="curved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sp>
        <p:nvSpPr>
          <p:cNvPr id="49" name="TextBox 48"/>
          <p:cNvSpPr txBox="1"/>
          <p:nvPr/>
        </p:nvSpPr>
        <p:spPr>
          <a:xfrm>
            <a:off x="7239000" y="2514600"/>
            <a:ext cx="1739349"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t>Legend</a:t>
            </a:r>
          </a:p>
          <a:p>
            <a:r>
              <a:rPr lang="en-US" dirty="0" smtClean="0"/>
              <a:t>P – </a:t>
            </a:r>
            <a:r>
              <a:rPr lang="en-US" dirty="0" err="1" smtClean="0"/>
              <a:t>prog</a:t>
            </a:r>
            <a:r>
              <a:rPr lang="en-US" dirty="0" smtClean="0"/>
              <a:t> in </a:t>
            </a:r>
            <a:r>
              <a:rPr lang="en-US" dirty="0" err="1" smtClean="0"/>
              <a:t>ir</a:t>
            </a:r>
            <a:endParaRPr lang="en-US" dirty="0" smtClean="0"/>
          </a:p>
          <a:p>
            <a:r>
              <a:rPr lang="en-US" dirty="0" smtClean="0"/>
              <a:t>S – simplified</a:t>
            </a:r>
          </a:p>
          <a:p>
            <a:r>
              <a:rPr lang="en-US" dirty="0" smtClean="0"/>
              <a:t>C – self-certified </a:t>
            </a:r>
            <a:r>
              <a:rPr lang="en-US" dirty="0" err="1" smtClean="0"/>
              <a:t>ir</a:t>
            </a:r>
            <a:endParaRPr lang="en-US" dirty="0" smtClean="0"/>
          </a:p>
          <a:p>
            <a:endParaRPr lang="en-US" dirty="0"/>
          </a:p>
        </p:txBody>
      </p:sp>
    </p:spTree>
    <p:extLst>
      <p:ext uri="{BB962C8B-B14F-4D97-AF65-F5344CB8AC3E}">
        <p14:creationId xmlns="" xmlns:p14="http://schemas.microsoft.com/office/powerpoint/2010/main" val="15336404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bwMode="auto">
          <a:xfrm>
            <a:off x="685800" y="6249988"/>
            <a:ext cx="1905000" cy="455612"/>
          </a:xfrm>
          <a:prstGeom prst="rect">
            <a:avLst/>
          </a:prstGeom>
          <a:noFill/>
          <a:ln>
            <a:miter lim="800000"/>
            <a:headEnd/>
            <a:tailEnd/>
          </a:ln>
        </p:spPr>
        <p:txBody>
          <a:bodyPr lIns="91428" tIns="45714" rIns="91428" bIns="45714"/>
          <a:lstStyle/>
          <a:p>
            <a:pPr algn="l" eaLnBrk="0" hangingPunct="0">
              <a:spcBef>
                <a:spcPct val="0"/>
              </a:spcBef>
            </a:pPr>
            <a:fld id="{86B09001-C84F-4988-9856-B58BEA8139A1}" type="slidenum">
              <a:rPr lang="en-US" sz="1300" b="0">
                <a:latin typeface="Times" pitchFamily="-16" charset="0"/>
              </a:rPr>
              <a:pPr algn="l" eaLnBrk="0" hangingPunct="0">
                <a:spcBef>
                  <a:spcPct val="0"/>
                </a:spcBef>
              </a:pPr>
              <a:t>34</a:t>
            </a:fld>
            <a:endParaRPr lang="en-US" sz="1300" b="0">
              <a:latin typeface="Times" pitchFamily="-16" charset="0"/>
            </a:endParaRPr>
          </a:p>
        </p:txBody>
      </p:sp>
      <p:sp>
        <p:nvSpPr>
          <p:cNvPr id="32771" name="Rectangle 2"/>
          <p:cNvSpPr>
            <a:spLocks noGrp="1" noChangeArrowheads="1"/>
          </p:cNvSpPr>
          <p:nvPr>
            <p:ph type="title"/>
          </p:nvPr>
        </p:nvSpPr>
        <p:spPr/>
        <p:txBody>
          <a:bodyPr/>
          <a:lstStyle/>
          <a:p>
            <a:r>
              <a:rPr lang="en-US" dirty="0" smtClean="0"/>
              <a:t>Proofs are “Witnesses” to Success*</a:t>
            </a:r>
          </a:p>
        </p:txBody>
      </p:sp>
      <p:sp>
        <p:nvSpPr>
          <p:cNvPr id="32772" name="Rectangle 3"/>
          <p:cNvSpPr>
            <a:spLocks noGrp="1" noChangeArrowheads="1"/>
          </p:cNvSpPr>
          <p:nvPr>
            <p:ph type="body" idx="1"/>
          </p:nvPr>
        </p:nvSpPr>
        <p:spPr>
          <a:xfrm>
            <a:off x="609600" y="947055"/>
            <a:ext cx="4724399" cy="4495800"/>
          </a:xfrm>
        </p:spPr>
        <p:txBody>
          <a:bodyPr/>
          <a:lstStyle/>
          <a:p>
            <a:pPr marL="0" indent="0"/>
            <a:r>
              <a:rPr lang="en-US" sz="1800" dirty="0" smtClean="0"/>
              <a:t>Program invariants are embedded as </a:t>
            </a:r>
            <a:br>
              <a:rPr lang="en-US" sz="1800" dirty="0" smtClean="0"/>
            </a:br>
            <a:r>
              <a:rPr lang="en-US" sz="1800" dirty="0" smtClean="0"/>
              <a:t>BEGIN and INV calls in compiled code.</a:t>
            </a:r>
          </a:p>
          <a:p>
            <a:pPr marL="0" indent="0"/>
            <a:endParaRPr lang="en-US" sz="1800" dirty="0" smtClean="0">
              <a:latin typeface="Courier New" pitchFamily="49" charset="0"/>
            </a:endParaRPr>
          </a:p>
          <a:p>
            <a:pPr marL="0" indent="0"/>
            <a:r>
              <a:rPr lang="en-US" sz="1800" dirty="0" smtClean="0">
                <a:latin typeface="Courier New" pitchFamily="49" charset="0"/>
              </a:rPr>
              <a:t>while(n &lt; 10) {</a:t>
            </a:r>
          </a:p>
          <a:p>
            <a:pPr marL="0" indent="0"/>
            <a:r>
              <a:rPr lang="en-US" sz="1800" dirty="0" smtClean="0"/>
              <a:t>     </a:t>
            </a:r>
            <a:r>
              <a:rPr lang="en-US" sz="1800" dirty="0" smtClean="0">
                <a:latin typeface="Courier New" pitchFamily="49" charset="0"/>
              </a:rPr>
              <a:t>BEGIN(); </a:t>
            </a:r>
          </a:p>
          <a:p>
            <a:pPr marL="0" indent="0"/>
            <a:endParaRPr lang="en-US" sz="1800" dirty="0" smtClean="0">
              <a:latin typeface="Courier New" pitchFamily="49" charset="0"/>
            </a:endParaRPr>
          </a:p>
          <a:p>
            <a:pPr marL="0" indent="0"/>
            <a:r>
              <a:rPr lang="en-US" sz="1800" dirty="0" smtClean="0">
                <a:latin typeface="Courier New" pitchFamily="49" charset="0"/>
              </a:rPr>
              <a:t>  INV((n &gt;= 0) &amp;&amp; (n &lt; 10)); </a:t>
            </a:r>
            <a:endParaRPr lang="en-US" sz="1800" i="1" dirty="0" smtClean="0">
              <a:solidFill>
                <a:schemeClr val="tx2"/>
              </a:solidFill>
            </a:endParaRPr>
          </a:p>
          <a:p>
            <a:pPr marL="0" indent="0"/>
            <a:endParaRPr lang="en-US" sz="1800" dirty="0" smtClean="0"/>
          </a:p>
          <a:p>
            <a:pPr marL="0" indent="0"/>
            <a:r>
              <a:rPr lang="en-US" sz="1800" dirty="0" smtClean="0"/>
              <a:t>     </a:t>
            </a:r>
            <a:r>
              <a:rPr lang="en-US" sz="1800" dirty="0" smtClean="0">
                <a:latin typeface="Courier New" pitchFamily="49" charset="0"/>
              </a:rPr>
              <a:t>n = n + 1;</a:t>
            </a:r>
          </a:p>
          <a:p>
            <a:pPr marL="0" indent="0"/>
            <a:r>
              <a:rPr lang="en-US" sz="1800" dirty="0" smtClean="0">
                <a:latin typeface="Courier New" pitchFamily="49" charset="0"/>
              </a:rPr>
              <a:t>}</a:t>
            </a:r>
          </a:p>
          <a:p>
            <a:pPr marL="0" indent="0"/>
            <a:endParaRPr lang="en-US" sz="1800" dirty="0" smtClean="0">
              <a:latin typeface="Courier New" pitchFamily="49" charset="0"/>
            </a:endParaRPr>
          </a:p>
          <a:p>
            <a:pPr marL="0" indent="0"/>
            <a:r>
              <a:rPr lang="en-US" sz="1800" dirty="0" smtClean="0"/>
              <a:t>These invariants are sufficient</a:t>
            </a:r>
            <a:br>
              <a:rPr lang="en-US" sz="1800" dirty="0" smtClean="0"/>
            </a:br>
            <a:r>
              <a:rPr lang="en-US" sz="1800" dirty="0" smtClean="0"/>
              <a:t>to construct a proof of conformance </a:t>
            </a:r>
            <a:br>
              <a:rPr lang="en-US" sz="1800" dirty="0" smtClean="0"/>
            </a:br>
            <a:r>
              <a:rPr lang="en-US" sz="1800" dirty="0" smtClean="0"/>
              <a:t>to a claim (policy)</a:t>
            </a:r>
          </a:p>
          <a:p>
            <a:pPr marL="0" indent="0"/>
            <a:endParaRPr lang="en-US" sz="1800" dirty="0" smtClean="0"/>
          </a:p>
          <a:p>
            <a:pPr marL="0" indent="0"/>
            <a:endParaRPr lang="en-US" sz="1800" dirty="0" smtClean="0"/>
          </a:p>
        </p:txBody>
      </p:sp>
      <p:sp>
        <p:nvSpPr>
          <p:cNvPr id="2221060" name="Text Box 4"/>
          <p:cNvSpPr txBox="1">
            <a:spLocks noChangeArrowheads="1"/>
          </p:cNvSpPr>
          <p:nvPr/>
        </p:nvSpPr>
        <p:spPr bwMode="auto">
          <a:xfrm>
            <a:off x="6477000" y="609600"/>
            <a:ext cx="2574925" cy="5001369"/>
          </a:xfrm>
          <a:prstGeom prst="rect">
            <a:avLst/>
          </a:prstGeom>
          <a:noFill/>
          <a:ln w="9525" algn="ctr">
            <a:noFill/>
            <a:miter lim="800000"/>
            <a:headEnd/>
            <a:tailEnd/>
          </a:ln>
        </p:spPr>
        <p:txBody>
          <a:bodyPr wrap="square" lIns="0" tIns="0" rIns="0" bIns="0">
            <a:spAutoFit/>
          </a:bodyPr>
          <a:lstStyle/>
          <a:p>
            <a:pPr marL="655638" indent="-268288" defTabSz="811213" fontAlgn="base">
              <a:spcBef>
                <a:spcPct val="50000"/>
              </a:spcBef>
              <a:spcAft>
                <a:spcPct val="0"/>
              </a:spcAft>
            </a:pPr>
            <a:r>
              <a:rPr lang="en-US" sz="1000" b="1" dirty="0"/>
              <a:t>	</a:t>
            </a:r>
            <a:r>
              <a:rPr lang="en-US" sz="1000" b="1" dirty="0" err="1">
                <a:latin typeface="Arial" charset="0"/>
                <a:ea typeface="ＭＳ Ｐゴシック" pitchFamily="-16" charset="-128"/>
              </a:rPr>
              <a:t>lwz</a:t>
            </a:r>
            <a:r>
              <a:rPr lang="en-US" sz="1000" b="1" dirty="0">
                <a:latin typeface="Arial" charset="0"/>
                <a:ea typeface="ＭＳ Ｐゴシック" pitchFamily="-16" charset="-128"/>
              </a:rPr>
              <a:t> %r0,8(%r31)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cmpwi</a:t>
            </a:r>
            <a:r>
              <a:rPr lang="en-US" sz="1000" b="1" dirty="0">
                <a:latin typeface="Arial" charset="0"/>
                <a:ea typeface="ＭＳ Ｐゴシック" pitchFamily="-16" charset="-128"/>
              </a:rPr>
              <a:t> %cr7,%r0,9</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bgt</a:t>
            </a:r>
            <a:r>
              <a:rPr lang="en-US" sz="1000" b="1" dirty="0">
                <a:latin typeface="Arial" charset="0"/>
                <a:ea typeface="ＭＳ Ｐゴシック" pitchFamily="-16" charset="-128"/>
              </a:rPr>
              <a:t> %cr7,.L4</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bl</a:t>
            </a:r>
            <a:r>
              <a:rPr lang="en-US" sz="1000" b="1" dirty="0">
                <a:latin typeface="Arial" charset="0"/>
                <a:ea typeface="ＭＳ Ｐゴシック" pitchFamily="-16" charset="-128"/>
              </a:rPr>
              <a:t> BEGIN</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li</a:t>
            </a:r>
            <a:r>
              <a:rPr lang="en-US" sz="1000" b="1" dirty="0">
                <a:latin typeface="Arial" charset="0"/>
                <a:ea typeface="ＭＳ Ｐゴシック" pitchFamily="-16" charset="-128"/>
              </a:rPr>
              <a:t> %r0,0</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stw</a:t>
            </a:r>
            <a:r>
              <a:rPr lang="en-US" sz="1000" b="1" dirty="0">
                <a:latin typeface="Arial" charset="0"/>
                <a:ea typeface="ＭＳ Ｐゴシック" pitchFamily="-16" charset="-128"/>
              </a:rPr>
              <a:t> %r0,16(%r31)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lwz</a:t>
            </a:r>
            <a:r>
              <a:rPr lang="en-US" sz="1000" b="1" dirty="0">
                <a:latin typeface="Arial" charset="0"/>
                <a:ea typeface="ＭＳ Ｐゴシック" pitchFamily="-16" charset="-128"/>
              </a:rPr>
              <a:t> %r0,8(%r31)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cmpwi</a:t>
            </a:r>
            <a:r>
              <a:rPr lang="en-US" sz="1000" b="1" dirty="0">
                <a:latin typeface="Arial" charset="0"/>
                <a:ea typeface="ＭＳ Ｐゴシック" pitchFamily="-16" charset="-128"/>
              </a:rPr>
              <a:t> %cr7,%r0,0</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blt</a:t>
            </a:r>
            <a:r>
              <a:rPr lang="en-US" sz="1000" b="1" dirty="0">
                <a:latin typeface="Arial" charset="0"/>
                <a:ea typeface="ＭＳ Ｐゴシック" pitchFamily="-16" charset="-128"/>
              </a:rPr>
              <a:t> %cr7,.L5</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lwz</a:t>
            </a:r>
            <a:r>
              <a:rPr lang="en-US" sz="1000" b="1" dirty="0">
                <a:latin typeface="Arial" charset="0"/>
                <a:ea typeface="ＭＳ Ｐゴシック" pitchFamily="-16" charset="-128"/>
              </a:rPr>
              <a:t> %r0,8(%r31)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cmpwi</a:t>
            </a:r>
            <a:r>
              <a:rPr lang="en-US" sz="1000" b="1" dirty="0">
                <a:latin typeface="Arial" charset="0"/>
                <a:ea typeface="ＭＳ Ｐゴシック" pitchFamily="-16" charset="-128"/>
              </a:rPr>
              <a:t> %cr7,%r0,9</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bgt</a:t>
            </a:r>
            <a:r>
              <a:rPr lang="en-US" sz="1000" b="1" dirty="0">
                <a:latin typeface="Arial" charset="0"/>
                <a:ea typeface="ＭＳ Ｐゴシック" pitchFamily="-16" charset="-128"/>
              </a:rPr>
              <a:t> %cr7,.L5</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li</a:t>
            </a:r>
            <a:r>
              <a:rPr lang="en-US" sz="1000" b="1" dirty="0">
                <a:latin typeface="Arial" charset="0"/>
                <a:ea typeface="ＭＳ Ｐゴシック" pitchFamily="-16" charset="-128"/>
              </a:rPr>
              <a:t> %r0,1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stw</a:t>
            </a:r>
            <a:r>
              <a:rPr lang="en-US" sz="1000" b="1" dirty="0">
                <a:latin typeface="Arial" charset="0"/>
                <a:ea typeface="ＭＳ Ｐゴシック" pitchFamily="-16" charset="-128"/>
              </a:rPr>
              <a:t> %r0,16(%r31)</a:t>
            </a:r>
          </a:p>
          <a:p>
            <a:pPr marL="655638" indent="-268288" defTabSz="811213" fontAlgn="base">
              <a:spcBef>
                <a:spcPct val="50000"/>
              </a:spcBef>
              <a:spcAft>
                <a:spcPct val="0"/>
              </a:spcAft>
            </a:pPr>
            <a:r>
              <a:rPr lang="en-US" sz="1000" b="1" dirty="0">
                <a:latin typeface="Arial" charset="0"/>
                <a:ea typeface="ＭＳ Ｐゴシック" pitchFamily="-16" charset="-128"/>
              </a:rPr>
              <a:t>.L5:</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lwz</a:t>
            </a:r>
            <a:r>
              <a:rPr lang="en-US" sz="1000" b="1" dirty="0">
                <a:latin typeface="Arial" charset="0"/>
                <a:ea typeface="ＭＳ Ｐゴシック" pitchFamily="-16" charset="-128"/>
              </a:rPr>
              <a:t> %r3,16(%r31)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crxor</a:t>
            </a:r>
            <a:r>
              <a:rPr lang="en-US" sz="1000" b="1" dirty="0">
                <a:latin typeface="Arial" charset="0"/>
                <a:ea typeface="ＭＳ Ｐゴシック" pitchFamily="-16" charset="-128"/>
              </a:rPr>
              <a:t> 6,6,6</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bl</a:t>
            </a:r>
            <a:r>
              <a:rPr lang="en-US" sz="1000" b="1" dirty="0">
                <a:latin typeface="Arial" charset="0"/>
                <a:ea typeface="ＭＳ Ｐゴシック" pitchFamily="-16" charset="-128"/>
              </a:rPr>
              <a:t> INV</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lwz</a:t>
            </a:r>
            <a:r>
              <a:rPr lang="en-US" sz="1000" b="1" dirty="0">
                <a:latin typeface="Arial" charset="0"/>
                <a:ea typeface="ＭＳ Ｐゴシック" pitchFamily="-16" charset="-128"/>
              </a:rPr>
              <a:t> %r9,8(%r31)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addi</a:t>
            </a:r>
            <a:r>
              <a:rPr lang="en-US" sz="1000" b="1" dirty="0">
                <a:latin typeface="Arial" charset="0"/>
                <a:ea typeface="ＭＳ Ｐゴシック" pitchFamily="-16" charset="-128"/>
              </a:rPr>
              <a:t> %r0,%r9,1</a:t>
            </a:r>
          </a:p>
          <a:p>
            <a:pPr marL="655638" indent="-268288" defTabSz="811213" fontAlgn="base">
              <a:spcBef>
                <a:spcPct val="50000"/>
              </a:spcBef>
              <a:spcAft>
                <a:spcPct val="0"/>
              </a:spcAft>
            </a:pPr>
            <a:r>
              <a:rPr lang="en-US" sz="1000" b="1" dirty="0">
                <a:latin typeface="Arial" charset="0"/>
                <a:ea typeface="ＭＳ Ｐゴシック" pitchFamily="-16" charset="-128"/>
              </a:rPr>
              <a:t>        </a:t>
            </a:r>
            <a:r>
              <a:rPr lang="en-US" sz="1000" b="1" dirty="0" err="1">
                <a:latin typeface="Arial" charset="0"/>
                <a:ea typeface="ＭＳ Ｐゴシック" pitchFamily="-16" charset="-128"/>
              </a:rPr>
              <a:t>stw</a:t>
            </a:r>
            <a:r>
              <a:rPr lang="en-US" sz="1000" b="1" dirty="0">
                <a:latin typeface="Arial" charset="0"/>
                <a:ea typeface="ＭＳ Ｐゴシック" pitchFamily="-16" charset="-128"/>
              </a:rPr>
              <a:t> %r0,8(%r31)</a:t>
            </a:r>
          </a:p>
          <a:p>
            <a:pPr marL="655638" indent="-268288" defTabSz="811213" fontAlgn="base">
              <a:spcBef>
                <a:spcPct val="50000"/>
              </a:spcBef>
              <a:spcAft>
                <a:spcPct val="0"/>
              </a:spcAft>
            </a:pPr>
            <a:r>
              <a:rPr lang="en-US" sz="1000" b="1" dirty="0">
                <a:latin typeface="Arial" charset="0"/>
                <a:ea typeface="ＭＳ Ｐゴシック" pitchFamily="-16" charset="-128"/>
              </a:rPr>
              <a:t>        b .L3</a:t>
            </a:r>
          </a:p>
        </p:txBody>
      </p:sp>
      <p:cxnSp>
        <p:nvCxnSpPr>
          <p:cNvPr id="9" name="Elbow Connector 8"/>
          <p:cNvCxnSpPr/>
          <p:nvPr/>
        </p:nvCxnSpPr>
        <p:spPr bwMode="auto">
          <a:xfrm flipV="1">
            <a:off x="2057400" y="1404255"/>
            <a:ext cx="4953000" cy="914401"/>
          </a:xfrm>
          <a:prstGeom prst="bentConnector3">
            <a:avLst>
              <a:gd name="adj1" fmla="val 56857"/>
            </a:avLst>
          </a:prstGeom>
          <a:solidFill>
            <a:srgbClr val="5CA1FB"/>
          </a:solid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495800" y="3004455"/>
            <a:ext cx="22098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5" name="Elbow Connector 24"/>
          <p:cNvCxnSpPr/>
          <p:nvPr/>
        </p:nvCxnSpPr>
        <p:spPr bwMode="auto">
          <a:xfrm>
            <a:off x="2368731" y="3657598"/>
            <a:ext cx="4336869" cy="1480457"/>
          </a:xfrm>
          <a:prstGeom prst="bentConnector3">
            <a:avLst>
              <a:gd name="adj1" fmla="val 58032"/>
            </a:avLst>
          </a:prstGeom>
          <a:solidFill>
            <a:srgbClr val="5CA1FB"/>
          </a:solidFill>
          <a:ln w="38100" cap="flat" cmpd="sng" algn="ctr">
            <a:solidFill>
              <a:schemeClr val="tx1"/>
            </a:solidFill>
            <a:prstDash val="solid"/>
            <a:round/>
            <a:headEnd type="none" w="med" len="med"/>
            <a:tailEnd type="arrow"/>
          </a:ln>
          <a:effectLst/>
        </p:spPr>
      </p:cxnSp>
      <p:cxnSp>
        <p:nvCxnSpPr>
          <p:cNvPr id="33" name="Straight Connector 32"/>
          <p:cNvCxnSpPr/>
          <p:nvPr/>
        </p:nvCxnSpPr>
        <p:spPr bwMode="auto">
          <a:xfrm rot="5400000">
            <a:off x="5182791" y="3080258"/>
            <a:ext cx="3047206" cy="1588"/>
          </a:xfrm>
          <a:prstGeom prst="line">
            <a:avLst/>
          </a:prstGeom>
          <a:solidFill>
            <a:srgbClr val="5CA1FB"/>
          </a:solidFill>
          <a:ln w="190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a:off x="6286500" y="5176155"/>
            <a:ext cx="838200" cy="1588"/>
          </a:xfrm>
          <a:prstGeom prst="line">
            <a:avLst/>
          </a:prstGeom>
          <a:solidFill>
            <a:srgbClr val="5CA1FB"/>
          </a:solidFill>
          <a:ln w="19050" cap="flat" cmpd="sng" algn="ctr">
            <a:solidFill>
              <a:schemeClr val="tx1"/>
            </a:solidFill>
            <a:prstDash val="solid"/>
            <a:round/>
            <a:headEnd type="none" w="med" len="med"/>
            <a:tailEnd type="none" w="med" len="med"/>
          </a:ln>
          <a:effectLst/>
        </p:spPr>
      </p:cxnSp>
      <p:sp>
        <p:nvSpPr>
          <p:cNvPr id="41" name="TextBox 40"/>
          <p:cNvSpPr txBox="1"/>
          <p:nvPr/>
        </p:nvSpPr>
        <p:spPr>
          <a:xfrm>
            <a:off x="228600" y="5449669"/>
            <a:ext cx="6172200" cy="646331"/>
          </a:xfrm>
          <a:prstGeom prst="rect">
            <a:avLst/>
          </a:prstGeom>
          <a:noFill/>
        </p:spPr>
        <p:txBody>
          <a:bodyPr wrap="square" rtlCol="0">
            <a:spAutoFit/>
          </a:bodyPr>
          <a:lstStyle/>
          <a:p>
            <a:pPr algn="l"/>
            <a:r>
              <a:rPr lang="en-US" sz="1200" b="0" dirty="0" smtClean="0"/>
              <a:t>*Chaki, S., Ivers, J., Lee, P., Wallnau, K., </a:t>
            </a:r>
            <a:r>
              <a:rPr lang="en-US" sz="1200" b="0" dirty="0" err="1" smtClean="0"/>
              <a:t>Zeilberger</a:t>
            </a:r>
            <a:r>
              <a:rPr lang="en-US" sz="1200" b="0" dirty="0" smtClean="0"/>
              <a:t>, N., “Model-Driven Construction of Certified Binaries”, Proceedings of the ACM/IEEE 10</a:t>
            </a:r>
            <a:r>
              <a:rPr lang="en-US" sz="1200" b="0" baseline="30000" dirty="0" smtClean="0"/>
              <a:t>th</a:t>
            </a:r>
            <a:r>
              <a:rPr lang="en-US" sz="1200" b="0" dirty="0" smtClean="0"/>
              <a:t> International Conference on Model Driven Engineering Languages and Systems, 2007,  LNCS 4735, pp 666-681.</a:t>
            </a:r>
            <a:endParaRPr lang="en-US" sz="1200" b="0" dirty="0"/>
          </a:p>
        </p:txBody>
      </p:sp>
      <p:sp>
        <p:nvSpPr>
          <p:cNvPr id="12" name="TextBox 11"/>
          <p:cNvSpPr txBox="1"/>
          <p:nvPr/>
        </p:nvSpPr>
        <p:spPr>
          <a:xfrm>
            <a:off x="7696200" y="5562600"/>
            <a:ext cx="121078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Embed</a:t>
            </a:r>
            <a:endParaRPr lang="en-US" sz="2400" b="1" dirty="0"/>
          </a:p>
        </p:txBody>
      </p:sp>
    </p:spTree>
    <p:extLst>
      <p:ext uri="{BB962C8B-B14F-4D97-AF65-F5344CB8AC3E}">
        <p14:creationId xmlns="" xmlns:p14="http://schemas.microsoft.com/office/powerpoint/2010/main" val="2900789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2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10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 From Low-Level to High-Level Certificate</a:t>
            </a:r>
            <a:endParaRPr lang="en-US" dirty="0"/>
          </a:p>
        </p:txBody>
      </p:sp>
      <p:sp>
        <p:nvSpPr>
          <p:cNvPr id="4" name="TextBox 3"/>
          <p:cNvSpPr txBox="1"/>
          <p:nvPr/>
        </p:nvSpPr>
        <p:spPr>
          <a:xfrm>
            <a:off x="1828800" y="2286000"/>
            <a:ext cx="338554" cy="369332"/>
          </a:xfrm>
          <a:prstGeom prst="rect">
            <a:avLst/>
          </a:prstGeom>
          <a:noFill/>
        </p:spPr>
        <p:txBody>
          <a:bodyPr wrap="none" rtlCol="0">
            <a:spAutoFit/>
          </a:bodyPr>
          <a:lstStyle/>
          <a:p>
            <a:r>
              <a:rPr lang="en-US" dirty="0" smtClean="0"/>
              <a:t>P</a:t>
            </a:r>
            <a:endParaRPr lang="en-US" dirty="0"/>
          </a:p>
        </p:txBody>
      </p:sp>
      <p:sp>
        <p:nvSpPr>
          <p:cNvPr id="5" name="TextBox 4"/>
          <p:cNvSpPr txBox="1"/>
          <p:nvPr/>
        </p:nvSpPr>
        <p:spPr>
          <a:xfrm>
            <a:off x="5410200" y="3352800"/>
            <a:ext cx="962123" cy="369332"/>
          </a:xfrm>
          <a:prstGeom prst="rect">
            <a:avLst/>
          </a:prstGeom>
          <a:noFill/>
        </p:spPr>
        <p:txBody>
          <a:bodyPr wrap="none" rtlCol="0">
            <a:spAutoFit/>
          </a:bodyPr>
          <a:lstStyle/>
          <a:p>
            <a:r>
              <a:rPr lang="en-US" dirty="0" smtClean="0"/>
              <a:t>Cert(S)</a:t>
            </a:r>
            <a:endParaRPr lang="en-US" dirty="0"/>
          </a:p>
        </p:txBody>
      </p:sp>
      <p:sp>
        <p:nvSpPr>
          <p:cNvPr id="6" name="TextBox 5"/>
          <p:cNvSpPr txBox="1"/>
          <p:nvPr/>
        </p:nvSpPr>
        <p:spPr>
          <a:xfrm>
            <a:off x="3429000" y="3306634"/>
            <a:ext cx="10565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t>Adapt</a:t>
            </a:r>
            <a:endParaRPr lang="en-US" sz="2400" b="1" dirty="0"/>
          </a:p>
        </p:txBody>
      </p:sp>
      <p:cxnSp>
        <p:nvCxnSpPr>
          <p:cNvPr id="7" name="Straight Arrow Connector 6"/>
          <p:cNvCxnSpPr>
            <a:stCxn id="5" idx="1"/>
            <a:endCxn id="6" idx="3"/>
          </p:cNvCxnSpPr>
          <p:nvPr/>
        </p:nvCxnSpPr>
        <p:spPr bwMode="auto">
          <a:xfrm flipH="1">
            <a:off x="4485599" y="3537466"/>
            <a:ext cx="924601"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8" name="Curved Connector 7"/>
          <p:cNvCxnSpPr>
            <a:stCxn id="4" idx="2"/>
            <a:endCxn id="6" idx="0"/>
          </p:cNvCxnSpPr>
          <p:nvPr/>
        </p:nvCxnSpPr>
        <p:spPr bwMode="auto">
          <a:xfrm rot="16200000" flipH="1">
            <a:off x="2652037" y="2001371"/>
            <a:ext cx="651302" cy="1959223"/>
          </a:xfrm>
          <a:prstGeom prst="curved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sp>
        <p:nvSpPr>
          <p:cNvPr id="9" name="TextBox 8"/>
          <p:cNvSpPr txBox="1"/>
          <p:nvPr/>
        </p:nvSpPr>
        <p:spPr>
          <a:xfrm>
            <a:off x="1828800" y="3352800"/>
            <a:ext cx="962123" cy="369332"/>
          </a:xfrm>
          <a:prstGeom prst="rect">
            <a:avLst/>
          </a:prstGeom>
          <a:noFill/>
        </p:spPr>
        <p:txBody>
          <a:bodyPr wrap="none" rtlCol="0">
            <a:spAutoFit/>
          </a:bodyPr>
          <a:lstStyle/>
          <a:p>
            <a:r>
              <a:rPr lang="en-US" dirty="0" smtClean="0"/>
              <a:t>Cert(P)</a:t>
            </a:r>
            <a:endParaRPr lang="en-US" dirty="0"/>
          </a:p>
        </p:txBody>
      </p:sp>
      <p:cxnSp>
        <p:nvCxnSpPr>
          <p:cNvPr id="10" name="Straight Arrow Connector 9"/>
          <p:cNvCxnSpPr>
            <a:stCxn id="6" idx="1"/>
            <a:endCxn id="9" idx="3"/>
          </p:cNvCxnSpPr>
          <p:nvPr/>
        </p:nvCxnSpPr>
        <p:spPr bwMode="auto">
          <a:xfrm flipH="1" flipV="1">
            <a:off x="2790923" y="3537466"/>
            <a:ext cx="638077" cy="1"/>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4" name="Rounded Rectangular Callout 13"/>
          <p:cNvSpPr/>
          <p:nvPr/>
        </p:nvSpPr>
        <p:spPr bwMode="auto">
          <a:xfrm>
            <a:off x="1752600" y="990600"/>
            <a:ext cx="2514600" cy="612648"/>
          </a:xfrm>
          <a:prstGeom prst="wedgeRoundRectCallout">
            <a:avLst>
              <a:gd name="adj1" fmla="val -35538"/>
              <a:gd name="adj2" fmla="val 16220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Formal intermediate representation</a:t>
            </a:r>
          </a:p>
        </p:txBody>
      </p:sp>
      <p:sp>
        <p:nvSpPr>
          <p:cNvPr id="15" name="TextBox 14"/>
          <p:cNvSpPr txBox="1"/>
          <p:nvPr/>
        </p:nvSpPr>
        <p:spPr>
          <a:xfrm>
            <a:off x="5029200" y="2179765"/>
            <a:ext cx="338554" cy="369332"/>
          </a:xfrm>
          <a:prstGeom prst="rect">
            <a:avLst/>
          </a:prstGeom>
          <a:noFill/>
        </p:spPr>
        <p:txBody>
          <a:bodyPr wrap="none" rtlCol="0">
            <a:spAutoFit/>
          </a:bodyPr>
          <a:lstStyle/>
          <a:p>
            <a:r>
              <a:rPr lang="en-US" dirty="0" smtClean="0"/>
              <a:t>S</a:t>
            </a:r>
            <a:endParaRPr lang="en-US" dirty="0"/>
          </a:p>
        </p:txBody>
      </p:sp>
      <p:cxnSp>
        <p:nvCxnSpPr>
          <p:cNvPr id="16" name="Curved Connector 15"/>
          <p:cNvCxnSpPr>
            <a:stCxn id="15" idx="2"/>
            <a:endCxn id="6" idx="0"/>
          </p:cNvCxnSpPr>
          <p:nvPr/>
        </p:nvCxnSpPr>
        <p:spPr bwMode="auto">
          <a:xfrm rot="5400000">
            <a:off x="4199121" y="2307277"/>
            <a:ext cx="757537" cy="1241177"/>
          </a:xfrm>
          <a:prstGeom prst="curvedConnector3">
            <a:avLst>
              <a:gd name="adj1" fmla="val 50000"/>
            </a:avLst>
          </a:prstGeom>
          <a:solidFill>
            <a:srgbClr val="5CA1FB"/>
          </a:solidFill>
          <a:ln w="38100" cap="flat" cmpd="sng" algn="ctr">
            <a:solidFill>
              <a:schemeClr val="tx1"/>
            </a:solidFill>
            <a:prstDash val="solid"/>
            <a:round/>
            <a:headEnd type="none" w="med" len="med"/>
            <a:tailEnd type="arrow"/>
          </a:ln>
          <a:effectLst/>
        </p:spPr>
      </p:cxnSp>
      <p:sp>
        <p:nvSpPr>
          <p:cNvPr id="18" name="Rounded Rectangular Callout 17"/>
          <p:cNvSpPr/>
          <p:nvPr/>
        </p:nvSpPr>
        <p:spPr bwMode="auto">
          <a:xfrm>
            <a:off x="5867400" y="990600"/>
            <a:ext cx="2819400" cy="1371600"/>
          </a:xfrm>
          <a:prstGeom prst="wedgeRoundRectCallout">
            <a:avLst>
              <a:gd name="adj1" fmla="val -62115"/>
              <a:gd name="adj2" fmla="val 45113"/>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Simplified/Transformed</a:t>
            </a:r>
            <a:r>
              <a:rPr kumimoji="0" lang="en-US" sz="2000" i="0" u="none" strike="noStrike" cap="none" normalizeH="0" dirty="0" smtClean="0">
                <a:ln>
                  <a:noFill/>
                </a:ln>
                <a:solidFill>
                  <a:schemeClr val="tx1"/>
                </a:solidFill>
                <a:effectLst/>
                <a:latin typeface="Arial" charset="0"/>
                <a:ea typeface="ＭＳ Ｐゴシック" pitchFamily="1" charset="-128"/>
              </a:rPr>
              <a:t> intermediate representation</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19" name="Rounded Rectangular Callout 18"/>
          <p:cNvSpPr/>
          <p:nvPr/>
        </p:nvSpPr>
        <p:spPr bwMode="auto">
          <a:xfrm>
            <a:off x="5562600" y="4572000"/>
            <a:ext cx="2514600" cy="612648"/>
          </a:xfrm>
          <a:prstGeom prst="wedgeRoundRectCallout">
            <a:avLst>
              <a:gd name="adj1" fmla="val -40014"/>
              <a:gd name="adj2" fmla="val -14478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Certificate / Invariant</a:t>
            </a:r>
            <a:r>
              <a:rPr kumimoji="0" lang="en-US" sz="2000" i="0" u="none" strike="noStrike" cap="none" normalizeH="0" dirty="0" smtClean="0">
                <a:ln>
                  <a:noFill/>
                </a:ln>
                <a:solidFill>
                  <a:schemeClr val="tx1"/>
                </a:solidFill>
                <a:effectLst/>
                <a:latin typeface="Arial" charset="0"/>
                <a:ea typeface="ＭＳ Ｐゴシック" pitchFamily="1" charset="-128"/>
              </a:rPr>
              <a:t> for </a:t>
            </a:r>
            <a:r>
              <a:rPr kumimoji="0" lang="en-US" sz="2000" i="0" u="none" strike="noStrike" cap="none" normalizeH="0" dirty="0" smtClean="0">
                <a:ln>
                  <a:noFill/>
                </a:ln>
                <a:solidFill>
                  <a:schemeClr val="tx1"/>
                </a:solidFill>
                <a:effectLst/>
                <a:latin typeface="Arial" charset="0"/>
                <a:ea typeface="ＭＳ Ｐゴシック" pitchFamily="1" charset="-128"/>
              </a:rPr>
              <a:t>S</a:t>
            </a:r>
            <a:endParaRPr kumimoji="0" lang="en-US" sz="2000"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0" name="Rounded Rectangular Callout 19"/>
          <p:cNvSpPr/>
          <p:nvPr/>
        </p:nvSpPr>
        <p:spPr bwMode="auto">
          <a:xfrm>
            <a:off x="1828800" y="4572000"/>
            <a:ext cx="2514600" cy="612648"/>
          </a:xfrm>
          <a:prstGeom prst="wedgeRoundRectCallout">
            <a:avLst>
              <a:gd name="adj1" fmla="val -33620"/>
              <a:gd name="adj2" fmla="val -168399"/>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Certificate / Invariant</a:t>
            </a:r>
            <a:r>
              <a:rPr kumimoji="0" lang="en-US" sz="2000" i="0" u="none" strike="noStrike" cap="none" normalizeH="0" dirty="0" smtClean="0">
                <a:ln>
                  <a:noFill/>
                </a:ln>
                <a:solidFill>
                  <a:schemeClr val="tx1"/>
                </a:solidFill>
                <a:effectLst/>
                <a:latin typeface="Arial" charset="0"/>
                <a:ea typeface="ＭＳ Ｐゴシック" pitchFamily="1" charset="-128"/>
              </a:rPr>
              <a:t> for </a:t>
            </a:r>
            <a:r>
              <a:rPr kumimoji="0" lang="en-US" sz="2000" i="0" u="none" strike="noStrike" cap="none" normalizeH="0" dirty="0" smtClean="0">
                <a:ln>
                  <a:noFill/>
                </a:ln>
                <a:solidFill>
                  <a:schemeClr val="tx1"/>
                </a:solidFill>
                <a:effectLst/>
                <a:latin typeface="Arial" charset="0"/>
                <a:ea typeface="ＭＳ Ｐゴシック" pitchFamily="1" charset="-128"/>
              </a:rPr>
              <a:t>P</a:t>
            </a:r>
            <a:endParaRPr kumimoji="0" lang="en-US" sz="2000" i="0" u="none" strike="noStrike" cap="none" normalizeH="0" baseline="-25000" dirty="0" smtClean="0">
              <a:ln>
                <a:noFill/>
              </a:ln>
              <a:solidFill>
                <a:schemeClr val="tx1"/>
              </a:solidFill>
              <a:effectLst/>
              <a:latin typeface="Arial" charset="0"/>
              <a:ea typeface="ＭＳ Ｐゴシック" pitchFamily="1" charset="-128"/>
            </a:endParaRPr>
          </a:p>
        </p:txBody>
      </p:sp>
    </p:spTree>
    <p:extLst>
      <p:ext uri="{BB962C8B-B14F-4D97-AF65-F5344CB8AC3E}">
        <p14:creationId xmlns="" xmlns:p14="http://schemas.microsoft.com/office/powerpoint/2010/main" val="1115944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Iteratively Guess a Simulation and Adapt Cert.</a:t>
            </a:r>
            <a:endParaRPr lang="en-US" dirty="0"/>
          </a:p>
        </p:txBody>
      </p:sp>
      <p:sp>
        <p:nvSpPr>
          <p:cNvPr id="4" name="TextBox 3"/>
          <p:cNvSpPr txBox="1"/>
          <p:nvPr/>
        </p:nvSpPr>
        <p:spPr>
          <a:xfrm>
            <a:off x="1143000" y="1524000"/>
            <a:ext cx="254528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Guess simulation between CFGs</a:t>
            </a:r>
            <a:endParaRPr lang="en-US" sz="2400" dirty="0"/>
          </a:p>
        </p:txBody>
      </p:sp>
      <p:sp>
        <p:nvSpPr>
          <p:cNvPr id="5" name="TextBox 4"/>
          <p:cNvSpPr txBox="1"/>
          <p:nvPr/>
        </p:nvSpPr>
        <p:spPr>
          <a:xfrm>
            <a:off x="5410200" y="1524000"/>
            <a:ext cx="1524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Extend to states</a:t>
            </a:r>
            <a:endParaRPr lang="en-US" sz="2400" dirty="0"/>
          </a:p>
        </p:txBody>
      </p:sp>
      <p:sp>
        <p:nvSpPr>
          <p:cNvPr id="6" name="TextBox 5"/>
          <p:cNvSpPr txBox="1"/>
          <p:nvPr/>
        </p:nvSpPr>
        <p:spPr>
          <a:xfrm>
            <a:off x="4953000" y="4267200"/>
            <a:ext cx="2438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Is adapted certificate safe? </a:t>
            </a:r>
            <a:endParaRPr lang="en-US" sz="2400" dirty="0"/>
          </a:p>
        </p:txBody>
      </p:sp>
      <p:sp>
        <p:nvSpPr>
          <p:cNvPr id="7" name="TextBox 6"/>
          <p:cNvSpPr txBox="1"/>
          <p:nvPr/>
        </p:nvSpPr>
        <p:spPr>
          <a:xfrm>
            <a:off x="1844144" y="4451866"/>
            <a:ext cx="1143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Refine</a:t>
            </a:r>
            <a:endParaRPr lang="en-US" sz="2400" dirty="0"/>
          </a:p>
        </p:txBody>
      </p:sp>
      <p:sp>
        <p:nvSpPr>
          <p:cNvPr id="8" name="TextBox 7"/>
          <p:cNvSpPr txBox="1"/>
          <p:nvPr/>
        </p:nvSpPr>
        <p:spPr>
          <a:xfrm>
            <a:off x="304800" y="1524000"/>
            <a:ext cx="338554" cy="369332"/>
          </a:xfrm>
          <a:prstGeom prst="rect">
            <a:avLst/>
          </a:prstGeom>
          <a:noFill/>
        </p:spPr>
        <p:txBody>
          <a:bodyPr wrap="none" rtlCol="0">
            <a:spAutoFit/>
          </a:bodyPr>
          <a:lstStyle/>
          <a:p>
            <a:r>
              <a:rPr lang="en-US" dirty="0" smtClean="0"/>
              <a:t>P</a:t>
            </a:r>
            <a:endParaRPr lang="en-US" baseline="-25000" dirty="0"/>
          </a:p>
        </p:txBody>
      </p:sp>
      <p:sp>
        <p:nvSpPr>
          <p:cNvPr id="9" name="TextBox 8"/>
          <p:cNvSpPr txBox="1"/>
          <p:nvPr/>
        </p:nvSpPr>
        <p:spPr>
          <a:xfrm>
            <a:off x="304800" y="1981200"/>
            <a:ext cx="338554" cy="369332"/>
          </a:xfrm>
          <a:prstGeom prst="rect">
            <a:avLst/>
          </a:prstGeom>
          <a:noFill/>
        </p:spPr>
        <p:txBody>
          <a:bodyPr wrap="none" rtlCol="0">
            <a:spAutoFit/>
          </a:bodyPr>
          <a:lstStyle/>
          <a:p>
            <a:r>
              <a:rPr lang="en-US" dirty="0" smtClean="0"/>
              <a:t>S</a:t>
            </a:r>
            <a:endParaRPr lang="en-US" baseline="-25000" dirty="0"/>
          </a:p>
        </p:txBody>
      </p:sp>
      <p:cxnSp>
        <p:nvCxnSpPr>
          <p:cNvPr id="11" name="Straight Arrow Connector 10"/>
          <p:cNvCxnSpPr>
            <a:stCxn id="8" idx="3"/>
          </p:cNvCxnSpPr>
          <p:nvPr/>
        </p:nvCxnSpPr>
        <p:spPr bwMode="auto">
          <a:xfrm>
            <a:off x="643354" y="1708666"/>
            <a:ext cx="499646" cy="43934"/>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3" name="Straight Arrow Connector 12"/>
          <p:cNvCxnSpPr>
            <a:stCxn id="9" idx="3"/>
          </p:cNvCxnSpPr>
          <p:nvPr/>
        </p:nvCxnSpPr>
        <p:spPr bwMode="auto">
          <a:xfrm flipV="1">
            <a:off x="643354" y="2133600"/>
            <a:ext cx="499646" cy="32266"/>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7" name="Straight Arrow Connector 16"/>
          <p:cNvCxnSpPr>
            <a:stCxn id="4" idx="3"/>
            <a:endCxn id="5" idx="1"/>
          </p:cNvCxnSpPr>
          <p:nvPr/>
        </p:nvCxnSpPr>
        <p:spPr bwMode="auto">
          <a:xfrm>
            <a:off x="3688288" y="1939499"/>
            <a:ext cx="1721912"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6172200" y="2354997"/>
            <a:ext cx="0" cy="1912203"/>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2" name="Straight Arrow Connector 21"/>
          <p:cNvCxnSpPr>
            <a:stCxn id="6" idx="1"/>
            <a:endCxn id="7" idx="3"/>
          </p:cNvCxnSpPr>
          <p:nvPr/>
        </p:nvCxnSpPr>
        <p:spPr bwMode="auto">
          <a:xfrm flipH="1">
            <a:off x="2987144" y="4682699"/>
            <a:ext cx="1965856"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5" name="Straight Arrow Connector 24"/>
          <p:cNvCxnSpPr>
            <a:stCxn id="7" idx="0"/>
            <a:endCxn id="4" idx="2"/>
          </p:cNvCxnSpPr>
          <p:nvPr/>
        </p:nvCxnSpPr>
        <p:spPr bwMode="auto">
          <a:xfrm flipV="1">
            <a:off x="2415644" y="2354997"/>
            <a:ext cx="0" cy="2096869"/>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8" name="TextBox 27"/>
          <p:cNvSpPr txBox="1"/>
          <p:nvPr/>
        </p:nvSpPr>
        <p:spPr>
          <a:xfrm>
            <a:off x="7772400" y="4495800"/>
            <a:ext cx="962123" cy="369332"/>
          </a:xfrm>
          <a:prstGeom prst="rect">
            <a:avLst/>
          </a:prstGeom>
          <a:noFill/>
        </p:spPr>
        <p:txBody>
          <a:bodyPr wrap="none" rtlCol="0">
            <a:spAutoFit/>
          </a:bodyPr>
          <a:lstStyle/>
          <a:p>
            <a:r>
              <a:rPr lang="en-US" dirty="0" smtClean="0"/>
              <a:t>Cert(S)</a:t>
            </a:r>
            <a:endParaRPr lang="en-US" baseline="-25000" dirty="0"/>
          </a:p>
        </p:txBody>
      </p:sp>
      <p:sp>
        <p:nvSpPr>
          <p:cNvPr id="29" name="TextBox 28"/>
          <p:cNvSpPr txBox="1"/>
          <p:nvPr/>
        </p:nvSpPr>
        <p:spPr>
          <a:xfrm>
            <a:off x="6248400" y="3048000"/>
            <a:ext cx="402674" cy="369332"/>
          </a:xfrm>
          <a:prstGeom prst="rect">
            <a:avLst/>
          </a:prstGeom>
          <a:noFill/>
        </p:spPr>
        <p:txBody>
          <a:bodyPr wrap="none" rtlCol="0">
            <a:spAutoFit/>
          </a:bodyPr>
          <a:lstStyle/>
          <a:p>
            <a:r>
              <a:rPr lang="en-US" dirty="0" smtClean="0"/>
              <a:t>W</a:t>
            </a:r>
            <a:endParaRPr lang="en-US" baseline="-25000" dirty="0"/>
          </a:p>
        </p:txBody>
      </p:sp>
      <p:cxnSp>
        <p:nvCxnSpPr>
          <p:cNvPr id="30" name="Straight Arrow Connector 29"/>
          <p:cNvCxnSpPr>
            <a:stCxn id="28" idx="1"/>
            <a:endCxn id="6" idx="3"/>
          </p:cNvCxnSpPr>
          <p:nvPr/>
        </p:nvCxnSpPr>
        <p:spPr bwMode="auto">
          <a:xfrm flipH="1">
            <a:off x="7391400" y="4680466"/>
            <a:ext cx="381000" cy="2233"/>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33" name="Straight Arrow Connector 32"/>
          <p:cNvCxnSpPr>
            <a:stCxn id="6" idx="2"/>
          </p:cNvCxnSpPr>
          <p:nvPr/>
        </p:nvCxnSpPr>
        <p:spPr bwMode="auto">
          <a:xfrm>
            <a:off x="6172200" y="5098197"/>
            <a:ext cx="0" cy="540603"/>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6" name="TextBox 35"/>
          <p:cNvSpPr txBox="1"/>
          <p:nvPr/>
        </p:nvSpPr>
        <p:spPr>
          <a:xfrm>
            <a:off x="6172200" y="5181600"/>
            <a:ext cx="561234" cy="369332"/>
          </a:xfrm>
          <a:prstGeom prst="rect">
            <a:avLst/>
          </a:prstGeom>
          <a:noFill/>
        </p:spPr>
        <p:txBody>
          <a:bodyPr wrap="none" rtlCol="0">
            <a:spAutoFit/>
          </a:bodyPr>
          <a:lstStyle/>
          <a:p>
            <a:r>
              <a:rPr lang="en-US" dirty="0" smtClean="0"/>
              <a:t>Yes</a:t>
            </a:r>
            <a:endParaRPr lang="en-US" baseline="-25000" dirty="0"/>
          </a:p>
        </p:txBody>
      </p:sp>
      <p:sp>
        <p:nvSpPr>
          <p:cNvPr id="37" name="TextBox 36"/>
          <p:cNvSpPr txBox="1"/>
          <p:nvPr/>
        </p:nvSpPr>
        <p:spPr>
          <a:xfrm>
            <a:off x="3886200" y="4191000"/>
            <a:ext cx="479744" cy="369332"/>
          </a:xfrm>
          <a:prstGeom prst="rect">
            <a:avLst/>
          </a:prstGeom>
          <a:noFill/>
        </p:spPr>
        <p:txBody>
          <a:bodyPr wrap="none" rtlCol="0">
            <a:spAutoFit/>
          </a:bodyPr>
          <a:lstStyle/>
          <a:p>
            <a:r>
              <a:rPr lang="en-US" dirty="0" smtClean="0"/>
              <a:t>No</a:t>
            </a:r>
            <a:endParaRPr lang="en-US" baseline="-25000" dirty="0"/>
          </a:p>
        </p:txBody>
      </p:sp>
      <p:sp>
        <p:nvSpPr>
          <p:cNvPr id="41" name="TextBox 40"/>
          <p:cNvSpPr txBox="1"/>
          <p:nvPr/>
        </p:nvSpPr>
        <p:spPr>
          <a:xfrm>
            <a:off x="4267200" y="1524000"/>
            <a:ext cx="727370" cy="369332"/>
          </a:xfrm>
          <a:prstGeom prst="rect">
            <a:avLst/>
          </a:prstGeom>
          <a:noFill/>
        </p:spPr>
        <p:txBody>
          <a:bodyPr wrap="none" rtlCol="0">
            <a:spAutoFit/>
          </a:bodyPr>
          <a:lstStyle/>
          <a:p>
            <a:r>
              <a:rPr lang="en-US" dirty="0" smtClean="0"/>
              <a:t>W</a:t>
            </a:r>
            <a:r>
              <a:rPr lang="en-US" baseline="-25000" dirty="0" smtClean="0"/>
              <a:t>CFG</a:t>
            </a:r>
            <a:endParaRPr lang="en-US" baseline="-25000" dirty="0"/>
          </a:p>
        </p:txBody>
      </p:sp>
    </p:spTree>
    <p:extLst>
      <p:ext uri="{BB962C8B-B14F-4D97-AF65-F5344CB8AC3E}">
        <p14:creationId xmlns="" xmlns:p14="http://schemas.microsoft.com/office/powerpoint/2010/main" val="1796382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22275"/>
            <a:ext cx="8153400" cy="394980"/>
          </a:xfrm>
        </p:spPr>
        <p:txBody>
          <a:bodyPr/>
          <a:lstStyle/>
          <a:p>
            <a:r>
              <a:rPr lang="en-US" dirty="0" smtClean="0"/>
              <a:t>Five Hazards (Gaps) of Automated Verification</a:t>
            </a:r>
            <a:endParaRPr lang="en-US" dirty="0"/>
          </a:p>
        </p:txBody>
      </p:sp>
      <p:sp>
        <p:nvSpPr>
          <p:cNvPr id="4" name="Content Placeholder 3"/>
          <p:cNvSpPr>
            <a:spLocks noGrp="1"/>
          </p:cNvSpPr>
          <p:nvPr>
            <p:ph idx="1"/>
          </p:nvPr>
        </p:nvSpPr>
        <p:spPr>
          <a:xfrm>
            <a:off x="518160" y="1295400"/>
            <a:ext cx="8153400" cy="4800600"/>
          </a:xfrm>
        </p:spPr>
        <p:txBody>
          <a:bodyPr/>
          <a:lstStyle/>
          <a:p>
            <a:r>
              <a:rPr lang="en-US" dirty="0" smtClean="0"/>
              <a:t>Soundness </a:t>
            </a:r>
            <a:r>
              <a:rPr lang="en-US" dirty="0"/>
              <a:t>Gap</a:t>
            </a:r>
          </a:p>
          <a:p>
            <a:pPr lvl="1"/>
            <a:r>
              <a:rPr lang="en-US" dirty="0"/>
              <a:t>Intentional and unintentional unsoundness in the verification engine </a:t>
            </a:r>
          </a:p>
          <a:p>
            <a:pPr lvl="1"/>
            <a:r>
              <a:rPr lang="en-US" dirty="0"/>
              <a:t>e.g., rational instead of </a:t>
            </a:r>
            <a:r>
              <a:rPr lang="en-US" dirty="0" err="1"/>
              <a:t>bitvector</a:t>
            </a:r>
            <a:r>
              <a:rPr lang="en-US" dirty="0"/>
              <a:t> arithmetic, simplified memory model, etc</a:t>
            </a:r>
            <a:r>
              <a:rPr lang="en-US" dirty="0" smtClean="0"/>
              <a:t>.</a:t>
            </a:r>
          </a:p>
          <a:p>
            <a:r>
              <a:rPr lang="en-US" dirty="0" smtClean="0"/>
              <a:t>Semantic Gap</a:t>
            </a:r>
          </a:p>
          <a:p>
            <a:pPr lvl="1"/>
            <a:r>
              <a:rPr lang="en-US" dirty="0" smtClean="0"/>
              <a:t>Compiler and verifier use different interpretation of the programming language</a:t>
            </a:r>
          </a:p>
          <a:p>
            <a:pPr indent="-169863"/>
            <a:r>
              <a:rPr lang="en-US" dirty="0" smtClean="0"/>
              <a:t>Specification Gap</a:t>
            </a:r>
          </a:p>
          <a:p>
            <a:pPr lvl="1"/>
            <a:r>
              <a:rPr lang="en-US" dirty="0" smtClean="0"/>
              <a:t>Expressing high-level specifications by low-level verifiable properties</a:t>
            </a:r>
          </a:p>
          <a:p>
            <a:pPr indent="-169863"/>
            <a:r>
              <a:rPr lang="en-US" dirty="0" smtClean="0"/>
              <a:t>Property Gap</a:t>
            </a:r>
          </a:p>
          <a:p>
            <a:pPr lvl="1"/>
            <a:r>
              <a:rPr lang="en-US" dirty="0" smtClean="0"/>
              <a:t>Formalizing low-level properties in temporal logic and/or assertions</a:t>
            </a:r>
          </a:p>
          <a:p>
            <a:r>
              <a:rPr lang="en-US" dirty="0" smtClean="0"/>
              <a:t>Environment Gap</a:t>
            </a:r>
          </a:p>
          <a:p>
            <a:pPr lvl="1"/>
            <a:r>
              <a:rPr lang="en-US" dirty="0" smtClean="0"/>
              <a:t>Too coarse / unsound / unfaithful model of the environment</a:t>
            </a:r>
          </a:p>
        </p:txBody>
      </p:sp>
    </p:spTree>
    <p:extLst>
      <p:ext uri="{BB962C8B-B14F-4D97-AF65-F5344CB8AC3E}">
        <p14:creationId xmlns="" xmlns:p14="http://schemas.microsoft.com/office/powerpoint/2010/main" val="12317874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nvPr>
        </p:nvGraphicFramePr>
        <p:xfrm>
          <a:off x="533400" y="1303338"/>
          <a:ext cx="8153400" cy="4541520"/>
        </p:xfrm>
        <a:graphic>
          <a:graphicData uri="http://schemas.openxmlformats.org/drawingml/2006/table">
            <a:tbl>
              <a:tblPr/>
              <a:tblGrid>
                <a:gridCol w="4076700"/>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Presenter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err="1" smtClean="0">
                          <a:ln>
                            <a:noFill/>
                          </a:ln>
                          <a:solidFill>
                            <a:schemeClr val="tx1"/>
                          </a:solidFill>
                          <a:effectLst/>
                          <a:latin typeface="Arial" charset="0"/>
                        </a:rPr>
                        <a:t>Arie</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Gurfinkel</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RTSS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arie@cmu.edu</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http://www.sei.cmu.edu/contact.cfm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Proof-Producing Verifier</a:t>
            </a:r>
            <a:endParaRPr lang="en-US" dirty="0"/>
          </a:p>
        </p:txBody>
      </p:sp>
      <p:sp>
        <p:nvSpPr>
          <p:cNvPr id="5" name="TextBox 4"/>
          <p:cNvSpPr txBox="1"/>
          <p:nvPr/>
        </p:nvSpPr>
        <p:spPr>
          <a:xfrm>
            <a:off x="1143000" y="1371600"/>
            <a:ext cx="1133644" cy="923330"/>
          </a:xfrm>
          <a:prstGeom prst="rect">
            <a:avLst/>
          </a:prstGeom>
          <a:noFill/>
        </p:spPr>
        <p:txBody>
          <a:bodyPr wrap="none" rtlCol="0">
            <a:spAutoFit/>
          </a:bodyPr>
          <a:lstStyle/>
          <a:p>
            <a:r>
              <a:rPr lang="en-US" b="1" dirty="0" smtClean="0"/>
              <a:t>Program</a:t>
            </a:r>
          </a:p>
          <a:p>
            <a:pPr algn="ctr"/>
            <a:r>
              <a:rPr lang="en-US" b="1" dirty="0" smtClean="0"/>
              <a:t>+</a:t>
            </a:r>
          </a:p>
          <a:p>
            <a:pPr algn="ctr"/>
            <a:r>
              <a:rPr lang="en-US" b="1" dirty="0" smtClean="0"/>
              <a:t>Property</a:t>
            </a:r>
          </a:p>
        </p:txBody>
      </p:sp>
      <p:sp>
        <p:nvSpPr>
          <p:cNvPr id="7" name="Rectangle 6"/>
          <p:cNvSpPr/>
          <p:nvPr/>
        </p:nvSpPr>
        <p:spPr bwMode="auto">
          <a:xfrm>
            <a:off x="3314700" y="1528465"/>
            <a:ext cx="1447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Verifier</a:t>
            </a:r>
          </a:p>
        </p:txBody>
      </p:sp>
      <p:cxnSp>
        <p:nvCxnSpPr>
          <p:cNvPr id="10" name="Straight Arrow Connector 9"/>
          <p:cNvCxnSpPr>
            <a:stCxn id="5" idx="3"/>
            <a:endCxn id="7" idx="1"/>
          </p:cNvCxnSpPr>
          <p:nvPr/>
        </p:nvCxnSpPr>
        <p:spPr bwMode="auto">
          <a:xfrm>
            <a:off x="2276644" y="1833265"/>
            <a:ext cx="1038056" cy="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11" name="TextBox 10"/>
          <p:cNvSpPr txBox="1"/>
          <p:nvPr/>
        </p:nvSpPr>
        <p:spPr>
          <a:xfrm>
            <a:off x="5562600" y="1648599"/>
            <a:ext cx="2435282" cy="369332"/>
          </a:xfrm>
          <a:prstGeom prst="rect">
            <a:avLst/>
          </a:prstGeom>
          <a:noFill/>
        </p:spPr>
        <p:txBody>
          <a:bodyPr wrap="none" rtlCol="0">
            <a:spAutoFit/>
          </a:bodyPr>
          <a:lstStyle/>
          <a:p>
            <a:r>
              <a:rPr lang="en-US" dirty="0" smtClean="0"/>
              <a:t>No + Counterexample</a:t>
            </a:r>
            <a:endParaRPr lang="en-US" dirty="0"/>
          </a:p>
        </p:txBody>
      </p:sp>
      <p:cxnSp>
        <p:nvCxnSpPr>
          <p:cNvPr id="12" name="Straight Arrow Connector 11"/>
          <p:cNvCxnSpPr>
            <a:stCxn id="7" idx="3"/>
            <a:endCxn id="11" idx="1"/>
          </p:cNvCxnSpPr>
          <p:nvPr/>
        </p:nvCxnSpPr>
        <p:spPr bwMode="auto">
          <a:xfrm>
            <a:off x="4762500" y="1833265"/>
            <a:ext cx="800100" cy="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15" name="TextBox 14"/>
          <p:cNvSpPr txBox="1"/>
          <p:nvPr/>
        </p:nvSpPr>
        <p:spPr>
          <a:xfrm>
            <a:off x="3350912" y="2819400"/>
            <a:ext cx="1375377" cy="369332"/>
          </a:xfrm>
          <a:prstGeom prst="rect">
            <a:avLst/>
          </a:prstGeom>
          <a:noFill/>
        </p:spPr>
        <p:txBody>
          <a:bodyPr wrap="none" rtlCol="0">
            <a:spAutoFit/>
          </a:bodyPr>
          <a:lstStyle/>
          <a:p>
            <a:r>
              <a:rPr lang="en-US" dirty="0" smtClean="0"/>
              <a:t>Yes + Proof</a:t>
            </a:r>
            <a:endParaRPr lang="en-US" dirty="0"/>
          </a:p>
        </p:txBody>
      </p:sp>
      <p:sp>
        <p:nvSpPr>
          <p:cNvPr id="16" name="Rectangle 15"/>
          <p:cNvSpPr/>
          <p:nvPr/>
        </p:nvSpPr>
        <p:spPr bwMode="auto">
          <a:xfrm>
            <a:off x="3124200" y="3810000"/>
            <a:ext cx="1828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Proof Checker</a:t>
            </a:r>
          </a:p>
        </p:txBody>
      </p:sp>
      <p:cxnSp>
        <p:nvCxnSpPr>
          <p:cNvPr id="17" name="Straight Arrow Connector 16"/>
          <p:cNvCxnSpPr>
            <a:stCxn id="5" idx="2"/>
            <a:endCxn id="16" idx="1"/>
          </p:cNvCxnSpPr>
          <p:nvPr/>
        </p:nvCxnSpPr>
        <p:spPr bwMode="auto">
          <a:xfrm>
            <a:off x="1709822" y="2294930"/>
            <a:ext cx="1414378" cy="181987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20" name="Straight Arrow Connector 19"/>
          <p:cNvCxnSpPr>
            <a:stCxn id="7" idx="2"/>
            <a:endCxn id="15" idx="0"/>
          </p:cNvCxnSpPr>
          <p:nvPr/>
        </p:nvCxnSpPr>
        <p:spPr bwMode="auto">
          <a:xfrm>
            <a:off x="4038600" y="2138065"/>
            <a:ext cx="1" cy="681335"/>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23" name="Straight Arrow Connector 22"/>
          <p:cNvCxnSpPr>
            <a:stCxn id="15" idx="2"/>
            <a:endCxn id="16" idx="0"/>
          </p:cNvCxnSpPr>
          <p:nvPr/>
        </p:nvCxnSpPr>
        <p:spPr bwMode="auto">
          <a:xfrm flipH="1">
            <a:off x="4038600" y="3188732"/>
            <a:ext cx="1" cy="621268"/>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26" name="Rectangular Callout 25"/>
          <p:cNvSpPr/>
          <p:nvPr/>
        </p:nvSpPr>
        <p:spPr bwMode="auto">
          <a:xfrm>
            <a:off x="5029200" y="685800"/>
            <a:ext cx="1676400" cy="685800"/>
          </a:xfrm>
          <a:prstGeom prst="wedgeRectCallout">
            <a:avLst>
              <a:gd name="adj1" fmla="val -75378"/>
              <a:gd name="adj2" fmla="val 963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no</a:t>
            </a:r>
            <a:r>
              <a:rPr kumimoji="0" lang="en-US" sz="2000" i="0" u="none" strike="noStrike" cap="none" normalizeH="0" dirty="0" smtClean="0">
                <a:ln>
                  <a:noFill/>
                </a:ln>
                <a:solidFill>
                  <a:schemeClr val="tx1"/>
                </a:solidFill>
                <a:effectLst/>
                <a:latin typeface="Arial" charset="0"/>
                <a:ea typeface="ＭＳ Ｐゴシック" pitchFamily="1" charset="-128"/>
              </a:rPr>
              <a:t> need to </a:t>
            </a:r>
            <a:r>
              <a:rPr kumimoji="0" lang="en-US" sz="2000" i="0" u="none" strike="noStrike" cap="none" normalizeH="0" baseline="0" dirty="0" smtClean="0">
                <a:ln>
                  <a:noFill/>
                </a:ln>
                <a:solidFill>
                  <a:schemeClr val="tx1"/>
                </a:solidFill>
                <a:effectLst/>
                <a:latin typeface="Arial" charset="0"/>
                <a:ea typeface="ＭＳ Ｐゴシック" pitchFamily="1" charset="-128"/>
              </a:rPr>
              <a:t> trust</a:t>
            </a:r>
          </a:p>
        </p:txBody>
      </p:sp>
      <p:sp>
        <p:nvSpPr>
          <p:cNvPr id="28" name="Rectangular Callout 27"/>
          <p:cNvSpPr/>
          <p:nvPr/>
        </p:nvSpPr>
        <p:spPr bwMode="auto">
          <a:xfrm>
            <a:off x="5181600" y="2895600"/>
            <a:ext cx="1676400" cy="685800"/>
          </a:xfrm>
          <a:prstGeom prst="wedgeRectCallout">
            <a:avLst>
              <a:gd name="adj1" fmla="val -75378"/>
              <a:gd name="adj2" fmla="val 963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“easy” to verify</a:t>
            </a:r>
          </a:p>
        </p:txBody>
      </p:sp>
      <p:sp>
        <p:nvSpPr>
          <p:cNvPr id="29" name="TextBox 28"/>
          <p:cNvSpPr txBox="1"/>
          <p:nvPr/>
        </p:nvSpPr>
        <p:spPr>
          <a:xfrm>
            <a:off x="3657600" y="4876800"/>
            <a:ext cx="748923" cy="369332"/>
          </a:xfrm>
          <a:prstGeom prst="rect">
            <a:avLst/>
          </a:prstGeom>
          <a:noFill/>
        </p:spPr>
        <p:txBody>
          <a:bodyPr wrap="none" rtlCol="0">
            <a:spAutoFit/>
          </a:bodyPr>
          <a:lstStyle/>
          <a:p>
            <a:r>
              <a:rPr lang="en-US" dirty="0" smtClean="0"/>
              <a:t>Good</a:t>
            </a:r>
            <a:endParaRPr lang="en-US" dirty="0"/>
          </a:p>
        </p:txBody>
      </p:sp>
      <p:sp>
        <p:nvSpPr>
          <p:cNvPr id="30" name="TextBox 29"/>
          <p:cNvSpPr txBox="1"/>
          <p:nvPr/>
        </p:nvSpPr>
        <p:spPr>
          <a:xfrm>
            <a:off x="5562600" y="3930134"/>
            <a:ext cx="595035" cy="369332"/>
          </a:xfrm>
          <a:prstGeom prst="rect">
            <a:avLst/>
          </a:prstGeom>
          <a:noFill/>
        </p:spPr>
        <p:txBody>
          <a:bodyPr wrap="none" rtlCol="0">
            <a:spAutoFit/>
          </a:bodyPr>
          <a:lstStyle/>
          <a:p>
            <a:r>
              <a:rPr lang="en-US" dirty="0" smtClean="0"/>
              <a:t>Bad</a:t>
            </a:r>
            <a:endParaRPr lang="en-US" dirty="0"/>
          </a:p>
        </p:txBody>
      </p:sp>
      <p:cxnSp>
        <p:nvCxnSpPr>
          <p:cNvPr id="31" name="Straight Arrow Connector 30"/>
          <p:cNvCxnSpPr>
            <a:stCxn id="16" idx="2"/>
            <a:endCxn id="29" idx="0"/>
          </p:cNvCxnSpPr>
          <p:nvPr/>
        </p:nvCxnSpPr>
        <p:spPr bwMode="auto">
          <a:xfrm flipH="1">
            <a:off x="4032062" y="4419600"/>
            <a:ext cx="6538" cy="45720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34" name="Straight Arrow Connector 33"/>
          <p:cNvCxnSpPr>
            <a:stCxn id="16" idx="3"/>
            <a:endCxn id="30" idx="1"/>
          </p:cNvCxnSpPr>
          <p:nvPr/>
        </p:nvCxnSpPr>
        <p:spPr bwMode="auto">
          <a:xfrm>
            <a:off x="4953000" y="4114800"/>
            <a:ext cx="609600" cy="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42" name="TextBox 41"/>
          <p:cNvSpPr txBox="1"/>
          <p:nvPr/>
        </p:nvSpPr>
        <p:spPr>
          <a:xfrm>
            <a:off x="1948526" y="5481935"/>
            <a:ext cx="6000361"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But things are not that simple in practice !!!</a:t>
            </a:r>
            <a:endParaRPr lang="en-US" sz="2400" dirty="0"/>
          </a:p>
        </p:txBody>
      </p:sp>
    </p:spTree>
    <p:extLst>
      <p:ext uri="{BB962C8B-B14F-4D97-AF65-F5344CB8AC3E}">
        <p14:creationId xmlns="" xmlns:p14="http://schemas.microsoft.com/office/powerpoint/2010/main" val="543436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6" grpId="0" animBg="1"/>
      <p:bldP spid="28" grpId="0" animBg="1"/>
      <p:bldP spid="29" grpId="0"/>
      <p:bldP spid="30"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4"/>
          <p:cNvSpPr>
            <a:spLocks noChangeArrowheads="1"/>
          </p:cNvSpPr>
          <p:nvPr/>
        </p:nvSpPr>
        <p:spPr bwMode="auto">
          <a:xfrm>
            <a:off x="3276600" y="1752600"/>
            <a:ext cx="1758950" cy="1108075"/>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spAutoFit/>
          </a:bodyPr>
          <a:lstStyle/>
          <a:p>
            <a:pPr algn="ctr">
              <a:spcBef>
                <a:spcPct val="50000"/>
              </a:spcBef>
            </a:pPr>
            <a:r>
              <a:rPr lang="en-US" b="1" dirty="0"/>
              <a:t>Automated</a:t>
            </a:r>
          </a:p>
          <a:p>
            <a:pPr algn="ctr">
              <a:spcBef>
                <a:spcPct val="50000"/>
              </a:spcBef>
            </a:pPr>
            <a:r>
              <a:rPr lang="en-US" b="1" dirty="0"/>
              <a:t>Analysis</a:t>
            </a:r>
          </a:p>
        </p:txBody>
      </p:sp>
      <p:sp>
        <p:nvSpPr>
          <p:cNvPr id="356362" name="AutoShape 10"/>
          <p:cNvSpPr>
            <a:spLocks noChangeArrowheads="1"/>
          </p:cNvSpPr>
          <p:nvPr/>
        </p:nvSpPr>
        <p:spPr bwMode="auto">
          <a:xfrm>
            <a:off x="609600" y="3429000"/>
            <a:ext cx="3429000" cy="1143000"/>
          </a:xfrm>
          <a:prstGeom prst="wedgeRectCallout">
            <a:avLst>
              <a:gd name="adj1" fmla="val 34067"/>
              <a:gd name="adj2" fmla="val -117516"/>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dirty="0"/>
              <a:t>Software Model Checking with Predicate Abstraction</a:t>
            </a:r>
          </a:p>
          <a:p>
            <a:pPr>
              <a:spcBef>
                <a:spcPct val="50000"/>
              </a:spcBef>
            </a:pPr>
            <a:r>
              <a:rPr lang="en-US" dirty="0"/>
              <a:t>e.g., Microsoft’s SDV</a:t>
            </a:r>
          </a:p>
        </p:txBody>
      </p:sp>
      <p:sp>
        <p:nvSpPr>
          <p:cNvPr id="18433" name="Rectangle 2"/>
          <p:cNvSpPr>
            <a:spLocks noGrp="1" noChangeArrowheads="1"/>
          </p:cNvSpPr>
          <p:nvPr>
            <p:ph type="title"/>
          </p:nvPr>
        </p:nvSpPr>
        <p:spPr/>
        <p:txBody>
          <a:bodyPr/>
          <a:lstStyle/>
          <a:p>
            <a:pPr eaLnBrk="1" hangingPunct="1"/>
            <a:r>
              <a:rPr lang="en-US" smtClean="0"/>
              <a:t>Automated Software Analysis</a:t>
            </a:r>
          </a:p>
        </p:txBody>
      </p:sp>
      <p:sp>
        <p:nvSpPr>
          <p:cNvPr id="18436" name="AutoShape 5"/>
          <p:cNvSpPr>
            <a:spLocks noChangeArrowheads="1"/>
          </p:cNvSpPr>
          <p:nvPr/>
        </p:nvSpPr>
        <p:spPr bwMode="auto">
          <a:xfrm>
            <a:off x="2286000" y="1858962"/>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7" name="AutoShape 6"/>
          <p:cNvSpPr>
            <a:spLocks noChangeArrowheads="1"/>
          </p:cNvSpPr>
          <p:nvPr/>
        </p:nvSpPr>
        <p:spPr bwMode="auto">
          <a:xfrm rot="1678769">
            <a:off x="5181600" y="24384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8" name="AutoShape 7"/>
          <p:cNvSpPr>
            <a:spLocks noChangeArrowheads="1"/>
          </p:cNvSpPr>
          <p:nvPr/>
        </p:nvSpPr>
        <p:spPr bwMode="auto">
          <a:xfrm rot="19921231" flipV="1">
            <a:off x="5181600" y="19812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9" name="Text Box 8"/>
          <p:cNvSpPr txBox="1">
            <a:spLocks noChangeArrowheads="1"/>
          </p:cNvSpPr>
          <p:nvPr/>
        </p:nvSpPr>
        <p:spPr bwMode="auto">
          <a:xfrm>
            <a:off x="5824603" y="1676400"/>
            <a:ext cx="1871026" cy="369332"/>
          </a:xfrm>
          <a:prstGeom prst="rect">
            <a:avLst/>
          </a:prstGeom>
          <a:noFill/>
          <a:ln w="6350">
            <a:noFill/>
            <a:miter lim="800000"/>
            <a:headEnd/>
            <a:tailEnd/>
          </a:ln>
        </p:spPr>
        <p:txBody>
          <a:bodyPr wrap="none">
            <a:spAutoFit/>
          </a:bodyPr>
          <a:lstStyle/>
          <a:p>
            <a:pPr algn="ctr">
              <a:spcBef>
                <a:spcPct val="50000"/>
              </a:spcBef>
            </a:pPr>
            <a:r>
              <a:rPr lang="en-US" b="1" dirty="0" smtClean="0">
                <a:solidFill>
                  <a:srgbClr val="00B050"/>
                </a:solidFill>
              </a:rPr>
              <a:t>Correct + Proof</a:t>
            </a:r>
            <a:endParaRPr lang="en-US" b="1" dirty="0">
              <a:solidFill>
                <a:srgbClr val="00B050"/>
              </a:solidFill>
            </a:endParaRPr>
          </a:p>
        </p:txBody>
      </p:sp>
      <p:sp>
        <p:nvSpPr>
          <p:cNvPr id="18440" name="Text Box 9"/>
          <p:cNvSpPr txBox="1">
            <a:spLocks noChangeArrowheads="1"/>
          </p:cNvSpPr>
          <p:nvPr/>
        </p:nvSpPr>
        <p:spPr bwMode="auto">
          <a:xfrm>
            <a:off x="5824603" y="2514600"/>
            <a:ext cx="3243197" cy="369332"/>
          </a:xfrm>
          <a:prstGeom prst="rect">
            <a:avLst/>
          </a:prstGeom>
          <a:noFill/>
          <a:ln w="6350">
            <a:noFill/>
            <a:miter lim="800000"/>
            <a:headEnd/>
            <a:tailEnd/>
          </a:ln>
        </p:spPr>
        <p:txBody>
          <a:bodyPr wrap="none">
            <a:spAutoFit/>
          </a:bodyPr>
          <a:lstStyle/>
          <a:p>
            <a:pPr algn="ctr">
              <a:spcBef>
                <a:spcPct val="50000"/>
              </a:spcBef>
            </a:pPr>
            <a:r>
              <a:rPr lang="en-US" b="1" dirty="0" smtClean="0">
                <a:solidFill>
                  <a:srgbClr val="C00000"/>
                </a:solidFill>
              </a:rPr>
              <a:t>Incorrect + Counterexample</a:t>
            </a:r>
            <a:endParaRPr lang="en-US" b="1" dirty="0">
              <a:solidFill>
                <a:srgbClr val="C00000"/>
              </a:solidFill>
            </a:endParaRPr>
          </a:p>
        </p:txBody>
      </p:sp>
      <p:sp>
        <p:nvSpPr>
          <p:cNvPr id="356363" name="AutoShape 11"/>
          <p:cNvSpPr>
            <a:spLocks noChangeArrowheads="1"/>
          </p:cNvSpPr>
          <p:nvPr/>
        </p:nvSpPr>
        <p:spPr bwMode="auto">
          <a:xfrm>
            <a:off x="5029200" y="3429000"/>
            <a:ext cx="3429000" cy="1143000"/>
          </a:xfrm>
          <a:prstGeom prst="wedgeRectCallout">
            <a:avLst>
              <a:gd name="adj1" fmla="val -58581"/>
              <a:gd name="adj2" fmla="val -118734"/>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a:t>Abstract Interpretation with Numeric Abstraction</a:t>
            </a:r>
          </a:p>
          <a:p>
            <a:pPr>
              <a:spcBef>
                <a:spcPct val="50000"/>
              </a:spcBef>
            </a:pPr>
            <a:r>
              <a:rPr lang="en-US"/>
              <a:t>e.g., ASTREE, Polyspace</a:t>
            </a:r>
          </a:p>
        </p:txBody>
      </p:sp>
      <p:pic>
        <p:nvPicPr>
          <p:cNvPr id="20482" name="Picture 2" descr="http://www.cmu.edu/homepage/images/2008/edClarke_236x236.jpg"/>
          <p:cNvPicPr>
            <a:picLocks noChangeAspect="1" noChangeArrowheads="1"/>
          </p:cNvPicPr>
          <p:nvPr/>
        </p:nvPicPr>
        <p:blipFill>
          <a:blip r:embed="rId3" cstate="print"/>
          <a:srcRect/>
          <a:stretch>
            <a:fillRect/>
          </a:stretch>
        </p:blipFill>
        <p:spPr bwMode="auto">
          <a:xfrm>
            <a:off x="609600" y="4495800"/>
            <a:ext cx="1066799" cy="1066800"/>
          </a:xfrm>
          <a:prstGeom prst="rect">
            <a:avLst/>
          </a:prstGeom>
          <a:noFill/>
        </p:spPr>
      </p:pic>
      <p:pic>
        <p:nvPicPr>
          <p:cNvPr id="20488" name="Picture 8" descr="http://www.cs.utexas.edu/sites/default/files/news/images/Emerson-Allen-2008-Web.jpg"/>
          <p:cNvPicPr>
            <a:picLocks noChangeAspect="1" noChangeArrowheads="1"/>
          </p:cNvPicPr>
          <p:nvPr/>
        </p:nvPicPr>
        <p:blipFill>
          <a:blip r:embed="rId4" cstate="print"/>
          <a:srcRect/>
          <a:stretch>
            <a:fillRect/>
          </a:stretch>
        </p:blipFill>
        <p:spPr bwMode="auto">
          <a:xfrm>
            <a:off x="1676400" y="4495800"/>
            <a:ext cx="767715" cy="1069848"/>
          </a:xfrm>
          <a:prstGeom prst="rect">
            <a:avLst/>
          </a:prstGeom>
          <a:noFill/>
        </p:spPr>
      </p:pic>
      <p:pic>
        <p:nvPicPr>
          <p:cNvPr id="17" name="Picture 10" descr="http://science.ambafrance-sg.org/local/cache-vignettes/L170xH257/Sans_titre_-_1_-_copie-2-91e81.jpg"/>
          <p:cNvPicPr>
            <a:picLocks noChangeAspect="1" noChangeArrowheads="1"/>
          </p:cNvPicPr>
          <p:nvPr/>
        </p:nvPicPr>
        <p:blipFill>
          <a:blip r:embed="rId5" cstate="print"/>
          <a:srcRect/>
          <a:stretch>
            <a:fillRect/>
          </a:stretch>
        </p:blipFill>
        <p:spPr bwMode="auto">
          <a:xfrm>
            <a:off x="2438400" y="4495800"/>
            <a:ext cx="707681" cy="1069848"/>
          </a:xfrm>
          <a:prstGeom prst="rect">
            <a:avLst/>
          </a:prstGeom>
          <a:noFill/>
        </p:spPr>
      </p:pic>
      <p:pic>
        <p:nvPicPr>
          <p:cNvPr id="18" name="Picture 17" descr="rr-large12.png"/>
          <p:cNvPicPr>
            <a:picLocks noChangeAspect="1"/>
          </p:cNvPicPr>
          <p:nvPr/>
        </p:nvPicPr>
        <p:blipFill>
          <a:blip r:embed="rId6" cstate="print"/>
          <a:stretch>
            <a:fillRect/>
          </a:stretch>
        </p:blipFill>
        <p:spPr>
          <a:xfrm>
            <a:off x="7467600" y="4419600"/>
            <a:ext cx="745418" cy="1069848"/>
          </a:xfrm>
          <a:prstGeom prst="rect">
            <a:avLst/>
          </a:prstGeom>
        </p:spPr>
      </p:pic>
      <p:pic>
        <p:nvPicPr>
          <p:cNvPr id="20484" name="Picture 4" descr="http://software.imdea.org/images/patrick.cousot.png"/>
          <p:cNvPicPr>
            <a:picLocks noChangeAspect="1" noChangeArrowheads="1"/>
          </p:cNvPicPr>
          <p:nvPr/>
        </p:nvPicPr>
        <p:blipFill>
          <a:blip r:embed="rId7" cstate="print"/>
          <a:srcRect/>
          <a:stretch>
            <a:fillRect/>
          </a:stretch>
        </p:blipFill>
        <p:spPr bwMode="auto">
          <a:xfrm>
            <a:off x="8153400" y="4419600"/>
            <a:ext cx="713231" cy="1069848"/>
          </a:xfrm>
          <a:prstGeom prst="rect">
            <a:avLst/>
          </a:prstGeom>
          <a:noFill/>
        </p:spPr>
      </p:pic>
      <p:sp>
        <p:nvSpPr>
          <p:cNvPr id="20" name="AutoShape 5"/>
          <p:cNvSpPr>
            <a:spLocks noChangeArrowheads="1"/>
          </p:cNvSpPr>
          <p:nvPr/>
        </p:nvSpPr>
        <p:spPr bwMode="auto">
          <a:xfrm>
            <a:off x="2286000" y="2519362"/>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22" name="TextBox 21"/>
          <p:cNvSpPr txBox="1"/>
          <p:nvPr/>
        </p:nvSpPr>
        <p:spPr>
          <a:xfrm>
            <a:off x="1066800" y="1752600"/>
            <a:ext cx="1133644" cy="369332"/>
          </a:xfrm>
          <a:prstGeom prst="rect">
            <a:avLst/>
          </a:prstGeom>
          <a:noFill/>
        </p:spPr>
        <p:txBody>
          <a:bodyPr wrap="none" rtlCol="0">
            <a:spAutoFit/>
          </a:bodyPr>
          <a:lstStyle/>
          <a:p>
            <a:r>
              <a:rPr lang="en-US" b="1" dirty="0" smtClean="0"/>
              <a:t>Program</a:t>
            </a:r>
            <a:endParaRPr lang="en-US" b="1" dirty="0"/>
          </a:p>
        </p:txBody>
      </p:sp>
      <p:sp>
        <p:nvSpPr>
          <p:cNvPr id="23" name="TextBox 22"/>
          <p:cNvSpPr txBox="1"/>
          <p:nvPr/>
        </p:nvSpPr>
        <p:spPr>
          <a:xfrm>
            <a:off x="1066800" y="2438400"/>
            <a:ext cx="1133644" cy="369332"/>
          </a:xfrm>
          <a:prstGeom prst="rect">
            <a:avLst/>
          </a:prstGeom>
          <a:noFill/>
        </p:spPr>
        <p:txBody>
          <a:bodyPr wrap="none" rtlCol="0">
            <a:spAutoFit/>
          </a:bodyPr>
          <a:lstStyle/>
          <a:p>
            <a:r>
              <a:rPr lang="en-US" b="1" dirty="0" smtClean="0"/>
              <a:t>Property</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63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2" grpId="0" animBg="1"/>
      <p:bldP spid="3563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Software Certification: Methods and Tools</a:t>
            </a:r>
            <a:endParaRPr lang="en-US" dirty="0"/>
          </a:p>
        </p:txBody>
      </p:sp>
      <p:sp>
        <p:nvSpPr>
          <p:cNvPr id="3" name="Content Placeholder 2"/>
          <p:cNvSpPr>
            <a:spLocks noGrp="1"/>
          </p:cNvSpPr>
          <p:nvPr>
            <p:ph idx="1"/>
          </p:nvPr>
        </p:nvSpPr>
        <p:spPr>
          <a:xfrm>
            <a:off x="1371600" y="5715000"/>
            <a:ext cx="6400800" cy="381000"/>
          </a:xfrm>
        </p:spPr>
        <p:txBody>
          <a:bodyPr/>
          <a:lstStyle/>
          <a:p>
            <a:r>
              <a:rPr lang="en-US" dirty="0" err="1" smtClean="0"/>
              <a:t>Dagstuhl</a:t>
            </a:r>
            <a:r>
              <a:rPr lang="en-US" dirty="0" smtClean="0"/>
              <a:t> Seminar 13051</a:t>
            </a:r>
            <a:r>
              <a:rPr lang="en-US" dirty="0"/>
              <a:t>: </a:t>
            </a:r>
            <a:r>
              <a:rPr lang="en-US" dirty="0">
                <a:hlinkClick r:id="rId2"/>
              </a:rPr>
              <a:t>http://</a:t>
            </a:r>
            <a:r>
              <a:rPr lang="en-US" dirty="0" err="1">
                <a:hlinkClick r:id="rId2"/>
              </a:rPr>
              <a:t>www.dagstuhl.de</a:t>
            </a:r>
            <a:r>
              <a:rPr lang="en-US" dirty="0">
                <a:hlinkClick r:id="rId2"/>
              </a:rPr>
              <a:t>/13051</a:t>
            </a:r>
            <a:endParaRPr lang="en-US" dirty="0"/>
          </a:p>
        </p:txBody>
      </p:sp>
      <p:pic>
        <p:nvPicPr>
          <p:cNvPr id="4" name="Picture 3" descr="dagstuhl.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19200" y="914400"/>
            <a:ext cx="6248400" cy="4686300"/>
          </a:xfrm>
          <a:prstGeom prst="rect">
            <a:avLst/>
          </a:prstGeom>
        </p:spPr>
      </p:pic>
    </p:spTree>
    <p:extLst>
      <p:ext uri="{BB962C8B-B14F-4D97-AF65-F5344CB8AC3E}">
        <p14:creationId xmlns="" xmlns:p14="http://schemas.microsoft.com/office/powerpoint/2010/main" val="20240306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Idealized Development w/ Formal Methods</a:t>
            </a:r>
            <a:endParaRPr lang="en-US" dirty="0"/>
          </a:p>
        </p:txBody>
      </p:sp>
      <p:sp>
        <p:nvSpPr>
          <p:cNvPr id="3" name="Content Placeholder 2"/>
          <p:cNvSpPr>
            <a:spLocks noGrp="1"/>
          </p:cNvSpPr>
          <p:nvPr>
            <p:ph idx="1"/>
          </p:nvPr>
        </p:nvSpPr>
        <p:spPr>
          <a:xfrm>
            <a:off x="533400" y="3048000"/>
            <a:ext cx="8153400" cy="2133600"/>
          </a:xfrm>
        </p:spPr>
        <p:txBody>
          <a:bodyPr/>
          <a:lstStyle/>
          <a:p>
            <a:r>
              <a:rPr lang="en-US" sz="2800" dirty="0" smtClean="0"/>
              <a:t>No expensive testing!</a:t>
            </a:r>
          </a:p>
          <a:p>
            <a:pPr lvl="1"/>
            <a:r>
              <a:rPr lang="en-US" sz="2400" dirty="0" smtClean="0"/>
              <a:t>Verification is exhaustive</a:t>
            </a:r>
          </a:p>
          <a:p>
            <a:r>
              <a:rPr lang="en-US" sz="2800" dirty="0" smtClean="0"/>
              <a:t>Simpler certification!</a:t>
            </a:r>
          </a:p>
          <a:p>
            <a:pPr lvl="1"/>
            <a:r>
              <a:rPr lang="en-US" sz="2400" dirty="0" smtClean="0"/>
              <a:t>Just check formal arguments</a:t>
            </a:r>
          </a:p>
          <a:p>
            <a:pPr lvl="1"/>
            <a:endParaRPr lang="en-US" sz="2400" dirty="0"/>
          </a:p>
          <a:p>
            <a:endParaRPr lang="en-US" sz="2800" dirty="0"/>
          </a:p>
        </p:txBody>
      </p:sp>
      <p:sp>
        <p:nvSpPr>
          <p:cNvPr id="4" name="TextBox 3"/>
          <p:cNvSpPr txBox="1"/>
          <p:nvPr/>
        </p:nvSpPr>
        <p:spPr>
          <a:xfrm>
            <a:off x="434737" y="1562100"/>
            <a:ext cx="114271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Design</a:t>
            </a:r>
            <a:endParaRPr lang="en-US" sz="2400" dirty="0"/>
          </a:p>
        </p:txBody>
      </p:sp>
      <p:sp>
        <p:nvSpPr>
          <p:cNvPr id="5" name="TextBox 4"/>
          <p:cNvSpPr txBox="1"/>
          <p:nvPr/>
        </p:nvSpPr>
        <p:spPr>
          <a:xfrm>
            <a:off x="1910615" y="1562100"/>
            <a:ext cx="131388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Develop</a:t>
            </a:r>
            <a:endParaRPr lang="en-US" sz="2400" dirty="0"/>
          </a:p>
        </p:txBody>
      </p:sp>
      <p:sp>
        <p:nvSpPr>
          <p:cNvPr id="6" name="TextBox 5"/>
          <p:cNvSpPr txBox="1"/>
          <p:nvPr/>
        </p:nvSpPr>
        <p:spPr>
          <a:xfrm>
            <a:off x="3557663" y="1562100"/>
            <a:ext cx="232212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Verify (with FM)</a:t>
            </a:r>
            <a:endParaRPr lang="en-US" sz="2400" dirty="0"/>
          </a:p>
        </p:txBody>
      </p:sp>
      <p:sp>
        <p:nvSpPr>
          <p:cNvPr id="7" name="TextBox 6"/>
          <p:cNvSpPr txBox="1"/>
          <p:nvPr/>
        </p:nvSpPr>
        <p:spPr>
          <a:xfrm>
            <a:off x="6212950" y="1562100"/>
            <a:ext cx="107388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Certify</a:t>
            </a:r>
            <a:endParaRPr lang="en-US" sz="2400" dirty="0"/>
          </a:p>
        </p:txBody>
      </p:sp>
      <p:sp>
        <p:nvSpPr>
          <p:cNvPr id="8" name="TextBox 7"/>
          <p:cNvSpPr txBox="1"/>
          <p:nvPr/>
        </p:nvSpPr>
        <p:spPr>
          <a:xfrm>
            <a:off x="7620000" y="1562100"/>
            <a:ext cx="114271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Deploy</a:t>
            </a:r>
            <a:endParaRPr lang="en-US" sz="2400" dirty="0"/>
          </a:p>
        </p:txBody>
      </p:sp>
      <p:cxnSp>
        <p:nvCxnSpPr>
          <p:cNvPr id="10" name="Curved Connector 9"/>
          <p:cNvCxnSpPr>
            <a:stCxn id="4" idx="0"/>
            <a:endCxn id="5" idx="0"/>
          </p:cNvCxnSpPr>
          <p:nvPr/>
        </p:nvCxnSpPr>
        <p:spPr bwMode="auto">
          <a:xfrm rot="5400000" flipH="1" flipV="1">
            <a:off x="1786824" y="781369"/>
            <a:ext cx="12700" cy="1561463"/>
          </a:xfrm>
          <a:prstGeom prst="curvedConnector3">
            <a:avLst>
              <a:gd name="adj1" fmla="val 2880001"/>
            </a:avLst>
          </a:prstGeom>
          <a:solidFill>
            <a:srgbClr val="5CA1FB"/>
          </a:solidFill>
          <a:ln w="38100" cap="flat" cmpd="sng" algn="ctr">
            <a:solidFill>
              <a:schemeClr val="tx1"/>
            </a:solidFill>
            <a:prstDash val="solid"/>
            <a:round/>
            <a:headEnd type="triangle"/>
            <a:tailEnd type="triangle"/>
          </a:ln>
          <a:effectLst/>
        </p:spPr>
      </p:cxnSp>
      <p:cxnSp>
        <p:nvCxnSpPr>
          <p:cNvPr id="13" name="Curved Connector 12"/>
          <p:cNvCxnSpPr>
            <a:stCxn id="7" idx="0"/>
            <a:endCxn id="6" idx="0"/>
          </p:cNvCxnSpPr>
          <p:nvPr/>
        </p:nvCxnSpPr>
        <p:spPr bwMode="auto">
          <a:xfrm rot="16200000" flipV="1">
            <a:off x="5734307" y="546516"/>
            <a:ext cx="12700" cy="2031168"/>
          </a:xfrm>
          <a:prstGeom prst="curvedConnector3">
            <a:avLst>
              <a:gd name="adj1" fmla="val 2880001"/>
            </a:avLst>
          </a:prstGeom>
          <a:solidFill>
            <a:srgbClr val="5CA1FB"/>
          </a:solidFill>
          <a:ln w="38100" cap="flat" cmpd="sng" algn="ctr">
            <a:solidFill>
              <a:schemeClr val="tx1"/>
            </a:solidFill>
            <a:prstDash val="solid"/>
            <a:round/>
            <a:headEnd type="triangle"/>
            <a:tailEnd type="triangle"/>
          </a:ln>
          <a:effectLst/>
        </p:spPr>
      </p:cxnSp>
      <p:cxnSp>
        <p:nvCxnSpPr>
          <p:cNvPr id="17" name="Curved Connector 16"/>
          <p:cNvCxnSpPr>
            <a:stCxn id="5" idx="2"/>
            <a:endCxn id="6" idx="2"/>
          </p:cNvCxnSpPr>
          <p:nvPr/>
        </p:nvCxnSpPr>
        <p:spPr bwMode="auto">
          <a:xfrm rot="16200000" flipH="1">
            <a:off x="3643139" y="948181"/>
            <a:ext cx="12700" cy="2151167"/>
          </a:xfrm>
          <a:prstGeom prst="curvedConnector3">
            <a:avLst>
              <a:gd name="adj1" fmla="val 3120001"/>
            </a:avLst>
          </a:prstGeom>
          <a:solidFill>
            <a:srgbClr val="5CA1FB"/>
          </a:solidFill>
          <a:ln w="38100" cap="flat" cmpd="sng" algn="ctr">
            <a:solidFill>
              <a:schemeClr val="tx1"/>
            </a:solidFill>
            <a:prstDash val="solid"/>
            <a:round/>
            <a:headEnd type="triangle"/>
            <a:tailEnd type="triangle"/>
          </a:ln>
          <a:effectLst/>
        </p:spPr>
      </p:cxnSp>
      <p:cxnSp>
        <p:nvCxnSpPr>
          <p:cNvPr id="21" name="Curved Connector 20"/>
          <p:cNvCxnSpPr>
            <a:stCxn id="7" idx="2"/>
            <a:endCxn id="8" idx="2"/>
          </p:cNvCxnSpPr>
          <p:nvPr/>
        </p:nvCxnSpPr>
        <p:spPr bwMode="auto">
          <a:xfrm rot="16200000" flipH="1">
            <a:off x="7470623" y="1303032"/>
            <a:ext cx="12700" cy="1441465"/>
          </a:xfrm>
          <a:prstGeom prst="curvedConnector3">
            <a:avLst>
              <a:gd name="adj1" fmla="val 2640001"/>
            </a:avLst>
          </a:prstGeom>
          <a:solidFill>
            <a:srgbClr val="5CA1FB"/>
          </a:solidFill>
          <a:ln w="38100" cap="flat" cmpd="sng" algn="ctr">
            <a:solidFill>
              <a:schemeClr val="tx1"/>
            </a:solidFill>
            <a:prstDash val="solid"/>
            <a:round/>
            <a:headEnd type="triangle"/>
            <a:tailEnd type="triangle"/>
          </a:ln>
          <a:effectLst/>
        </p:spPr>
      </p:cxnSp>
      <p:sp>
        <p:nvSpPr>
          <p:cNvPr id="25" name="TextBox 24"/>
          <p:cNvSpPr txBox="1"/>
          <p:nvPr/>
        </p:nvSpPr>
        <p:spPr>
          <a:xfrm>
            <a:off x="298910" y="5486400"/>
            <a:ext cx="854618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smtClean="0"/>
              <a:t>Can </a:t>
            </a:r>
            <a:r>
              <a:rPr lang="en-US" sz="2400" b="1" dirty="0"/>
              <a:t>we trust formal methods tools? What can go wrong</a:t>
            </a:r>
            <a:r>
              <a:rPr lang="en-US" sz="2400" b="1" dirty="0" smtClean="0"/>
              <a:t>?</a:t>
            </a:r>
            <a:endParaRPr lang="en-US" sz="2400" b="1" dirty="0"/>
          </a:p>
        </p:txBody>
      </p:sp>
    </p:spTree>
    <p:extLst>
      <p:ext uri="{BB962C8B-B14F-4D97-AF65-F5344CB8AC3E}">
        <p14:creationId xmlns="" xmlns:p14="http://schemas.microsoft.com/office/powerpoint/2010/main" val="1705917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Trusting Automated Verification Tools</a:t>
            </a:r>
            <a:endParaRPr lang="en-US" dirty="0"/>
          </a:p>
        </p:txBody>
      </p:sp>
      <p:sp>
        <p:nvSpPr>
          <p:cNvPr id="3" name="Content Placeholder 2"/>
          <p:cNvSpPr>
            <a:spLocks noGrp="1"/>
          </p:cNvSpPr>
          <p:nvPr>
            <p:ph idx="1"/>
          </p:nvPr>
        </p:nvSpPr>
        <p:spPr/>
        <p:txBody>
          <a:bodyPr/>
          <a:lstStyle/>
          <a:p>
            <a:r>
              <a:rPr lang="en-US" dirty="0" smtClean="0"/>
              <a:t>How should automatic verifiers be qualified for certification?</a:t>
            </a:r>
          </a:p>
          <a:p>
            <a:endParaRPr lang="en-US" dirty="0" smtClean="0"/>
          </a:p>
          <a:p>
            <a:r>
              <a:rPr lang="en-US" dirty="0" smtClean="0"/>
              <a:t>What is the basis for automatic program analysis (or other automatic formal methods) to replace testing? </a:t>
            </a:r>
          </a:p>
          <a:p>
            <a:endParaRPr lang="en-US" dirty="0" smtClean="0"/>
          </a:p>
          <a:p>
            <a:r>
              <a:rPr lang="en-US" dirty="0" smtClean="0"/>
              <a:t>Verify the verifier</a:t>
            </a:r>
          </a:p>
          <a:p>
            <a:pPr lvl="1"/>
            <a:r>
              <a:rPr lang="en-US" dirty="0" smtClean="0"/>
              <a:t>(too) expensive</a:t>
            </a:r>
          </a:p>
          <a:p>
            <a:pPr lvl="1"/>
            <a:r>
              <a:rPr lang="en-US" dirty="0" smtClean="0"/>
              <a:t>verifiers are often very complex tools</a:t>
            </a:r>
          </a:p>
          <a:p>
            <a:pPr lvl="1"/>
            <a:r>
              <a:rPr lang="en-US" dirty="0" smtClean="0"/>
              <a:t>difficult to continuously adapt tools to project-specific needs</a:t>
            </a:r>
          </a:p>
          <a:p>
            <a:endParaRPr lang="en-US" dirty="0" smtClean="0"/>
          </a:p>
          <a:p>
            <a:r>
              <a:rPr lang="en-US" dirty="0" smtClean="0"/>
              <a:t>Proof-producing (or certifying) verifier</a:t>
            </a:r>
          </a:p>
          <a:p>
            <a:pPr lvl="1"/>
            <a:r>
              <a:rPr lang="en-US" dirty="0" smtClean="0"/>
              <a:t>Only the proof is important – not the tool that produced it</a:t>
            </a:r>
          </a:p>
          <a:p>
            <a:pPr lvl="1"/>
            <a:r>
              <a:rPr lang="en-US" dirty="0" smtClean="0"/>
              <a:t>Only the proof-checker needs to be verified/qualified</a:t>
            </a:r>
          </a:p>
          <a:p>
            <a:pPr lvl="1"/>
            <a:r>
              <a:rPr lang="en-US" dirty="0" smtClean="0"/>
              <a:t>Single proof-checker can be re-used in many projects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type="body" idx="1"/>
          </p:nvPr>
        </p:nvSpPr>
        <p:spPr/>
        <p:txBody>
          <a:bodyPr/>
          <a:lstStyle/>
          <a:p>
            <a:pPr marL="0" indent="0" eaLnBrk="1" hangingPunct="1">
              <a:lnSpc>
                <a:spcPct val="75000"/>
              </a:lnSpc>
              <a:buFontTx/>
              <a:buNone/>
            </a:pPr>
            <a:endParaRPr lang="en-US" sz="1600" dirty="0" smtClean="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eaLnBrk="1" hangingPunct="1">
              <a:lnSpc>
                <a:spcPct val="75000"/>
              </a:lnSpc>
              <a:buFontTx/>
              <a:buNone/>
            </a:pPr>
            <a:endParaRPr lang="en-US" sz="1600" dirty="0">
              <a:latin typeface="Arial" charset="0"/>
            </a:endParaRPr>
          </a:p>
          <a:p>
            <a:pPr marL="0" indent="0">
              <a:lnSpc>
                <a:spcPct val="75000"/>
              </a:lnSpc>
              <a:buFontTx/>
              <a:buNone/>
            </a:pPr>
            <a:endParaRPr lang="en-US" sz="1600" b="1" dirty="0">
              <a:latin typeface="Arial" charset="0"/>
            </a:endParaRPr>
          </a:p>
          <a:p>
            <a:pPr marL="0" indent="0">
              <a:lnSpc>
                <a:spcPct val="75000"/>
              </a:lnSpc>
              <a:buFontTx/>
              <a:buNone/>
            </a:pPr>
            <a:endParaRPr lang="en-US" sz="1600" b="1" dirty="0">
              <a:latin typeface="Arial" charset="0"/>
            </a:endParaRPr>
          </a:p>
          <a:p>
            <a:pPr marL="0" indent="0">
              <a:lnSpc>
                <a:spcPct val="75000"/>
              </a:lnSpc>
              <a:buFontTx/>
              <a:buNone/>
            </a:pPr>
            <a:endParaRPr lang="en-US" sz="1600" dirty="0">
              <a:latin typeface="Arial" charset="0"/>
            </a:endParaRPr>
          </a:p>
          <a:p>
            <a:pPr marL="0" indent="0">
              <a:lnSpc>
                <a:spcPct val="75000"/>
              </a:lnSpc>
              <a:buFontTx/>
              <a:buNone/>
            </a:pPr>
            <a:r>
              <a:rPr lang="en-US" sz="1600" dirty="0">
                <a:latin typeface="Arial" charset="0"/>
              </a:rPr>
              <a:t>Active research area</a:t>
            </a:r>
          </a:p>
          <a:p>
            <a:pPr marL="742950" lvl="1" indent="-285750">
              <a:lnSpc>
                <a:spcPct val="75000"/>
              </a:lnSpc>
            </a:pPr>
            <a:r>
              <a:rPr lang="en-US" sz="1400" dirty="0">
                <a:latin typeface="Arial" charset="0"/>
              </a:rPr>
              <a:t>proof carrying code, certifying model checking, model carrying code etc.</a:t>
            </a:r>
          </a:p>
          <a:p>
            <a:pPr marL="742950" lvl="1" indent="-285750">
              <a:lnSpc>
                <a:spcPct val="75000"/>
              </a:lnSpc>
            </a:pPr>
            <a:r>
              <a:rPr lang="en-US" sz="1400" dirty="0">
                <a:latin typeface="Arial" charset="0"/>
              </a:rPr>
              <a:t>Few tools available. Some preliminary commercial application in the telecom domain.</a:t>
            </a:r>
          </a:p>
          <a:p>
            <a:pPr marL="742950" lvl="1" indent="-285750">
              <a:lnSpc>
                <a:spcPct val="75000"/>
              </a:lnSpc>
            </a:pPr>
            <a:r>
              <a:rPr lang="en-US" sz="1400" b="1" dirty="0">
                <a:latin typeface="Arial" charset="0"/>
              </a:rPr>
              <a:t>Static</a:t>
            </a:r>
            <a:r>
              <a:rPr lang="en-US" sz="1400" dirty="0">
                <a:latin typeface="Arial" charset="0"/>
              </a:rPr>
              <a:t> context. Good for </a:t>
            </a:r>
            <a:r>
              <a:rPr lang="en-US" sz="1400" b="1" dirty="0">
                <a:latin typeface="Arial" charset="0"/>
              </a:rPr>
              <a:t>ensuring absence of problems.</a:t>
            </a:r>
            <a:endParaRPr lang="en-US" sz="1000" b="1" dirty="0">
              <a:latin typeface="Arial" charset="0"/>
            </a:endParaRPr>
          </a:p>
          <a:p>
            <a:pPr marL="742950" lvl="1" indent="-285750">
              <a:lnSpc>
                <a:spcPct val="75000"/>
              </a:lnSpc>
            </a:pPr>
            <a:r>
              <a:rPr lang="en-US" sz="1400" dirty="0">
                <a:latin typeface="Arial" charset="0"/>
              </a:rPr>
              <a:t>Low automation. Applies to source or binary. High confidence.</a:t>
            </a:r>
          </a:p>
        </p:txBody>
      </p:sp>
      <p:sp>
        <p:nvSpPr>
          <p:cNvPr id="32770" name="Title 36"/>
          <p:cNvSpPr>
            <a:spLocks noGrp="1"/>
          </p:cNvSpPr>
          <p:nvPr>
            <p:ph type="title"/>
          </p:nvPr>
        </p:nvSpPr>
        <p:spPr/>
        <p:txBody>
          <a:bodyPr/>
          <a:lstStyle/>
          <a:p>
            <a:r>
              <a:rPr lang="en-US">
                <a:latin typeface="Arial" charset="0"/>
              </a:rPr>
              <a:t>Evidence Producing Analysis</a:t>
            </a:r>
          </a:p>
        </p:txBody>
      </p:sp>
      <p:sp>
        <p:nvSpPr>
          <p:cNvPr id="32774" name="TextBox 11"/>
          <p:cNvSpPr txBox="1">
            <a:spLocks noChangeArrowheads="1"/>
          </p:cNvSpPr>
          <p:nvPr/>
        </p:nvSpPr>
        <p:spPr bwMode="auto">
          <a:xfrm>
            <a:off x="1143000" y="4130675"/>
            <a:ext cx="7010400" cy="51752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fontAlgn="base">
              <a:spcBef>
                <a:spcPct val="0"/>
              </a:spcBef>
              <a:spcAft>
                <a:spcPct val="0"/>
              </a:spcAft>
              <a:defRPr sz="2000" b="1">
                <a:solidFill>
                  <a:schemeClr val="tx1"/>
                </a:solidFill>
                <a:latin typeface="Arial" charset="0"/>
                <a:ea typeface="ＭＳ Ｐゴシック" charset="0"/>
              </a:defRPr>
            </a:lvl6pPr>
            <a:lvl7pPr marL="2971800" indent="-228600" fontAlgn="base">
              <a:spcBef>
                <a:spcPct val="0"/>
              </a:spcBef>
              <a:spcAft>
                <a:spcPct val="0"/>
              </a:spcAft>
              <a:defRPr sz="2000" b="1">
                <a:solidFill>
                  <a:schemeClr val="tx1"/>
                </a:solidFill>
                <a:latin typeface="Arial" charset="0"/>
                <a:ea typeface="ＭＳ Ｐゴシック" charset="0"/>
              </a:defRPr>
            </a:lvl7pPr>
            <a:lvl8pPr marL="3429000" indent="-228600" fontAlgn="base">
              <a:spcBef>
                <a:spcPct val="0"/>
              </a:spcBef>
              <a:spcAft>
                <a:spcPct val="0"/>
              </a:spcAft>
              <a:defRPr sz="2000" b="1">
                <a:solidFill>
                  <a:schemeClr val="tx1"/>
                </a:solidFill>
                <a:latin typeface="Arial" charset="0"/>
                <a:ea typeface="ＭＳ Ｐゴシック" charset="0"/>
              </a:defRPr>
            </a:lvl8pPr>
            <a:lvl9pPr marL="3886200" indent="-228600" fontAlgn="base">
              <a:spcBef>
                <a:spcPct val="0"/>
              </a:spcBef>
              <a:spcAft>
                <a:spcPct val="0"/>
              </a:spcAft>
              <a:defRPr sz="2000" b="1">
                <a:solidFill>
                  <a:schemeClr val="tx1"/>
                </a:solidFill>
                <a:latin typeface="Arial" charset="0"/>
                <a:ea typeface="ＭＳ Ｐゴシック" charset="0"/>
              </a:defRPr>
            </a:lvl9pPr>
          </a:lstStyle>
          <a:p>
            <a:pPr algn="ctr">
              <a:spcBef>
                <a:spcPct val="50000"/>
              </a:spcBef>
            </a:pPr>
            <a:r>
              <a:rPr lang="en-US" sz="1400"/>
              <a:t>X</a:t>
            </a:r>
            <a:r>
              <a:rPr lang="en-US" sz="1400" b="0"/>
              <a:t> witnesses that </a:t>
            </a:r>
            <a:r>
              <a:rPr lang="en-US" sz="1400"/>
              <a:t>P</a:t>
            </a:r>
            <a:r>
              <a:rPr lang="en-US" sz="1400" b="0"/>
              <a:t> satisfies </a:t>
            </a:r>
            <a:r>
              <a:rPr lang="en-US" sz="1400"/>
              <a:t>Q</a:t>
            </a:r>
            <a:r>
              <a:rPr lang="en-US" sz="1400" b="0"/>
              <a:t>. </a:t>
            </a:r>
            <a:r>
              <a:rPr lang="en-US" sz="1400"/>
              <a:t>X</a:t>
            </a:r>
            <a:r>
              <a:rPr lang="en-US" sz="1400" b="0"/>
              <a:t> can be objectively and independently verified. Therefore, </a:t>
            </a:r>
            <a:r>
              <a:rPr lang="en-US" sz="1400"/>
              <a:t>EPA</a:t>
            </a:r>
            <a:r>
              <a:rPr lang="en-US" sz="1400" b="0"/>
              <a:t> is outside the Trusted Computing Base (</a:t>
            </a:r>
            <a:r>
              <a:rPr lang="en-US" sz="1400"/>
              <a:t>TCB</a:t>
            </a:r>
            <a:r>
              <a:rPr lang="en-US" sz="1400" b="0"/>
              <a:t>).</a:t>
            </a:r>
          </a:p>
        </p:txBody>
      </p:sp>
      <p:grpSp>
        <p:nvGrpSpPr>
          <p:cNvPr id="32784" name="Group 16"/>
          <p:cNvGrpSpPr>
            <a:grpSpLocks/>
          </p:cNvGrpSpPr>
          <p:nvPr/>
        </p:nvGrpSpPr>
        <p:grpSpPr bwMode="auto">
          <a:xfrm>
            <a:off x="1219200" y="1524000"/>
            <a:ext cx="6400800" cy="2560638"/>
            <a:chOff x="768" y="960"/>
            <a:chExt cx="4032" cy="1613"/>
          </a:xfrm>
        </p:grpSpPr>
        <p:sp>
          <p:nvSpPr>
            <p:cNvPr id="32771" name="TextBox 8"/>
            <p:cNvSpPr txBox="1">
              <a:spLocks noChangeArrowheads="1"/>
            </p:cNvSpPr>
            <p:nvPr/>
          </p:nvSpPr>
          <p:spPr bwMode="auto">
            <a:xfrm>
              <a:off x="780" y="1296"/>
              <a:ext cx="80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fontAlgn="base">
                <a:spcBef>
                  <a:spcPct val="0"/>
                </a:spcBef>
                <a:spcAft>
                  <a:spcPct val="0"/>
                </a:spcAft>
                <a:defRPr sz="2000" b="1">
                  <a:solidFill>
                    <a:schemeClr val="tx1"/>
                  </a:solidFill>
                  <a:latin typeface="Arial" charset="0"/>
                  <a:ea typeface="ＭＳ Ｐゴシック" charset="0"/>
                </a:defRPr>
              </a:lvl6pPr>
              <a:lvl7pPr marL="2971800" indent="-228600" fontAlgn="base">
                <a:spcBef>
                  <a:spcPct val="0"/>
                </a:spcBef>
                <a:spcAft>
                  <a:spcPct val="0"/>
                </a:spcAft>
                <a:defRPr sz="2000" b="1">
                  <a:solidFill>
                    <a:schemeClr val="tx1"/>
                  </a:solidFill>
                  <a:latin typeface="Arial" charset="0"/>
                  <a:ea typeface="ＭＳ Ｐゴシック" charset="0"/>
                </a:defRPr>
              </a:lvl7pPr>
              <a:lvl8pPr marL="3429000" indent="-228600" fontAlgn="base">
                <a:spcBef>
                  <a:spcPct val="0"/>
                </a:spcBef>
                <a:spcAft>
                  <a:spcPct val="0"/>
                </a:spcAft>
                <a:defRPr sz="2000" b="1">
                  <a:solidFill>
                    <a:schemeClr val="tx1"/>
                  </a:solidFill>
                  <a:latin typeface="Arial" charset="0"/>
                  <a:ea typeface="ＭＳ Ｐゴシック" charset="0"/>
                </a:defRPr>
              </a:lvl8pPr>
              <a:lvl9pPr marL="3886200" indent="-228600" fontAlgn="base">
                <a:spcBef>
                  <a:spcPct val="0"/>
                </a:spcBef>
                <a:spcAft>
                  <a:spcPct val="0"/>
                </a:spcAft>
                <a:defRPr sz="2000" b="1">
                  <a:solidFill>
                    <a:schemeClr val="tx1"/>
                  </a:solidFill>
                  <a:latin typeface="Arial" charset="0"/>
                  <a:ea typeface="ＭＳ Ｐゴシック" charset="0"/>
                </a:defRPr>
              </a:lvl9pPr>
            </a:lstStyle>
            <a:p>
              <a:pPr algn="ctr">
                <a:spcBef>
                  <a:spcPct val="50000"/>
                </a:spcBef>
              </a:pPr>
              <a:r>
                <a:rPr lang="en-US" sz="1800" b="0"/>
                <a:t>Program </a:t>
              </a:r>
              <a:r>
                <a:rPr lang="en-US" sz="1800"/>
                <a:t>P</a:t>
              </a:r>
            </a:p>
          </p:txBody>
        </p:sp>
        <p:sp>
          <p:nvSpPr>
            <p:cNvPr id="32772" name="TextBox 9"/>
            <p:cNvSpPr txBox="1">
              <a:spLocks noChangeArrowheads="1"/>
            </p:cNvSpPr>
            <p:nvPr/>
          </p:nvSpPr>
          <p:spPr bwMode="auto">
            <a:xfrm>
              <a:off x="768" y="1920"/>
              <a:ext cx="8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fontAlgn="base">
                <a:spcBef>
                  <a:spcPct val="0"/>
                </a:spcBef>
                <a:spcAft>
                  <a:spcPct val="0"/>
                </a:spcAft>
                <a:defRPr sz="2000" b="1">
                  <a:solidFill>
                    <a:schemeClr val="tx1"/>
                  </a:solidFill>
                  <a:latin typeface="Arial" charset="0"/>
                  <a:ea typeface="ＭＳ Ｐゴシック" charset="0"/>
                </a:defRPr>
              </a:lvl6pPr>
              <a:lvl7pPr marL="2971800" indent="-228600" fontAlgn="base">
                <a:spcBef>
                  <a:spcPct val="0"/>
                </a:spcBef>
                <a:spcAft>
                  <a:spcPct val="0"/>
                </a:spcAft>
                <a:defRPr sz="2000" b="1">
                  <a:solidFill>
                    <a:schemeClr val="tx1"/>
                  </a:solidFill>
                  <a:latin typeface="Arial" charset="0"/>
                  <a:ea typeface="ＭＳ Ｐゴシック" charset="0"/>
                </a:defRPr>
              </a:lvl7pPr>
              <a:lvl8pPr marL="3429000" indent="-228600" fontAlgn="base">
                <a:spcBef>
                  <a:spcPct val="0"/>
                </a:spcBef>
                <a:spcAft>
                  <a:spcPct val="0"/>
                </a:spcAft>
                <a:defRPr sz="2000" b="1">
                  <a:solidFill>
                    <a:schemeClr val="tx1"/>
                  </a:solidFill>
                  <a:latin typeface="Arial" charset="0"/>
                  <a:ea typeface="ＭＳ Ｐゴシック" charset="0"/>
                </a:defRPr>
              </a:lvl8pPr>
              <a:lvl9pPr marL="3886200" indent="-228600" fontAlgn="base">
                <a:spcBef>
                  <a:spcPct val="0"/>
                </a:spcBef>
                <a:spcAft>
                  <a:spcPct val="0"/>
                </a:spcAft>
                <a:defRPr sz="2000" b="1">
                  <a:solidFill>
                    <a:schemeClr val="tx1"/>
                  </a:solidFill>
                  <a:latin typeface="Arial" charset="0"/>
                  <a:ea typeface="ＭＳ Ｐゴシック" charset="0"/>
                </a:defRPr>
              </a:lvl9pPr>
            </a:lstStyle>
            <a:p>
              <a:pPr algn="ctr">
                <a:spcBef>
                  <a:spcPct val="50000"/>
                </a:spcBef>
              </a:pPr>
              <a:r>
                <a:rPr lang="en-US" sz="1800" b="0"/>
                <a:t>Property </a:t>
              </a:r>
              <a:r>
                <a:rPr lang="en-US" sz="1800"/>
                <a:t>Q</a:t>
              </a:r>
            </a:p>
          </p:txBody>
        </p:sp>
        <p:sp>
          <p:nvSpPr>
            <p:cNvPr id="32773" name="TextBox 10"/>
            <p:cNvSpPr txBox="1">
              <a:spLocks noChangeArrowheads="1"/>
            </p:cNvSpPr>
            <p:nvPr/>
          </p:nvSpPr>
          <p:spPr bwMode="auto">
            <a:xfrm>
              <a:off x="4032" y="1296"/>
              <a:ext cx="5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fontAlgn="base">
                <a:spcBef>
                  <a:spcPct val="0"/>
                </a:spcBef>
                <a:spcAft>
                  <a:spcPct val="0"/>
                </a:spcAft>
                <a:defRPr sz="2000" b="1">
                  <a:solidFill>
                    <a:schemeClr val="tx1"/>
                  </a:solidFill>
                  <a:latin typeface="Arial" charset="0"/>
                  <a:ea typeface="ＭＳ Ｐゴシック" charset="0"/>
                </a:defRPr>
              </a:lvl6pPr>
              <a:lvl7pPr marL="2971800" indent="-228600" fontAlgn="base">
                <a:spcBef>
                  <a:spcPct val="0"/>
                </a:spcBef>
                <a:spcAft>
                  <a:spcPct val="0"/>
                </a:spcAft>
                <a:defRPr sz="2000" b="1">
                  <a:solidFill>
                    <a:schemeClr val="tx1"/>
                  </a:solidFill>
                  <a:latin typeface="Arial" charset="0"/>
                  <a:ea typeface="ＭＳ Ｐゴシック" charset="0"/>
                </a:defRPr>
              </a:lvl7pPr>
              <a:lvl8pPr marL="3429000" indent="-228600" fontAlgn="base">
                <a:spcBef>
                  <a:spcPct val="0"/>
                </a:spcBef>
                <a:spcAft>
                  <a:spcPct val="0"/>
                </a:spcAft>
                <a:defRPr sz="2000" b="1">
                  <a:solidFill>
                    <a:schemeClr val="tx1"/>
                  </a:solidFill>
                  <a:latin typeface="Arial" charset="0"/>
                  <a:ea typeface="ＭＳ Ｐゴシック" charset="0"/>
                </a:defRPr>
              </a:lvl8pPr>
              <a:lvl9pPr marL="3886200" indent="-228600" fontAlgn="base">
                <a:spcBef>
                  <a:spcPct val="0"/>
                </a:spcBef>
                <a:spcAft>
                  <a:spcPct val="0"/>
                </a:spcAft>
                <a:defRPr sz="2000" b="1">
                  <a:solidFill>
                    <a:schemeClr val="tx1"/>
                  </a:solidFill>
                  <a:latin typeface="Arial" charset="0"/>
                  <a:ea typeface="ＭＳ Ｐゴシック" charset="0"/>
                </a:defRPr>
              </a:lvl9pPr>
            </a:lstStyle>
            <a:p>
              <a:pPr algn="ctr">
                <a:spcBef>
                  <a:spcPct val="50000"/>
                </a:spcBef>
              </a:pPr>
              <a:r>
                <a:rPr lang="en-US" sz="1800" b="0"/>
                <a:t>Proof </a:t>
              </a:r>
              <a:r>
                <a:rPr lang="en-US" sz="1800"/>
                <a:t>X</a:t>
              </a:r>
            </a:p>
          </p:txBody>
        </p:sp>
        <p:pic>
          <p:nvPicPr>
            <p:cNvPr id="32775" name="Picture 8" descr="C:\Documents and Settings\arie\Local Settings\Temporary Internet Files\Content.IE5\UU85YQCV\MCBD05282_0000[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27" y="1066"/>
              <a:ext cx="1040" cy="1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6" name="Picture 10" descr="C:\Documents and Settings\arie\Local Settings\Temporary Internet Files\Content.IE5\THPNXMRQ\MCj0287591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5" y="2112"/>
              <a:ext cx="384" cy="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7" name="Picture 16" descr="C:\Documents and Settings\arie\Local Settings\Temporary Internet Files\Content.IE5\UU85YQCV\MCj04363050000[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1" y="960"/>
              <a:ext cx="432"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8" name="TextBox 29"/>
            <p:cNvSpPr txBox="1">
              <a:spLocks noChangeArrowheads="1"/>
            </p:cNvSpPr>
            <p:nvPr/>
          </p:nvSpPr>
          <p:spPr bwMode="auto">
            <a:xfrm>
              <a:off x="2688" y="1152"/>
              <a:ext cx="44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fontAlgn="base">
                <a:spcBef>
                  <a:spcPct val="0"/>
                </a:spcBef>
                <a:spcAft>
                  <a:spcPct val="0"/>
                </a:spcAft>
                <a:defRPr sz="2000" b="1">
                  <a:solidFill>
                    <a:schemeClr val="tx1"/>
                  </a:solidFill>
                  <a:latin typeface="Arial" charset="0"/>
                  <a:ea typeface="ＭＳ Ｐゴシック" charset="0"/>
                </a:defRPr>
              </a:lvl6pPr>
              <a:lvl7pPr marL="2971800" indent="-228600" fontAlgn="base">
                <a:spcBef>
                  <a:spcPct val="0"/>
                </a:spcBef>
                <a:spcAft>
                  <a:spcPct val="0"/>
                </a:spcAft>
                <a:defRPr sz="2000" b="1">
                  <a:solidFill>
                    <a:schemeClr val="tx1"/>
                  </a:solidFill>
                  <a:latin typeface="Arial" charset="0"/>
                  <a:ea typeface="ＭＳ Ｐゴシック" charset="0"/>
                </a:defRPr>
              </a:lvl7pPr>
              <a:lvl8pPr marL="3429000" indent="-228600" fontAlgn="base">
                <a:spcBef>
                  <a:spcPct val="0"/>
                </a:spcBef>
                <a:spcAft>
                  <a:spcPct val="0"/>
                </a:spcAft>
                <a:defRPr sz="2000" b="1">
                  <a:solidFill>
                    <a:schemeClr val="tx1"/>
                  </a:solidFill>
                  <a:latin typeface="Arial" charset="0"/>
                  <a:ea typeface="ＭＳ Ｐゴシック" charset="0"/>
                </a:defRPr>
              </a:lvl8pPr>
              <a:lvl9pPr marL="3886200" indent="-228600" fontAlgn="base">
                <a:spcBef>
                  <a:spcPct val="0"/>
                </a:spcBef>
                <a:spcAft>
                  <a:spcPct val="0"/>
                </a:spcAft>
                <a:defRPr sz="2000" b="1">
                  <a:solidFill>
                    <a:schemeClr val="tx1"/>
                  </a:solidFill>
                  <a:latin typeface="Arial" charset="0"/>
                  <a:ea typeface="ＭＳ Ｐゴシック" charset="0"/>
                </a:defRPr>
              </a:lvl9pPr>
            </a:lstStyle>
            <a:p>
              <a:r>
                <a:rPr lang="en-US"/>
                <a:t>EPA</a:t>
              </a:r>
            </a:p>
          </p:txBody>
        </p:sp>
        <p:pic>
          <p:nvPicPr>
            <p:cNvPr id="32779" name="Picture 26" descr="C:\Documents and Settings\arie\Local Settings\Temporary Internet Files\Content.IE5\THPNXMRQ\MCj0319516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71" y="1521"/>
              <a:ext cx="729" cy="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80" name="AutoShape 17"/>
            <p:cNvSpPr>
              <a:spLocks noChangeArrowheads="1"/>
            </p:cNvSpPr>
            <p:nvPr/>
          </p:nvSpPr>
          <p:spPr bwMode="auto">
            <a:xfrm rot="2068738">
              <a:off x="1680" y="1344"/>
              <a:ext cx="615" cy="306"/>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endParaRPr lang="en-US"/>
            </a:p>
          </p:txBody>
        </p:sp>
        <p:sp>
          <p:nvSpPr>
            <p:cNvPr id="32781" name="AutoShape 18"/>
            <p:cNvSpPr>
              <a:spLocks noChangeArrowheads="1"/>
            </p:cNvSpPr>
            <p:nvPr/>
          </p:nvSpPr>
          <p:spPr bwMode="auto">
            <a:xfrm rot="-1805072">
              <a:off x="1680" y="1920"/>
              <a:ext cx="615" cy="306"/>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endParaRPr lang="en-US"/>
            </a:p>
          </p:txBody>
        </p:sp>
        <p:sp>
          <p:nvSpPr>
            <p:cNvPr id="32782" name="AutoShape 19"/>
            <p:cNvSpPr>
              <a:spLocks noChangeArrowheads="1"/>
            </p:cNvSpPr>
            <p:nvPr/>
          </p:nvSpPr>
          <p:spPr bwMode="auto">
            <a:xfrm>
              <a:off x="3408" y="1632"/>
              <a:ext cx="615" cy="306"/>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endParaRPr lang="en-US"/>
            </a:p>
          </p:txBody>
        </p:sp>
      </p:grpSp>
      <p:sp>
        <p:nvSpPr>
          <p:cNvPr id="17" name="Rectangular Callout 16"/>
          <p:cNvSpPr/>
          <p:nvPr/>
        </p:nvSpPr>
        <p:spPr bwMode="auto">
          <a:xfrm>
            <a:off x="4876800" y="914400"/>
            <a:ext cx="1676400" cy="685800"/>
          </a:xfrm>
          <a:prstGeom prst="wedgeRectCallout">
            <a:avLst>
              <a:gd name="adj1" fmla="val -39080"/>
              <a:gd name="adj2" fmla="val 14838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solidFill>
                  <a:schemeClr val="tx1"/>
                </a:solidFill>
                <a:latin typeface="Arial" charset="0"/>
                <a:ea typeface="ＭＳ Ｐゴシック" pitchFamily="1" charset="-128"/>
              </a:rPr>
              <a:t>do not trust</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18" name="Rectangular Callout 17"/>
          <p:cNvSpPr/>
          <p:nvPr/>
        </p:nvSpPr>
        <p:spPr bwMode="auto">
          <a:xfrm>
            <a:off x="7010400" y="914400"/>
            <a:ext cx="1676400" cy="685800"/>
          </a:xfrm>
          <a:prstGeom prst="wedgeRectCallout">
            <a:avLst>
              <a:gd name="adj1" fmla="val -49338"/>
              <a:gd name="adj2" fmla="val 10980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“easy” to verify</a:t>
            </a:r>
          </a:p>
        </p:txBody>
      </p:sp>
      <p:sp>
        <p:nvSpPr>
          <p:cNvPr id="19" name="TextBox 18"/>
          <p:cNvSpPr txBox="1"/>
          <p:nvPr/>
        </p:nvSpPr>
        <p:spPr>
          <a:xfrm>
            <a:off x="1066800" y="5715000"/>
            <a:ext cx="6546083"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3600" b="1" dirty="0" smtClean="0"/>
              <a:t>Not that simple in practice !!!</a:t>
            </a:r>
            <a:endParaRPr lang="en-US" sz="3600" b="1" dirty="0"/>
          </a:p>
        </p:txBody>
      </p:sp>
    </p:spTree>
    <p:extLst>
      <p:ext uri="{BB962C8B-B14F-4D97-AF65-F5344CB8AC3E}">
        <p14:creationId xmlns="" xmlns:p14="http://schemas.microsoft.com/office/powerpoint/2010/main" val="330875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69">
                                            <p:txEl>
                                              <p:pRg st="14" end="1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69">
                                            <p:txEl>
                                              <p:pRg st="15" end="1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69">
                                            <p:txEl>
                                              <p:pRg st="16" end="1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69">
                                            <p:txEl>
                                              <p:pRg st="17" end="1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69">
                                            <p:txEl>
                                              <p:pRg st="18" end="1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build="p"/>
      <p:bldP spid="32774"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An In-Depth Look…</a:t>
            </a:r>
            <a:endParaRPr lang="en-US" dirty="0"/>
          </a:p>
        </p:txBody>
      </p:sp>
      <p:sp>
        <p:nvSpPr>
          <p:cNvPr id="4" name="TextBox 3"/>
          <p:cNvSpPr txBox="1"/>
          <p:nvPr/>
        </p:nvSpPr>
        <p:spPr>
          <a:xfrm>
            <a:off x="228600" y="1447800"/>
            <a:ext cx="3115020" cy="646331"/>
          </a:xfrm>
          <a:prstGeom prst="rect">
            <a:avLst/>
          </a:prstGeom>
          <a:noFill/>
        </p:spPr>
        <p:txBody>
          <a:bodyPr wrap="none" rtlCol="0">
            <a:spAutoFit/>
          </a:bodyPr>
          <a:lstStyle/>
          <a:p>
            <a:r>
              <a:rPr lang="en-US" dirty="0" smtClean="0"/>
              <a:t>Low level property</a:t>
            </a:r>
          </a:p>
          <a:p>
            <a:r>
              <a:rPr lang="en-US" dirty="0" smtClean="0"/>
              <a:t>Program = (Text, Semantics)</a:t>
            </a:r>
          </a:p>
        </p:txBody>
      </p:sp>
      <p:sp>
        <p:nvSpPr>
          <p:cNvPr id="5" name="Rectangle 4"/>
          <p:cNvSpPr/>
          <p:nvPr/>
        </p:nvSpPr>
        <p:spPr bwMode="auto">
          <a:xfrm>
            <a:off x="7046941" y="1333500"/>
            <a:ext cx="1447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Verifier</a:t>
            </a:r>
          </a:p>
        </p:txBody>
      </p:sp>
      <p:cxnSp>
        <p:nvCxnSpPr>
          <p:cNvPr id="6" name="Straight Arrow Connector 5"/>
          <p:cNvCxnSpPr>
            <a:endCxn id="58" idx="0"/>
          </p:cNvCxnSpPr>
          <p:nvPr/>
        </p:nvCxnSpPr>
        <p:spPr bwMode="auto">
          <a:xfrm>
            <a:off x="2743200" y="2209800"/>
            <a:ext cx="0" cy="53340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7" name="Rectangle 6"/>
          <p:cNvSpPr/>
          <p:nvPr/>
        </p:nvSpPr>
        <p:spPr bwMode="auto">
          <a:xfrm>
            <a:off x="6856441" y="3657600"/>
            <a:ext cx="1828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Proof Checker</a:t>
            </a:r>
          </a:p>
        </p:txBody>
      </p:sp>
      <p:sp>
        <p:nvSpPr>
          <p:cNvPr id="8" name="Rectangle 7"/>
          <p:cNvSpPr/>
          <p:nvPr/>
        </p:nvSpPr>
        <p:spPr bwMode="auto">
          <a:xfrm>
            <a:off x="3886200" y="1333500"/>
            <a:ext cx="1447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Front-End</a:t>
            </a:r>
          </a:p>
        </p:txBody>
      </p:sp>
      <p:sp>
        <p:nvSpPr>
          <p:cNvPr id="9" name="TextBox 8"/>
          <p:cNvSpPr txBox="1"/>
          <p:nvPr/>
        </p:nvSpPr>
        <p:spPr>
          <a:xfrm>
            <a:off x="304800" y="1066800"/>
            <a:ext cx="2172390" cy="369332"/>
          </a:xfrm>
          <a:prstGeom prst="rect">
            <a:avLst/>
          </a:prstGeom>
          <a:noFill/>
        </p:spPr>
        <p:txBody>
          <a:bodyPr wrap="none" rtlCol="0">
            <a:spAutoFit/>
          </a:bodyPr>
          <a:lstStyle/>
          <a:p>
            <a:r>
              <a:rPr lang="en-US" dirty="0" smtClean="0"/>
              <a:t>Environment model</a:t>
            </a:r>
            <a:endParaRPr lang="en-US" dirty="0"/>
          </a:p>
        </p:txBody>
      </p:sp>
      <p:cxnSp>
        <p:nvCxnSpPr>
          <p:cNvPr id="10" name="Straight Arrow Connector 9"/>
          <p:cNvCxnSpPr>
            <a:stCxn id="4" idx="3"/>
          </p:cNvCxnSpPr>
          <p:nvPr/>
        </p:nvCxnSpPr>
        <p:spPr bwMode="auto">
          <a:xfrm flipV="1">
            <a:off x="3343620" y="1752600"/>
            <a:ext cx="466380" cy="18366"/>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19" name="Elbow Connector 18"/>
          <p:cNvCxnSpPr>
            <a:stCxn id="9" idx="0"/>
            <a:endCxn id="8" idx="0"/>
          </p:cNvCxnSpPr>
          <p:nvPr/>
        </p:nvCxnSpPr>
        <p:spPr bwMode="auto">
          <a:xfrm rot="16200000" flipH="1">
            <a:off x="2867197" y="-409402"/>
            <a:ext cx="266700" cy="3219105"/>
          </a:xfrm>
          <a:prstGeom prst="bentConnector3">
            <a:avLst>
              <a:gd name="adj1" fmla="val -56739"/>
            </a:avLst>
          </a:prstGeom>
          <a:solidFill>
            <a:srgbClr val="5CA1FB"/>
          </a:solidFill>
          <a:ln w="66675" cap="flat" cmpd="sng" algn="ctr">
            <a:solidFill>
              <a:schemeClr val="tx1"/>
            </a:solidFill>
            <a:prstDash val="solid"/>
            <a:round/>
            <a:headEnd type="none" w="med" len="med"/>
            <a:tailEnd type="stealth"/>
          </a:ln>
          <a:effectLst/>
        </p:spPr>
      </p:cxnSp>
      <p:cxnSp>
        <p:nvCxnSpPr>
          <p:cNvPr id="21" name="Straight Arrow Connector 20"/>
          <p:cNvCxnSpPr>
            <a:stCxn id="58" idx="2"/>
            <a:endCxn id="59" idx="0"/>
          </p:cNvCxnSpPr>
          <p:nvPr/>
        </p:nvCxnSpPr>
        <p:spPr bwMode="auto">
          <a:xfrm>
            <a:off x="2743200" y="3352800"/>
            <a:ext cx="0" cy="60960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24" name="TextBox 23"/>
          <p:cNvSpPr txBox="1"/>
          <p:nvPr/>
        </p:nvSpPr>
        <p:spPr>
          <a:xfrm>
            <a:off x="5943600" y="1453634"/>
            <a:ext cx="505267" cy="369332"/>
          </a:xfrm>
          <a:prstGeom prst="rect">
            <a:avLst/>
          </a:prstGeom>
          <a:noFill/>
        </p:spPr>
        <p:txBody>
          <a:bodyPr wrap="none" rtlCol="0">
            <a:spAutoFit/>
          </a:bodyPr>
          <a:lstStyle/>
          <a:p>
            <a:r>
              <a:rPr lang="en-US" dirty="0" smtClean="0"/>
              <a:t>VC</a:t>
            </a:r>
            <a:endParaRPr lang="en-US" dirty="0"/>
          </a:p>
        </p:txBody>
      </p:sp>
      <p:cxnSp>
        <p:nvCxnSpPr>
          <p:cNvPr id="25" name="Straight Arrow Connector 24"/>
          <p:cNvCxnSpPr>
            <a:stCxn id="8" idx="3"/>
            <a:endCxn id="24" idx="1"/>
          </p:cNvCxnSpPr>
          <p:nvPr/>
        </p:nvCxnSpPr>
        <p:spPr bwMode="auto">
          <a:xfrm>
            <a:off x="5334000" y="1638300"/>
            <a:ext cx="609600" cy="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28" name="Straight Arrow Connector 27"/>
          <p:cNvCxnSpPr>
            <a:stCxn id="24" idx="3"/>
            <a:endCxn id="5" idx="1"/>
          </p:cNvCxnSpPr>
          <p:nvPr/>
        </p:nvCxnSpPr>
        <p:spPr bwMode="auto">
          <a:xfrm>
            <a:off x="6448867" y="1638300"/>
            <a:ext cx="598074" cy="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31" name="TextBox 30"/>
          <p:cNvSpPr txBox="1"/>
          <p:nvPr/>
        </p:nvSpPr>
        <p:spPr>
          <a:xfrm>
            <a:off x="6553200" y="304800"/>
            <a:ext cx="2435282" cy="369332"/>
          </a:xfrm>
          <a:prstGeom prst="rect">
            <a:avLst/>
          </a:prstGeom>
          <a:noFill/>
        </p:spPr>
        <p:txBody>
          <a:bodyPr wrap="none" rtlCol="0">
            <a:spAutoFit/>
          </a:bodyPr>
          <a:lstStyle/>
          <a:p>
            <a:r>
              <a:rPr lang="en-US" dirty="0" smtClean="0"/>
              <a:t>No + Counterexample</a:t>
            </a:r>
            <a:endParaRPr lang="en-US" dirty="0"/>
          </a:p>
        </p:txBody>
      </p:sp>
      <p:cxnSp>
        <p:nvCxnSpPr>
          <p:cNvPr id="32" name="Straight Arrow Connector 31"/>
          <p:cNvCxnSpPr>
            <a:stCxn id="5" idx="0"/>
            <a:endCxn id="31" idx="2"/>
          </p:cNvCxnSpPr>
          <p:nvPr/>
        </p:nvCxnSpPr>
        <p:spPr bwMode="auto">
          <a:xfrm flipV="1">
            <a:off x="7770841" y="674132"/>
            <a:ext cx="0" cy="659368"/>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36" name="TextBox 35"/>
          <p:cNvSpPr txBox="1"/>
          <p:nvPr/>
        </p:nvSpPr>
        <p:spPr>
          <a:xfrm>
            <a:off x="7083153" y="2667000"/>
            <a:ext cx="1375377" cy="369332"/>
          </a:xfrm>
          <a:prstGeom prst="rect">
            <a:avLst/>
          </a:prstGeom>
          <a:noFill/>
        </p:spPr>
        <p:txBody>
          <a:bodyPr wrap="none" rtlCol="0">
            <a:spAutoFit/>
          </a:bodyPr>
          <a:lstStyle/>
          <a:p>
            <a:r>
              <a:rPr lang="en-US" dirty="0" smtClean="0"/>
              <a:t>Yes + Proof</a:t>
            </a:r>
            <a:endParaRPr lang="en-US" dirty="0"/>
          </a:p>
        </p:txBody>
      </p:sp>
      <p:cxnSp>
        <p:nvCxnSpPr>
          <p:cNvPr id="40" name="Elbow Connector 39"/>
          <p:cNvCxnSpPr>
            <a:stCxn id="24" idx="2"/>
            <a:endCxn id="7" idx="1"/>
          </p:cNvCxnSpPr>
          <p:nvPr/>
        </p:nvCxnSpPr>
        <p:spPr bwMode="auto">
          <a:xfrm rot="16200000" flipH="1">
            <a:off x="5456620" y="2562579"/>
            <a:ext cx="2139434" cy="660207"/>
          </a:xfrm>
          <a:prstGeom prst="bentConnector2">
            <a:avLst/>
          </a:prstGeom>
          <a:solidFill>
            <a:srgbClr val="5CA1FB"/>
          </a:solidFill>
          <a:ln w="66675" cap="flat" cmpd="sng" algn="ctr">
            <a:solidFill>
              <a:schemeClr val="tx1"/>
            </a:solidFill>
            <a:prstDash val="solid"/>
            <a:round/>
            <a:headEnd type="none" w="med" len="med"/>
            <a:tailEnd type="stealth"/>
          </a:ln>
          <a:effectLst/>
        </p:spPr>
      </p:cxnSp>
      <p:cxnSp>
        <p:nvCxnSpPr>
          <p:cNvPr id="43" name="Straight Arrow Connector 42"/>
          <p:cNvCxnSpPr>
            <a:stCxn id="5" idx="2"/>
            <a:endCxn id="36" idx="0"/>
          </p:cNvCxnSpPr>
          <p:nvPr/>
        </p:nvCxnSpPr>
        <p:spPr bwMode="auto">
          <a:xfrm>
            <a:off x="7770841" y="1943100"/>
            <a:ext cx="1" cy="72390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46" name="Straight Arrow Connector 45"/>
          <p:cNvCxnSpPr>
            <a:stCxn id="36" idx="2"/>
            <a:endCxn id="7" idx="0"/>
          </p:cNvCxnSpPr>
          <p:nvPr/>
        </p:nvCxnSpPr>
        <p:spPr bwMode="auto">
          <a:xfrm flipH="1">
            <a:off x="7770841" y="3036332"/>
            <a:ext cx="1" cy="621268"/>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50" name="TextBox 49"/>
          <p:cNvSpPr txBox="1"/>
          <p:nvPr/>
        </p:nvSpPr>
        <p:spPr>
          <a:xfrm>
            <a:off x="6796365" y="4964668"/>
            <a:ext cx="748923" cy="369332"/>
          </a:xfrm>
          <a:prstGeom prst="rect">
            <a:avLst/>
          </a:prstGeom>
          <a:noFill/>
        </p:spPr>
        <p:txBody>
          <a:bodyPr wrap="none" rtlCol="0">
            <a:spAutoFit/>
          </a:bodyPr>
          <a:lstStyle/>
          <a:p>
            <a:r>
              <a:rPr lang="en-US" dirty="0" smtClean="0"/>
              <a:t>Good</a:t>
            </a:r>
            <a:endParaRPr lang="en-US" dirty="0"/>
          </a:p>
        </p:txBody>
      </p:sp>
      <p:sp>
        <p:nvSpPr>
          <p:cNvPr id="51" name="TextBox 50"/>
          <p:cNvSpPr txBox="1"/>
          <p:nvPr/>
        </p:nvSpPr>
        <p:spPr>
          <a:xfrm>
            <a:off x="8167965" y="4964668"/>
            <a:ext cx="595035" cy="369332"/>
          </a:xfrm>
          <a:prstGeom prst="rect">
            <a:avLst/>
          </a:prstGeom>
          <a:noFill/>
        </p:spPr>
        <p:txBody>
          <a:bodyPr wrap="none" rtlCol="0">
            <a:spAutoFit/>
          </a:bodyPr>
          <a:lstStyle/>
          <a:p>
            <a:r>
              <a:rPr lang="en-US" dirty="0" smtClean="0"/>
              <a:t>Bad</a:t>
            </a:r>
            <a:endParaRPr lang="en-US" dirty="0"/>
          </a:p>
        </p:txBody>
      </p:sp>
      <p:cxnSp>
        <p:nvCxnSpPr>
          <p:cNvPr id="52" name="Straight Arrow Connector 51"/>
          <p:cNvCxnSpPr>
            <a:stCxn id="7" idx="2"/>
            <a:endCxn id="50" idx="0"/>
          </p:cNvCxnSpPr>
          <p:nvPr/>
        </p:nvCxnSpPr>
        <p:spPr bwMode="auto">
          <a:xfrm flipH="1">
            <a:off x="7170827" y="4267200"/>
            <a:ext cx="600014" cy="697468"/>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55" name="Straight Arrow Connector 54"/>
          <p:cNvCxnSpPr>
            <a:stCxn id="7" idx="2"/>
            <a:endCxn id="51" idx="0"/>
          </p:cNvCxnSpPr>
          <p:nvPr/>
        </p:nvCxnSpPr>
        <p:spPr bwMode="auto">
          <a:xfrm>
            <a:off x="7770841" y="4267200"/>
            <a:ext cx="694642" cy="697468"/>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58" name="Rectangle 57"/>
          <p:cNvSpPr/>
          <p:nvPr/>
        </p:nvSpPr>
        <p:spPr bwMode="auto">
          <a:xfrm>
            <a:off x="2019300" y="2743200"/>
            <a:ext cx="1447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Compiler</a:t>
            </a:r>
          </a:p>
        </p:txBody>
      </p:sp>
      <p:sp>
        <p:nvSpPr>
          <p:cNvPr id="59" name="TextBox 58"/>
          <p:cNvSpPr txBox="1"/>
          <p:nvPr/>
        </p:nvSpPr>
        <p:spPr>
          <a:xfrm>
            <a:off x="2080198" y="3962400"/>
            <a:ext cx="1326004" cy="369332"/>
          </a:xfrm>
          <a:prstGeom prst="rect">
            <a:avLst/>
          </a:prstGeom>
          <a:noFill/>
        </p:spPr>
        <p:txBody>
          <a:bodyPr wrap="none" rtlCol="0">
            <a:spAutoFit/>
          </a:bodyPr>
          <a:lstStyle/>
          <a:p>
            <a:r>
              <a:rPr lang="en-US" dirty="0" smtClean="0"/>
              <a:t>Executable</a:t>
            </a:r>
            <a:endParaRPr lang="en-US" dirty="0"/>
          </a:p>
        </p:txBody>
      </p:sp>
      <p:sp>
        <p:nvSpPr>
          <p:cNvPr id="60" name="TextBox 59"/>
          <p:cNvSpPr txBox="1"/>
          <p:nvPr/>
        </p:nvSpPr>
        <p:spPr>
          <a:xfrm>
            <a:off x="457200" y="4991100"/>
            <a:ext cx="1120820" cy="369332"/>
          </a:xfrm>
          <a:prstGeom prst="rect">
            <a:avLst/>
          </a:prstGeom>
          <a:noFill/>
        </p:spPr>
        <p:txBody>
          <a:bodyPr wrap="none" rtlCol="0">
            <a:spAutoFit/>
          </a:bodyPr>
          <a:lstStyle/>
          <a:p>
            <a:r>
              <a:rPr lang="en-US" dirty="0" smtClean="0"/>
              <a:t>Real </a:t>
            </a:r>
            <a:r>
              <a:rPr lang="en-US" dirty="0" err="1" smtClean="0"/>
              <a:t>Env</a:t>
            </a:r>
            <a:endParaRPr lang="en-US" dirty="0"/>
          </a:p>
        </p:txBody>
      </p:sp>
      <p:sp>
        <p:nvSpPr>
          <p:cNvPr id="61" name="Rectangle 60"/>
          <p:cNvSpPr/>
          <p:nvPr/>
        </p:nvSpPr>
        <p:spPr bwMode="auto">
          <a:xfrm>
            <a:off x="2019300" y="4870966"/>
            <a:ext cx="14478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Hardware</a:t>
            </a:r>
          </a:p>
        </p:txBody>
      </p:sp>
      <p:sp>
        <p:nvSpPr>
          <p:cNvPr id="62" name="TextBox 61"/>
          <p:cNvSpPr txBox="1"/>
          <p:nvPr/>
        </p:nvSpPr>
        <p:spPr>
          <a:xfrm>
            <a:off x="4267200" y="5181600"/>
            <a:ext cx="748923" cy="369332"/>
          </a:xfrm>
          <a:prstGeom prst="rect">
            <a:avLst/>
          </a:prstGeom>
          <a:noFill/>
        </p:spPr>
        <p:txBody>
          <a:bodyPr wrap="none" rtlCol="0">
            <a:spAutoFit/>
          </a:bodyPr>
          <a:lstStyle/>
          <a:p>
            <a:r>
              <a:rPr lang="en-US" dirty="0" smtClean="0"/>
              <a:t>Good</a:t>
            </a:r>
            <a:endParaRPr lang="en-US" dirty="0"/>
          </a:p>
        </p:txBody>
      </p:sp>
      <p:sp>
        <p:nvSpPr>
          <p:cNvPr id="63" name="TextBox 62"/>
          <p:cNvSpPr txBox="1"/>
          <p:nvPr/>
        </p:nvSpPr>
        <p:spPr>
          <a:xfrm>
            <a:off x="4267200" y="4724400"/>
            <a:ext cx="595035" cy="369332"/>
          </a:xfrm>
          <a:prstGeom prst="rect">
            <a:avLst/>
          </a:prstGeom>
          <a:noFill/>
        </p:spPr>
        <p:txBody>
          <a:bodyPr wrap="none" rtlCol="0">
            <a:spAutoFit/>
          </a:bodyPr>
          <a:lstStyle/>
          <a:p>
            <a:r>
              <a:rPr lang="en-US" dirty="0" smtClean="0"/>
              <a:t>Bad</a:t>
            </a:r>
            <a:endParaRPr lang="en-US" dirty="0"/>
          </a:p>
        </p:txBody>
      </p:sp>
      <p:cxnSp>
        <p:nvCxnSpPr>
          <p:cNvPr id="68" name="Straight Arrow Connector 67"/>
          <p:cNvCxnSpPr>
            <a:stCxn id="59" idx="2"/>
            <a:endCxn id="61" idx="0"/>
          </p:cNvCxnSpPr>
          <p:nvPr/>
        </p:nvCxnSpPr>
        <p:spPr bwMode="auto">
          <a:xfrm>
            <a:off x="2743200" y="4331732"/>
            <a:ext cx="0" cy="539234"/>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71" name="Straight Arrow Connector 70"/>
          <p:cNvCxnSpPr>
            <a:stCxn id="60" idx="3"/>
            <a:endCxn id="61" idx="1"/>
          </p:cNvCxnSpPr>
          <p:nvPr/>
        </p:nvCxnSpPr>
        <p:spPr bwMode="auto">
          <a:xfrm>
            <a:off x="1578020" y="5175766"/>
            <a:ext cx="441280" cy="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75" name="Straight Arrow Connector 74"/>
          <p:cNvCxnSpPr>
            <a:stCxn id="61" idx="3"/>
            <a:endCxn id="63" idx="1"/>
          </p:cNvCxnSpPr>
          <p:nvPr/>
        </p:nvCxnSpPr>
        <p:spPr bwMode="auto">
          <a:xfrm flipV="1">
            <a:off x="3467100" y="4909066"/>
            <a:ext cx="800100" cy="26670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cxnSp>
        <p:nvCxnSpPr>
          <p:cNvPr id="78" name="Straight Arrow Connector 77"/>
          <p:cNvCxnSpPr>
            <a:stCxn id="61" idx="3"/>
            <a:endCxn id="62" idx="1"/>
          </p:cNvCxnSpPr>
          <p:nvPr/>
        </p:nvCxnSpPr>
        <p:spPr bwMode="auto">
          <a:xfrm>
            <a:off x="3467100" y="5175766"/>
            <a:ext cx="800100" cy="190500"/>
          </a:xfrm>
          <a:prstGeom prst="straightConnector1">
            <a:avLst/>
          </a:prstGeom>
          <a:solidFill>
            <a:srgbClr val="5CA1FB"/>
          </a:solidFill>
          <a:ln w="66675" cap="flat" cmpd="sng" algn="ctr">
            <a:solidFill>
              <a:schemeClr val="tx1"/>
            </a:solidFill>
            <a:prstDash val="solid"/>
            <a:round/>
            <a:headEnd type="none" w="med" len="med"/>
            <a:tailEnd type="stealth"/>
          </a:ln>
          <a:effectLst/>
        </p:spPr>
      </p:cxnSp>
      <p:sp>
        <p:nvSpPr>
          <p:cNvPr id="87" name="TextBox 86"/>
          <p:cNvSpPr txBox="1"/>
          <p:nvPr/>
        </p:nvSpPr>
        <p:spPr>
          <a:xfrm>
            <a:off x="5486400" y="4953000"/>
            <a:ext cx="79541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a:t>
            </a:r>
            <a:endParaRPr lang="en-US" sz="2800" dirty="0"/>
          </a:p>
        </p:txBody>
      </p:sp>
      <p:sp>
        <p:nvSpPr>
          <p:cNvPr id="37" name="Rounded Rectangular Callout 36"/>
          <p:cNvSpPr/>
          <p:nvPr/>
        </p:nvSpPr>
        <p:spPr bwMode="auto">
          <a:xfrm>
            <a:off x="4876800" y="457200"/>
            <a:ext cx="1143000" cy="762000"/>
          </a:xfrm>
          <a:prstGeom prst="wedgeRoundRectCallout">
            <a:avLst>
              <a:gd name="adj1" fmla="val -56243"/>
              <a:gd name="adj2" fmla="val 7627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Hard to verify</a:t>
            </a:r>
          </a:p>
        </p:txBody>
      </p:sp>
      <p:sp>
        <p:nvSpPr>
          <p:cNvPr id="38" name="Rounded Rectangular Callout 37"/>
          <p:cNvSpPr/>
          <p:nvPr/>
        </p:nvSpPr>
        <p:spPr bwMode="auto">
          <a:xfrm>
            <a:off x="609600" y="228600"/>
            <a:ext cx="1143000" cy="762000"/>
          </a:xfrm>
          <a:prstGeom prst="wedgeRoundRectCallout">
            <a:avLst>
              <a:gd name="adj1" fmla="val -52309"/>
              <a:gd name="adj2" fmla="val 88073"/>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Hard</a:t>
            </a:r>
            <a:r>
              <a:rPr kumimoji="0" lang="en-US" sz="2000" i="0" u="none" strike="noStrike" cap="none" normalizeH="0" dirty="0" smtClean="0">
                <a:ln>
                  <a:noFill/>
                </a:ln>
                <a:solidFill>
                  <a:schemeClr val="tx1"/>
                </a:solidFill>
                <a:effectLst/>
                <a:latin typeface="Arial" charset="0"/>
                <a:ea typeface="ＭＳ Ｐゴシック" pitchFamily="1" charset="-128"/>
              </a:rPr>
              <a:t> to get right</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39" name="Rounded Rectangular Callout 38"/>
          <p:cNvSpPr/>
          <p:nvPr/>
        </p:nvSpPr>
        <p:spPr bwMode="auto">
          <a:xfrm>
            <a:off x="228600" y="2133600"/>
            <a:ext cx="1219200" cy="914400"/>
          </a:xfrm>
          <a:prstGeom prst="wedgeRoundRectCallout">
            <a:avLst>
              <a:gd name="adj1" fmla="val 128593"/>
              <a:gd name="adj2" fmla="val -6569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Diff</a:t>
            </a:r>
            <a:r>
              <a:rPr kumimoji="0" lang="en-US" sz="2000" i="0" u="none" strike="noStrike" cap="none" normalizeH="0" dirty="0" smtClean="0">
                <a:ln>
                  <a:noFill/>
                </a:ln>
                <a:solidFill>
                  <a:schemeClr val="tx1"/>
                </a:solidFill>
                <a:effectLst/>
                <a:latin typeface="Arial" charset="0"/>
                <a:ea typeface="ＭＳ Ｐゴシック" pitchFamily="1" charset="-128"/>
              </a:rPr>
              <a:t> </a:t>
            </a:r>
            <a:r>
              <a:rPr kumimoji="0" lang="en-US" sz="2000" i="0" u="none" strike="noStrike" cap="none" normalizeH="0" dirty="0" err="1" smtClean="0">
                <a:ln>
                  <a:noFill/>
                </a:ln>
                <a:solidFill>
                  <a:schemeClr val="tx1"/>
                </a:solidFill>
                <a:effectLst/>
                <a:latin typeface="Arial" charset="0"/>
                <a:ea typeface="ＭＳ Ｐゴシック" pitchFamily="1" charset="-128"/>
              </a:rPr>
              <a:t>sem</a:t>
            </a:r>
            <a:r>
              <a:rPr kumimoji="0" lang="en-US" sz="2000" i="0" u="none" strike="noStrike" cap="none" normalizeH="0" dirty="0" smtClean="0">
                <a:ln>
                  <a:noFill/>
                </a:ln>
                <a:solidFill>
                  <a:schemeClr val="tx1"/>
                </a:solidFill>
                <a:effectLst/>
                <a:latin typeface="Arial" charset="0"/>
                <a:ea typeface="ＭＳ Ｐゴシック" pitchFamily="1" charset="-128"/>
              </a:rPr>
              <a:t> used by diff tools</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41" name="Rounded Rectangular Callout 40"/>
          <p:cNvSpPr/>
          <p:nvPr/>
        </p:nvSpPr>
        <p:spPr bwMode="auto">
          <a:xfrm>
            <a:off x="609600" y="228600"/>
            <a:ext cx="1143000" cy="762000"/>
          </a:xfrm>
          <a:prstGeom prst="wedgeRoundRectCallout">
            <a:avLst>
              <a:gd name="adj1" fmla="val 32937"/>
              <a:gd name="adj2" fmla="val 12741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Hard</a:t>
            </a:r>
            <a:r>
              <a:rPr kumimoji="0" lang="en-US" sz="2000" i="0" u="none" strike="noStrike" cap="none" normalizeH="0" dirty="0" smtClean="0">
                <a:ln>
                  <a:noFill/>
                </a:ln>
                <a:solidFill>
                  <a:schemeClr val="tx1"/>
                </a:solidFill>
                <a:effectLst/>
                <a:latin typeface="Arial" charset="0"/>
                <a:ea typeface="ＭＳ Ｐゴシック" pitchFamily="1" charset="-128"/>
              </a:rPr>
              <a:t> to get right</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37" grpId="0" animBg="1"/>
      <p:bldP spid="38" grpId="0" animBg="1"/>
      <p:bldP spid="39"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ARIE@WKHDBZNFUVWXY5L9" val="3507"/>
  <p:tag name="FIRSTARIE@OWEAJYNFUVWXYL48" val="3372"/>
  <p:tag name="DEFAULTDISPLAYSOURCE" val="\documentclass{article}\pagestyle{empty}&#10;\begin{document}&#10;&#10;\end{document}&#10;"/>
  <p:tag name="EMBEDFONTS" val="1"/>
  <p:tag name="FIRSTARIE20GURFINKEL@PU8CGYQIFIZABY1M" val="4120"/>
  <p:tag name="FIRSTARIE20GURFINKEL@PU4CGYQIFIZABY1M" val="4696"/>
  <p:tag name="FIRSTARIE20GURFINKEL@MN00000000000000" val="4940"/>
</p:tagLst>
</file>

<file path=ppt/tags/tag2.xml><?xml version="1.0" encoding="utf-8"?>
<p:tagLst xmlns:a="http://schemas.openxmlformats.org/drawingml/2006/main" xmlns:r="http://schemas.openxmlformats.org/officeDocument/2006/relationships" xmlns:p="http://schemas.openxmlformats.org/presentationml/2006/main">
  <p:tag name="TIMING" val="|43.5|0.4|3.5|0.5"/>
</p:tagLst>
</file>

<file path=ppt/theme/theme1.xml><?xml version="1.0" encoding="utf-8"?>
<a:theme xmlns:a="http://schemas.openxmlformats.org/drawingml/2006/main" name="2007-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fullcol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28256</TotalTime>
  <Words>2057</Words>
  <Application>Microsoft Office PowerPoint</Application>
  <PresentationFormat>On-screen Show (4:3)</PresentationFormat>
  <Paragraphs>530</Paragraphs>
  <Slides>39</Slides>
  <Notes>16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0</vt:i4>
      </vt:variant>
      <vt:variant>
        <vt:lpstr>Slide Titles</vt:lpstr>
      </vt:variant>
      <vt:variant>
        <vt:i4>39</vt:i4>
      </vt:variant>
    </vt:vector>
  </HeadingPairs>
  <TitlesOfParts>
    <vt:vector size="51" baseType="lpstr">
      <vt:lpstr>Arial</vt:lpstr>
      <vt:lpstr>Times</vt:lpstr>
      <vt:lpstr>ＭＳ Ｐゴシック</vt:lpstr>
      <vt:lpstr>Consolas</vt:lpstr>
      <vt:lpstr>Arial Unicode MS</vt:lpstr>
      <vt:lpstr>Symbol</vt:lpstr>
      <vt:lpstr>Comic Sans MS</vt:lpstr>
      <vt:lpstr>Bitstream Vera Sans</vt:lpstr>
      <vt:lpstr>Courier New</vt:lpstr>
      <vt:lpstr>Calibri</vt:lpstr>
      <vt:lpstr>2007-presentation-fullcolor</vt:lpstr>
      <vt:lpstr>1_2007-presentation-fullcolor</vt:lpstr>
      <vt:lpstr>Trust in Formal Methods Toolchains</vt:lpstr>
      <vt:lpstr>Slide 2</vt:lpstr>
      <vt:lpstr>About Me</vt:lpstr>
      <vt:lpstr>Automated Software Analysis</vt:lpstr>
      <vt:lpstr>Software Certification: Methods and Tools</vt:lpstr>
      <vt:lpstr>Idealized Development w/ Formal Methods</vt:lpstr>
      <vt:lpstr>Trusting Automated Verification Tools</vt:lpstr>
      <vt:lpstr>Evidence Producing Analysis</vt:lpstr>
      <vt:lpstr>An In-Depth Look…</vt:lpstr>
      <vt:lpstr>Five Hazards (Gaps) of Automated Verification</vt:lpstr>
      <vt:lpstr>Mitigating The Soundness Gap</vt:lpstr>
      <vt:lpstr>Mitigating The Soundness Gap</vt:lpstr>
      <vt:lpstr>Mitigating the Property Gap: Vacuity in Model Checking</vt:lpstr>
      <vt:lpstr>Vacuity: Mitigating Property Gap</vt:lpstr>
      <vt:lpstr>Slide 15</vt:lpstr>
      <vt:lpstr>Can A TRUE Result of Model Checker be Trusted</vt:lpstr>
      <vt:lpstr>Vacuity Detection: Single Occurrence</vt:lpstr>
      <vt:lpstr>Detecting Vacuity in Multiple Occurrences</vt:lpstr>
      <vt:lpstr>Detecting Vacuity in Multiple Occurrences: ACTL</vt:lpstr>
      <vt:lpstr>Mitigating the Environment Gap:  Environment Guarantee</vt:lpstr>
      <vt:lpstr>Validity of Vacuity Results</vt:lpstr>
      <vt:lpstr>System Structure</vt:lpstr>
      <vt:lpstr>Our Goal</vt:lpstr>
      <vt:lpstr>Formalizing Environment Guarantees</vt:lpstr>
      <vt:lpstr>Special Case: Universal Properties</vt:lpstr>
      <vt:lpstr>Universal Properties: Implementation</vt:lpstr>
      <vt:lpstr>Case Study: TCAS II</vt:lpstr>
      <vt:lpstr>TCAS II Model</vt:lpstr>
      <vt:lpstr>TCAS II Properties</vt:lpstr>
      <vt:lpstr>Experimental Results</vt:lpstr>
      <vt:lpstr>Mitigating the Semantic Gap</vt:lpstr>
      <vt:lpstr>Mitigating the Semantics Gap</vt:lpstr>
      <vt:lpstr>V&amp;C Architecture (Verifier &amp; Compiler)</vt:lpstr>
      <vt:lpstr>Proofs are “Witnesses” to Success*</vt:lpstr>
      <vt:lpstr>Adapt: From Low-Level to High-Level Certificate</vt:lpstr>
      <vt:lpstr>Iteratively Guess a Simulation and Adapt Cert.</vt:lpstr>
      <vt:lpstr>Five Hazards (Gaps) of Automated Verification</vt:lpstr>
      <vt:lpstr>Contact Information</vt:lpstr>
      <vt:lpstr>Proof-Producing Verifier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Arie Gurfinkel</dc:creator>
  <cp:lastModifiedBy>Windows User</cp:lastModifiedBy>
  <cp:revision>565</cp:revision>
  <dcterms:created xsi:type="dcterms:W3CDTF">2006-08-16T00:00:00Z</dcterms:created>
  <dcterms:modified xsi:type="dcterms:W3CDTF">2013-07-14T10:20:22Z</dcterms:modified>
</cp:coreProperties>
</file>