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tif" ContentType="image/t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1.xml" ContentType="application/inkml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256" r:id="rId2"/>
    <p:sldId id="494" r:id="rId3"/>
    <p:sldId id="495" r:id="rId4"/>
    <p:sldId id="536" r:id="rId5"/>
    <p:sldId id="434" r:id="rId6"/>
    <p:sldId id="481" r:id="rId7"/>
    <p:sldId id="520" r:id="rId8"/>
    <p:sldId id="521" r:id="rId9"/>
    <p:sldId id="435" r:id="rId10"/>
    <p:sldId id="492" r:id="rId11"/>
    <p:sldId id="509" r:id="rId12"/>
    <p:sldId id="493" r:id="rId13"/>
    <p:sldId id="531" r:id="rId14"/>
    <p:sldId id="514" r:id="rId15"/>
    <p:sldId id="542" r:id="rId16"/>
    <p:sldId id="543" r:id="rId17"/>
    <p:sldId id="518" r:id="rId18"/>
    <p:sldId id="538" r:id="rId19"/>
    <p:sldId id="539" r:id="rId20"/>
    <p:sldId id="540" r:id="rId21"/>
    <p:sldId id="541" r:id="rId22"/>
    <p:sldId id="519" r:id="rId23"/>
    <p:sldId id="517" r:id="rId24"/>
    <p:sldId id="544" r:id="rId25"/>
    <p:sldId id="522" r:id="rId26"/>
    <p:sldId id="523" r:id="rId27"/>
    <p:sldId id="524" r:id="rId28"/>
    <p:sldId id="407" r:id="rId29"/>
    <p:sldId id="439" r:id="rId30"/>
    <p:sldId id="527" r:id="rId31"/>
    <p:sldId id="528" r:id="rId32"/>
    <p:sldId id="440" r:id="rId33"/>
    <p:sldId id="400" r:id="rId34"/>
    <p:sldId id="401" r:id="rId35"/>
    <p:sldId id="530" r:id="rId36"/>
    <p:sldId id="442" r:id="rId37"/>
    <p:sldId id="507" r:id="rId38"/>
    <p:sldId id="508" r:id="rId39"/>
    <p:sldId id="537" r:id="rId40"/>
    <p:sldId id="526" r:id="rId41"/>
    <p:sldId id="447" r:id="rId42"/>
    <p:sldId id="448" r:id="rId43"/>
    <p:sldId id="449" r:id="rId44"/>
    <p:sldId id="500" r:id="rId45"/>
    <p:sldId id="501" r:id="rId46"/>
    <p:sldId id="502" r:id="rId47"/>
    <p:sldId id="397" r:id="rId48"/>
    <p:sldId id="532" r:id="rId49"/>
    <p:sldId id="533" r:id="rId50"/>
    <p:sldId id="534" r:id="rId51"/>
    <p:sldId id="535" r:id="rId52"/>
  </p:sldIdLst>
  <p:sldSz cx="9144000" cy="6858000" type="screen4x3"/>
  <p:notesSz cx="6934200" cy="9220200"/>
  <p:custDataLst>
    <p:tags r:id="rId55"/>
  </p:custDataLst>
  <p:defaultTextStyle>
    <a:defPPr>
      <a:defRPr lang="en-US"/>
    </a:defPPr>
    <a:lvl1pPr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">
          <p15:clr>
            <a:srgbClr val="A4A3A4"/>
          </p15:clr>
        </p15:guide>
        <p15:guide id="2" orient="horz" pos="3744">
          <p15:clr>
            <a:srgbClr val="A4A3A4"/>
          </p15:clr>
        </p15:guide>
        <p15:guide id="3" orient="horz" pos="960">
          <p15:clr>
            <a:srgbClr val="A4A3A4"/>
          </p15:clr>
        </p15:guide>
        <p15:guide id="4" orient="horz" pos="720">
          <p15:clr>
            <a:srgbClr val="A4A3A4"/>
          </p15:clr>
        </p15:guide>
        <p15:guide id="5" pos="336">
          <p15:clr>
            <a:srgbClr val="A4A3A4"/>
          </p15:clr>
        </p15:guide>
        <p15:guide id="6" pos="54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695"/>
    <a:srgbClr val="B2CCE5"/>
    <a:srgbClr val="5CA1FB"/>
    <a:srgbClr val="3C4F82"/>
    <a:srgbClr val="777777"/>
    <a:srgbClr val="8BADE5"/>
    <a:srgbClr val="B3C2D7"/>
    <a:srgbClr val="3333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16" autoAdjust="0"/>
    <p:restoredTop sz="75832" autoAdjust="0"/>
  </p:normalViewPr>
  <p:slideViewPr>
    <p:cSldViewPr>
      <p:cViewPr>
        <p:scale>
          <a:sx n="100" d="100"/>
          <a:sy n="100" d="100"/>
        </p:scale>
        <p:origin x="1952" y="128"/>
      </p:cViewPr>
      <p:guideLst>
        <p:guide orient="horz" pos="288"/>
        <p:guide orient="horz" pos="3744"/>
        <p:guide orient="horz" pos="960"/>
        <p:guide orient="horz" pos="720"/>
        <p:guide pos="336"/>
        <p:guide pos="54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2" d="100"/>
        <a:sy n="122" d="100"/>
      </p:scale>
      <p:origin x="0" y="0"/>
    </p:cViewPr>
  </p:sorterViewPr>
  <p:notesViewPr>
    <p:cSldViewPr>
      <p:cViewPr varScale="1">
        <p:scale>
          <a:sx n="98" d="100"/>
          <a:sy n="98" d="100"/>
        </p:scale>
        <p:origin x="3000" y="200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tags" Target="tags/tag1.xml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E45FCA-9310-E241-9228-5CA782A22BAE}" type="doc">
      <dgm:prSet loTypeId="urn:microsoft.com/office/officeart/2005/8/layout/vProcess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46E9A8-90D4-AB41-B67A-F2B6E4755F66}">
      <dgm:prSet phldrT="[Text]"/>
      <dgm:spPr/>
      <dgm:t>
        <a:bodyPr/>
        <a:lstStyle/>
        <a:p>
          <a:r>
            <a:rPr lang="en-US" dirty="0" smtClean="0"/>
            <a:t>Program + Spec</a:t>
          </a:r>
          <a:endParaRPr lang="en-US" dirty="0"/>
        </a:p>
      </dgm:t>
    </dgm:pt>
    <dgm:pt modelId="{40EAD567-074F-9047-9297-C3BCE5CE0B9B}" type="parTrans" cxnId="{2627F323-904D-FA42-947F-4F91685480D4}">
      <dgm:prSet/>
      <dgm:spPr/>
      <dgm:t>
        <a:bodyPr/>
        <a:lstStyle/>
        <a:p>
          <a:endParaRPr lang="en-US"/>
        </a:p>
      </dgm:t>
    </dgm:pt>
    <dgm:pt modelId="{1A5FF69D-F08B-BD4F-AF2B-36A622837B6C}" type="sibTrans" cxnId="{2627F323-904D-FA42-947F-4F91685480D4}">
      <dgm:prSet/>
      <dgm:spPr/>
      <dgm:t>
        <a:bodyPr/>
        <a:lstStyle/>
        <a:p>
          <a:endParaRPr lang="en-US"/>
        </a:p>
      </dgm:t>
    </dgm:pt>
    <dgm:pt modelId="{33EA21B5-590C-2345-8563-E9E61DC0F521}">
      <dgm:prSet phldrT="[Text]"/>
      <dgm:spPr/>
      <dgm:t>
        <a:bodyPr/>
        <a:lstStyle/>
        <a:p>
          <a:r>
            <a:rPr lang="en-US" dirty="0" smtClean="0"/>
            <a:t>Verification Condition (in Logic)</a:t>
          </a:r>
          <a:endParaRPr lang="en-US" dirty="0"/>
        </a:p>
      </dgm:t>
    </dgm:pt>
    <dgm:pt modelId="{B936B8B4-170A-E64E-9E09-D7548D374111}" type="parTrans" cxnId="{EB1E3BCD-BF9F-B646-8ED9-7A1F1A9F4E1E}">
      <dgm:prSet/>
      <dgm:spPr/>
      <dgm:t>
        <a:bodyPr/>
        <a:lstStyle/>
        <a:p>
          <a:endParaRPr lang="en-US"/>
        </a:p>
      </dgm:t>
    </dgm:pt>
    <dgm:pt modelId="{01452423-4414-2640-B479-E85CC3780956}" type="sibTrans" cxnId="{EB1E3BCD-BF9F-B646-8ED9-7A1F1A9F4E1E}">
      <dgm:prSet/>
      <dgm:spPr/>
      <dgm:t>
        <a:bodyPr/>
        <a:lstStyle/>
        <a:p>
          <a:endParaRPr lang="en-US"/>
        </a:p>
      </dgm:t>
    </dgm:pt>
    <dgm:pt modelId="{99C118EE-8D03-A148-A6E2-16CC9E0BA990}">
      <dgm:prSet phldrT="[Text]"/>
      <dgm:spPr/>
      <dgm:t>
        <a:bodyPr/>
        <a:lstStyle/>
        <a:p>
          <a:r>
            <a:rPr lang="en-US" dirty="0" smtClean="0"/>
            <a:t>Decision Procedure</a:t>
          </a:r>
          <a:endParaRPr lang="en-US" dirty="0"/>
        </a:p>
      </dgm:t>
    </dgm:pt>
    <dgm:pt modelId="{98C17FD8-762D-F446-8048-E33EFB3C9FE2}" type="parTrans" cxnId="{532C1413-53D8-1B48-934A-78A06480A683}">
      <dgm:prSet/>
      <dgm:spPr/>
      <dgm:t>
        <a:bodyPr/>
        <a:lstStyle/>
        <a:p>
          <a:endParaRPr lang="en-US"/>
        </a:p>
      </dgm:t>
    </dgm:pt>
    <dgm:pt modelId="{0660A3E7-9480-A343-9962-66BD00BDB314}" type="sibTrans" cxnId="{532C1413-53D8-1B48-934A-78A06480A683}">
      <dgm:prSet/>
      <dgm:spPr/>
      <dgm:t>
        <a:bodyPr/>
        <a:lstStyle/>
        <a:p>
          <a:pPr rtl="0"/>
          <a:endParaRPr lang="en-US"/>
        </a:p>
      </dgm:t>
    </dgm:pt>
    <dgm:pt modelId="{69A893B9-C0FD-534E-B272-56B7E2808964}" type="pres">
      <dgm:prSet presAssocID="{FEE45FCA-9310-E241-9228-5CA782A22BAE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FCB384-B967-B94C-9874-FB089E9D7E88}" type="pres">
      <dgm:prSet presAssocID="{FEE45FCA-9310-E241-9228-5CA782A22BAE}" presName="dummyMaxCanvas" presStyleCnt="0">
        <dgm:presLayoutVars/>
      </dgm:prSet>
      <dgm:spPr/>
    </dgm:pt>
    <dgm:pt modelId="{181859E1-C906-7045-80C2-CB14AC2A8F4C}" type="pres">
      <dgm:prSet presAssocID="{FEE45FCA-9310-E241-9228-5CA782A22BAE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4E752C-0DE7-AF43-B48E-54F505E041DA}" type="pres">
      <dgm:prSet presAssocID="{FEE45FCA-9310-E241-9228-5CA782A22BAE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ABDECC-CBCD-1D4C-B8DA-ED002E367B77}" type="pres">
      <dgm:prSet presAssocID="{FEE45FCA-9310-E241-9228-5CA782A22BAE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246046-6C04-2B40-9FE6-BB64752685F1}" type="pres">
      <dgm:prSet presAssocID="{FEE45FCA-9310-E241-9228-5CA782A22BAE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738FC7-7372-9C4E-BEEE-149D9505A446}" type="pres">
      <dgm:prSet presAssocID="{FEE45FCA-9310-E241-9228-5CA782A22BAE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574474-D7F2-C84A-9384-D62F9C5E9E94}" type="pres">
      <dgm:prSet presAssocID="{FEE45FCA-9310-E241-9228-5CA782A22BAE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8274FA-3C10-0944-BBB8-8D51CFCF13A1}" type="pres">
      <dgm:prSet presAssocID="{FEE45FCA-9310-E241-9228-5CA782A22BAE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D72EE4-111D-B140-8633-4615D07A3712}" type="pres">
      <dgm:prSet presAssocID="{FEE45FCA-9310-E241-9228-5CA782A22BAE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58DBA18-1718-4546-A287-18EFEACD3D1B}" type="presOf" srcId="{99C118EE-8D03-A148-A6E2-16CC9E0BA990}" destId="{CAABDECC-CBCD-1D4C-B8DA-ED002E367B77}" srcOrd="0" destOrd="0" presId="urn:microsoft.com/office/officeart/2005/8/layout/vProcess5"/>
    <dgm:cxn modelId="{E0ABC268-24C8-4845-B596-7427A9A9F461}" type="presOf" srcId="{5646E9A8-90D4-AB41-B67A-F2B6E4755F66}" destId="{181859E1-C906-7045-80C2-CB14AC2A8F4C}" srcOrd="0" destOrd="0" presId="urn:microsoft.com/office/officeart/2005/8/layout/vProcess5"/>
    <dgm:cxn modelId="{4389394A-7711-E848-84F6-ED292FE118D6}" type="presOf" srcId="{33EA21B5-590C-2345-8563-E9E61DC0F521}" destId="{FF4E752C-0DE7-AF43-B48E-54F505E041DA}" srcOrd="0" destOrd="0" presId="urn:microsoft.com/office/officeart/2005/8/layout/vProcess5"/>
    <dgm:cxn modelId="{12DCDBE3-73CD-AF4A-AA3F-6EF4404F5E24}" type="presOf" srcId="{1A5FF69D-F08B-BD4F-AF2B-36A622837B6C}" destId="{DF246046-6C04-2B40-9FE6-BB64752685F1}" srcOrd="0" destOrd="0" presId="urn:microsoft.com/office/officeart/2005/8/layout/vProcess5"/>
    <dgm:cxn modelId="{2627F323-904D-FA42-947F-4F91685480D4}" srcId="{FEE45FCA-9310-E241-9228-5CA782A22BAE}" destId="{5646E9A8-90D4-AB41-B67A-F2B6E4755F66}" srcOrd="0" destOrd="0" parTransId="{40EAD567-074F-9047-9297-C3BCE5CE0B9B}" sibTransId="{1A5FF69D-F08B-BD4F-AF2B-36A622837B6C}"/>
    <dgm:cxn modelId="{532C1413-53D8-1B48-934A-78A06480A683}" srcId="{FEE45FCA-9310-E241-9228-5CA782A22BAE}" destId="{99C118EE-8D03-A148-A6E2-16CC9E0BA990}" srcOrd="2" destOrd="0" parTransId="{98C17FD8-762D-F446-8048-E33EFB3C9FE2}" sibTransId="{0660A3E7-9480-A343-9962-66BD00BDB314}"/>
    <dgm:cxn modelId="{836FB483-9C48-6748-A499-9DEB2558F369}" type="presOf" srcId="{FEE45FCA-9310-E241-9228-5CA782A22BAE}" destId="{69A893B9-C0FD-534E-B272-56B7E2808964}" srcOrd="0" destOrd="0" presId="urn:microsoft.com/office/officeart/2005/8/layout/vProcess5"/>
    <dgm:cxn modelId="{4236AB3D-A12D-D74A-A127-D072FA99F4F8}" type="presOf" srcId="{01452423-4414-2640-B479-E85CC3780956}" destId="{E9738FC7-7372-9C4E-BEEE-149D9505A446}" srcOrd="0" destOrd="0" presId="urn:microsoft.com/office/officeart/2005/8/layout/vProcess5"/>
    <dgm:cxn modelId="{D704A441-EBE7-5F42-ACA7-027899BC2032}" type="presOf" srcId="{99C118EE-8D03-A148-A6E2-16CC9E0BA990}" destId="{5DD72EE4-111D-B140-8633-4615D07A3712}" srcOrd="1" destOrd="0" presId="urn:microsoft.com/office/officeart/2005/8/layout/vProcess5"/>
    <dgm:cxn modelId="{7DB0C4C0-F22B-AC44-8988-5069C660A385}" type="presOf" srcId="{5646E9A8-90D4-AB41-B67A-F2B6E4755F66}" destId="{67574474-D7F2-C84A-9384-D62F9C5E9E94}" srcOrd="1" destOrd="0" presId="urn:microsoft.com/office/officeart/2005/8/layout/vProcess5"/>
    <dgm:cxn modelId="{EB1E3BCD-BF9F-B646-8ED9-7A1F1A9F4E1E}" srcId="{FEE45FCA-9310-E241-9228-5CA782A22BAE}" destId="{33EA21B5-590C-2345-8563-E9E61DC0F521}" srcOrd="1" destOrd="0" parTransId="{B936B8B4-170A-E64E-9E09-D7548D374111}" sibTransId="{01452423-4414-2640-B479-E85CC3780956}"/>
    <dgm:cxn modelId="{413C752C-0F48-854A-A35F-DF1A7BCB917F}" type="presOf" srcId="{33EA21B5-590C-2345-8563-E9E61DC0F521}" destId="{558274FA-3C10-0944-BBB8-8D51CFCF13A1}" srcOrd="1" destOrd="0" presId="urn:microsoft.com/office/officeart/2005/8/layout/vProcess5"/>
    <dgm:cxn modelId="{7F18C247-52F4-AD4D-A5F3-DD71322A2A72}" type="presParOf" srcId="{69A893B9-C0FD-534E-B272-56B7E2808964}" destId="{C4FCB384-B967-B94C-9874-FB089E9D7E88}" srcOrd="0" destOrd="0" presId="urn:microsoft.com/office/officeart/2005/8/layout/vProcess5"/>
    <dgm:cxn modelId="{C1006501-BCD8-5F46-A9A9-A4FE12202CC9}" type="presParOf" srcId="{69A893B9-C0FD-534E-B272-56B7E2808964}" destId="{181859E1-C906-7045-80C2-CB14AC2A8F4C}" srcOrd="1" destOrd="0" presId="urn:microsoft.com/office/officeart/2005/8/layout/vProcess5"/>
    <dgm:cxn modelId="{D87D3B70-BE5E-3D44-B7C6-DFA9C23B1E47}" type="presParOf" srcId="{69A893B9-C0FD-534E-B272-56B7E2808964}" destId="{FF4E752C-0DE7-AF43-B48E-54F505E041DA}" srcOrd="2" destOrd="0" presId="urn:microsoft.com/office/officeart/2005/8/layout/vProcess5"/>
    <dgm:cxn modelId="{F16B63A5-60F5-9842-9AEC-E96609E054DE}" type="presParOf" srcId="{69A893B9-C0FD-534E-B272-56B7E2808964}" destId="{CAABDECC-CBCD-1D4C-B8DA-ED002E367B77}" srcOrd="3" destOrd="0" presId="urn:microsoft.com/office/officeart/2005/8/layout/vProcess5"/>
    <dgm:cxn modelId="{8DB45E3E-E118-9148-AD00-55EF70535DA9}" type="presParOf" srcId="{69A893B9-C0FD-534E-B272-56B7E2808964}" destId="{DF246046-6C04-2B40-9FE6-BB64752685F1}" srcOrd="4" destOrd="0" presId="urn:microsoft.com/office/officeart/2005/8/layout/vProcess5"/>
    <dgm:cxn modelId="{87D3E814-6616-8B42-BF7C-6FDB65C9D888}" type="presParOf" srcId="{69A893B9-C0FD-534E-B272-56B7E2808964}" destId="{E9738FC7-7372-9C4E-BEEE-149D9505A446}" srcOrd="5" destOrd="0" presId="urn:microsoft.com/office/officeart/2005/8/layout/vProcess5"/>
    <dgm:cxn modelId="{FB8010CF-C186-A446-8388-B75937D8E309}" type="presParOf" srcId="{69A893B9-C0FD-534E-B272-56B7E2808964}" destId="{67574474-D7F2-C84A-9384-D62F9C5E9E94}" srcOrd="6" destOrd="0" presId="urn:microsoft.com/office/officeart/2005/8/layout/vProcess5"/>
    <dgm:cxn modelId="{76874033-04B3-9E40-98BC-EAB226927EC6}" type="presParOf" srcId="{69A893B9-C0FD-534E-B272-56B7E2808964}" destId="{558274FA-3C10-0944-BBB8-8D51CFCF13A1}" srcOrd="7" destOrd="0" presId="urn:microsoft.com/office/officeart/2005/8/layout/vProcess5"/>
    <dgm:cxn modelId="{6718B415-DDE1-5548-AF7B-63CFF9862F77}" type="presParOf" srcId="{69A893B9-C0FD-534E-B272-56B7E2808964}" destId="{5DD72EE4-111D-B140-8633-4615D07A3712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1859E1-C906-7045-80C2-CB14AC2A8F4C}">
      <dsp:nvSpPr>
        <dsp:cNvPr id="0" name=""/>
        <dsp:cNvSpPr/>
      </dsp:nvSpPr>
      <dsp:spPr>
        <a:xfrm>
          <a:off x="0" y="0"/>
          <a:ext cx="5181600" cy="1219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Program + Spec</a:t>
          </a:r>
          <a:endParaRPr lang="en-US" sz="3200" kern="1200" dirty="0"/>
        </a:p>
      </dsp:txBody>
      <dsp:txXfrm>
        <a:off x="35709" y="35709"/>
        <a:ext cx="3865988" cy="1147782"/>
      </dsp:txXfrm>
    </dsp:sp>
    <dsp:sp modelId="{FF4E752C-0DE7-AF43-B48E-54F505E041DA}">
      <dsp:nvSpPr>
        <dsp:cNvPr id="0" name=""/>
        <dsp:cNvSpPr/>
      </dsp:nvSpPr>
      <dsp:spPr>
        <a:xfrm>
          <a:off x="457199" y="1422399"/>
          <a:ext cx="5181600" cy="1219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Verification Condition (in Logic)</a:t>
          </a:r>
          <a:endParaRPr lang="en-US" sz="3200" kern="1200" dirty="0"/>
        </a:p>
      </dsp:txBody>
      <dsp:txXfrm>
        <a:off x="492908" y="1458108"/>
        <a:ext cx="3860502" cy="1147782"/>
      </dsp:txXfrm>
    </dsp:sp>
    <dsp:sp modelId="{CAABDECC-CBCD-1D4C-B8DA-ED002E367B77}">
      <dsp:nvSpPr>
        <dsp:cNvPr id="0" name=""/>
        <dsp:cNvSpPr/>
      </dsp:nvSpPr>
      <dsp:spPr>
        <a:xfrm>
          <a:off x="914399" y="2844799"/>
          <a:ext cx="5181600" cy="1219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Decision Procedure</a:t>
          </a:r>
          <a:endParaRPr lang="en-US" sz="3200" kern="1200" dirty="0"/>
        </a:p>
      </dsp:txBody>
      <dsp:txXfrm>
        <a:off x="950108" y="2880508"/>
        <a:ext cx="3860502" cy="1147782"/>
      </dsp:txXfrm>
    </dsp:sp>
    <dsp:sp modelId="{DF246046-6C04-2B40-9FE6-BB64752685F1}">
      <dsp:nvSpPr>
        <dsp:cNvPr id="0" name=""/>
        <dsp:cNvSpPr/>
      </dsp:nvSpPr>
      <dsp:spPr>
        <a:xfrm>
          <a:off x="4389120" y="924560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4567428" y="924560"/>
        <a:ext cx="435864" cy="596341"/>
      </dsp:txXfrm>
    </dsp:sp>
    <dsp:sp modelId="{E9738FC7-7372-9C4E-BEEE-149D9505A446}">
      <dsp:nvSpPr>
        <dsp:cNvPr id="0" name=""/>
        <dsp:cNvSpPr/>
      </dsp:nvSpPr>
      <dsp:spPr>
        <a:xfrm>
          <a:off x="4846320" y="2338832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5024628" y="2338832"/>
        <a:ext cx="435864" cy="5963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00" name="Rectangle 20"/>
          <p:cNvSpPr>
            <a:spLocks noChangeArrowheads="1"/>
          </p:cNvSpPr>
          <p:nvPr/>
        </p:nvSpPr>
        <p:spPr bwMode="auto">
          <a:xfrm>
            <a:off x="4070350" y="8660584"/>
            <a:ext cx="2133600" cy="464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906" tIns="0" rIns="18906" bIns="0" anchor="b"/>
          <a:lstStyle/>
          <a:p>
            <a:pPr algn="r" defTabSz="949325">
              <a:lnSpc>
                <a:spcPct val="89000"/>
              </a:lnSpc>
              <a:spcBef>
                <a:spcPct val="40000"/>
              </a:spcBef>
            </a:pPr>
            <a:r>
              <a:rPr lang="en-US" sz="900" b="0" dirty="0"/>
              <a:t>© </a:t>
            </a:r>
            <a:r>
              <a:rPr lang="en-US" sz="900" b="0" dirty="0" smtClean="0"/>
              <a:t>2014 Carnegie </a:t>
            </a:r>
            <a:r>
              <a:rPr lang="en-US" sz="900" b="0" dirty="0"/>
              <a:t>Mellon University</a:t>
            </a:r>
          </a:p>
          <a:p>
            <a:pPr algn="l" defTabSz="949325">
              <a:lnSpc>
                <a:spcPct val="89000"/>
              </a:lnSpc>
              <a:spcBef>
                <a:spcPct val="40000"/>
              </a:spcBef>
            </a:pPr>
            <a:r>
              <a:rPr lang="en-US" sz="800" b="0" i="1" dirty="0">
                <a:latin typeface="Times New Roman" pitchFamily="18" charset="0"/>
              </a:rPr>
              <a:t>  </a:t>
            </a:r>
          </a:p>
        </p:txBody>
      </p:sp>
      <p:sp>
        <p:nvSpPr>
          <p:cNvPr id="46101" name="Rectangle 21"/>
          <p:cNvSpPr>
            <a:spLocks noChangeArrowheads="1"/>
          </p:cNvSpPr>
          <p:nvPr/>
        </p:nvSpPr>
        <p:spPr bwMode="auto">
          <a:xfrm>
            <a:off x="6447479" y="8801677"/>
            <a:ext cx="335269" cy="22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8226" tIns="44112" rIns="88226" bIns="44112">
            <a:spAutoFit/>
          </a:bodyPr>
          <a:lstStyle/>
          <a:p>
            <a:pPr defTabSz="901700" eaLnBrk="0" hangingPunct="0">
              <a:lnSpc>
                <a:spcPct val="90000"/>
              </a:lnSpc>
              <a:spcBef>
                <a:spcPct val="0"/>
              </a:spcBef>
            </a:pPr>
            <a:fld id="{AC363E17-291A-4AC6-942A-2CC827AAF43E}" type="slidenum">
              <a:rPr lang="en-US" sz="1000"/>
              <a:pPr defTabSz="901700" eaLnBrk="0" hangingPunct="0"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en-US" sz="1000"/>
          </a:p>
        </p:txBody>
      </p:sp>
      <p:sp>
        <p:nvSpPr>
          <p:cNvPr id="46102" name="Line 22"/>
          <p:cNvSpPr>
            <a:spLocks noChangeShapeType="1"/>
          </p:cNvSpPr>
          <p:nvPr/>
        </p:nvSpPr>
        <p:spPr bwMode="auto">
          <a:xfrm flipH="1">
            <a:off x="228600" y="8687534"/>
            <a:ext cx="6477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6103" name="Picture 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350" y="8799115"/>
            <a:ext cx="3727450" cy="189020"/>
          </a:xfrm>
          <a:prstGeom prst="rect">
            <a:avLst/>
          </a:prstGeom>
          <a:noFill/>
        </p:spPr>
      </p:pic>
      <p:sp>
        <p:nvSpPr>
          <p:cNvPr id="46104" name="Rectangle 24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73088" y="296455"/>
            <a:ext cx="2703512" cy="46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49325">
              <a:lnSpc>
                <a:spcPct val="90000"/>
              </a:lnSpc>
              <a:defRPr sz="900"/>
            </a:lvl1pPr>
          </a:lstStyle>
          <a:p>
            <a:r>
              <a:rPr lang="en-US" dirty="0" smtClean="0"/>
              <a:t>Author</a:t>
            </a:r>
          </a:p>
          <a:p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46105" name="Rectangle 25"/>
          <p:cNvSpPr>
            <a:spLocks noGrp="1" noChangeArrowheads="1"/>
          </p:cNvSpPr>
          <p:nvPr>
            <p:ph type="dt" idx="1"/>
          </p:nvPr>
        </p:nvSpPr>
        <p:spPr bwMode="auto">
          <a:xfrm>
            <a:off x="3733801" y="296455"/>
            <a:ext cx="2703513" cy="46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906" tIns="0" rIns="18906" bIns="0" numCol="1" anchor="t" anchorCtr="0" compatLnSpc="1">
            <a:prstTxWarp prst="textNoShape">
              <a:avLst/>
            </a:prstTxWarp>
          </a:bodyPr>
          <a:lstStyle>
            <a:lvl1pPr algn="r" defTabSz="949325" eaLnBrk="0" hangingPunct="0">
              <a:spcBef>
                <a:spcPct val="0"/>
              </a:spcBef>
              <a:defRPr sz="1000" b="0"/>
            </a:lvl1pPr>
          </a:lstStyle>
          <a:p>
            <a:fld id="{3A6F02B3-FA41-0144-A820-A7FB86451623}" type="datetime1">
              <a:rPr lang="en-US" smtClean="0"/>
              <a:t>11/12/17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550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1-17T15:28:11.81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0 4 0,'1'0'-1'0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692150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25" y="4380229"/>
            <a:ext cx="5086350" cy="414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188" name="Rectangle 20"/>
          <p:cNvSpPr>
            <a:spLocks noChangeArrowheads="1"/>
          </p:cNvSpPr>
          <p:nvPr/>
        </p:nvSpPr>
        <p:spPr bwMode="auto">
          <a:xfrm>
            <a:off x="4070350" y="8660584"/>
            <a:ext cx="2133600" cy="464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906" tIns="0" rIns="18906" bIns="0" anchor="b"/>
          <a:lstStyle/>
          <a:p>
            <a:pPr algn="r" defTabSz="949325">
              <a:lnSpc>
                <a:spcPct val="89000"/>
              </a:lnSpc>
              <a:spcBef>
                <a:spcPct val="40000"/>
              </a:spcBef>
            </a:pPr>
            <a:r>
              <a:rPr lang="en-US" sz="900" b="0" dirty="0"/>
              <a:t>© </a:t>
            </a:r>
            <a:r>
              <a:rPr lang="en-US" sz="900" b="0" dirty="0" smtClean="0"/>
              <a:t>2014 Carnegie </a:t>
            </a:r>
            <a:r>
              <a:rPr lang="en-US" sz="900" b="0" dirty="0"/>
              <a:t>Mellon University</a:t>
            </a:r>
          </a:p>
          <a:p>
            <a:pPr algn="l" defTabSz="949325">
              <a:lnSpc>
                <a:spcPct val="89000"/>
              </a:lnSpc>
              <a:spcBef>
                <a:spcPct val="40000"/>
              </a:spcBef>
            </a:pPr>
            <a:r>
              <a:rPr lang="en-US" sz="800" b="0" i="1" dirty="0">
                <a:latin typeface="Times New Roman" pitchFamily="18" charset="0"/>
              </a:rPr>
              <a:t>  </a:t>
            </a:r>
          </a:p>
        </p:txBody>
      </p:sp>
      <p:sp>
        <p:nvSpPr>
          <p:cNvPr id="7189" name="Rectangle 21"/>
          <p:cNvSpPr>
            <a:spLocks noChangeArrowheads="1"/>
          </p:cNvSpPr>
          <p:nvPr/>
        </p:nvSpPr>
        <p:spPr bwMode="auto">
          <a:xfrm>
            <a:off x="6447479" y="8801677"/>
            <a:ext cx="335269" cy="22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8226" tIns="44112" rIns="88226" bIns="44112">
            <a:spAutoFit/>
          </a:bodyPr>
          <a:lstStyle/>
          <a:p>
            <a:pPr defTabSz="901700" eaLnBrk="0" hangingPunct="0">
              <a:lnSpc>
                <a:spcPct val="90000"/>
              </a:lnSpc>
              <a:spcBef>
                <a:spcPct val="0"/>
              </a:spcBef>
            </a:pPr>
            <a:fld id="{96682DAF-BC0D-4CE6-B4F0-24EEC6997256}" type="slidenum">
              <a:rPr lang="en-US" sz="1000"/>
              <a:pPr defTabSz="901700" eaLnBrk="0" hangingPunct="0"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en-US" sz="1000"/>
          </a:p>
        </p:txBody>
      </p:sp>
      <p:sp>
        <p:nvSpPr>
          <p:cNvPr id="7190" name="Line 22"/>
          <p:cNvSpPr>
            <a:spLocks noChangeShapeType="1"/>
          </p:cNvSpPr>
          <p:nvPr/>
        </p:nvSpPr>
        <p:spPr bwMode="auto">
          <a:xfrm flipH="1">
            <a:off x="228600" y="8687534"/>
            <a:ext cx="6477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7191" name="Picture 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350" y="8799115"/>
            <a:ext cx="3727450" cy="189020"/>
          </a:xfrm>
          <a:prstGeom prst="rect">
            <a:avLst/>
          </a:prstGeom>
          <a:noFill/>
        </p:spPr>
      </p:pic>
      <p:sp>
        <p:nvSpPr>
          <p:cNvPr id="7192" name="Rectangle 24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73088" y="296455"/>
            <a:ext cx="2703512" cy="46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49325">
              <a:lnSpc>
                <a:spcPct val="90000"/>
              </a:lnSpc>
              <a:defRPr sz="900"/>
            </a:lvl1pPr>
          </a:lstStyle>
          <a:p>
            <a:r>
              <a:rPr lang="en-US" dirty="0" smtClean="0"/>
              <a:t>Author</a:t>
            </a:r>
          </a:p>
          <a:p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7193" name="Rectangle 25"/>
          <p:cNvSpPr>
            <a:spLocks noGrp="1" noChangeArrowheads="1"/>
          </p:cNvSpPr>
          <p:nvPr>
            <p:ph type="dt" idx="1"/>
          </p:nvPr>
        </p:nvSpPr>
        <p:spPr bwMode="auto">
          <a:xfrm>
            <a:off x="3733801" y="296455"/>
            <a:ext cx="2703513" cy="46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906" tIns="0" rIns="18906" bIns="0" numCol="1" anchor="t" anchorCtr="0" compatLnSpc="1">
            <a:prstTxWarp prst="textNoShape">
              <a:avLst/>
            </a:prstTxWarp>
          </a:bodyPr>
          <a:lstStyle>
            <a:lvl1pPr algn="r" defTabSz="949325" eaLnBrk="0" hangingPunct="0">
              <a:spcBef>
                <a:spcPct val="0"/>
              </a:spcBef>
              <a:defRPr sz="1000" b="0"/>
            </a:lvl1pPr>
          </a:lstStyle>
          <a:p>
            <a:fld id="{6713317C-AE4F-304A-A417-76747B19E616}" type="datetime1">
              <a:rPr lang="en-US" smtClean="0"/>
              <a:t>11/12/17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65549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fontAlgn="base">
      <a:spcBef>
        <a:spcPct val="30000"/>
      </a:spcBef>
      <a:spcAft>
        <a:spcPct val="0"/>
      </a:spcAft>
      <a:tabLst>
        <a:tab pos="292100" algn="l"/>
        <a:tab pos="571500" algn="l"/>
      </a:tabLst>
      <a:defRPr sz="10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342900" algn="l" rtl="0" fontAlgn="base">
      <a:spcBef>
        <a:spcPct val="30000"/>
      </a:spcBef>
      <a:spcAft>
        <a:spcPct val="0"/>
      </a:spcAft>
      <a:tabLst>
        <a:tab pos="292100" algn="l"/>
        <a:tab pos="571500" algn="l"/>
      </a:tabLst>
      <a:defRPr sz="10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635000" algn="l" rtl="0" fontAlgn="base">
      <a:spcBef>
        <a:spcPct val="30000"/>
      </a:spcBef>
      <a:spcAft>
        <a:spcPct val="0"/>
      </a:spcAft>
      <a:tabLst>
        <a:tab pos="292100" algn="l"/>
        <a:tab pos="571500" algn="l"/>
      </a:tabLst>
      <a:defRPr sz="10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914400" algn="l" rtl="0" fontAlgn="base">
      <a:spcBef>
        <a:spcPct val="30000"/>
      </a:spcBef>
      <a:spcAft>
        <a:spcPct val="0"/>
      </a:spcAft>
      <a:buChar char="•"/>
      <a:tabLst>
        <a:tab pos="292100" algn="l"/>
        <a:tab pos="571500" algn="l"/>
      </a:tabLst>
      <a:defRPr sz="10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tabLst>
        <a:tab pos="292100" algn="l"/>
        <a:tab pos="571500" algn="l"/>
      </a:tabLst>
      <a:defRPr sz="10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4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dirty="0" smtClean="0"/>
              <a:t>Author</a:t>
            </a:r>
            <a:endParaRPr lang="en-US" dirty="0"/>
          </a:p>
          <a:p>
            <a:r>
              <a:rPr lang="en-US" dirty="0" smtClean="0"/>
              <a:t>Software Engineering Institute</a:t>
            </a:r>
            <a:endParaRPr lang="en-US" dirty="0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D6096E88-BFCD-9942-B9CD-1CAA83296993}" type="datetime1">
              <a:rPr lang="en-US" smtClean="0"/>
              <a:t>11/12/17</a:t>
            </a:fld>
            <a:endParaRPr lang="en-US"/>
          </a:p>
        </p:txBody>
      </p:sp>
      <p:sp>
        <p:nvSpPr>
          <p:cNvPr id="87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r>
              <a:rPr lang="en-US" b="1" dirty="0"/>
              <a:t>Title Slide</a:t>
            </a:r>
          </a:p>
          <a:p>
            <a:pPr marL="685800" lvl="1" indent="-342900"/>
            <a:r>
              <a:rPr lang="en-US" dirty="0"/>
              <a:t>Title and Subtitle text blocks should not be moved from their position if at all possible.</a:t>
            </a:r>
          </a:p>
          <a:p>
            <a:pPr marL="228600" indent="-228600"/>
            <a:endParaRPr lang="en-US" dirty="0"/>
          </a:p>
          <a:p>
            <a:pPr marL="228600" indent="-228600"/>
            <a:endParaRPr lang="en-US" dirty="0"/>
          </a:p>
          <a:p>
            <a:pPr marL="228600" indent="-2286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371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8"/>
          <p:cNvSpPr>
            <a:spLocks noGrp="1" noChangeArrowheads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i="0" dirty="0" smtClean="0">
                <a:latin typeface="Arial" charset="0"/>
                <a:ea typeface="ＭＳ Ｐゴシック"/>
                <a:cs typeface="ＭＳ Ｐゴシック"/>
              </a:rPr>
              <a:t>© 2006 Carnegie Mellon University</a:t>
            </a:r>
          </a:p>
          <a:p>
            <a:pPr algn="l"/>
            <a:r>
              <a:rPr lang="en-US" sz="800" dirty="0" smtClean="0">
                <a:ea typeface="ＭＳ Ｐゴシック"/>
                <a:cs typeface="ＭＳ Ｐゴシック"/>
              </a:rPr>
              <a:t>  </a:t>
            </a:r>
          </a:p>
        </p:txBody>
      </p:sp>
      <p:sp>
        <p:nvSpPr>
          <p:cNvPr id="37890" name="Rectangle 1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/>
                <a:cs typeface="ＭＳ Ｐゴシック"/>
              </a:rPr>
              <a:t>Presentation Title</a:t>
            </a:r>
          </a:p>
        </p:txBody>
      </p:sp>
      <p:sp>
        <p:nvSpPr>
          <p:cNvPr id="37891" name="Rectangle 1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85178D58-99A3-447E-B363-113C10F7DA47}" type="datetime1">
              <a:rPr lang="en-US" smtClean="0">
                <a:ea typeface="ＭＳ Ｐゴシック"/>
                <a:cs typeface="ＭＳ Ｐゴシック"/>
              </a:rPr>
              <a:pPr/>
              <a:t>11/13/17</a:t>
            </a:fld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378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19497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24288" y="9418638"/>
            <a:ext cx="2922587" cy="495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9E60CE6-C82A-48CC-A240-B43DECF50A4A}" type="slidenum">
              <a:rPr lang="ar-SA" altLang="he-IL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 altLang="he-I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78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24288" y="9418638"/>
            <a:ext cx="2922587" cy="495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9E60CE6-C82A-48CC-A240-B43DECF50A4A}" type="slidenum">
              <a:rPr lang="ar-SA" altLang="he-IL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 altLang="he-I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590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Rybalchenko</a:t>
            </a:r>
            <a:r>
              <a:rPr lang="en-US" dirty="0" smtClean="0"/>
              <a:t> </a:t>
            </a:r>
            <a:r>
              <a:rPr lang="en-US" dirty="0" err="1" smtClean="0"/>
              <a:t>Threader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Podelski</a:t>
            </a:r>
            <a:r>
              <a:rPr lang="en-US" baseline="0" dirty="0" smtClean="0"/>
              <a:t> POPL’17, Philipp </a:t>
            </a:r>
            <a:r>
              <a:rPr lang="en-US" baseline="0" dirty="0" err="1" smtClean="0"/>
              <a:t>Ruemer</a:t>
            </a:r>
            <a:r>
              <a:rPr lang="en-US" baseline="0" dirty="0" smtClean="0"/>
              <a:t> Workshop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Author</a:t>
            </a:r>
          </a:p>
          <a:p>
            <a:r>
              <a:rPr lang="en-US" smtClean="0"/>
              <a:t>Program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6713317C-AE4F-304A-A417-76747B19E616}" type="datetime1">
              <a:rPr lang="en-US" smtClean="0"/>
              <a:t>11/12/17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6493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4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dirty="0" smtClean="0"/>
              <a:t>Author</a:t>
            </a:r>
            <a:endParaRPr lang="en-US" dirty="0"/>
          </a:p>
          <a:p>
            <a:r>
              <a:rPr lang="en-US" dirty="0" smtClean="0"/>
              <a:t>Software Engineering Institute</a:t>
            </a:r>
            <a:endParaRPr lang="en-US" dirty="0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C6492D1C-BD09-4AF6-82AE-D63AC0EE3BD8}" type="datetime1">
              <a:rPr lang="en-US"/>
              <a:pPr/>
              <a:t>11/13/17</a:t>
            </a:fld>
            <a:endParaRPr lang="en-US"/>
          </a:p>
        </p:txBody>
      </p:sp>
      <p:sp>
        <p:nvSpPr>
          <p:cNvPr id="87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Summarize the concrete technical features of your project. This is the “heavy lift” slide</a:t>
            </a:r>
            <a:r>
              <a:rPr lang="en-US" baseline="0" dirty="0" smtClean="0"/>
              <a:t> – do not skimp on technical details and be mindful of whether the challenge of the work justifies it being executed at SEI.</a:t>
            </a:r>
          </a:p>
          <a:p>
            <a:endParaRPr lang="en-US" baseline="0" dirty="0" smtClean="0"/>
          </a:p>
          <a:p>
            <a:r>
              <a:rPr lang="en-US" dirty="0" smtClean="0"/>
              <a:t>The emphasis is on the </a:t>
            </a:r>
            <a:r>
              <a:rPr lang="en-US" b="1" dirty="0" smtClean="0"/>
              <a:t>what </a:t>
            </a:r>
            <a:r>
              <a:rPr lang="en-US" dirty="0" smtClean="0"/>
              <a:t>(key technical challenges and approach) and the </a:t>
            </a:r>
            <a:r>
              <a:rPr lang="en-US" b="1" dirty="0" smtClean="0"/>
              <a:t>how</a:t>
            </a:r>
            <a:r>
              <a:rPr lang="en-US" dirty="0" smtClean="0"/>
              <a:t> (key technical ideas, access and use of data). 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Avoid vague words like “explore”, “investigate”, “leverage”, “produce synergy” etc.</a:t>
            </a:r>
          </a:p>
          <a:p>
            <a:endParaRPr lang="en-US" dirty="0" smtClean="0"/>
          </a:p>
          <a:p>
            <a:r>
              <a:rPr lang="en-US" dirty="0" smtClean="0"/>
              <a:t>Note that later charts address the </a:t>
            </a:r>
            <a:r>
              <a:rPr lang="en-US" b="1" dirty="0" smtClean="0"/>
              <a:t>why</a:t>
            </a:r>
            <a:r>
              <a:rPr lang="en-US" dirty="0" smtClean="0"/>
              <a:t> (operational and technical significance)</a:t>
            </a:r>
            <a:r>
              <a:rPr lang="en-US" baseline="0" dirty="0" smtClean="0"/>
              <a:t> and</a:t>
            </a:r>
            <a:r>
              <a:rPr lang="en-US" dirty="0" smtClean="0"/>
              <a:t> the </a:t>
            </a:r>
            <a:r>
              <a:rPr lang="en-US" b="1" dirty="0" smtClean="0"/>
              <a:t>who</a:t>
            </a:r>
            <a:r>
              <a:rPr lang="en-US" dirty="0" smtClean="0"/>
              <a:t> (technical and operational stakeholders, internal and external).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baseline="0" dirty="0" smtClean="0"/>
              <a:t>Font size 18 or larger.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9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1" name="Shape 5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spcBef>
                <a:spcPts val="1200"/>
              </a:spcBef>
              <a:defRPr sz="13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The field of software verification has been growing rapidly during the last decades with many available techniques</a:t>
            </a: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53656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0B75F6-6FB6-8140-8C31-C69C171E2D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885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CUA</a:t>
            </a:r>
            <a:r>
              <a:rPr lang="en-US" baseline="0" dirty="0" smtClean="0"/>
              <a:t> </a:t>
            </a:r>
            <a:r>
              <a:rPr lang="mr-IN" baseline="0" dirty="0" smtClean="0"/>
              <a:t>–</a:t>
            </a:r>
            <a:r>
              <a:rPr lang="en-US" baseline="0" dirty="0" smtClean="0"/>
              <a:t> Code Under Analysis. A piece of code to be analyzed. Device driver. Library functionality. Small complete program.</a:t>
            </a:r>
          </a:p>
          <a:p>
            <a:endParaRPr lang="en-US" baseline="0" dirty="0"/>
          </a:p>
          <a:p>
            <a:r>
              <a:rPr lang="en-US" baseline="0" dirty="0" smtClean="0"/>
              <a:t>Property Spec: specialization of the property as supported by the property checker</a:t>
            </a:r>
          </a:p>
          <a:p>
            <a:r>
              <a:rPr lang="en-US" baseline="0" dirty="0" smtClean="0"/>
              <a:t>Verification Environment: stubs implementing system functionality that is outside of CUA (e.g., </a:t>
            </a:r>
            <a:r>
              <a:rPr lang="en-US" baseline="0" dirty="0" err="1" smtClean="0"/>
              <a:t>libc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memcpy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malloc</a:t>
            </a:r>
            <a:r>
              <a:rPr lang="en-US" baseline="0" dirty="0" smtClean="0"/>
              <a:t>, system calls, etc.)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Property Checker: instruments a program with a property monitor. See Property Checker slide for details.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Verification Problem: a slide of the program with an embedded monitor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SeaHorn</a:t>
            </a:r>
            <a:r>
              <a:rPr lang="en-US" baseline="0" dirty="0" smtClean="0"/>
              <a:t> outputs either that all is good and a certificate, or that property failed and a counterexample.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TestGen</a:t>
            </a:r>
            <a:r>
              <a:rPr lang="en-US" baseline="0" dirty="0" smtClean="0"/>
              <a:t>: test generator based on </a:t>
            </a:r>
            <a:r>
              <a:rPr lang="en-US" baseline="0" dirty="0" err="1" smtClean="0"/>
              <a:t>cex</a:t>
            </a:r>
            <a:r>
              <a:rPr lang="en-US" baseline="0" dirty="0" smtClean="0"/>
              <a:t> from </a:t>
            </a:r>
            <a:r>
              <a:rPr lang="en-US" baseline="0" dirty="0" err="1" smtClean="0"/>
              <a:t>SeaHorn</a:t>
            </a:r>
            <a:r>
              <a:rPr lang="en-US" baseline="0" dirty="0" smtClean="0"/>
              <a:t>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Test harness: stubs for environment and </a:t>
            </a:r>
            <a:r>
              <a:rPr lang="en-US" baseline="0" dirty="0" err="1" smtClean="0"/>
              <a:t>stimulai</a:t>
            </a:r>
            <a:r>
              <a:rPr lang="en-US" baseline="0" dirty="0" smtClean="0"/>
              <a:t> of CUA (inputs, library functions, external memory, etc.) so that CUA shows a run that fails the property.</a:t>
            </a:r>
          </a:p>
          <a:p>
            <a:endParaRPr lang="en-US" baseline="0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Author</a:t>
            </a:r>
          </a:p>
          <a:p>
            <a:r>
              <a:rPr lang="en-US" smtClean="0"/>
              <a:t>Program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6713317C-AE4F-304A-A417-76747B19E616}" type="datetime1">
              <a:rPr lang="en-US" smtClean="0"/>
              <a:t>11/12/17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78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Author</a:t>
            </a:r>
          </a:p>
          <a:p>
            <a:r>
              <a:rPr lang="en-US" smtClean="0"/>
              <a:t>Program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6713317C-AE4F-304A-A417-76747B19E616}" type="datetime1">
              <a:rPr lang="en-US" smtClean="0"/>
              <a:t>11/12/17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271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8"/>
          <p:cNvSpPr>
            <a:spLocks noGrp="1" noChangeArrowheads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i="0" dirty="0" smtClean="0">
                <a:latin typeface="Arial" charset="0"/>
                <a:ea typeface="ＭＳ Ｐゴシック"/>
                <a:cs typeface="ＭＳ Ｐゴシック"/>
              </a:rPr>
              <a:t>© 2006 Carnegie Mellon University</a:t>
            </a:r>
          </a:p>
          <a:p>
            <a:pPr algn="l"/>
            <a:r>
              <a:rPr lang="en-US" sz="800" dirty="0" smtClean="0">
                <a:ea typeface="ＭＳ Ｐゴシック"/>
                <a:cs typeface="ＭＳ Ｐゴシック"/>
              </a:rPr>
              <a:t>  </a:t>
            </a:r>
          </a:p>
        </p:txBody>
      </p:sp>
      <p:sp>
        <p:nvSpPr>
          <p:cNvPr id="31746" name="Rectangle 1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/>
                <a:cs typeface="ＭＳ Ｐゴシック"/>
              </a:rPr>
              <a:t>Presentation Title</a:t>
            </a:r>
          </a:p>
        </p:txBody>
      </p:sp>
      <p:sp>
        <p:nvSpPr>
          <p:cNvPr id="31747" name="Rectangle 1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D2FC7D3B-85B0-4F58-A8F5-9806B8A40772}" type="datetime1">
              <a:rPr lang="en-US" smtClean="0">
                <a:ea typeface="ＭＳ Ｐゴシック"/>
                <a:cs typeface="ＭＳ Ｐゴシック"/>
              </a:rPr>
              <a:pPr/>
              <a:t>11/13/17</a:t>
            </a:fld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317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32228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8"/>
          <p:cNvSpPr>
            <a:spLocks noGrp="1" noChangeArrowheads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i="0" dirty="0" smtClean="0">
                <a:latin typeface="Arial" charset="0"/>
                <a:ea typeface="ＭＳ Ｐゴシック"/>
                <a:cs typeface="ＭＳ Ｐゴシック"/>
              </a:rPr>
              <a:t>© 2006 Carnegie Mellon University</a:t>
            </a:r>
          </a:p>
          <a:p>
            <a:pPr algn="l"/>
            <a:r>
              <a:rPr lang="en-US" sz="800" dirty="0" smtClean="0">
                <a:ea typeface="ＭＳ Ｐゴシック"/>
                <a:cs typeface="ＭＳ Ｐゴシック"/>
              </a:rPr>
              <a:t>  </a:t>
            </a:r>
          </a:p>
        </p:txBody>
      </p:sp>
      <p:sp>
        <p:nvSpPr>
          <p:cNvPr id="39938" name="Rectangle 1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/>
                <a:cs typeface="ＭＳ Ｐゴシック"/>
              </a:rPr>
              <a:t>Presentation Title</a:t>
            </a:r>
          </a:p>
        </p:txBody>
      </p:sp>
      <p:sp>
        <p:nvSpPr>
          <p:cNvPr id="39939" name="Rectangle 1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E9759CB2-01CD-4819-AC1C-26C3C6F6E8A6}" type="datetime1">
              <a:rPr lang="en-US" smtClean="0">
                <a:ea typeface="ＭＳ Ｐゴシック"/>
                <a:cs typeface="ＭＳ Ｐゴシック"/>
              </a:rPr>
              <a:pPr/>
              <a:t>11/13/17</a:t>
            </a:fld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399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37462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8"/>
          <p:cNvSpPr>
            <a:spLocks noGrp="1" noChangeArrowheads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i="0" dirty="0" smtClean="0">
                <a:latin typeface="Arial" charset="0"/>
                <a:ea typeface="ＭＳ Ｐゴシック"/>
                <a:cs typeface="ＭＳ Ｐゴシック"/>
              </a:rPr>
              <a:t>© 2006 Carnegie Mellon University</a:t>
            </a:r>
          </a:p>
          <a:p>
            <a:pPr algn="l"/>
            <a:r>
              <a:rPr lang="en-US" sz="800" dirty="0" smtClean="0">
                <a:ea typeface="ＭＳ Ｐゴシック"/>
                <a:cs typeface="ＭＳ Ｐゴシック"/>
              </a:rPr>
              <a:t>  </a:t>
            </a:r>
          </a:p>
        </p:txBody>
      </p:sp>
      <p:sp>
        <p:nvSpPr>
          <p:cNvPr id="33794" name="Rectangle 1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/>
                <a:cs typeface="ＭＳ Ｐゴシック"/>
              </a:rPr>
              <a:t>Presentation Title</a:t>
            </a:r>
          </a:p>
        </p:txBody>
      </p:sp>
      <p:sp>
        <p:nvSpPr>
          <p:cNvPr id="33795" name="Rectangle 1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DBA82E54-AC10-42C3-B29A-3BB55DB4C4F3}" type="datetime1">
              <a:rPr lang="en-US" smtClean="0">
                <a:ea typeface="ＭＳ Ｐゴシック"/>
                <a:cs typeface="ＭＳ Ｐゴシック"/>
              </a:rPr>
              <a:pPr/>
              <a:t>11/13/17</a:t>
            </a:fld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337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4809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8"/>
          <p:cNvSpPr>
            <a:spLocks noGrp="1" noChangeArrowheads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i="0" dirty="0" smtClean="0">
                <a:latin typeface="Arial" charset="0"/>
                <a:ea typeface="ＭＳ Ｐゴシック"/>
                <a:cs typeface="ＭＳ Ｐゴシック"/>
              </a:rPr>
              <a:t>© 2006 Carnegie Mellon University</a:t>
            </a:r>
          </a:p>
          <a:p>
            <a:pPr algn="l"/>
            <a:r>
              <a:rPr lang="en-US" sz="800" dirty="0" smtClean="0">
                <a:ea typeface="ＭＳ Ｐゴシック"/>
                <a:cs typeface="ＭＳ Ｐゴシック"/>
              </a:rPr>
              <a:t>  </a:t>
            </a:r>
          </a:p>
        </p:txBody>
      </p:sp>
      <p:sp>
        <p:nvSpPr>
          <p:cNvPr id="35842" name="Rectangle 1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/>
                <a:cs typeface="ＭＳ Ｐゴシック"/>
              </a:rPr>
              <a:t>Presentation Title</a:t>
            </a:r>
          </a:p>
        </p:txBody>
      </p:sp>
      <p:sp>
        <p:nvSpPr>
          <p:cNvPr id="35843" name="Rectangle 1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EDDF2D31-81D9-4F58-98A7-3863D22410D6}" type="datetime1">
              <a:rPr lang="en-US" smtClean="0">
                <a:ea typeface="ＭＳ Ｐゴシック"/>
                <a:cs typeface="ＭＳ Ｐゴシック"/>
              </a:rPr>
              <a:pPr/>
              <a:t>11/13/17</a:t>
            </a:fld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74292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Rectangle 12"/>
          <p:cNvSpPr>
            <a:spLocks noGrp="1" noChangeArrowheads="1"/>
          </p:cNvSpPr>
          <p:nvPr>
            <p:ph type="ctrTitle"/>
          </p:nvPr>
        </p:nvSpPr>
        <p:spPr bwMode="white">
          <a:xfrm>
            <a:off x="609600" y="1600200"/>
            <a:ext cx="7848600" cy="584763"/>
          </a:xfrm>
        </p:spPr>
        <p:txBody>
          <a:bodyPr lIns="91428" tIns="45714" rIns="91428" bIns="45714"/>
          <a:lstStyle>
            <a:lvl1pPr algn="ctr">
              <a:lnSpc>
                <a:spcPct val="10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752600" y="2971800"/>
            <a:ext cx="5638800" cy="2667000"/>
          </a:xfrm>
        </p:spPr>
        <p:txBody>
          <a:bodyPr lIns="91428" tIns="45714" rIns="91428" bIns="45714"/>
          <a:lstStyle>
            <a:lvl1pPr algn="ctr">
              <a:spcAft>
                <a:spcPct val="0"/>
              </a:spcAft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0" name="Picture 19" title="University of Waterlo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869" y="5453198"/>
            <a:ext cx="2973214" cy="1192118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22275"/>
            <a:ext cx="2038350" cy="5673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22275"/>
            <a:ext cx="5962650" cy="5673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841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533400" y="1295400"/>
            <a:ext cx="4000500" cy="480060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6300" y="1295400"/>
            <a:ext cx="40005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295400"/>
            <a:ext cx="40005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95400"/>
            <a:ext cx="40005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15563" y="6438378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785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gray">
          <a:xfrm>
            <a:off x="533400" y="1295400"/>
            <a:ext cx="8153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22275"/>
            <a:ext cx="81534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ltGray">
          <a:xfrm>
            <a:off x="7823200" y="6430963"/>
            <a:ext cx="83820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algn="r" eaLnBrk="0" hangingPunct="0">
              <a:lnSpc>
                <a:spcPts val="1300"/>
              </a:lnSpc>
              <a:spcBef>
                <a:spcPct val="0"/>
              </a:spcBef>
            </a:pPr>
            <a:fld id="{5AA1AC9C-678F-4F94-BEAA-24498E25E435}" type="slidenum">
              <a:rPr lang="en-US" sz="800">
                <a:solidFill>
                  <a:schemeClr val="bg1"/>
                </a:solidFill>
              </a:rPr>
              <a:pPr algn="r" eaLnBrk="0" hangingPunct="0">
                <a:lnSpc>
                  <a:spcPts val="1300"/>
                </a:lnSpc>
                <a:spcBef>
                  <a:spcPct val="0"/>
                </a:spcBef>
              </a:pPr>
              <a:t>‹#›</a:t>
            </a:fld>
            <a:endParaRPr lang="en-US" sz="800">
              <a:solidFill>
                <a:schemeClr val="bg1"/>
              </a:solidFill>
            </a:endParaRPr>
          </a:p>
        </p:txBody>
      </p:sp>
      <p:pic>
        <p:nvPicPr>
          <p:cNvPr id="9" name="Picture 8" title="University of Waterloo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7" y="6196635"/>
            <a:ext cx="1649483" cy="661365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8588926" y="6400800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570B5B2-E8BD-DE48-B322-F26B2C8EAB5B}" type="slidenum">
              <a:rPr lang="en-US" sz="1400" b="0" smtClean="0"/>
              <a:t>‹#›</a:t>
            </a:fld>
            <a:endParaRPr lang="en-US" b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/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SzPct val="7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84163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•"/>
        <a:defRPr>
          <a:solidFill>
            <a:srgbClr val="3C4F82"/>
          </a:solidFill>
          <a:latin typeface="+mn-lt"/>
        </a:defRPr>
      </a:lvl2pPr>
      <a:lvl3pPr marL="576263" indent="-179388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3C4F82"/>
          </a:solidFill>
          <a:latin typeface="+mn-lt"/>
        </a:defRPr>
      </a:lvl3pPr>
      <a:lvl4pPr marL="858838" indent="-16827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>
          <a:solidFill>
            <a:srgbClr val="727272"/>
          </a:solidFill>
          <a:latin typeface="+mn-lt"/>
        </a:defRPr>
      </a:lvl4pPr>
      <a:lvl5pPr marL="11430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5pPr>
      <a:lvl6pPr marL="16002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6pPr>
      <a:lvl7pPr marL="20574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7pPr>
      <a:lvl8pPr marL="25146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8pPr>
      <a:lvl9pPr marL="29718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ece.uwaterloo.ca/~agurfink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t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46.wmf"/><Relationship Id="rId5" Type="http://schemas.openxmlformats.org/officeDocument/2006/relationships/image" Target="../media/image47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4" Type="http://schemas.openxmlformats.org/officeDocument/2006/relationships/image" Target="../media/image7.jpeg"/><Relationship Id="rId5" Type="http://schemas.openxmlformats.org/officeDocument/2006/relationships/image" Target="../media/image8.tif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t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NULL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6.png"/><Relationship Id="rId5" Type="http://schemas.openxmlformats.org/officeDocument/2006/relationships/image" Target="NUL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Relationship Id="rId3" Type="http://schemas.openxmlformats.org/officeDocument/2006/relationships/image" Target="../media/image51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4" Type="http://schemas.openxmlformats.org/officeDocument/2006/relationships/image" Target="../media/image14.tif"/><Relationship Id="rId5" Type="http://schemas.openxmlformats.org/officeDocument/2006/relationships/image" Target="../media/image15.tif"/><Relationship Id="rId6" Type="http://schemas.openxmlformats.org/officeDocument/2006/relationships/image" Target="../media/image16.tif"/><Relationship Id="rId7" Type="http://schemas.openxmlformats.org/officeDocument/2006/relationships/image" Target="../media/image17.tif"/><Relationship Id="rId8" Type="http://schemas.openxmlformats.org/officeDocument/2006/relationships/image" Target="../media/image18.t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4" Type="http://schemas.openxmlformats.org/officeDocument/2006/relationships/image" Target="../media/image54.tiff"/><Relationship Id="rId5" Type="http://schemas.openxmlformats.org/officeDocument/2006/relationships/image" Target="../media/image55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4" Type="http://schemas.openxmlformats.org/officeDocument/2006/relationships/image" Target="../media/image57.tiff"/><Relationship Id="rId5" Type="http://schemas.openxmlformats.org/officeDocument/2006/relationships/image" Target="../media/image58.tiff"/><Relationship Id="rId6" Type="http://schemas.openxmlformats.org/officeDocument/2006/relationships/image" Target="../media/image59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Relationship Id="rId3" Type="http://schemas.openxmlformats.org/officeDocument/2006/relationships/image" Target="../media/image62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10.png"/><Relationship Id="rId5" Type="http://schemas.openxmlformats.org/officeDocument/2006/relationships/image" Target="../media/image360.png"/><Relationship Id="rId6" Type="http://schemas.openxmlformats.org/officeDocument/2006/relationships/customXml" Target="../ink/ink1.xml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bitbucket.org/spacer/code" TargetMode="External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ithub.com/Z3Prover/z3" TargetMode="Externa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emf"/><Relationship Id="rId20" Type="http://schemas.openxmlformats.org/officeDocument/2006/relationships/image" Target="../media/image36.png"/><Relationship Id="rId10" Type="http://schemas.openxmlformats.org/officeDocument/2006/relationships/image" Target="../media/image26.tiff"/><Relationship Id="rId11" Type="http://schemas.openxmlformats.org/officeDocument/2006/relationships/image" Target="../media/image27.tiff"/><Relationship Id="rId12" Type="http://schemas.openxmlformats.org/officeDocument/2006/relationships/image" Target="../media/image28.tiff"/><Relationship Id="rId13" Type="http://schemas.openxmlformats.org/officeDocument/2006/relationships/image" Target="../media/image29.tiff"/><Relationship Id="rId14" Type="http://schemas.openxmlformats.org/officeDocument/2006/relationships/image" Target="../media/image30.tiff"/><Relationship Id="rId15" Type="http://schemas.openxmlformats.org/officeDocument/2006/relationships/image" Target="../media/image31.tiff"/><Relationship Id="rId16" Type="http://schemas.openxmlformats.org/officeDocument/2006/relationships/image" Target="../media/image32.tiff"/><Relationship Id="rId17" Type="http://schemas.openxmlformats.org/officeDocument/2006/relationships/image" Target="../media/image33.tiff"/><Relationship Id="rId18" Type="http://schemas.openxmlformats.org/officeDocument/2006/relationships/image" Target="../media/image34.tiff"/><Relationship Id="rId19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5" Type="http://schemas.openxmlformats.org/officeDocument/2006/relationships/image" Target="../media/image21.tiff"/><Relationship Id="rId6" Type="http://schemas.openxmlformats.org/officeDocument/2006/relationships/image" Target="../media/image22.tiff"/><Relationship Id="rId7" Type="http://schemas.openxmlformats.org/officeDocument/2006/relationships/image" Target="../media/image23.tiff"/><Relationship Id="rId8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v-comp.sosy-lab.org/2015/benchmarks.php" TargetMode="External"/><Relationship Id="rId3" Type="http://schemas.openxmlformats.org/officeDocument/2006/relationships/hyperlink" Target="http://sv-comp.sosy-lab.org/2015/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eahorn.github.io)/" TargetMode="External"/><Relationship Id="rId3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eahorn.github.io/" TargetMode="External"/><Relationship Id="rId3" Type="http://schemas.openxmlformats.org/officeDocument/2006/relationships/hyperlink" Target="http://seahorn.github.io/blog/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522" name="Rectangle 2"/>
          <p:cNvSpPr>
            <a:spLocks noChangeArrowheads="1"/>
          </p:cNvSpPr>
          <p:nvPr/>
        </p:nvSpPr>
        <p:spPr bwMode="auto">
          <a:xfrm>
            <a:off x="4181475" y="5726113"/>
            <a:ext cx="184150" cy="396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 b="0"/>
          </a:p>
        </p:txBody>
      </p:sp>
      <p:sp>
        <p:nvSpPr>
          <p:cNvPr id="8755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9600" y="1600200"/>
            <a:ext cx="7848600" cy="1077206"/>
          </a:xfrm>
        </p:spPr>
        <p:txBody>
          <a:bodyPr/>
          <a:lstStyle/>
          <a:p>
            <a:r>
              <a:rPr lang="en-US" dirty="0" err="1" smtClean="0"/>
              <a:t>SeaHorn</a:t>
            </a:r>
            <a:r>
              <a:rPr lang="en-US" dirty="0" smtClean="0"/>
              <a:t>: Software Model Checking with SMT and AI</a:t>
            </a:r>
            <a:endParaRPr lang="en-US" dirty="0"/>
          </a:p>
        </p:txBody>
      </p:sp>
      <p:sp>
        <p:nvSpPr>
          <p:cNvPr id="875524" name="Rectang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err="1" smtClean="0"/>
              <a:t>Arie</a:t>
            </a:r>
            <a:r>
              <a:rPr lang="en-US" b="1" dirty="0" smtClean="0"/>
              <a:t> </a:t>
            </a:r>
            <a:r>
              <a:rPr lang="en-US" b="1" dirty="0" err="1" smtClean="0"/>
              <a:t>Gurfinkel</a:t>
            </a:r>
            <a:endParaRPr lang="en-US" b="1" dirty="0" smtClean="0"/>
          </a:p>
          <a:p>
            <a:endParaRPr lang="en-US" dirty="0" smtClean="0"/>
          </a:p>
          <a:p>
            <a:r>
              <a:rPr lang="en-US" dirty="0" smtClean="0"/>
              <a:t>Department of Electrical and Computer Engineering</a:t>
            </a:r>
          </a:p>
          <a:p>
            <a:r>
              <a:rPr lang="en-US" dirty="0" smtClean="0"/>
              <a:t>University of Waterloo</a:t>
            </a:r>
          </a:p>
          <a:p>
            <a:r>
              <a:rPr lang="en-US" dirty="0" smtClean="0"/>
              <a:t>Waterloo, Ontario, Canada</a:t>
            </a:r>
          </a:p>
          <a:p>
            <a:endParaRPr lang="en-US" dirty="0" smtClean="0"/>
          </a:p>
          <a:p>
            <a:r>
              <a:rPr lang="en-US" dirty="0" smtClean="0">
                <a:hlinkClick r:id="rId3"/>
              </a:rPr>
              <a:t>http://ece.uwaterloo.ca/~agurfink</a:t>
            </a:r>
            <a:endParaRPr lang="en-US" dirty="0" smtClean="0"/>
          </a:p>
          <a:p>
            <a:endParaRPr lang="en-US" dirty="0"/>
          </a:p>
          <a:p>
            <a:r>
              <a:rPr lang="en-US" sz="1600" dirty="0"/>
              <a:t>b</a:t>
            </a:r>
            <a:r>
              <a:rPr lang="en-US" sz="1600" dirty="0" smtClean="0"/>
              <a:t>ased  on work with </a:t>
            </a:r>
            <a:r>
              <a:rPr lang="en-US" sz="1600" dirty="0" err="1" smtClean="0"/>
              <a:t>Teme</a:t>
            </a:r>
            <a:r>
              <a:rPr lang="en-US" sz="1600" dirty="0" smtClean="0"/>
              <a:t> </a:t>
            </a:r>
            <a:r>
              <a:rPr lang="en-US" sz="1600" dirty="0" err="1" smtClean="0"/>
              <a:t>Kahsai</a:t>
            </a:r>
            <a:r>
              <a:rPr lang="en-US" sz="1600" dirty="0" smtClean="0"/>
              <a:t>, Jorge </a:t>
            </a:r>
            <a:r>
              <a:rPr lang="en-US" sz="1600" dirty="0" err="1" smtClean="0"/>
              <a:t>Navas</a:t>
            </a:r>
            <a:r>
              <a:rPr lang="en-US" sz="1600" dirty="0" smtClean="0"/>
              <a:t>, </a:t>
            </a:r>
            <a:r>
              <a:rPr lang="en-US" sz="1600" dirty="0" err="1" smtClean="0"/>
              <a:t>Anvesh</a:t>
            </a:r>
            <a:r>
              <a:rPr lang="en-US" sz="1600" dirty="0" smtClean="0"/>
              <a:t> </a:t>
            </a:r>
            <a:r>
              <a:rPr lang="en-US" sz="1600" dirty="0" err="1" smtClean="0"/>
              <a:t>Komuravelli</a:t>
            </a:r>
            <a:r>
              <a:rPr lang="en-US" sz="1600" dirty="0" smtClean="0"/>
              <a:t>, Jeffrey </a:t>
            </a:r>
            <a:r>
              <a:rPr lang="en-US" sz="1600" dirty="0" err="1" smtClean="0"/>
              <a:t>Gennari</a:t>
            </a:r>
            <a:r>
              <a:rPr lang="en-US" sz="1600" dirty="0" smtClean="0"/>
              <a:t>, Ed Schwartz, and many others </a:t>
            </a:r>
            <a:r>
              <a:rPr lang="is-IS" sz="1600" dirty="0" smtClean="0"/>
              <a:t>…</a:t>
            </a:r>
            <a:endParaRPr lang="en-US" dirty="0" smtClean="0"/>
          </a:p>
        </p:txBody>
      </p:sp>
      <p:pic>
        <p:nvPicPr>
          <p:cNvPr id="12" name="Picture 11" title="University of Waterlo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869" y="5453198"/>
            <a:ext cx="2973214" cy="11921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651" y="3729718"/>
            <a:ext cx="1608549" cy="155110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SeaHorn</a:t>
            </a:r>
            <a:r>
              <a:rPr lang="en-US" dirty="0" smtClean="0"/>
              <a:t> Workflow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2580031" y="2289175"/>
            <a:ext cx="1676400" cy="762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Propert</a:t>
            </a:r>
            <a:r>
              <a:rPr lang="en-US" b="0" dirty="0" smtClean="0"/>
              <a:t>y Checker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4027831" y="3790950"/>
            <a:ext cx="1676400" cy="762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SeaHorn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247031" y="5162550"/>
            <a:ext cx="1676400" cy="762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0" dirty="0" err="1" smtClean="0">
                <a:solidFill>
                  <a:schemeClr val="tx1"/>
                </a:solidFill>
              </a:rPr>
              <a:t>TestGen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3215356"/>
            <a:ext cx="1818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Code Under Analysis (CUA)</a:t>
            </a:r>
            <a:endParaRPr lang="en-US" b="0" dirty="0"/>
          </a:p>
        </p:txBody>
      </p:sp>
      <p:pic>
        <p:nvPicPr>
          <p:cNvPr id="8" name="dropped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4031" y="2286000"/>
            <a:ext cx="1240738" cy="92935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ight Arrow 8"/>
          <p:cNvSpPr/>
          <p:nvPr/>
        </p:nvSpPr>
        <p:spPr bwMode="auto">
          <a:xfrm>
            <a:off x="1739900" y="2560178"/>
            <a:ext cx="609600" cy="38100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0" name="Bent Arrow 9"/>
          <p:cNvSpPr/>
          <p:nvPr/>
        </p:nvSpPr>
        <p:spPr bwMode="auto">
          <a:xfrm flipV="1">
            <a:off x="3124199" y="3429000"/>
            <a:ext cx="675031" cy="819150"/>
          </a:xfrm>
          <a:prstGeom prst="ben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23946" y="3144762"/>
            <a:ext cx="1518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/>
              <a:t>Verification Problem (VP)</a:t>
            </a:r>
            <a:endParaRPr lang="en-US" sz="1600" b="0" dirty="0"/>
          </a:p>
        </p:txBody>
      </p:sp>
      <p:sp>
        <p:nvSpPr>
          <p:cNvPr id="12" name="Bent Arrow 11"/>
          <p:cNvSpPr/>
          <p:nvPr/>
        </p:nvSpPr>
        <p:spPr bwMode="auto">
          <a:xfrm flipV="1">
            <a:off x="4419600" y="4876800"/>
            <a:ext cx="675031" cy="819150"/>
          </a:xfrm>
          <a:prstGeom prst="ben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59379" y="4876800"/>
            <a:ext cx="2004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smtClean="0"/>
              <a:t>Bad + Counterexample </a:t>
            </a:r>
            <a:r>
              <a:rPr lang="en-US" sz="1600" b="0" dirty="0" smtClean="0"/>
              <a:t>(CEX)</a:t>
            </a:r>
            <a:endParaRPr lang="en-US" sz="1600" b="0" dirty="0"/>
          </a:p>
        </p:txBody>
      </p:sp>
      <p:sp>
        <p:nvSpPr>
          <p:cNvPr id="14" name="Right Arrow 13"/>
          <p:cNvSpPr/>
          <p:nvPr/>
        </p:nvSpPr>
        <p:spPr bwMode="auto">
          <a:xfrm>
            <a:off x="5914747" y="3981450"/>
            <a:ext cx="609600" cy="38100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51678" y="3859938"/>
            <a:ext cx="1757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/>
              <a:t>Good + Verification Certificate (Cert)</a:t>
            </a:r>
            <a:endParaRPr lang="en-US" sz="1600" b="0" dirty="0"/>
          </a:p>
        </p:txBody>
      </p:sp>
      <p:sp>
        <p:nvSpPr>
          <p:cNvPr id="16" name="TextBox 15"/>
          <p:cNvSpPr txBox="1"/>
          <p:nvPr/>
        </p:nvSpPr>
        <p:spPr>
          <a:xfrm>
            <a:off x="7498033" y="5339775"/>
            <a:ext cx="1471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smtClean="0"/>
              <a:t>Test harness (Test)</a:t>
            </a:r>
            <a:endParaRPr lang="en-US" sz="1600" b="0" dirty="0"/>
          </a:p>
        </p:txBody>
      </p:sp>
      <p:sp>
        <p:nvSpPr>
          <p:cNvPr id="17" name="Right Arrow 16"/>
          <p:cNvSpPr/>
          <p:nvPr/>
        </p:nvSpPr>
        <p:spPr bwMode="auto">
          <a:xfrm>
            <a:off x="7029452" y="5562600"/>
            <a:ext cx="361948" cy="260062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72281" y="964583"/>
            <a:ext cx="1652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Property Spec</a:t>
            </a:r>
            <a:endParaRPr lang="en-US" b="0" dirty="0"/>
          </a:p>
        </p:txBody>
      </p:sp>
      <p:sp>
        <p:nvSpPr>
          <p:cNvPr id="20" name="TextBox 19"/>
          <p:cNvSpPr txBox="1"/>
          <p:nvPr/>
        </p:nvSpPr>
        <p:spPr>
          <a:xfrm>
            <a:off x="3253131" y="920376"/>
            <a:ext cx="1818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smtClean="0"/>
              <a:t>Verification Environment</a:t>
            </a:r>
            <a:endParaRPr lang="en-US" b="0" dirty="0"/>
          </a:p>
        </p:txBody>
      </p:sp>
      <p:sp>
        <p:nvSpPr>
          <p:cNvPr id="21" name="Right Arrow 20"/>
          <p:cNvSpPr/>
          <p:nvPr/>
        </p:nvSpPr>
        <p:spPr bwMode="auto">
          <a:xfrm rot="5400000">
            <a:off x="2636289" y="1752132"/>
            <a:ext cx="505913" cy="38100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2" name="Right Arrow 21"/>
          <p:cNvSpPr/>
          <p:nvPr/>
        </p:nvSpPr>
        <p:spPr bwMode="auto">
          <a:xfrm rot="5400000">
            <a:off x="3738704" y="1740944"/>
            <a:ext cx="505913" cy="38100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47702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SeaHorn</a:t>
            </a:r>
            <a:r>
              <a:rPr lang="en-US" dirty="0" smtClean="0"/>
              <a:t> workflow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Code Under Analysis (CUA)</a:t>
            </a:r>
          </a:p>
          <a:p>
            <a:pPr lvl="1"/>
            <a:r>
              <a:rPr lang="en-US" dirty="0" smtClean="0"/>
              <a:t>code being analyzed. Device driver, component, library, etc.</a:t>
            </a:r>
          </a:p>
          <a:p>
            <a:r>
              <a:rPr lang="en-US" dirty="0" smtClean="0"/>
              <a:t>Verification </a:t>
            </a:r>
            <a:r>
              <a:rPr lang="en-US" dirty="0" smtClean="0"/>
              <a:t>Environment</a:t>
            </a:r>
            <a:endParaRPr lang="en-US" dirty="0" smtClean="0"/>
          </a:p>
          <a:p>
            <a:pPr lvl="1"/>
            <a:r>
              <a:rPr lang="en-US" dirty="0" smtClean="0"/>
              <a:t>stubs for the environment with which CUA interacts</a:t>
            </a:r>
          </a:p>
          <a:p>
            <a:pPr lvl="1"/>
            <a:r>
              <a:rPr lang="en-US" dirty="0" smtClean="0"/>
              <a:t>e.g., </a:t>
            </a:r>
            <a:r>
              <a:rPr lang="en-US" dirty="0" err="1" smtClean="0"/>
              <a:t>libc</a:t>
            </a:r>
            <a:r>
              <a:rPr lang="en-US" dirty="0" smtClean="0"/>
              <a:t>, </a:t>
            </a:r>
            <a:r>
              <a:rPr lang="en-US" dirty="0" err="1" smtClean="0"/>
              <a:t>memcpy</a:t>
            </a:r>
            <a:r>
              <a:rPr lang="en-US" dirty="0" smtClean="0"/>
              <a:t>, </a:t>
            </a:r>
            <a:r>
              <a:rPr lang="en-US" dirty="0" err="1" smtClean="0"/>
              <a:t>malloc</a:t>
            </a:r>
            <a:r>
              <a:rPr lang="en-US" dirty="0" smtClean="0"/>
              <a:t>, OS system calls, user input, socket, file, </a:t>
            </a:r>
            <a:r>
              <a:rPr lang="mr-IN" dirty="0" smtClean="0"/>
              <a:t>…</a:t>
            </a:r>
            <a:endParaRPr lang="en-US" dirty="0" smtClean="0"/>
          </a:p>
          <a:p>
            <a:r>
              <a:rPr lang="en-US" dirty="0" smtClean="0"/>
              <a:t>Property Checker</a:t>
            </a:r>
          </a:p>
          <a:p>
            <a:pPr lvl="1"/>
            <a:r>
              <a:rPr lang="en-US" dirty="0" smtClean="0"/>
              <a:t>static instrumentation of a program with a monitor that indicates when an error has happened</a:t>
            </a:r>
          </a:p>
          <a:p>
            <a:pPr lvl="1"/>
            <a:r>
              <a:rPr lang="en-US" dirty="0" smtClean="0"/>
              <a:t>similar to dynamic sanitizers, but can use verifier-specific API to perform symbolic actions</a:t>
            </a:r>
          </a:p>
          <a:p>
            <a:pPr lvl="1"/>
            <a:r>
              <a:rPr lang="en-US" dirty="0" smtClean="0"/>
              <a:t>property spec is specific to a property checker</a:t>
            </a:r>
          </a:p>
          <a:p>
            <a:r>
              <a:rPr lang="en-US" dirty="0" smtClean="0"/>
              <a:t>Verification Problem</a:t>
            </a:r>
          </a:p>
          <a:p>
            <a:pPr lvl="1"/>
            <a:r>
              <a:rPr lang="en-US" dirty="0" smtClean="0"/>
              <a:t>a prepared instance of program with embedded assertions, potentially simplified by abstracting away irrelevant parts of execution</a:t>
            </a:r>
          </a:p>
          <a:p>
            <a:r>
              <a:rPr lang="en-US" dirty="0" smtClean="0"/>
              <a:t>Test Gen</a:t>
            </a:r>
          </a:p>
          <a:p>
            <a:pPr lvl="1"/>
            <a:r>
              <a:rPr lang="en-US" dirty="0" smtClean="0"/>
              <a:t>generates a test harness that includes all stubs and stimuli to guide CUA to a property failure discovered by the verifier</a:t>
            </a:r>
          </a:p>
        </p:txBody>
      </p:sp>
    </p:spTree>
    <p:extLst>
      <p:ext uri="{BB962C8B-B14F-4D97-AF65-F5344CB8AC3E}">
        <p14:creationId xmlns:p14="http://schemas.microsoft.com/office/powerpoint/2010/main" val="9333276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Developing a Static Property Checker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static property checker is similar to a dynamic checker</a:t>
            </a:r>
          </a:p>
          <a:p>
            <a:pPr lvl="1"/>
            <a:r>
              <a:rPr lang="en-US" dirty="0" smtClean="0"/>
              <a:t>e.g., clang sanitizer (address, thread, memory, etc.)</a:t>
            </a:r>
          </a:p>
          <a:p>
            <a:r>
              <a:rPr lang="en-US" dirty="0" smtClean="0"/>
              <a:t>A significant development effort for each new property</a:t>
            </a:r>
          </a:p>
          <a:p>
            <a:pPr lvl="1"/>
            <a:r>
              <a:rPr lang="en-US" dirty="0" smtClean="0"/>
              <a:t>new specialized static analyses to rule out trivial cases</a:t>
            </a:r>
          </a:p>
          <a:p>
            <a:pPr lvl="1"/>
            <a:r>
              <a:rPr lang="en-US" dirty="0" smtClean="0"/>
              <a:t>different instrumentations have affect on performance</a:t>
            </a:r>
          </a:p>
          <a:p>
            <a:r>
              <a:rPr lang="en-US" dirty="0" smtClean="0"/>
              <a:t>Developed by a domain expert</a:t>
            </a:r>
          </a:p>
          <a:p>
            <a:pPr lvl="1"/>
            <a:r>
              <a:rPr lang="en-US" dirty="0" smtClean="0"/>
              <a:t>understanding of verification techniques is useful (but not required)</a:t>
            </a:r>
          </a:p>
          <a:p>
            <a:pPr lvl="1"/>
            <a:r>
              <a:rPr lang="en-US" dirty="0" smtClean="0"/>
              <a:t>3-6 month effort for a new property</a:t>
            </a:r>
          </a:p>
          <a:p>
            <a:pPr lvl="2"/>
            <a:r>
              <a:rPr lang="en-US" dirty="0" smtClean="0"/>
              <a:t>but many things can be reused between similar properties </a:t>
            </a:r>
          </a:p>
          <a:p>
            <a:pPr lvl="2"/>
            <a:r>
              <a:rPr lang="en-US" dirty="0" smtClean="0"/>
              <a:t>e.g., memory safety, null-dereference, taint checking, use-after-free, etc.</a:t>
            </a:r>
          </a:p>
          <a:p>
            <a:r>
              <a:rPr lang="en-US" dirty="0" err="1" smtClean="0"/>
              <a:t>SeaHorn</a:t>
            </a:r>
            <a:r>
              <a:rPr lang="en-US" dirty="0" smtClean="0"/>
              <a:t> property checkers:</a:t>
            </a:r>
          </a:p>
          <a:p>
            <a:pPr lvl="1"/>
            <a:r>
              <a:rPr lang="en-US" dirty="0" smtClean="0"/>
              <a:t>memory safety (out of bound uses, null pointer)</a:t>
            </a:r>
          </a:p>
          <a:p>
            <a:pPr lvl="2"/>
            <a:r>
              <a:rPr lang="en-US" dirty="0" smtClean="0"/>
              <a:t>ongoing work to improve scalability and usability</a:t>
            </a:r>
          </a:p>
          <a:p>
            <a:pPr lvl="1"/>
            <a:r>
              <a:rPr lang="en-US" dirty="0" smtClean="0"/>
              <a:t>taint analysis (being developed by Princeton)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0207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 of </a:t>
            </a:r>
            <a:r>
              <a:rPr lang="en-US" dirty="0" err="1" smtClean="0"/>
              <a:t>Seahorn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9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553998"/>
          </a:xfrm>
        </p:spPr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164" y="457200"/>
            <a:ext cx="1608549" cy="155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5882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err="1" smtClean="0"/>
              <a:t>SeaHorn</a:t>
            </a:r>
            <a:r>
              <a:rPr lang="en-US" dirty="0" smtClean="0"/>
              <a:t> Philosophy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Build a state-of-the-art Software Model Checker </a:t>
            </a:r>
          </a:p>
          <a:p>
            <a:pPr lvl="1"/>
            <a:r>
              <a:rPr lang="en-US" dirty="0" smtClean="0"/>
              <a:t>useful to “average” users</a:t>
            </a:r>
          </a:p>
          <a:p>
            <a:pPr lvl="2"/>
            <a:r>
              <a:rPr lang="en-US" dirty="0" smtClean="0"/>
              <a:t>user-friendly, efficient, trusted, certificate-producing, …</a:t>
            </a:r>
          </a:p>
          <a:p>
            <a:pPr lvl="1"/>
            <a:r>
              <a:rPr lang="en-US" dirty="0" smtClean="0"/>
              <a:t>useful to researchers in verification</a:t>
            </a:r>
          </a:p>
          <a:p>
            <a:pPr lvl="2"/>
            <a:r>
              <a:rPr lang="en-US" dirty="0" smtClean="0"/>
              <a:t>modular design, clean separation between syntax, semantics, and logic, …</a:t>
            </a:r>
          </a:p>
          <a:p>
            <a:r>
              <a:rPr lang="en-US" dirty="0" smtClean="0"/>
              <a:t>Stand on the shoulders of giants</a:t>
            </a:r>
          </a:p>
          <a:p>
            <a:pPr lvl="1"/>
            <a:r>
              <a:rPr lang="en-US" dirty="0" smtClean="0"/>
              <a:t>reuse techniques from compiler community to reduce verification effort</a:t>
            </a:r>
          </a:p>
          <a:p>
            <a:pPr lvl="2"/>
            <a:r>
              <a:rPr lang="en-US" dirty="0" smtClean="0"/>
              <a:t>SSA, loop restructuring, induction variables, alias analysis, …</a:t>
            </a:r>
          </a:p>
          <a:p>
            <a:pPr lvl="2"/>
            <a:r>
              <a:rPr lang="en-US" dirty="0" smtClean="0"/>
              <a:t>static analysis and abstract interpretation</a:t>
            </a:r>
          </a:p>
          <a:p>
            <a:pPr lvl="1"/>
            <a:r>
              <a:rPr lang="en-US" dirty="0" smtClean="0"/>
              <a:t>reduce verification to logic</a:t>
            </a:r>
          </a:p>
          <a:p>
            <a:pPr lvl="2"/>
            <a:r>
              <a:rPr lang="en-US" dirty="0" smtClean="0"/>
              <a:t>verification condition generation</a:t>
            </a:r>
          </a:p>
          <a:p>
            <a:pPr lvl="2"/>
            <a:r>
              <a:rPr lang="en-US" dirty="0" smtClean="0"/>
              <a:t>Constrained Horn Clauses</a:t>
            </a:r>
          </a:p>
          <a:p>
            <a:r>
              <a:rPr lang="en-US" dirty="0" smtClean="0"/>
              <a:t>Build reusable logic-based verification technology</a:t>
            </a:r>
            <a:endParaRPr lang="en-US" dirty="0"/>
          </a:p>
          <a:p>
            <a:pPr lvl="1"/>
            <a:r>
              <a:rPr lang="en-US" dirty="0" smtClean="0"/>
              <a:t>“SMT-LIB” for program verification</a:t>
            </a:r>
          </a:p>
        </p:txBody>
      </p:sp>
    </p:spTree>
    <p:extLst>
      <p:ext uri="{BB962C8B-B14F-4D97-AF65-F5344CB8AC3E}">
        <p14:creationId xmlns:p14="http://schemas.microsoft.com/office/powerpoint/2010/main" val="16441244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SeaHorn</a:t>
            </a:r>
            <a:r>
              <a:rPr lang="en-US" dirty="0" smtClean="0"/>
              <a:t> Memory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Block-based memory model</a:t>
            </a:r>
          </a:p>
          <a:p>
            <a:pPr lvl="1"/>
            <a:r>
              <a:rPr lang="en-US" dirty="0" smtClean="0"/>
              <a:t>each allocation (</a:t>
            </a:r>
            <a:r>
              <a:rPr lang="en-US" dirty="0" err="1" smtClean="0"/>
              <a:t>malloc</a:t>
            </a:r>
            <a:r>
              <a:rPr lang="en-US" dirty="0" smtClean="0"/>
              <a:t>/</a:t>
            </a:r>
            <a:r>
              <a:rPr lang="en-US" dirty="0" err="1" smtClean="0"/>
              <a:t>alloca</a:t>
            </a:r>
            <a:r>
              <a:rPr lang="en-US" dirty="0" smtClean="0"/>
              <a:t>/</a:t>
            </a:r>
            <a:r>
              <a:rPr lang="en-US" dirty="0" err="1" smtClean="0"/>
              <a:t>etc</a:t>
            </a:r>
            <a:r>
              <a:rPr lang="en-US" dirty="0" smtClean="0"/>
              <a:t>) creates a new object</a:t>
            </a:r>
          </a:p>
          <a:p>
            <a:pPr lvl="1"/>
            <a:r>
              <a:rPr lang="en-US" dirty="0" smtClean="0"/>
              <a:t>a pointer is a pair (</a:t>
            </a:r>
            <a:r>
              <a:rPr lang="en-US" dirty="0" err="1" smtClean="0"/>
              <a:t>id,off</a:t>
            </a:r>
            <a:r>
              <a:rPr lang="en-US" dirty="0" smtClean="0"/>
              <a:t>), called cell, where id is an object identifier and off is a positive numeric offset</a:t>
            </a:r>
          </a:p>
          <a:p>
            <a:pPr lvl="1"/>
            <a:r>
              <a:rPr lang="en-US" dirty="0" smtClean="0"/>
              <a:t>similar to the C memory model</a:t>
            </a:r>
          </a:p>
          <a:p>
            <a:endParaRPr lang="en-US" smtClean="0"/>
          </a:p>
          <a:p>
            <a:r>
              <a:rPr lang="en-US" smtClean="0"/>
              <a:t>Abstract </a:t>
            </a:r>
            <a:r>
              <a:rPr lang="en-US" dirty="0" smtClean="0"/>
              <a:t>Memory Model</a:t>
            </a:r>
          </a:p>
          <a:p>
            <a:pPr lvl="1"/>
            <a:r>
              <a:rPr lang="en-US" dirty="0" smtClean="0"/>
              <a:t>the number of allocation regions is finite</a:t>
            </a:r>
          </a:p>
          <a:p>
            <a:pPr lvl="1"/>
            <a:r>
              <a:rPr lang="en-US" dirty="0" smtClean="0"/>
              <a:t>allocation site is used as an object identifier</a:t>
            </a:r>
          </a:p>
          <a:p>
            <a:pPr lvl="1"/>
            <a:r>
              <a:rPr lang="en-US" dirty="0" smtClean="0"/>
              <a:t>custom pointer-analysis is used to approximate abstract points to graph</a:t>
            </a:r>
          </a:p>
          <a:p>
            <a:endParaRPr lang="en-US" smtClean="0"/>
          </a:p>
          <a:p>
            <a:r>
              <a:rPr lang="en-US" smtClean="0"/>
              <a:t>Pointer </a:t>
            </a:r>
            <a:r>
              <a:rPr lang="en-US" dirty="0" smtClean="0"/>
              <a:t>Analysis: Sea-DSA</a:t>
            </a:r>
          </a:p>
          <a:p>
            <a:pPr lvl="1"/>
            <a:r>
              <a:rPr lang="en-US" dirty="0" smtClean="0"/>
              <a:t>unification-based (like LLVM-DSA)</a:t>
            </a:r>
          </a:p>
          <a:p>
            <a:pPr lvl="1"/>
            <a:r>
              <a:rPr lang="en-US" dirty="0" smtClean="0"/>
              <a:t>context-, field-, and array-sensitive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0830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Crab Abstract Interpretation Library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Crab </a:t>
            </a:r>
            <a:r>
              <a:rPr lang="mr-IN" dirty="0" smtClean="0"/>
              <a:t>–</a:t>
            </a:r>
            <a:r>
              <a:rPr lang="en-US" dirty="0" smtClean="0"/>
              <a:t> Cornucopia of Abstract Domains</a:t>
            </a:r>
          </a:p>
          <a:p>
            <a:pPr lvl="1"/>
            <a:r>
              <a:rPr lang="en-US" dirty="0" smtClean="0"/>
              <a:t>Numerical domains (intervals, zones, boxes)</a:t>
            </a:r>
          </a:p>
          <a:p>
            <a:pPr lvl="1"/>
            <a:r>
              <a:rPr lang="en-US" dirty="0" smtClean="0"/>
              <a:t>3rd party domains (apron, </a:t>
            </a:r>
            <a:r>
              <a:rPr lang="en-US" dirty="0" err="1" smtClean="0"/>
              <a:t>elina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arrays, </a:t>
            </a:r>
            <a:r>
              <a:rPr lang="en-US" dirty="0" err="1" smtClean="0"/>
              <a:t>uninterpreted</a:t>
            </a:r>
            <a:r>
              <a:rPr lang="en-US" dirty="0" smtClean="0"/>
              <a:t> functions, null, pointer</a:t>
            </a:r>
          </a:p>
          <a:p>
            <a:pPr lvl="1"/>
            <a:endParaRPr lang="en-US" dirty="0"/>
          </a:p>
          <a:p>
            <a:r>
              <a:rPr lang="en-US" dirty="0" smtClean="0"/>
              <a:t>Language independent core with plugins for LLVM </a:t>
            </a:r>
            <a:r>
              <a:rPr lang="en-US" dirty="0" err="1" smtClean="0"/>
              <a:t>bitcode</a:t>
            </a:r>
            <a:endParaRPr lang="en-US" dirty="0" smtClean="0"/>
          </a:p>
          <a:p>
            <a:pPr lvl="1"/>
            <a:r>
              <a:rPr lang="en-US" dirty="0" smtClean="0"/>
              <a:t>fixed-point </a:t>
            </a:r>
            <a:r>
              <a:rPr lang="en-US" dirty="0" smtClean="0"/>
              <a:t>engine</a:t>
            </a:r>
          </a:p>
          <a:p>
            <a:pPr lvl="1"/>
            <a:r>
              <a:rPr lang="en-US" dirty="0" smtClean="0"/>
              <a:t>widening / narrowing strategies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crab-</a:t>
            </a:r>
            <a:r>
              <a:rPr lang="en-US" dirty="0" err="1" smtClean="0">
                <a:solidFill>
                  <a:schemeClr val="accent2"/>
                </a:solidFill>
              </a:rPr>
              <a:t>llvm</a:t>
            </a:r>
            <a:r>
              <a:rPr lang="en-US" dirty="0" smtClean="0"/>
              <a:t> : integrates LLVM optimizations and analysis of LLVM </a:t>
            </a:r>
            <a:r>
              <a:rPr lang="en-US" dirty="0" err="1" smtClean="0"/>
              <a:t>bitcode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Support for inter-procedural analysis</a:t>
            </a:r>
          </a:p>
          <a:p>
            <a:pPr lvl="1"/>
            <a:r>
              <a:rPr lang="en-US" dirty="0" smtClean="0"/>
              <a:t>pre-, post-conditions, function summaries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Extensible, publicly available on GitHub, open C++ API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914400"/>
            <a:ext cx="2248679" cy="178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044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Numeric Abstract Interpretation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95400"/>
            <a:ext cx="8153400" cy="1447800"/>
          </a:xfrm>
        </p:spPr>
        <p:txBody>
          <a:bodyPr/>
          <a:lstStyle/>
          <a:p>
            <a:pPr marL="0" indent="0" eaLnBrk="1" hangingPunct="1"/>
            <a:r>
              <a:rPr lang="en-US" b="1" dirty="0" smtClean="0"/>
              <a:t>Analysis is restricted to a fixed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Abstract Domain </a:t>
            </a:r>
          </a:p>
          <a:p>
            <a:pPr marL="0" indent="0" eaLnBrk="1" hangingPunct="1"/>
            <a:endParaRPr lang="en-US" b="1" dirty="0" smtClean="0"/>
          </a:p>
          <a:p>
            <a:pPr marL="2377440" indent="-2743200" eaLnBrk="1" hangingPunct="1"/>
            <a:r>
              <a:rPr lang="en-US" b="1" dirty="0" smtClean="0"/>
              <a:t>Abstract Domain </a:t>
            </a:r>
            <a:r>
              <a:rPr lang="en-US" b="1" dirty="0" smtClean="0">
                <a:cs typeface="Arial" charset="0"/>
              </a:rPr>
              <a:t>≡</a:t>
            </a:r>
            <a:r>
              <a:rPr lang="en-US" b="1" dirty="0" smtClean="0"/>
              <a:t> “a (possibly infinite) set of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predicates</a:t>
            </a:r>
            <a:r>
              <a:rPr lang="en-US" b="1" dirty="0" smtClean="0"/>
              <a:t> from a            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fixed theory</a:t>
            </a:r>
            <a:r>
              <a:rPr lang="en-US" b="1" dirty="0" smtClean="0"/>
              <a:t>” +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efficient (</a:t>
            </a:r>
            <a:r>
              <a:rPr lang="en-US" b="1" i="1" dirty="0" smtClean="0">
                <a:solidFill>
                  <a:schemeClr val="accent2">
                    <a:lumMod val="75000"/>
                  </a:schemeClr>
                </a:solidFill>
              </a:rPr>
              <a:t>abstract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r>
              <a:rPr lang="en-US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operations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57200" y="3505200"/>
          <a:ext cx="5410200" cy="217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5146"/>
                <a:gridCol w="3335054"/>
              </a:tblGrid>
              <a:tr h="142240">
                <a:tc>
                  <a:txBody>
                    <a:bodyPr/>
                    <a:lstStyle/>
                    <a:p>
                      <a:r>
                        <a:rPr lang="en-US" dirty="0" smtClean="0"/>
                        <a:t>Abstract Domain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Abstract Elements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/>
                        <a:t>Sign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/>
                        <a:t>0 &lt; x,   x = 0,   x &gt; 0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/>
                        <a:t>Box (or Interval)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</a:t>
                      </a:r>
                      <a:r>
                        <a:rPr lang="en-US" baseline="-25000" dirty="0" smtClean="0"/>
                        <a:t>1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smtClean="0">
                          <a:sym typeface="Symbol" pitchFamily="18" charset="2"/>
                        </a:rPr>
                        <a:t></a:t>
                      </a:r>
                      <a:r>
                        <a:rPr lang="en-US" dirty="0" smtClean="0"/>
                        <a:t> x </a:t>
                      </a:r>
                      <a:r>
                        <a:rPr lang="en-US" dirty="0" smtClean="0">
                          <a:sym typeface="Symbol" pitchFamily="18" charset="2"/>
                        </a:rPr>
                        <a:t></a:t>
                      </a:r>
                      <a:r>
                        <a:rPr lang="en-US" dirty="0" smtClean="0"/>
                        <a:t> c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dirty="0" smtClean="0"/>
                        <a:t> 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Octagon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± x ± y </a:t>
                      </a:r>
                      <a:r>
                        <a:rPr lang="en-US" dirty="0" smtClean="0">
                          <a:sym typeface="Symbol" pitchFamily="18" charset="2"/>
                        </a:rPr>
                        <a:t></a:t>
                      </a:r>
                      <a:r>
                        <a:rPr lang="en-US" dirty="0" smtClean="0"/>
                        <a:t> c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Polyhedra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</a:t>
                      </a:r>
                      <a:r>
                        <a:rPr lang="en-US" baseline="-25000" dirty="0" smtClean="0"/>
                        <a:t>1</a:t>
                      </a:r>
                      <a:r>
                        <a:rPr lang="en-US" dirty="0" smtClean="0"/>
                        <a:t>x</a:t>
                      </a:r>
                      <a:r>
                        <a:rPr lang="en-US" baseline="-25000" dirty="0" smtClean="0"/>
                        <a:t>1</a:t>
                      </a:r>
                      <a:r>
                        <a:rPr lang="en-US" dirty="0" smtClean="0"/>
                        <a:t> + a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dirty="0" smtClean="0"/>
                        <a:t>x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dirty="0" smtClean="0"/>
                        <a:t> + a</a:t>
                      </a:r>
                      <a:r>
                        <a:rPr lang="en-US" baseline="-25000" dirty="0" smtClean="0"/>
                        <a:t>3</a:t>
                      </a:r>
                      <a:r>
                        <a:rPr lang="en-US" dirty="0" smtClean="0"/>
                        <a:t>x</a:t>
                      </a:r>
                      <a:r>
                        <a:rPr lang="en-US" baseline="-25000" dirty="0" smtClean="0"/>
                        <a:t>3</a:t>
                      </a:r>
                      <a:r>
                        <a:rPr lang="en-US" dirty="0" smtClean="0"/>
                        <a:t> + a</a:t>
                      </a:r>
                      <a:r>
                        <a:rPr lang="en-US" baseline="-25000" dirty="0" smtClean="0"/>
                        <a:t>4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smtClean="0">
                          <a:sym typeface="Symbol" pitchFamily="18" charset="2"/>
                        </a:rPr>
                        <a:t></a:t>
                      </a:r>
                      <a:r>
                        <a:rPr lang="en-US" dirty="0" smtClean="0"/>
                        <a:t> 0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57200" y="2971800"/>
            <a:ext cx="4649158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/>
              <a:t>Common Numeric Abstract Domains</a:t>
            </a:r>
            <a:endParaRPr lang="en-US" sz="2000" b="1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172200" y="4638041"/>
          <a:ext cx="2819400" cy="1041399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838200"/>
                <a:gridCol w="1981200"/>
              </a:tblGrid>
              <a:tr h="34713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Legend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4713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x,y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program variables</a:t>
                      </a:r>
                      <a:endParaRPr lang="en-US" sz="1600" dirty="0"/>
                    </a:p>
                  </a:txBody>
                  <a:tcPr/>
                </a:tc>
              </a:tr>
              <a:tr h="34713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c,c</a:t>
                      </a:r>
                      <a:r>
                        <a:rPr lang="en-US" sz="1600" baseline="-25000" dirty="0" err="1" smtClean="0"/>
                        <a:t>i</a:t>
                      </a:r>
                      <a:r>
                        <a:rPr lang="en-US" sz="1600" dirty="0" err="1" smtClean="0"/>
                        <a:t>,</a:t>
                      </a:r>
                      <a:r>
                        <a:rPr lang="en-US" sz="1600" baseline="0" dirty="0" err="1" smtClean="0"/>
                        <a:t>a</a:t>
                      </a:r>
                      <a:r>
                        <a:rPr lang="en-US" sz="1600" baseline="-25000" dirty="0" err="1" smtClean="0"/>
                        <a:t>i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numeric constants 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49608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Abstract Interpretation w/ Box Domain (1)</a:t>
            </a:r>
          </a:p>
        </p:txBody>
      </p:sp>
      <p:sp>
        <p:nvSpPr>
          <p:cNvPr id="38914" name="Text Box 3"/>
          <p:cNvSpPr txBox="1">
            <a:spLocks noChangeArrowheads="1"/>
          </p:cNvSpPr>
          <p:nvPr/>
        </p:nvSpPr>
        <p:spPr bwMode="auto">
          <a:xfrm>
            <a:off x="1981200" y="1752600"/>
            <a:ext cx="4267200" cy="3262432"/>
          </a:xfrm>
          <a:prstGeom prst="rect">
            <a:avLst/>
          </a:prstGeom>
          <a:solidFill>
            <a:srgbClr val="F0F0FE"/>
          </a:solidFill>
          <a:ln w="2857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sz="1800" b="1" dirty="0" smtClean="0">
                <a:latin typeface="Courier New" pitchFamily="49" charset="0"/>
                <a:cs typeface="Courier New" pitchFamily="49" charset="0"/>
              </a:rPr>
              <a:t>x := 0</a:t>
            </a:r>
          </a:p>
          <a:p>
            <a:pPr algn="l">
              <a:lnSpc>
                <a:spcPct val="200000"/>
              </a:lnSpc>
            </a:pP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while (x &lt; 1000) </a:t>
            </a:r>
            <a:r>
              <a:rPr lang="en-US" sz="1800" b="1" dirty="0" smtClean="0">
                <a:latin typeface="Courier New" pitchFamily="49" charset="0"/>
                <a:cs typeface="Courier New" pitchFamily="49" charset="0"/>
              </a:rPr>
              <a:t>{</a:t>
            </a:r>
          </a:p>
          <a:p>
            <a:pPr algn="l">
              <a:lnSpc>
                <a:spcPct val="200000"/>
              </a:lnSpc>
            </a:pP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  x := x + 1;</a:t>
            </a:r>
          </a:p>
          <a:p>
            <a:pPr algn="l">
              <a:lnSpc>
                <a:spcPct val="200000"/>
              </a:lnSpc>
            </a:pPr>
            <a:r>
              <a:rPr lang="en-US" sz="1800" b="1" dirty="0" smtClean="0">
                <a:latin typeface="Courier New" pitchFamily="49" charset="0"/>
                <a:cs typeface="Courier New" pitchFamily="49" charset="0"/>
              </a:rPr>
              <a:t>}</a:t>
            </a:r>
          </a:p>
          <a:p>
            <a:pPr algn="l">
              <a:lnSpc>
                <a:spcPct val="200000"/>
              </a:lnSpc>
            </a:pP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assert (x == 1000);</a:t>
            </a:r>
            <a:endParaRPr lang="en-US" sz="16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3602746" y="1219200"/>
            <a:ext cx="1133645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Program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634857" y="2125266"/>
            <a:ext cx="749590" cy="340519"/>
          </a:xfrm>
          <a:prstGeom prst="wedgeRoundRectCallout">
            <a:avLst>
              <a:gd name="adj1" fmla="val 164953"/>
              <a:gd name="adj2" fmla="val 44674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x = 0</a:t>
            </a:r>
            <a:endParaRPr lang="en-US" sz="1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685800" y="2667000"/>
            <a:ext cx="749590" cy="340519"/>
          </a:xfrm>
          <a:prstGeom prst="wedgeRoundRectCallout">
            <a:avLst>
              <a:gd name="adj1" fmla="val 164953"/>
              <a:gd name="adj2" fmla="val 44674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x = 0</a:t>
            </a:r>
            <a:endParaRPr lang="en-US" sz="1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auto">
          <a:xfrm>
            <a:off x="685800" y="3276600"/>
            <a:ext cx="749590" cy="340519"/>
          </a:xfrm>
          <a:prstGeom prst="wedgeRoundRectCallout">
            <a:avLst>
              <a:gd name="adj1" fmla="val 164953"/>
              <a:gd name="adj2" fmla="val 44674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x = 1</a:t>
            </a:r>
            <a:endParaRPr lang="en-US" sz="1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3445624" y="1905000"/>
            <a:ext cx="1173546" cy="340519"/>
          </a:xfrm>
          <a:prstGeom prst="wedgeRoundRectCallout">
            <a:avLst>
              <a:gd name="adj1" fmla="val -152862"/>
              <a:gd name="adj2" fmla="val 87525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0&lt;= x &lt;=1</a:t>
            </a:r>
            <a:endParaRPr lang="en-US" sz="1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auto">
          <a:xfrm>
            <a:off x="4800600" y="2743200"/>
            <a:ext cx="1173546" cy="340519"/>
          </a:xfrm>
          <a:prstGeom prst="wedgeRoundRectCallout">
            <a:avLst>
              <a:gd name="adj1" fmla="val -211715"/>
              <a:gd name="adj2" fmla="val 30391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0&lt;= x &lt;=1</a:t>
            </a:r>
            <a:endParaRPr lang="en-US" sz="1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6" name="AutoShape 4"/>
          <p:cNvSpPr>
            <a:spLocks noChangeArrowheads="1"/>
          </p:cNvSpPr>
          <p:nvPr/>
        </p:nvSpPr>
        <p:spPr bwMode="auto">
          <a:xfrm>
            <a:off x="4343400" y="3352800"/>
            <a:ext cx="1173546" cy="340519"/>
          </a:xfrm>
          <a:prstGeom prst="wedgeRoundRectCallout">
            <a:avLst>
              <a:gd name="adj1" fmla="val -211715"/>
              <a:gd name="adj2" fmla="val 30391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1&lt;= x &lt;=2</a:t>
            </a:r>
            <a:endParaRPr lang="en-US" sz="1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AutoShape 4"/>
          <p:cNvSpPr>
            <a:spLocks noChangeArrowheads="1"/>
          </p:cNvSpPr>
          <p:nvPr/>
        </p:nvSpPr>
        <p:spPr bwMode="auto">
          <a:xfrm>
            <a:off x="533400" y="1676400"/>
            <a:ext cx="1173546" cy="340519"/>
          </a:xfrm>
          <a:prstGeom prst="wedgeRoundRectCallout">
            <a:avLst>
              <a:gd name="adj1" fmla="val 91666"/>
              <a:gd name="adj2" fmla="val 150373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0&lt;= x &lt;=2</a:t>
            </a:r>
            <a:endParaRPr lang="en-US" sz="1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8" name="AutoShape 4"/>
          <p:cNvSpPr>
            <a:spLocks noChangeArrowheads="1"/>
          </p:cNvSpPr>
          <p:nvPr/>
        </p:nvSpPr>
        <p:spPr bwMode="auto">
          <a:xfrm>
            <a:off x="533400" y="2362200"/>
            <a:ext cx="1173546" cy="340519"/>
          </a:xfrm>
          <a:prstGeom prst="wedgeRoundRectCallout">
            <a:avLst>
              <a:gd name="adj1" fmla="val 110731"/>
              <a:gd name="adj2" fmla="val 118949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0&lt;= x &lt;=2</a:t>
            </a:r>
            <a:endParaRPr lang="en-US" sz="1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9" name="AutoShape 4"/>
          <p:cNvSpPr>
            <a:spLocks noChangeArrowheads="1"/>
          </p:cNvSpPr>
          <p:nvPr/>
        </p:nvSpPr>
        <p:spPr bwMode="auto">
          <a:xfrm>
            <a:off x="533400" y="3200400"/>
            <a:ext cx="1173546" cy="340519"/>
          </a:xfrm>
          <a:prstGeom prst="wedgeRoundRectCallout">
            <a:avLst>
              <a:gd name="adj1" fmla="val 110731"/>
              <a:gd name="adj2" fmla="val 56101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1&lt;= x &lt;=3</a:t>
            </a:r>
            <a:endParaRPr lang="en-US" sz="1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0" name="AutoShape 4"/>
          <p:cNvSpPr>
            <a:spLocks noChangeArrowheads="1"/>
          </p:cNvSpPr>
          <p:nvPr/>
        </p:nvSpPr>
        <p:spPr bwMode="auto">
          <a:xfrm>
            <a:off x="3645783" y="1828800"/>
            <a:ext cx="1501982" cy="340519"/>
          </a:xfrm>
          <a:prstGeom prst="wedgeRoundRectCallout">
            <a:avLst>
              <a:gd name="adj1" fmla="val -120971"/>
              <a:gd name="adj2" fmla="val 121806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0&lt;= x &lt;=1000</a:t>
            </a:r>
            <a:endParaRPr lang="en-US" sz="1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1" name="AutoShape 4"/>
          <p:cNvSpPr>
            <a:spLocks noChangeArrowheads="1"/>
          </p:cNvSpPr>
          <p:nvPr/>
        </p:nvSpPr>
        <p:spPr bwMode="auto">
          <a:xfrm>
            <a:off x="4495800" y="2667000"/>
            <a:ext cx="1501982" cy="340519"/>
          </a:xfrm>
          <a:prstGeom prst="wedgeRoundRectCallout">
            <a:avLst>
              <a:gd name="adj1" fmla="val -148820"/>
              <a:gd name="adj2" fmla="val 67529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0&lt;= x &lt; 1000</a:t>
            </a:r>
            <a:endParaRPr lang="en-US" sz="1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AutoShape 4"/>
          <p:cNvSpPr>
            <a:spLocks noChangeArrowheads="1"/>
          </p:cNvSpPr>
          <p:nvPr/>
        </p:nvSpPr>
        <p:spPr bwMode="auto">
          <a:xfrm>
            <a:off x="4060061" y="3276600"/>
            <a:ext cx="1611460" cy="340519"/>
          </a:xfrm>
          <a:prstGeom prst="wedgeRoundRectCallout">
            <a:avLst>
              <a:gd name="adj1" fmla="val -148820"/>
              <a:gd name="adj2" fmla="val 67529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1&lt;= x &lt;= 1000</a:t>
            </a:r>
            <a:endParaRPr lang="en-US" sz="1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3" name="AutoShape 4"/>
          <p:cNvSpPr>
            <a:spLocks noChangeArrowheads="1"/>
          </p:cNvSpPr>
          <p:nvPr/>
        </p:nvSpPr>
        <p:spPr bwMode="auto">
          <a:xfrm>
            <a:off x="4252509" y="3810000"/>
            <a:ext cx="1074163" cy="340519"/>
          </a:xfrm>
          <a:prstGeom prst="wedgeRoundRectCallout">
            <a:avLst>
              <a:gd name="adj1" fmla="val -148820"/>
              <a:gd name="adj2" fmla="val 67529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x = 1000</a:t>
            </a:r>
            <a:endParaRPr lang="en-US" sz="1400" b="1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026" name="Picture 2" descr="C:\Documents and Settings\arie\Local Settings\Temporary Internet Files\Content.IE5\CDV5HDAD\MC900312712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914400"/>
            <a:ext cx="1820863" cy="1644650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7239000" y="2743200"/>
            <a:ext cx="1095172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widening</a:t>
            </a:r>
            <a:endParaRPr lang="en-US" dirty="0"/>
          </a:p>
        </p:txBody>
      </p:sp>
      <p:pic>
        <p:nvPicPr>
          <p:cNvPr id="25" name="Picture 3" descr="C:\Documents and Settings\arie\Local Settings\Temporary Internet Files\Content.IE5\CDV5HDAD\MC900441310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3429000"/>
            <a:ext cx="1219200" cy="1219200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1524000" y="5105400"/>
            <a:ext cx="33855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latin typeface="Arial Black" pitchFamily="34" charset="0"/>
              </a:rPr>
              <a:t>1</a:t>
            </a:r>
            <a:endParaRPr lang="en-US" b="1" dirty="0">
              <a:latin typeface="Arial Black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14550" y="5105400"/>
            <a:ext cx="33855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latin typeface="Arial Black" pitchFamily="34" charset="0"/>
              </a:rPr>
              <a:t>2</a:t>
            </a:r>
            <a:endParaRPr lang="en-US" b="1" dirty="0">
              <a:latin typeface="Arial Black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05100" y="5105400"/>
            <a:ext cx="33855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latin typeface="Arial Black" pitchFamily="34" charset="0"/>
              </a:rPr>
              <a:t>3</a:t>
            </a:r>
            <a:endParaRPr lang="en-US" b="1" dirty="0">
              <a:latin typeface="Arial Black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295650" y="5105400"/>
            <a:ext cx="33855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latin typeface="Arial Black" pitchFamily="34" charset="0"/>
              </a:rPr>
              <a:t>4</a:t>
            </a:r>
            <a:endParaRPr lang="en-US" b="1" dirty="0">
              <a:latin typeface="Arial Black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86200" y="5105400"/>
            <a:ext cx="33855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latin typeface="Arial Black" pitchFamily="34" charset="0"/>
              </a:rPr>
              <a:t>5</a:t>
            </a:r>
            <a:endParaRPr lang="en-US" b="1" dirty="0">
              <a:latin typeface="Arial Black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81000" y="5124450"/>
            <a:ext cx="99060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 Black" pitchFamily="34" charset="0"/>
              </a:rPr>
              <a:t>Steps:</a:t>
            </a:r>
            <a:endParaRPr lang="en-US" sz="1800" dirty="0">
              <a:latin typeface="Arial Black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76750" y="5105400"/>
            <a:ext cx="33855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latin typeface="Arial Black" pitchFamily="34" charset="0"/>
              </a:rPr>
              <a:t>6</a:t>
            </a:r>
            <a:endParaRPr lang="en-US" b="1" dirty="0">
              <a:latin typeface="Arial Black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67300" y="5105400"/>
            <a:ext cx="33855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latin typeface="Arial Black" pitchFamily="34" charset="0"/>
              </a:rPr>
              <a:t>7</a:t>
            </a:r>
            <a:endParaRPr lang="en-US" b="1" dirty="0">
              <a:latin typeface="Arial Black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657850" y="5105400"/>
            <a:ext cx="33855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latin typeface="Arial Black" pitchFamily="34" charset="0"/>
              </a:rPr>
              <a:t>8</a:t>
            </a:r>
            <a:endParaRPr lang="en-US" b="1" dirty="0">
              <a:latin typeface="Arial Black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248400" y="5105400"/>
            <a:ext cx="33855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latin typeface="Arial Black" pitchFamily="34" charset="0"/>
              </a:rPr>
              <a:t>9</a:t>
            </a:r>
            <a:endParaRPr lang="en-US" b="1" dirty="0">
              <a:latin typeface="Arial Black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586033" y="5676900"/>
            <a:ext cx="492443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latin typeface="Arial Black" pitchFamily="34" charset="0"/>
              </a:rPr>
              <a:t>10</a:t>
            </a:r>
            <a:endParaRPr lang="en-US" b="1" dirty="0">
              <a:latin typeface="Arial Black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95264" y="5676900"/>
            <a:ext cx="492443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latin typeface="Arial Black" pitchFamily="34" charset="0"/>
              </a:rPr>
              <a:t>11</a:t>
            </a:r>
            <a:endParaRPr lang="en-US" b="1" dirty="0">
              <a:latin typeface="Arial Black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04495" y="5676900"/>
            <a:ext cx="492443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latin typeface="Arial Black" pitchFamily="34" charset="0"/>
              </a:rPr>
              <a:t>12</a:t>
            </a:r>
            <a:endParaRPr lang="en-US" b="1" dirty="0">
              <a:latin typeface="Arial Black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713726" y="5676900"/>
            <a:ext cx="492443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latin typeface="Arial Black" pitchFamily="34" charset="0"/>
              </a:rPr>
              <a:t>13</a:t>
            </a:r>
            <a:endParaRPr lang="en-US" b="1" dirty="0">
              <a:latin typeface="Arial Black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422957" y="5676900"/>
            <a:ext cx="492443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latin typeface="Arial Black" pitchFamily="34" charset="0"/>
              </a:rPr>
              <a:t>14</a:t>
            </a:r>
            <a:endParaRPr lang="en-US" b="1" dirty="0">
              <a:latin typeface="Arial Black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99995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4023" y="2437805"/>
            <a:ext cx="830461" cy="830461"/>
          </a:xfrm>
          <a:prstGeom prst="rect">
            <a:avLst/>
          </a:prstGeom>
          <a:ln w="12700">
            <a:miter lim="400000"/>
          </a:ln>
        </p:spPr>
      </p:pic>
      <p:sp>
        <p:nvSpPr>
          <p:cNvPr id="490" name="Shape 490"/>
          <p:cNvSpPr/>
          <p:nvPr/>
        </p:nvSpPr>
        <p:spPr>
          <a:xfrm>
            <a:off x="257511" y="1013471"/>
            <a:ext cx="2960747" cy="39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000"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r>
              <a:rPr sz="2109" dirty="0">
                <a:latin typeface="+mn-lt"/>
              </a:rPr>
              <a:t>Program and/or model</a:t>
            </a:r>
          </a:p>
        </p:txBody>
      </p:sp>
      <p:pic>
        <p:nvPicPr>
          <p:cNvPr id="491" name="dropped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4262" y="1531441"/>
            <a:ext cx="1223182" cy="916206"/>
          </a:xfrm>
          <a:prstGeom prst="rect">
            <a:avLst/>
          </a:prstGeom>
          <a:ln w="12700">
            <a:miter lim="400000"/>
          </a:ln>
        </p:spPr>
      </p:pic>
      <p:sp>
        <p:nvSpPr>
          <p:cNvPr id="492" name="Shape 492"/>
          <p:cNvSpPr/>
          <p:nvPr/>
        </p:nvSpPr>
        <p:spPr>
          <a:xfrm>
            <a:off x="2674308" y="2107406"/>
            <a:ext cx="1004724" cy="473273"/>
          </a:xfrm>
          <a:prstGeom prst="rightArrow">
            <a:avLst>
              <a:gd name="adj1" fmla="val 30254"/>
              <a:gd name="adj2" fmla="val 85397"/>
            </a:avLst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12"/>
          </a:p>
        </p:txBody>
      </p:sp>
      <p:sp>
        <p:nvSpPr>
          <p:cNvPr id="493" name="Shape 493"/>
          <p:cNvSpPr/>
          <p:nvPr/>
        </p:nvSpPr>
        <p:spPr>
          <a:xfrm>
            <a:off x="3714750" y="1875234"/>
            <a:ext cx="1705570" cy="937617"/>
          </a:xfrm>
          <a:prstGeom prst="roundRect">
            <a:avLst>
              <a:gd name="adj" fmla="val 14286"/>
            </a:avLst>
          </a:prstGeom>
          <a:blipFill>
            <a:blip r:embed="rId4"/>
          </a:blip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/>
          <a:lstStyle/>
          <a:p>
            <a:pPr>
              <a:defRPr sz="35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rPr sz="1800" dirty="0"/>
              <a:t>Automated</a:t>
            </a:r>
          </a:p>
          <a:p>
            <a:pPr>
              <a:defRPr sz="35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rPr sz="1800" dirty="0"/>
              <a:t>Reasoning</a:t>
            </a:r>
          </a:p>
        </p:txBody>
      </p:sp>
      <p:sp>
        <p:nvSpPr>
          <p:cNvPr id="494" name="Shape 494"/>
          <p:cNvSpPr/>
          <p:nvPr/>
        </p:nvSpPr>
        <p:spPr>
          <a:xfrm flipH="1">
            <a:off x="5462876" y="1920022"/>
            <a:ext cx="1063331" cy="331143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stealth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495" name="Shape 495"/>
          <p:cNvSpPr/>
          <p:nvPr/>
        </p:nvSpPr>
        <p:spPr>
          <a:xfrm flipH="1" flipV="1">
            <a:off x="5454829" y="2355345"/>
            <a:ext cx="1116398" cy="258357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stealth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pic>
        <p:nvPicPr>
          <p:cNvPr id="496" name="dropped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54391" y="1625203"/>
            <a:ext cx="679531" cy="508992"/>
          </a:xfrm>
          <a:prstGeom prst="rect">
            <a:avLst/>
          </a:prstGeom>
          <a:ln w="12700">
            <a:miter lim="400000"/>
          </a:ln>
        </p:spPr>
      </p:pic>
      <p:sp>
        <p:nvSpPr>
          <p:cNvPr id="497" name="Shape 497"/>
          <p:cNvSpPr/>
          <p:nvPr/>
        </p:nvSpPr>
        <p:spPr>
          <a:xfrm>
            <a:off x="7224408" y="1681344"/>
            <a:ext cx="1035541" cy="39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000"/>
            </a:lvl1pPr>
          </a:lstStyle>
          <a:p>
            <a:r>
              <a:rPr sz="2109"/>
              <a:t>Correct</a:t>
            </a:r>
          </a:p>
        </p:txBody>
      </p:sp>
      <p:sp>
        <p:nvSpPr>
          <p:cNvPr id="498" name="Shape 498"/>
          <p:cNvSpPr/>
          <p:nvPr/>
        </p:nvSpPr>
        <p:spPr>
          <a:xfrm>
            <a:off x="7212028" y="2873457"/>
            <a:ext cx="1231107" cy="39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000"/>
            </a:lvl1pPr>
          </a:lstStyle>
          <a:p>
            <a:r>
              <a:rPr sz="2109"/>
              <a:t>Incorrect</a:t>
            </a:r>
          </a:p>
        </p:txBody>
      </p:sp>
      <p:grpSp>
        <p:nvGrpSpPr>
          <p:cNvPr id="501" name="Group 501"/>
          <p:cNvGrpSpPr/>
          <p:nvPr/>
        </p:nvGrpSpPr>
        <p:grpSpPr>
          <a:xfrm>
            <a:off x="1169789" y="4842452"/>
            <a:ext cx="7736366" cy="1792306"/>
            <a:chOff x="0" y="60794"/>
            <a:chExt cx="11002830" cy="2549056"/>
          </a:xfrm>
        </p:grpSpPr>
        <p:sp>
          <p:nvSpPr>
            <p:cNvPr id="499" name="Shape 499"/>
            <p:cNvSpPr/>
            <p:nvPr/>
          </p:nvSpPr>
          <p:spPr>
            <a:xfrm>
              <a:off x="1042521" y="60794"/>
              <a:ext cx="8382001" cy="5642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algn="l">
                <a:defRPr sz="3000">
                  <a:latin typeface="Papyrus"/>
                  <a:ea typeface="Papyrus"/>
                  <a:cs typeface="Papyrus"/>
                  <a:sym typeface="Papyrus"/>
                </a:defRPr>
              </a:pPr>
              <a:r>
                <a:rPr sz="2109" b="0" dirty="0">
                  <a:latin typeface="+mn-lt"/>
                </a:rPr>
                <a:t>Alan M. Turing. ”Checking  a large routine” 1949</a:t>
              </a:r>
            </a:p>
          </p:txBody>
        </p:sp>
        <p:pic>
          <p:nvPicPr>
            <p:cNvPr id="500" name="dropped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920750"/>
              <a:ext cx="11002830" cy="1689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04" name="Group 504"/>
          <p:cNvGrpSpPr/>
          <p:nvPr/>
        </p:nvGrpSpPr>
        <p:grpSpPr>
          <a:xfrm>
            <a:off x="303610" y="3700367"/>
            <a:ext cx="5928162" cy="1541360"/>
            <a:chOff x="0" y="23996"/>
            <a:chExt cx="8431163" cy="2192154"/>
          </a:xfrm>
        </p:grpSpPr>
        <p:pic>
          <p:nvPicPr>
            <p:cNvPr id="502" name="dropped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23996"/>
              <a:ext cx="1778000" cy="2192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3" name="Shape 503"/>
            <p:cNvSpPr/>
            <p:nvPr/>
          </p:nvSpPr>
          <p:spPr>
            <a:xfrm>
              <a:off x="1845383" y="60795"/>
              <a:ext cx="6585780" cy="5642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3000">
                  <a:latin typeface="Papyrus"/>
                  <a:ea typeface="Papyrus"/>
                  <a:cs typeface="Papyrus"/>
                  <a:sym typeface="Papyrus"/>
                </a:defRPr>
              </a:lvl1pPr>
            </a:lstStyle>
            <a:p>
              <a:r>
                <a:rPr sz="2109" b="0" dirty="0">
                  <a:latin typeface="+mn-lt"/>
                </a:rPr>
                <a:t>Alan M.  Turing. 1936:  “Undecidable” </a:t>
              </a:r>
            </a:p>
          </p:txBody>
        </p:sp>
      </p:grpSp>
      <p:grpSp>
        <p:nvGrpSpPr>
          <p:cNvPr id="508" name="Group 508"/>
          <p:cNvGrpSpPr/>
          <p:nvPr/>
        </p:nvGrpSpPr>
        <p:grpSpPr>
          <a:xfrm>
            <a:off x="949897" y="2126195"/>
            <a:ext cx="1575974" cy="1153955"/>
            <a:chOff x="0" y="0"/>
            <a:chExt cx="2241384" cy="1641180"/>
          </a:xfrm>
        </p:grpSpPr>
        <p:pic>
          <p:nvPicPr>
            <p:cNvPr id="506" name="Screen Shot 2016-03-23 at 12.52.46 PM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917234" y="0"/>
              <a:ext cx="1324151" cy="12863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7" name="pasted-image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779864"/>
              <a:ext cx="1690333" cy="8613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Automated (Software) Verification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23690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" grpId="0" animBg="1" advAuto="0"/>
      <p:bldP spid="504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04800" y="3200400"/>
            <a:ext cx="8534400" cy="1371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Abstract Domain as an Interface</a:t>
            </a:r>
          </a:p>
        </p:txBody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/>
            <a:r>
              <a:rPr lang="en-US" b="1" dirty="0" smtClean="0"/>
              <a:t>interface</a:t>
            </a:r>
            <a:r>
              <a:rPr lang="en-US" dirty="0" smtClean="0"/>
              <a:t> </a:t>
            </a:r>
            <a:r>
              <a:rPr lang="en-US" dirty="0" err="1" smtClean="0"/>
              <a:t>AbstractDomain</a:t>
            </a:r>
            <a:r>
              <a:rPr lang="en-US" dirty="0" smtClean="0"/>
              <a:t>(V) : </a:t>
            </a:r>
          </a:p>
          <a:p>
            <a:pPr lvl="1" indent="-173736"/>
            <a:r>
              <a:rPr lang="en-US" dirty="0" smtClean="0"/>
              <a:t>V – set of variables</a:t>
            </a:r>
          </a:p>
          <a:p>
            <a:pPr lvl="1" indent="-173736"/>
            <a:r>
              <a:rPr lang="en-US" dirty="0" smtClean="0"/>
              <a:t>A – abstract elements</a:t>
            </a:r>
          </a:p>
          <a:p>
            <a:pPr lvl="1" indent="-173736"/>
            <a:r>
              <a:rPr lang="en-US" dirty="0" smtClean="0"/>
              <a:t>E – expressions</a:t>
            </a:r>
          </a:p>
          <a:p>
            <a:pPr lvl="1" indent="-173736"/>
            <a:r>
              <a:rPr lang="en-US" dirty="0" smtClean="0"/>
              <a:t>S – statements</a:t>
            </a:r>
          </a:p>
          <a:p>
            <a:pPr marL="0" indent="0" eaLnBrk="1" hangingPunct="1"/>
            <a:endParaRPr lang="en-US" dirty="0" smtClean="0"/>
          </a:p>
          <a:p>
            <a:pPr marL="0" indent="0" eaLnBrk="1" hangingPunct="1"/>
            <a:r>
              <a:rPr lang="el-GR" b="1" dirty="0" smtClean="0"/>
              <a:t>α</a:t>
            </a:r>
            <a:r>
              <a:rPr lang="en-US" dirty="0" smtClean="0"/>
              <a:t> : E </a:t>
            </a:r>
            <a:r>
              <a:rPr lang="en-US" dirty="0" smtClean="0">
                <a:cs typeface="Arial" charset="0"/>
              </a:rPr>
              <a:t>→</a:t>
            </a:r>
            <a:r>
              <a:rPr lang="en-US" dirty="0" smtClean="0"/>
              <a:t> A		 </a:t>
            </a:r>
            <a:r>
              <a:rPr lang="el-GR" b="1" dirty="0" smtClean="0">
                <a:cs typeface="Arial" charset="0"/>
              </a:rPr>
              <a:t>γ</a:t>
            </a:r>
            <a:r>
              <a:rPr lang="en-US" dirty="0" smtClean="0"/>
              <a:t> : A </a:t>
            </a:r>
            <a:r>
              <a:rPr lang="en-US" dirty="0" smtClean="0">
                <a:cs typeface="Arial" charset="0"/>
              </a:rPr>
              <a:t>→</a:t>
            </a:r>
            <a:r>
              <a:rPr lang="en-US" dirty="0" smtClean="0"/>
              <a:t> E		     </a:t>
            </a:r>
            <a:r>
              <a:rPr lang="en-US" b="1" dirty="0" smtClean="0"/>
              <a:t>meet</a:t>
            </a:r>
            <a:r>
              <a:rPr lang="en-US" dirty="0" smtClean="0"/>
              <a:t> : A </a:t>
            </a:r>
            <a:r>
              <a:rPr lang="en-US" dirty="0" smtClean="0">
                <a:sym typeface="Symbol" pitchFamily="18" charset="2"/>
              </a:rPr>
              <a:t></a:t>
            </a:r>
            <a:r>
              <a:rPr lang="en-US" dirty="0" smtClean="0"/>
              <a:t> A </a:t>
            </a:r>
            <a:r>
              <a:rPr lang="en-US" dirty="0" smtClean="0">
                <a:cs typeface="Arial" charset="0"/>
              </a:rPr>
              <a:t>→</a:t>
            </a:r>
            <a:r>
              <a:rPr lang="en-US" dirty="0" smtClean="0"/>
              <a:t> A</a:t>
            </a:r>
          </a:p>
          <a:p>
            <a:pPr marL="0" indent="0" eaLnBrk="1" hangingPunct="1"/>
            <a:r>
              <a:rPr lang="en-US" b="1" dirty="0" err="1" smtClean="0"/>
              <a:t>isTop</a:t>
            </a:r>
            <a:r>
              <a:rPr lang="en-US" dirty="0" smtClean="0"/>
              <a:t> : A </a:t>
            </a:r>
            <a:r>
              <a:rPr lang="en-US" dirty="0" smtClean="0">
                <a:cs typeface="Arial" charset="0"/>
              </a:rPr>
              <a:t>→</a:t>
            </a:r>
            <a:r>
              <a:rPr lang="en-US" dirty="0" smtClean="0"/>
              <a:t> </a:t>
            </a:r>
            <a:r>
              <a:rPr lang="en-US" dirty="0" err="1" smtClean="0"/>
              <a:t>bool</a:t>
            </a:r>
            <a:r>
              <a:rPr lang="en-US" dirty="0" smtClean="0"/>
              <a:t>	 </a:t>
            </a:r>
            <a:r>
              <a:rPr lang="en-US" b="1" dirty="0" err="1" smtClean="0"/>
              <a:t>isBot</a:t>
            </a:r>
            <a:r>
              <a:rPr lang="en-US" dirty="0" smtClean="0"/>
              <a:t> : A </a:t>
            </a:r>
            <a:r>
              <a:rPr lang="en-US" dirty="0" smtClean="0">
                <a:cs typeface="Arial" charset="0"/>
              </a:rPr>
              <a:t>→</a:t>
            </a:r>
            <a:r>
              <a:rPr lang="en-US" dirty="0" smtClean="0"/>
              <a:t> </a:t>
            </a:r>
            <a:r>
              <a:rPr lang="en-US" dirty="0" err="1" smtClean="0"/>
              <a:t>bool</a:t>
            </a:r>
            <a:r>
              <a:rPr lang="en-US" dirty="0" smtClean="0"/>
              <a:t>	     </a:t>
            </a:r>
            <a:r>
              <a:rPr lang="en-US" b="1" dirty="0" smtClean="0"/>
              <a:t>join</a:t>
            </a:r>
            <a:r>
              <a:rPr lang="en-US" dirty="0" smtClean="0"/>
              <a:t> : A </a:t>
            </a:r>
            <a:r>
              <a:rPr lang="en-US" dirty="0" smtClean="0">
                <a:sym typeface="Symbol" pitchFamily="18" charset="2"/>
              </a:rPr>
              <a:t></a:t>
            </a:r>
            <a:r>
              <a:rPr lang="en-US" dirty="0" smtClean="0"/>
              <a:t> A </a:t>
            </a:r>
            <a:r>
              <a:rPr lang="en-US" dirty="0" smtClean="0">
                <a:cs typeface="Arial" charset="0"/>
              </a:rPr>
              <a:t>→</a:t>
            </a:r>
            <a:r>
              <a:rPr lang="en-US" dirty="0" smtClean="0"/>
              <a:t> A</a:t>
            </a:r>
          </a:p>
          <a:p>
            <a:pPr marL="0" indent="0" eaLnBrk="1" hangingPunct="1"/>
            <a:r>
              <a:rPr lang="en-US" b="1" dirty="0" err="1" smtClean="0"/>
              <a:t>leq</a:t>
            </a:r>
            <a:r>
              <a:rPr lang="en-US" dirty="0" smtClean="0"/>
              <a:t> : A </a:t>
            </a:r>
            <a:r>
              <a:rPr lang="en-US" dirty="0" smtClean="0">
                <a:sym typeface="Symbol" pitchFamily="18" charset="2"/>
              </a:rPr>
              <a:t></a:t>
            </a:r>
            <a:r>
              <a:rPr lang="en-US" dirty="0" smtClean="0"/>
              <a:t> A </a:t>
            </a:r>
            <a:r>
              <a:rPr lang="en-US" dirty="0" smtClean="0">
                <a:cs typeface="Arial" charset="0"/>
              </a:rPr>
              <a:t>→</a:t>
            </a:r>
            <a:r>
              <a:rPr lang="en-US" dirty="0" smtClean="0"/>
              <a:t> </a:t>
            </a:r>
            <a:r>
              <a:rPr lang="en-US" dirty="0" err="1" smtClean="0"/>
              <a:t>bool</a:t>
            </a:r>
            <a:r>
              <a:rPr lang="en-US" dirty="0" smtClean="0"/>
              <a:t>	 </a:t>
            </a:r>
            <a:r>
              <a:rPr lang="el-GR" b="1" dirty="0" smtClean="0"/>
              <a:t>α</a:t>
            </a:r>
            <a:r>
              <a:rPr lang="en-US" b="1" dirty="0" smtClean="0"/>
              <a:t>Post</a:t>
            </a:r>
            <a:r>
              <a:rPr lang="en-US" dirty="0" smtClean="0"/>
              <a:t> : S </a:t>
            </a:r>
            <a:r>
              <a:rPr lang="en-US" dirty="0" smtClean="0">
                <a:cs typeface="Arial" charset="0"/>
              </a:rPr>
              <a:t>→</a:t>
            </a:r>
            <a:r>
              <a:rPr lang="en-US" dirty="0" smtClean="0"/>
              <a:t> (A </a:t>
            </a:r>
            <a:r>
              <a:rPr lang="en-US" dirty="0" smtClean="0">
                <a:cs typeface="Arial" charset="0"/>
              </a:rPr>
              <a:t>→</a:t>
            </a:r>
            <a:r>
              <a:rPr lang="en-US" dirty="0" smtClean="0"/>
              <a:t> A)         </a:t>
            </a:r>
            <a:r>
              <a:rPr lang="en-US" b="1" dirty="0" smtClean="0"/>
              <a:t>widen</a:t>
            </a:r>
            <a:r>
              <a:rPr lang="en-US" dirty="0" smtClean="0"/>
              <a:t> : A </a:t>
            </a:r>
            <a:r>
              <a:rPr lang="en-US" dirty="0" smtClean="0">
                <a:sym typeface="Symbol" pitchFamily="18" charset="2"/>
              </a:rPr>
              <a:t></a:t>
            </a:r>
            <a:r>
              <a:rPr lang="en-US" dirty="0" smtClean="0"/>
              <a:t> A </a:t>
            </a:r>
            <a:r>
              <a:rPr lang="en-US" dirty="0" smtClean="0">
                <a:cs typeface="Arial" charset="0"/>
              </a:rPr>
              <a:t>→</a:t>
            </a:r>
            <a:r>
              <a:rPr lang="en-US" dirty="0" smtClean="0"/>
              <a:t> A</a:t>
            </a:r>
          </a:p>
          <a:p>
            <a:pPr marL="0" indent="0" eaLnBrk="1" hangingPunct="1"/>
            <a:endParaRPr lang="en-US" dirty="0" smtClean="0"/>
          </a:p>
          <a:p>
            <a:pPr marL="0" indent="0" eaLnBrk="1" hangingPunct="1"/>
            <a:r>
              <a:rPr lang="en-US" dirty="0" smtClean="0"/>
              <a:t>All operations are over-approximations,  e.g.,</a:t>
            </a:r>
          </a:p>
          <a:p>
            <a:pPr marL="0" indent="0" eaLnBrk="1" hangingPunct="1"/>
            <a:r>
              <a:rPr lang="en-US" b="1" dirty="0" smtClean="0">
                <a:cs typeface="Arial" charset="0"/>
              </a:rPr>
              <a:t>	</a:t>
            </a:r>
            <a:r>
              <a:rPr lang="el-GR" b="1" dirty="0" smtClean="0">
                <a:cs typeface="Arial" charset="0"/>
              </a:rPr>
              <a:t>γ</a:t>
            </a:r>
            <a:r>
              <a:rPr lang="en-US" dirty="0" smtClean="0"/>
              <a:t> (a) || </a:t>
            </a:r>
            <a:r>
              <a:rPr lang="el-GR" b="1" dirty="0" smtClean="0">
                <a:cs typeface="Arial" charset="0"/>
              </a:rPr>
              <a:t>γ</a:t>
            </a:r>
            <a:r>
              <a:rPr lang="en-US" dirty="0" smtClean="0"/>
              <a:t> (b) </a:t>
            </a:r>
            <a:r>
              <a:rPr lang="en-US" dirty="0" smtClean="0">
                <a:sym typeface="Symbol" pitchFamily="18" charset="2"/>
              </a:rPr>
              <a:t></a:t>
            </a:r>
            <a:r>
              <a:rPr lang="en-US" dirty="0" smtClean="0"/>
              <a:t> </a:t>
            </a:r>
            <a:r>
              <a:rPr lang="el-GR" b="1" dirty="0" smtClean="0">
                <a:cs typeface="Arial" charset="0"/>
              </a:rPr>
              <a:t>γ</a:t>
            </a:r>
            <a:r>
              <a:rPr lang="en-US" dirty="0" smtClean="0"/>
              <a:t> ( </a:t>
            </a:r>
            <a:r>
              <a:rPr lang="en-US" b="1" dirty="0" smtClean="0"/>
              <a:t>join</a:t>
            </a:r>
            <a:r>
              <a:rPr lang="en-US" dirty="0" smtClean="0"/>
              <a:t> (a, b) ) </a:t>
            </a:r>
          </a:p>
          <a:p>
            <a:pPr marL="0" indent="0" eaLnBrk="1" hangingPunct="1"/>
            <a:r>
              <a:rPr lang="en-US" b="1" dirty="0" smtClean="0">
                <a:cs typeface="Arial" charset="0"/>
              </a:rPr>
              <a:t>	</a:t>
            </a:r>
            <a:r>
              <a:rPr lang="el-GR" b="1" dirty="0" smtClean="0">
                <a:cs typeface="Arial" charset="0"/>
              </a:rPr>
              <a:t>γ</a:t>
            </a:r>
            <a:r>
              <a:rPr lang="en-US" dirty="0" smtClean="0"/>
              <a:t> (a)  &amp;&amp; </a:t>
            </a:r>
            <a:r>
              <a:rPr lang="el-GR" b="1" dirty="0" smtClean="0">
                <a:cs typeface="Arial" charset="0"/>
              </a:rPr>
              <a:t>γ</a:t>
            </a:r>
            <a:r>
              <a:rPr lang="en-US" b="1" dirty="0" smtClean="0"/>
              <a:t> </a:t>
            </a:r>
            <a:r>
              <a:rPr lang="en-US" dirty="0" smtClean="0"/>
              <a:t>(b) </a:t>
            </a:r>
            <a:r>
              <a:rPr lang="en-US" dirty="0" smtClean="0">
                <a:sym typeface="Symbol" pitchFamily="18" charset="2"/>
              </a:rPr>
              <a:t></a:t>
            </a:r>
            <a:r>
              <a:rPr lang="en-US" dirty="0" smtClean="0"/>
              <a:t> </a:t>
            </a:r>
            <a:r>
              <a:rPr lang="el-GR" b="1" dirty="0" smtClean="0">
                <a:cs typeface="Arial" charset="0"/>
              </a:rPr>
              <a:t>γ</a:t>
            </a:r>
            <a:r>
              <a:rPr lang="en-US" dirty="0" smtClean="0"/>
              <a:t> (</a:t>
            </a:r>
            <a:r>
              <a:rPr lang="en-US" b="1" dirty="0" smtClean="0"/>
              <a:t>meet</a:t>
            </a:r>
            <a:r>
              <a:rPr lang="en-US" dirty="0" smtClean="0"/>
              <a:t> (</a:t>
            </a:r>
            <a:r>
              <a:rPr lang="en-US" dirty="0" err="1" smtClean="0"/>
              <a:t>a,b</a:t>
            </a:r>
            <a:r>
              <a:rPr lang="en-US" dirty="0" smtClean="0"/>
              <a:t>) )</a:t>
            </a: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560238" y="2877740"/>
            <a:ext cx="936923" cy="340519"/>
          </a:xfrm>
          <a:prstGeom prst="wedgeRoundRectCallout">
            <a:avLst>
              <a:gd name="adj1" fmla="val -31440"/>
              <a:gd name="adj2" fmla="val 89970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abstract</a:t>
            </a:r>
          </a:p>
        </p:txBody>
      </p:sp>
      <p:sp>
        <p:nvSpPr>
          <p:cNvPr id="6" name="Rounded Rectangular Callout 5"/>
          <p:cNvSpPr/>
          <p:nvPr/>
        </p:nvSpPr>
        <p:spPr bwMode="auto">
          <a:xfrm>
            <a:off x="3200400" y="2819400"/>
            <a:ext cx="1191193" cy="340519"/>
          </a:xfrm>
          <a:prstGeom prst="wedgeRoundRectCallout">
            <a:avLst>
              <a:gd name="adj1" fmla="val -32424"/>
              <a:gd name="adj2" fmla="val 100298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concretize</a:t>
            </a:r>
          </a:p>
        </p:txBody>
      </p:sp>
      <p:sp>
        <p:nvSpPr>
          <p:cNvPr id="7" name="Rounded Rectangular Callout 6"/>
          <p:cNvSpPr/>
          <p:nvPr/>
        </p:nvSpPr>
        <p:spPr bwMode="auto">
          <a:xfrm>
            <a:off x="3884852" y="4572000"/>
            <a:ext cx="2311226" cy="340519"/>
          </a:xfrm>
          <a:prstGeom prst="wedgeRoundRectCallout">
            <a:avLst>
              <a:gd name="adj1" fmla="val -8073"/>
              <a:gd name="adj2" fmla="val -113150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abstract</a:t>
            </a:r>
            <a:r>
              <a:rPr lang="en-US" sz="2000" b="0" dirty="0" smtClean="0">
                <a:solidFill>
                  <a:schemeClr val="tx1"/>
                </a:solidFill>
                <a:latin typeface="Arial" charset="0"/>
                <a:ea typeface="ＭＳ Ｐゴシック" pitchFamily="1" charset="-128"/>
              </a:rPr>
              <a:t> transformer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8" name="Rounded Rectangular Callout 7"/>
          <p:cNvSpPr/>
          <p:nvPr/>
        </p:nvSpPr>
        <p:spPr bwMode="auto">
          <a:xfrm>
            <a:off x="228600" y="4648200"/>
            <a:ext cx="626834" cy="340519"/>
          </a:xfrm>
          <a:prstGeom prst="wedgeRoundRectCallout">
            <a:avLst>
              <a:gd name="adj1" fmla="val -2635"/>
              <a:gd name="adj2" fmla="val -136170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0" dirty="0" smtClean="0">
                <a:solidFill>
                  <a:schemeClr val="tx1"/>
                </a:solidFill>
                <a:latin typeface="Arial" charset="0"/>
                <a:ea typeface="ＭＳ Ｐゴシック" pitchFamily="1" charset="-128"/>
              </a:rPr>
              <a:t>order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0622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Example: Box Abstract Domain</a:t>
            </a:r>
          </a:p>
        </p:txBody>
      </p:sp>
      <p:sp>
        <p:nvSpPr>
          <p:cNvPr id="34818" name="Text Box 3"/>
          <p:cNvSpPr txBox="1">
            <a:spLocks noChangeArrowheads="1"/>
          </p:cNvSpPr>
          <p:nvPr/>
        </p:nvSpPr>
        <p:spPr bwMode="auto">
          <a:xfrm>
            <a:off x="5167313" y="3336925"/>
            <a:ext cx="3328987" cy="396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0" dirty="0"/>
              <a:t>(1, 10) meet (2, 12) = (2,10)</a:t>
            </a:r>
          </a:p>
        </p:txBody>
      </p:sp>
      <p:sp>
        <p:nvSpPr>
          <p:cNvPr id="34819" name="Text Box 4"/>
          <p:cNvSpPr txBox="1">
            <a:spLocks noChangeArrowheads="1"/>
          </p:cNvSpPr>
          <p:nvPr/>
        </p:nvSpPr>
        <p:spPr bwMode="auto">
          <a:xfrm>
            <a:off x="5224463" y="4213225"/>
            <a:ext cx="3046412" cy="396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0" dirty="0"/>
              <a:t>(1, 3) join (7, 12) = (1,12)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292225" y="1447800"/>
            <a:ext cx="6551613" cy="701675"/>
            <a:chOff x="384" y="912"/>
            <a:chExt cx="4127" cy="442"/>
          </a:xfrm>
        </p:grpSpPr>
        <p:sp>
          <p:nvSpPr>
            <p:cNvPr id="34828" name="Text Box 6"/>
            <p:cNvSpPr txBox="1">
              <a:spLocks noChangeArrowheads="1"/>
            </p:cNvSpPr>
            <p:nvPr/>
          </p:nvSpPr>
          <p:spPr bwMode="auto">
            <a:xfrm>
              <a:off x="384" y="1006"/>
              <a:ext cx="815" cy="250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1 </a:t>
              </a:r>
              <a:r>
                <a:rPr lang="en-US">
                  <a:sym typeface="Symbol" pitchFamily="18" charset="2"/>
                </a:rPr>
                <a:t></a:t>
              </a:r>
              <a:r>
                <a:rPr lang="en-US"/>
                <a:t> x </a:t>
              </a:r>
              <a:r>
                <a:rPr lang="en-US">
                  <a:sym typeface="Symbol" pitchFamily="18" charset="2"/>
                </a:rPr>
                <a:t></a:t>
              </a:r>
              <a:r>
                <a:rPr lang="en-US"/>
                <a:t> 10</a:t>
              </a:r>
            </a:p>
          </p:txBody>
        </p:sp>
        <p:sp>
          <p:nvSpPr>
            <p:cNvPr id="34829" name="Text Box 7"/>
            <p:cNvSpPr txBox="1">
              <a:spLocks noChangeArrowheads="1"/>
            </p:cNvSpPr>
            <p:nvPr/>
          </p:nvSpPr>
          <p:spPr bwMode="auto">
            <a:xfrm>
              <a:off x="2112" y="1008"/>
              <a:ext cx="577" cy="250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(1, 10)</a:t>
              </a:r>
            </a:p>
          </p:txBody>
        </p:sp>
        <p:sp>
          <p:nvSpPr>
            <p:cNvPr id="34830" name="AutoShape 8"/>
            <p:cNvSpPr>
              <a:spLocks noChangeArrowheads="1"/>
            </p:cNvSpPr>
            <p:nvPr/>
          </p:nvSpPr>
          <p:spPr bwMode="auto">
            <a:xfrm>
              <a:off x="1392" y="912"/>
              <a:ext cx="615" cy="442"/>
            </a:xfrm>
            <a:prstGeom prst="rightArrow">
              <a:avLst>
                <a:gd name="adj1" fmla="val 50000"/>
                <a:gd name="adj2" fmla="val 34785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r>
                <a:rPr lang="el-GR">
                  <a:latin typeface="Times New Roman" pitchFamily="18" charset="0"/>
                  <a:cs typeface="Times New Roman" pitchFamily="18" charset="0"/>
                </a:rPr>
                <a:t>α</a:t>
              </a:r>
              <a:r>
                <a:rPr lang="en-US"/>
                <a:t> </a:t>
              </a:r>
            </a:p>
          </p:txBody>
        </p:sp>
        <p:sp>
          <p:nvSpPr>
            <p:cNvPr id="34831" name="AutoShape 9"/>
            <p:cNvSpPr>
              <a:spLocks noChangeArrowheads="1"/>
            </p:cNvSpPr>
            <p:nvPr/>
          </p:nvSpPr>
          <p:spPr bwMode="auto">
            <a:xfrm>
              <a:off x="2736" y="912"/>
              <a:ext cx="776" cy="442"/>
            </a:xfrm>
            <a:prstGeom prst="rightArrow">
              <a:avLst>
                <a:gd name="adj1" fmla="val 50000"/>
                <a:gd name="adj2" fmla="val 43891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r>
                <a:rPr lang="el-GR">
                  <a:cs typeface="Times New Roman" pitchFamily="18" charset="0"/>
                </a:rPr>
                <a:t>γ</a:t>
              </a:r>
            </a:p>
          </p:txBody>
        </p:sp>
        <p:sp>
          <p:nvSpPr>
            <p:cNvPr id="34832" name="Text Box 10"/>
            <p:cNvSpPr txBox="1">
              <a:spLocks noChangeArrowheads="1"/>
            </p:cNvSpPr>
            <p:nvPr/>
          </p:nvSpPr>
          <p:spPr bwMode="auto">
            <a:xfrm>
              <a:off x="3696" y="1006"/>
              <a:ext cx="815" cy="250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1 </a:t>
              </a:r>
              <a:r>
                <a:rPr lang="en-US">
                  <a:sym typeface="Symbol" pitchFamily="18" charset="2"/>
                </a:rPr>
                <a:t></a:t>
              </a:r>
              <a:r>
                <a:rPr lang="en-US"/>
                <a:t> x </a:t>
              </a:r>
              <a:r>
                <a:rPr lang="en-US">
                  <a:sym typeface="Symbol" pitchFamily="18" charset="2"/>
                </a:rPr>
                <a:t></a:t>
              </a:r>
              <a:r>
                <a:rPr lang="en-US"/>
                <a:t> 10</a:t>
              </a:r>
            </a:p>
          </p:txBody>
        </p:sp>
      </p:grpSp>
      <p:sp>
        <p:nvSpPr>
          <p:cNvPr id="34821" name="Text Box 11"/>
          <p:cNvSpPr txBox="1">
            <a:spLocks noChangeArrowheads="1"/>
          </p:cNvSpPr>
          <p:nvPr/>
        </p:nvSpPr>
        <p:spPr bwMode="auto">
          <a:xfrm>
            <a:off x="214313" y="3336925"/>
            <a:ext cx="4594225" cy="396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0" dirty="0"/>
              <a:t>(a, b) meet (c, d) = (max(</a:t>
            </a:r>
            <a:r>
              <a:rPr lang="en-US" b="0" dirty="0" err="1"/>
              <a:t>a,c</a:t>
            </a:r>
            <a:r>
              <a:rPr lang="en-US" b="0" dirty="0"/>
              <a:t>), min(</a:t>
            </a:r>
            <a:r>
              <a:rPr lang="en-US" b="0" dirty="0" err="1"/>
              <a:t>b,d</a:t>
            </a:r>
            <a:r>
              <a:rPr lang="en-US" b="0" dirty="0"/>
              <a:t>))</a:t>
            </a:r>
          </a:p>
        </p:txBody>
      </p:sp>
      <p:sp>
        <p:nvSpPr>
          <p:cNvPr id="34822" name="Text Box 12"/>
          <p:cNvSpPr txBox="1">
            <a:spLocks noChangeArrowheads="1"/>
          </p:cNvSpPr>
          <p:nvPr/>
        </p:nvSpPr>
        <p:spPr bwMode="auto">
          <a:xfrm>
            <a:off x="201613" y="4213225"/>
            <a:ext cx="4383087" cy="396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0" dirty="0"/>
              <a:t>(a, b) join (c, d) = (min(</a:t>
            </a:r>
            <a:r>
              <a:rPr lang="en-US" b="0" dirty="0" err="1"/>
              <a:t>a,c</a:t>
            </a:r>
            <a:r>
              <a:rPr lang="en-US" b="0" dirty="0"/>
              <a:t>),max(</a:t>
            </a:r>
            <a:r>
              <a:rPr lang="en-US" b="0" dirty="0" err="1"/>
              <a:t>b,d</a:t>
            </a:r>
            <a:r>
              <a:rPr lang="en-US" b="0" dirty="0"/>
              <a:t>))</a:t>
            </a:r>
          </a:p>
        </p:txBody>
      </p:sp>
      <p:sp>
        <p:nvSpPr>
          <p:cNvPr id="34823" name="Text Box 13"/>
          <p:cNvSpPr txBox="1">
            <a:spLocks noChangeArrowheads="1"/>
          </p:cNvSpPr>
          <p:nvPr/>
        </p:nvSpPr>
        <p:spPr bwMode="auto">
          <a:xfrm>
            <a:off x="207963" y="5089525"/>
            <a:ext cx="4443412" cy="396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b="0" dirty="0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b="0" dirty="0"/>
              <a:t>Post (x := x + 1) ((a, b)) = (a+1, b+1)</a:t>
            </a:r>
          </a:p>
        </p:txBody>
      </p:sp>
      <p:sp>
        <p:nvSpPr>
          <p:cNvPr id="34824" name="Text Box 14"/>
          <p:cNvSpPr txBox="1">
            <a:spLocks noChangeArrowheads="1"/>
          </p:cNvSpPr>
          <p:nvPr/>
        </p:nvSpPr>
        <p:spPr bwMode="auto">
          <a:xfrm>
            <a:off x="5181600" y="5089525"/>
            <a:ext cx="2363788" cy="396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0" dirty="0"/>
              <a:t>(1, 10) + 1 = (2, 11)</a:t>
            </a:r>
          </a:p>
        </p:txBody>
      </p:sp>
      <p:sp>
        <p:nvSpPr>
          <p:cNvPr id="34825" name="Text Box 15"/>
          <p:cNvSpPr txBox="1">
            <a:spLocks noChangeArrowheads="1"/>
          </p:cNvSpPr>
          <p:nvPr/>
        </p:nvSpPr>
        <p:spPr bwMode="auto">
          <a:xfrm>
            <a:off x="625761" y="2651125"/>
            <a:ext cx="2863284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0" dirty="0" smtClean="0">
                <a:solidFill>
                  <a:schemeClr val="tx1"/>
                </a:solidFill>
              </a:rPr>
              <a:t>Definition of Operations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34826" name="Text Box 16"/>
          <p:cNvSpPr txBox="1">
            <a:spLocks noChangeArrowheads="1"/>
          </p:cNvSpPr>
          <p:nvPr/>
        </p:nvSpPr>
        <p:spPr bwMode="auto">
          <a:xfrm>
            <a:off x="5671192" y="2651125"/>
            <a:ext cx="1311578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0" dirty="0"/>
              <a:t>Examples</a:t>
            </a:r>
          </a:p>
        </p:txBody>
      </p:sp>
      <p:sp>
        <p:nvSpPr>
          <p:cNvPr id="374801" name="AutoShape 17"/>
          <p:cNvSpPr>
            <a:spLocks noChangeArrowheads="1"/>
          </p:cNvSpPr>
          <p:nvPr/>
        </p:nvSpPr>
        <p:spPr bwMode="auto">
          <a:xfrm>
            <a:off x="6477000" y="5486400"/>
            <a:ext cx="2402187" cy="442674"/>
          </a:xfrm>
          <a:prstGeom prst="wedgeRoundRectCallout">
            <a:avLst>
              <a:gd name="adj1" fmla="val 3755"/>
              <a:gd name="adj2" fmla="val -270230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dirty="0"/>
              <a:t>over-approximation</a:t>
            </a:r>
          </a:p>
        </p:txBody>
      </p:sp>
      <p:sp>
        <p:nvSpPr>
          <p:cNvPr id="18" name="Rounded Rectangular Callout 17"/>
          <p:cNvSpPr/>
          <p:nvPr/>
        </p:nvSpPr>
        <p:spPr bwMode="auto">
          <a:xfrm>
            <a:off x="2819400" y="1143000"/>
            <a:ext cx="936923" cy="340519"/>
          </a:xfrm>
          <a:prstGeom prst="wedgeRoundRectCallout">
            <a:avLst>
              <a:gd name="adj1" fmla="val -31440"/>
              <a:gd name="adj2" fmla="val 89970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abstract</a:t>
            </a:r>
          </a:p>
        </p:txBody>
      </p:sp>
      <p:sp>
        <p:nvSpPr>
          <p:cNvPr id="19" name="Rounded Rectangular Callout 18"/>
          <p:cNvSpPr/>
          <p:nvPr/>
        </p:nvSpPr>
        <p:spPr bwMode="auto">
          <a:xfrm>
            <a:off x="5459562" y="1084660"/>
            <a:ext cx="1191193" cy="340519"/>
          </a:xfrm>
          <a:prstGeom prst="wedgeRoundRectCallout">
            <a:avLst>
              <a:gd name="adj1" fmla="val -32424"/>
              <a:gd name="adj2" fmla="val 100298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concretize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78388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480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Crab Abstract Domains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Numerical Domains</a:t>
            </a:r>
          </a:p>
          <a:p>
            <a:pPr lvl="1"/>
            <a:r>
              <a:rPr lang="en-US" dirty="0" smtClean="0"/>
              <a:t>interval with congruence: </a:t>
            </a:r>
            <a:r>
              <a:rPr lang="en-US" dirty="0" smtClean="0">
                <a:solidFill>
                  <a:schemeClr val="accent2"/>
                </a:solidFill>
                <a:latin typeface="Consolas" charset="0"/>
                <a:ea typeface="Consolas" charset="0"/>
                <a:cs typeface="Consolas" charset="0"/>
              </a:rPr>
              <a:t>0 &lt;= x &lt;= 10 &amp;&amp; x mod 2 == 0</a:t>
            </a:r>
          </a:p>
          <a:p>
            <a:pPr lvl="1"/>
            <a:r>
              <a:rPr lang="en-US" dirty="0" smtClean="0"/>
              <a:t>zone: </a:t>
            </a:r>
            <a:r>
              <a:rPr lang="en-US" dirty="0" smtClean="0">
                <a:solidFill>
                  <a:schemeClr val="accent2"/>
                </a:solidFill>
                <a:latin typeface="Consolas" charset="0"/>
                <a:ea typeface="Consolas" charset="0"/>
                <a:cs typeface="Consolas" charset="0"/>
              </a:rPr>
              <a:t>x </a:t>
            </a:r>
            <a:r>
              <a:rPr lang="mr-IN" dirty="0" smtClean="0">
                <a:solidFill>
                  <a:schemeClr val="accent2"/>
                </a:solidFill>
                <a:latin typeface="Consolas" charset="0"/>
                <a:ea typeface="Consolas" charset="0"/>
                <a:cs typeface="Consolas" charset="0"/>
              </a:rPr>
              <a:t>–</a:t>
            </a:r>
            <a:r>
              <a:rPr lang="en-US" dirty="0" smtClean="0">
                <a:solidFill>
                  <a:schemeClr val="accent2"/>
                </a:solidFill>
                <a:latin typeface="Consolas" charset="0"/>
                <a:ea typeface="Consolas" charset="0"/>
                <a:cs typeface="Consolas" charset="0"/>
              </a:rPr>
              <a:t> y &lt;= k</a:t>
            </a:r>
          </a:p>
          <a:p>
            <a:pPr lvl="1"/>
            <a:r>
              <a:rPr lang="en-US" dirty="0" smtClean="0"/>
              <a:t>non-convex</a:t>
            </a:r>
          </a:p>
          <a:p>
            <a:pPr lvl="2"/>
            <a:r>
              <a:rPr lang="en-US" dirty="0" err="1" smtClean="0"/>
              <a:t>DisIntervals</a:t>
            </a:r>
            <a:r>
              <a:rPr lang="en-US" dirty="0" smtClean="0"/>
              <a:t>: </a:t>
            </a:r>
            <a:r>
              <a:rPr lang="en-US" dirty="0" smtClean="0">
                <a:solidFill>
                  <a:schemeClr val="accent2"/>
                </a:solidFill>
                <a:latin typeface="Consolas" charset="0"/>
                <a:ea typeface="Consolas" charset="0"/>
                <a:cs typeface="Consolas" charset="0"/>
              </a:rPr>
              <a:t>x &lt;= -1 || x &gt;= 1</a:t>
            </a:r>
          </a:p>
          <a:p>
            <a:pPr lvl="2"/>
            <a:r>
              <a:rPr lang="en-US" dirty="0" smtClean="0"/>
              <a:t>Boxes: Boolean combinations of intervals</a:t>
            </a:r>
          </a:p>
          <a:p>
            <a:r>
              <a:rPr lang="en-US" dirty="0" smtClean="0"/>
              <a:t>Symbolic Domains</a:t>
            </a:r>
          </a:p>
          <a:p>
            <a:pPr lvl="1"/>
            <a:r>
              <a:rPr lang="en-US" dirty="0" smtClean="0"/>
              <a:t>numeric domains extended with </a:t>
            </a:r>
            <a:r>
              <a:rPr lang="en-US" dirty="0" err="1" smtClean="0"/>
              <a:t>uninterpreted</a:t>
            </a:r>
            <a:r>
              <a:rPr lang="en-US" dirty="0" smtClean="0"/>
              <a:t> functions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  <a:latin typeface="Consolas" charset="0"/>
                <a:ea typeface="Consolas" charset="0"/>
                <a:cs typeface="Consolas" charset="0"/>
              </a:rPr>
              <a:t>0 &lt;= x &lt;= 10 &amp;&amp; y == f(</a:t>
            </a:r>
            <a:r>
              <a:rPr lang="mr-IN" dirty="0" smtClean="0">
                <a:solidFill>
                  <a:schemeClr val="accent2"/>
                </a:solidFill>
                <a:latin typeface="Consolas" charset="0"/>
                <a:ea typeface="Consolas" charset="0"/>
                <a:cs typeface="Consolas" charset="0"/>
              </a:rPr>
              <a:t>…</a:t>
            </a:r>
            <a:r>
              <a:rPr lang="en-US" dirty="0" smtClean="0">
                <a:solidFill>
                  <a:schemeClr val="accent2"/>
                </a:solidFill>
                <a:latin typeface="Consolas" charset="0"/>
                <a:ea typeface="Consolas" charset="0"/>
                <a:cs typeface="Consolas" charset="0"/>
              </a:rPr>
              <a:t>) &amp;&amp; z == f(</a:t>
            </a:r>
            <a:r>
              <a:rPr lang="mr-IN" dirty="0" smtClean="0">
                <a:solidFill>
                  <a:schemeClr val="accent2"/>
                </a:solidFill>
                <a:latin typeface="Consolas" charset="0"/>
                <a:ea typeface="Consolas" charset="0"/>
                <a:cs typeface="Consolas" charset="0"/>
              </a:rPr>
              <a:t>…</a:t>
            </a:r>
            <a:r>
              <a:rPr lang="en-US" dirty="0" smtClean="0">
                <a:solidFill>
                  <a:schemeClr val="accent2"/>
                </a:solidFill>
                <a:latin typeface="Consolas" charset="0"/>
                <a:ea typeface="Consolas" charset="0"/>
                <a:cs typeface="Consolas" charset="0"/>
              </a:rPr>
              <a:t>) </a:t>
            </a:r>
            <a:r>
              <a:rPr lang="en-US" dirty="0" smtClean="0">
                <a:sym typeface="Wingdings"/>
              </a:rPr>
              <a:t> </a:t>
            </a:r>
            <a:r>
              <a:rPr lang="en-US" dirty="0" smtClean="0">
                <a:solidFill>
                  <a:schemeClr val="accent2"/>
                </a:solidFill>
                <a:latin typeface="Consolas" charset="0"/>
                <a:ea typeface="Consolas" charset="0"/>
                <a:cs typeface="Consolas" charset="0"/>
                <a:sym typeface="Wingdings"/>
              </a:rPr>
              <a:t>0 &lt;= x &lt;= 10 &amp;&amp; y = z</a:t>
            </a:r>
          </a:p>
          <a:p>
            <a:r>
              <a:rPr lang="en-US" dirty="0" smtClean="0">
                <a:sym typeface="Wingdings"/>
              </a:rPr>
              <a:t>Array Domains</a:t>
            </a:r>
          </a:p>
          <a:p>
            <a:pPr lvl="1"/>
            <a:r>
              <a:rPr lang="en-US" dirty="0" smtClean="0">
                <a:sym typeface="Wingdings"/>
              </a:rPr>
              <a:t>array smashing: common properties of all array cells</a:t>
            </a:r>
          </a:p>
          <a:p>
            <a:pPr lvl="1"/>
            <a:r>
              <a:rPr lang="en-US" dirty="0" smtClean="0">
                <a:sym typeface="Wingdings"/>
              </a:rPr>
              <a:t>array graph domain: </a:t>
            </a:r>
          </a:p>
          <a:p>
            <a:r>
              <a:rPr lang="en-US" dirty="0" smtClean="0">
                <a:sym typeface="Wingdings"/>
              </a:rPr>
              <a:t>Domains from Apron and Elina 3</a:t>
            </a:r>
            <a:r>
              <a:rPr lang="en-US" baseline="30000" dirty="0" smtClean="0">
                <a:sym typeface="Wingdings"/>
              </a:rPr>
              <a:t>rd</a:t>
            </a:r>
            <a:r>
              <a:rPr lang="en-US" dirty="0" smtClean="0">
                <a:sym typeface="Wingdings"/>
              </a:rPr>
              <a:t> party libraries</a:t>
            </a:r>
          </a:p>
          <a:p>
            <a:pPr lvl="1"/>
            <a:r>
              <a:rPr lang="en-US" dirty="0" smtClean="0">
                <a:sym typeface="Wingdings"/>
              </a:rPr>
              <a:t>octagons, </a:t>
            </a:r>
            <a:r>
              <a:rPr lang="en-US" dirty="0" err="1" smtClean="0">
                <a:sym typeface="Wingdings"/>
              </a:rPr>
              <a:t>polyhedra</a:t>
            </a:r>
            <a:r>
              <a:rPr lang="en-US" dirty="0" smtClean="0">
                <a:sym typeface="Wingdings"/>
              </a:rPr>
              <a:t>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7938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 of Crab and Crab-</a:t>
            </a:r>
            <a:r>
              <a:rPr lang="en-US" dirty="0" err="1" smtClean="0"/>
              <a:t>Llvm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33" y="1066800"/>
            <a:ext cx="8263467" cy="4648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0" y="6248400"/>
            <a:ext cx="57912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0" dirty="0"/>
              <a:t>https://</a:t>
            </a:r>
            <a:r>
              <a:rPr lang="en-US" sz="2400" b="0" dirty="0" err="1"/>
              <a:t>github.com</a:t>
            </a:r>
            <a:r>
              <a:rPr lang="en-US" sz="2400" b="0" dirty="0"/>
              <a:t>/</a:t>
            </a:r>
            <a:r>
              <a:rPr lang="en-US" sz="2400" b="0" dirty="0" err="1"/>
              <a:t>seahorn</a:t>
            </a:r>
            <a:r>
              <a:rPr lang="en-US" sz="2400" b="0" dirty="0"/>
              <a:t>/crab-</a:t>
            </a:r>
            <a:r>
              <a:rPr lang="en-US" sz="2400" b="0" dirty="0" err="1"/>
              <a:t>llvm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11359286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Abstract Interpretation w/ Box Domain (2)</a:t>
            </a:r>
          </a:p>
        </p:txBody>
      </p:sp>
      <p:sp>
        <p:nvSpPr>
          <p:cNvPr id="36866" name="Text Box 3"/>
          <p:cNvSpPr txBox="1">
            <a:spLocks noChangeArrowheads="1"/>
          </p:cNvSpPr>
          <p:nvPr/>
        </p:nvSpPr>
        <p:spPr bwMode="auto">
          <a:xfrm>
            <a:off x="2743200" y="1828800"/>
            <a:ext cx="2225289" cy="3216265"/>
          </a:xfrm>
          <a:prstGeom prst="rect">
            <a:avLst/>
          </a:prstGeom>
          <a:solidFill>
            <a:srgbClr val="F0F0FE"/>
          </a:solidFill>
          <a:ln w="2857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400" b="1" dirty="0">
                <a:latin typeface="Courier New" pitchFamily="49" charset="0"/>
                <a:cs typeface="Courier New" pitchFamily="49" charset="0"/>
              </a:rPr>
              <a:t>assume (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=1 ||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=2)</a:t>
            </a:r>
          </a:p>
          <a:p>
            <a:pPr algn="l"/>
            <a:r>
              <a:rPr lang="en-US" sz="1400" b="1" dirty="0">
                <a:latin typeface="Courier New" pitchFamily="49" charset="0"/>
                <a:cs typeface="Courier New" pitchFamily="49" charset="0"/>
              </a:rPr>
              <a:t>if (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 = 1) </a:t>
            </a:r>
          </a:p>
          <a:p>
            <a:pPr algn="l"/>
            <a:r>
              <a:rPr lang="en-US" sz="1400" b="1" dirty="0">
                <a:latin typeface="Courier New" pitchFamily="49" charset="0"/>
                <a:cs typeface="Courier New" pitchFamily="49" charset="0"/>
              </a:rPr>
              <a:t>  x1 :=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; </a:t>
            </a:r>
          </a:p>
          <a:p>
            <a:pPr algn="l"/>
            <a:r>
              <a:rPr lang="en-US" sz="1400" b="1" dirty="0">
                <a:latin typeface="Courier New" pitchFamily="49" charset="0"/>
                <a:cs typeface="Courier New" pitchFamily="49" charset="0"/>
              </a:rPr>
              <a:t>else if (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 = 2)</a:t>
            </a:r>
          </a:p>
          <a:p>
            <a:pPr algn="l"/>
            <a:r>
              <a:rPr lang="en-US" sz="1400" b="1" dirty="0">
                <a:latin typeface="Courier New" pitchFamily="49" charset="0"/>
                <a:cs typeface="Courier New" pitchFamily="49" charset="0"/>
              </a:rPr>
              <a:t>  x2 := -4;</a:t>
            </a:r>
          </a:p>
          <a:p>
            <a:pPr algn="l"/>
            <a:endParaRPr lang="en-US" sz="1400" b="1" dirty="0">
              <a:latin typeface="Courier New" pitchFamily="49" charset="0"/>
              <a:cs typeface="Courier New" pitchFamily="49" charset="0"/>
            </a:endParaRPr>
          </a:p>
          <a:p>
            <a:pPr algn="l"/>
            <a:r>
              <a:rPr lang="en-US" sz="1400" b="1" dirty="0">
                <a:latin typeface="Courier New" pitchFamily="49" charset="0"/>
                <a:cs typeface="Courier New" pitchFamily="49" charset="0"/>
              </a:rPr>
              <a:t>if (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 = 1)</a:t>
            </a:r>
          </a:p>
          <a:p>
            <a:pPr algn="l"/>
            <a:r>
              <a:rPr lang="en-US" sz="1400" b="1" dirty="0">
                <a:latin typeface="Courier New" pitchFamily="49" charset="0"/>
                <a:cs typeface="Courier New" pitchFamily="49" charset="0"/>
              </a:rPr>
              <a:t>  assert (x1 &gt; 0);</a:t>
            </a:r>
          </a:p>
          <a:p>
            <a:pPr algn="l"/>
            <a:r>
              <a:rPr lang="en-US" sz="1400" b="1" dirty="0">
                <a:latin typeface="Courier New" pitchFamily="49" charset="0"/>
                <a:cs typeface="Courier New" pitchFamily="49" charset="0"/>
              </a:rPr>
              <a:t>else if (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 = 2)</a:t>
            </a:r>
          </a:p>
          <a:p>
            <a:pPr algn="l"/>
            <a:r>
              <a:rPr lang="en-US" sz="1400" b="1" dirty="0">
                <a:latin typeface="Courier New" pitchFamily="49" charset="0"/>
                <a:cs typeface="Courier New" pitchFamily="49" charset="0"/>
              </a:rPr>
              <a:t>  assert (x2 &lt; 0);</a:t>
            </a:r>
          </a:p>
        </p:txBody>
      </p:sp>
      <p:sp>
        <p:nvSpPr>
          <p:cNvPr id="376836" name="AutoShape 4"/>
          <p:cNvSpPr>
            <a:spLocks noChangeArrowheads="1"/>
          </p:cNvSpPr>
          <p:nvPr/>
        </p:nvSpPr>
        <p:spPr bwMode="auto">
          <a:xfrm>
            <a:off x="6096000" y="1981200"/>
            <a:ext cx="1449388" cy="323850"/>
          </a:xfrm>
          <a:prstGeom prst="wedgeRoundRectCallout">
            <a:avLst>
              <a:gd name="adj1" fmla="val -191949"/>
              <a:gd name="adj2" fmla="val -1472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latin typeface="Courier New" pitchFamily="49" charset="0"/>
                <a:cs typeface="Courier New" pitchFamily="49" charset="0"/>
              </a:rPr>
              <a:t>1 &lt;= i &lt;= 2</a:t>
            </a:r>
          </a:p>
        </p:txBody>
      </p:sp>
      <p:sp>
        <p:nvSpPr>
          <p:cNvPr id="376837" name="AutoShape 5"/>
          <p:cNvSpPr>
            <a:spLocks noChangeArrowheads="1"/>
          </p:cNvSpPr>
          <p:nvPr/>
        </p:nvSpPr>
        <p:spPr bwMode="auto">
          <a:xfrm>
            <a:off x="5033963" y="2209800"/>
            <a:ext cx="528637" cy="323850"/>
          </a:xfrm>
          <a:prstGeom prst="wedgeRoundRectCallout">
            <a:avLst>
              <a:gd name="adj1" fmla="val -213361"/>
              <a:gd name="adj2" fmla="val 10296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latin typeface="Courier New" pitchFamily="49" charset="0"/>
                <a:cs typeface="Courier New" pitchFamily="49" charset="0"/>
              </a:rPr>
              <a:t>i=1</a:t>
            </a:r>
          </a:p>
        </p:txBody>
      </p:sp>
      <p:sp>
        <p:nvSpPr>
          <p:cNvPr id="376838" name="AutoShape 6"/>
          <p:cNvSpPr>
            <a:spLocks noChangeArrowheads="1"/>
          </p:cNvSpPr>
          <p:nvPr/>
        </p:nvSpPr>
        <p:spPr bwMode="auto">
          <a:xfrm>
            <a:off x="5808663" y="2590800"/>
            <a:ext cx="1449387" cy="323850"/>
          </a:xfrm>
          <a:prstGeom prst="wedgeRoundRectCallout">
            <a:avLst>
              <a:gd name="adj1" fmla="val -167523"/>
              <a:gd name="adj2" fmla="val -19116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latin typeface="Courier New" pitchFamily="49" charset="0"/>
                <a:cs typeface="Courier New" pitchFamily="49" charset="0"/>
              </a:rPr>
              <a:t>i=1 &amp;&amp; x1=1</a:t>
            </a:r>
          </a:p>
        </p:txBody>
      </p:sp>
      <p:sp>
        <p:nvSpPr>
          <p:cNvPr id="376839" name="AutoShape 7"/>
          <p:cNvSpPr>
            <a:spLocks noChangeArrowheads="1"/>
          </p:cNvSpPr>
          <p:nvPr/>
        </p:nvSpPr>
        <p:spPr bwMode="auto">
          <a:xfrm>
            <a:off x="4991100" y="2819400"/>
            <a:ext cx="528638" cy="323850"/>
          </a:xfrm>
          <a:prstGeom prst="wedgeRoundRectCallout">
            <a:avLst>
              <a:gd name="adj1" fmla="val -213361"/>
              <a:gd name="adj2" fmla="val 10296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latin typeface="Courier New" pitchFamily="49" charset="0"/>
                <a:cs typeface="Courier New" pitchFamily="49" charset="0"/>
              </a:rPr>
              <a:t>i=2</a:t>
            </a:r>
          </a:p>
        </p:txBody>
      </p:sp>
      <p:sp>
        <p:nvSpPr>
          <p:cNvPr id="376840" name="AutoShape 8"/>
          <p:cNvSpPr>
            <a:spLocks noChangeArrowheads="1"/>
          </p:cNvSpPr>
          <p:nvPr/>
        </p:nvSpPr>
        <p:spPr bwMode="auto">
          <a:xfrm>
            <a:off x="5710238" y="3200400"/>
            <a:ext cx="1562100" cy="323850"/>
          </a:xfrm>
          <a:prstGeom prst="wedgeRoundRectCallout">
            <a:avLst>
              <a:gd name="adj1" fmla="val -167074"/>
              <a:gd name="adj2" fmla="val -19116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latin typeface="Courier New" pitchFamily="49" charset="0"/>
                <a:cs typeface="Courier New" pitchFamily="49" charset="0"/>
              </a:rPr>
              <a:t>i=2 &amp;&amp; x2=-4</a:t>
            </a:r>
          </a:p>
        </p:txBody>
      </p:sp>
      <p:sp>
        <p:nvSpPr>
          <p:cNvPr id="376841" name="AutoShape 9"/>
          <p:cNvSpPr>
            <a:spLocks noChangeArrowheads="1"/>
          </p:cNvSpPr>
          <p:nvPr/>
        </p:nvSpPr>
        <p:spPr bwMode="auto">
          <a:xfrm>
            <a:off x="1054100" y="2514600"/>
            <a:ext cx="1449388" cy="323850"/>
          </a:xfrm>
          <a:prstGeom prst="wedgeRoundRectCallout">
            <a:avLst>
              <a:gd name="adj1" fmla="val 76287"/>
              <a:gd name="adj2" fmla="val 207352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latin typeface="Courier New" pitchFamily="49" charset="0"/>
                <a:cs typeface="Courier New" pitchFamily="49" charset="0"/>
              </a:rPr>
              <a:t>1 &lt;= i &lt;= 2</a:t>
            </a:r>
          </a:p>
        </p:txBody>
      </p:sp>
      <p:sp>
        <p:nvSpPr>
          <p:cNvPr id="376842" name="AutoShape 10"/>
          <p:cNvSpPr>
            <a:spLocks noChangeArrowheads="1"/>
          </p:cNvSpPr>
          <p:nvPr/>
        </p:nvSpPr>
        <p:spPr bwMode="auto">
          <a:xfrm>
            <a:off x="5181600" y="3810000"/>
            <a:ext cx="528638" cy="323850"/>
          </a:xfrm>
          <a:prstGeom prst="wedgeRoundRectCallout">
            <a:avLst>
              <a:gd name="adj1" fmla="val -261111"/>
              <a:gd name="adj2" fmla="val 39704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=1</a:t>
            </a:r>
          </a:p>
        </p:txBody>
      </p:sp>
      <p:sp>
        <p:nvSpPr>
          <p:cNvPr id="376843" name="AutoShape 11"/>
          <p:cNvSpPr>
            <a:spLocks noChangeArrowheads="1"/>
          </p:cNvSpPr>
          <p:nvPr/>
        </p:nvSpPr>
        <p:spPr bwMode="auto">
          <a:xfrm>
            <a:off x="5257800" y="4419600"/>
            <a:ext cx="528638" cy="323850"/>
          </a:xfrm>
          <a:prstGeom prst="wedgeRoundRectCallout">
            <a:avLst>
              <a:gd name="adj1" fmla="val -247597"/>
              <a:gd name="adj2" fmla="val 22060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latin typeface="Courier New" pitchFamily="49" charset="0"/>
                <a:cs typeface="Courier New" pitchFamily="49" charset="0"/>
              </a:rPr>
              <a:t>i=2</a:t>
            </a:r>
          </a:p>
        </p:txBody>
      </p:sp>
      <p:sp>
        <p:nvSpPr>
          <p:cNvPr id="376845" name="AutoShape 13"/>
          <p:cNvSpPr>
            <a:spLocks noChangeArrowheads="1"/>
          </p:cNvSpPr>
          <p:nvPr/>
        </p:nvSpPr>
        <p:spPr bwMode="auto">
          <a:xfrm>
            <a:off x="228600" y="2895600"/>
            <a:ext cx="2286000" cy="2074545"/>
          </a:xfrm>
          <a:prstGeom prst="irregularSeal1">
            <a:avLst/>
          </a:prstGeom>
          <a:solidFill>
            <a:srgbClr val="FFCC00">
              <a:alpha val="40000"/>
            </a:srgb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/>
              <a:t>Loss of precision due to join</a:t>
            </a:r>
          </a:p>
        </p:txBody>
      </p:sp>
      <p:sp>
        <p:nvSpPr>
          <p:cNvPr id="376846" name="AutoShape 14"/>
          <p:cNvSpPr>
            <a:spLocks noChangeArrowheads="1"/>
          </p:cNvSpPr>
          <p:nvPr/>
        </p:nvSpPr>
        <p:spPr bwMode="auto">
          <a:xfrm>
            <a:off x="6324600" y="4267200"/>
            <a:ext cx="2667000" cy="1772007"/>
          </a:xfrm>
          <a:prstGeom prst="irregularSeal1">
            <a:avLst/>
          </a:prstGeom>
          <a:solidFill>
            <a:srgbClr val="FFCC00">
              <a:alpha val="40000"/>
            </a:srgb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 smtClean="0"/>
              <a:t>False </a:t>
            </a:r>
          </a:p>
          <a:p>
            <a:pPr algn="ctr">
              <a:spcBef>
                <a:spcPct val="50000"/>
              </a:spcBef>
            </a:pPr>
            <a:r>
              <a:rPr lang="en-US" sz="1400" dirty="0" smtClean="0"/>
              <a:t>Positive</a:t>
            </a:r>
          </a:p>
        </p:txBody>
      </p:sp>
      <p:sp>
        <p:nvSpPr>
          <p:cNvPr id="36877" name="Text Box 15"/>
          <p:cNvSpPr txBox="1">
            <a:spLocks noChangeArrowheads="1"/>
          </p:cNvSpPr>
          <p:nvPr/>
        </p:nvSpPr>
        <p:spPr bwMode="auto">
          <a:xfrm>
            <a:off x="3585915" y="1371600"/>
            <a:ext cx="1167307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0" dirty="0" smtClean="0">
                <a:solidFill>
                  <a:schemeClr val="tx1"/>
                </a:solidFill>
              </a:rPr>
              <a:t>Program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0" y="5326618"/>
            <a:ext cx="33855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latin typeface="Arial Black" pitchFamily="34" charset="0"/>
              </a:rPr>
              <a:t>1</a:t>
            </a:r>
            <a:endParaRPr lang="en-US" b="1" dirty="0">
              <a:latin typeface="Arial Black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14550" y="5326618"/>
            <a:ext cx="33855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latin typeface="Arial Black" pitchFamily="34" charset="0"/>
              </a:rPr>
              <a:t>2</a:t>
            </a:r>
            <a:endParaRPr lang="en-US" b="1" dirty="0">
              <a:latin typeface="Arial Black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05100" y="5326618"/>
            <a:ext cx="33855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latin typeface="Arial Black" pitchFamily="34" charset="0"/>
              </a:rPr>
              <a:t>3</a:t>
            </a:r>
            <a:endParaRPr lang="en-US" b="1" dirty="0"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95650" y="5326618"/>
            <a:ext cx="33855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latin typeface="Arial Black" pitchFamily="34" charset="0"/>
              </a:rPr>
              <a:t>4</a:t>
            </a:r>
            <a:endParaRPr lang="en-US" b="1" dirty="0"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86200" y="5326618"/>
            <a:ext cx="33855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latin typeface="Arial Black" pitchFamily="34" charset="0"/>
              </a:rPr>
              <a:t>5</a:t>
            </a:r>
            <a:endParaRPr lang="en-US" b="1" dirty="0"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1000" y="5345668"/>
            <a:ext cx="99060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 Black" pitchFamily="34" charset="0"/>
              </a:rPr>
              <a:t>Steps:</a:t>
            </a:r>
            <a:endParaRPr lang="en-US" sz="1800" b="1" dirty="0">
              <a:latin typeface="Arial Black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76750" y="5326618"/>
            <a:ext cx="33855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latin typeface="Arial Black" pitchFamily="34" charset="0"/>
              </a:rPr>
              <a:t>6</a:t>
            </a:r>
            <a:endParaRPr lang="en-US" b="1" dirty="0">
              <a:latin typeface="Arial Black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67300" y="5326618"/>
            <a:ext cx="33855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latin typeface="Arial Black" pitchFamily="34" charset="0"/>
              </a:rPr>
              <a:t>7</a:t>
            </a:r>
            <a:endParaRPr lang="en-US" b="1" dirty="0">
              <a:latin typeface="Arial Black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57850" y="5326618"/>
            <a:ext cx="33855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latin typeface="Arial Black" pitchFamily="34" charset="0"/>
              </a:rPr>
              <a:t>8</a:t>
            </a:r>
            <a:endParaRPr lang="en-US" b="1" dirty="0">
              <a:latin typeface="Arial Black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08656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836" grpId="0" animBg="1"/>
      <p:bldP spid="376837" grpId="0" animBg="1"/>
      <p:bldP spid="376838" grpId="0" animBg="1"/>
      <p:bldP spid="376839" grpId="0" animBg="1"/>
      <p:bldP spid="376840" grpId="0" animBg="1"/>
      <p:bldP spid="376841" grpId="0" animBg="1"/>
      <p:bldP spid="376842" grpId="0" animBg="1"/>
      <p:bldP spid="376843" grpId="0" animBg="1"/>
      <p:bldP spid="376845" grpId="0" animBg="1"/>
      <p:bldP spid="376846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381000" y="4343400"/>
            <a:ext cx="8305800" cy="19050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Precise Logic-based </a:t>
            </a:r>
            <a:r>
              <a:rPr lang="en-US" dirty="0" smtClean="0"/>
              <a:t>Program Verification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Low-Level Bounded Model Checking (BMC)</a:t>
            </a:r>
          </a:p>
          <a:p>
            <a:pPr lvl="1"/>
            <a:r>
              <a:rPr lang="en-US" dirty="0" smtClean="0"/>
              <a:t>decide whether a low level program/circuit has an execution of a given length that violates a safety property</a:t>
            </a:r>
          </a:p>
          <a:p>
            <a:pPr lvl="1"/>
            <a:r>
              <a:rPr lang="en-US" dirty="0" smtClean="0"/>
              <a:t>effective decision procedure via encoding to propositional SAT</a:t>
            </a:r>
          </a:p>
          <a:p>
            <a:pPr lvl="1"/>
            <a:endParaRPr lang="en-US" dirty="0"/>
          </a:p>
          <a:p>
            <a:r>
              <a:rPr lang="en-US" dirty="0" smtClean="0"/>
              <a:t>High-Level (Word-Level) Bounded Model Checking </a:t>
            </a:r>
          </a:p>
          <a:p>
            <a:pPr lvl="1"/>
            <a:r>
              <a:rPr lang="en-US" dirty="0" smtClean="0"/>
              <a:t>decide whether a program has an execution of a given length that violates a safety property</a:t>
            </a:r>
          </a:p>
          <a:p>
            <a:pPr lvl="1"/>
            <a:r>
              <a:rPr lang="en-US" dirty="0" smtClean="0"/>
              <a:t>efficient decision procedure via encoding to SMT</a:t>
            </a:r>
          </a:p>
          <a:p>
            <a:endParaRPr lang="en-US" dirty="0" smtClean="0"/>
          </a:p>
          <a:p>
            <a:r>
              <a:rPr lang="en-US" dirty="0" smtClean="0"/>
              <a:t>What is an SMT-like equivalent for Safety Verification?</a:t>
            </a:r>
          </a:p>
          <a:p>
            <a:pPr lvl="1"/>
            <a:r>
              <a:rPr lang="en-US" dirty="0" smtClean="0"/>
              <a:t>Logic: SMT-Constrained Horn Clauses</a:t>
            </a:r>
          </a:p>
          <a:p>
            <a:pPr lvl="1"/>
            <a:r>
              <a:rPr lang="en-US" dirty="0" smtClean="0"/>
              <a:t>Decision Procedure: Spacer / GPDR</a:t>
            </a:r>
          </a:p>
          <a:p>
            <a:pPr lvl="2"/>
            <a:r>
              <a:rPr lang="en-US" dirty="0" smtClean="0"/>
              <a:t>extend IC3/PDR algorithms from Hardware Model Checking</a:t>
            </a:r>
          </a:p>
        </p:txBody>
      </p:sp>
    </p:spTree>
    <p:extLst>
      <p:ext uri="{BB962C8B-B14F-4D97-AF65-F5344CB8AC3E}">
        <p14:creationId xmlns:p14="http://schemas.microsoft.com/office/powerpoint/2010/main" val="4707566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Arc 278"/>
          <p:cNvSpPr/>
          <p:nvPr/>
        </p:nvSpPr>
        <p:spPr bwMode="auto">
          <a:xfrm>
            <a:off x="-521640" y="2080288"/>
            <a:ext cx="6635245" cy="4638345"/>
          </a:xfrm>
          <a:prstGeom prst="arc">
            <a:avLst/>
          </a:prstGeom>
          <a:gradFill rotWithShape="1">
            <a:gsLst>
              <a:gs pos="0">
                <a:srgbClr val="85B962"/>
              </a:gs>
              <a:gs pos="100000">
                <a:srgbClr val="336600"/>
              </a:gs>
            </a:gsLst>
            <a:lin ang="2700000" scaled="1"/>
          </a:gradFill>
          <a:ln w="38100">
            <a:solidFill>
              <a:srgbClr val="006600"/>
            </a:solidFill>
            <a:round/>
            <a:headEnd/>
            <a:tailEnd/>
          </a:ln>
          <a:extLst/>
        </p:spPr>
        <p:txBody>
          <a:bodyPr/>
          <a:lstStyle/>
          <a:p>
            <a:pPr algn="l" eaLnBrk="1" hangingPunct="1"/>
            <a:endParaRPr lang="en-US" sz="18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Inductive Invariants</a:t>
            </a:r>
            <a:endParaRPr lang="en-US" dirty="0"/>
          </a:p>
        </p:txBody>
      </p:sp>
      <p:sp>
        <p:nvSpPr>
          <p:cNvPr id="114" name="Rectangle 7"/>
          <p:cNvSpPr>
            <a:spLocks noChangeArrowheads="1"/>
          </p:cNvSpPr>
          <p:nvPr/>
        </p:nvSpPr>
        <p:spPr bwMode="auto">
          <a:xfrm>
            <a:off x="2821115" y="1836182"/>
            <a:ext cx="3857626" cy="255103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800" kern="0" smtClean="0">
              <a:solidFill>
                <a:srgbClr val="000000"/>
              </a:solidFill>
            </a:endParaRPr>
          </a:p>
        </p:txBody>
      </p:sp>
      <p:sp>
        <p:nvSpPr>
          <p:cNvPr id="115" name="Oval 8"/>
          <p:cNvSpPr>
            <a:spLocks noChangeArrowheads="1"/>
          </p:cNvSpPr>
          <p:nvPr/>
        </p:nvSpPr>
        <p:spPr bwMode="auto">
          <a:xfrm>
            <a:off x="5575259" y="2030496"/>
            <a:ext cx="1041400" cy="684213"/>
          </a:xfrm>
          <a:prstGeom prst="ellipse">
            <a:avLst/>
          </a:prstGeom>
          <a:gradFill rotWithShape="1">
            <a:gsLst>
              <a:gs pos="0">
                <a:srgbClr val="A20000"/>
              </a:gs>
              <a:gs pos="100000">
                <a:srgbClr val="FF0000">
                  <a:alpha val="50000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800" kern="0" smtClean="0">
              <a:solidFill>
                <a:srgbClr val="000000"/>
              </a:solidFill>
            </a:endParaRPr>
          </a:p>
        </p:txBody>
      </p:sp>
      <p:sp>
        <p:nvSpPr>
          <p:cNvPr id="118" name="Text Box 129"/>
          <p:cNvSpPr txBox="1">
            <a:spLocks noChangeArrowheads="1"/>
          </p:cNvSpPr>
          <p:nvPr/>
        </p:nvSpPr>
        <p:spPr bwMode="auto">
          <a:xfrm>
            <a:off x="3631223" y="1443216"/>
            <a:ext cx="25587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9pPr>
          </a:lstStyle>
          <a:p>
            <a:pPr algn="l" eaLnBrk="1" hangingPunct="1"/>
            <a:r>
              <a:rPr lang="en-US" altLang="en-US" sz="2000" dirty="0" smtClean="0">
                <a:solidFill>
                  <a:srgbClr val="000000"/>
                </a:solidFill>
                <a:latin typeface="Lucida Sans Unicode" panose="020B0602030504020204" pitchFamily="34" charset="0"/>
              </a:rPr>
              <a:t>System State Space</a:t>
            </a:r>
          </a:p>
        </p:txBody>
      </p:sp>
      <p:grpSp>
        <p:nvGrpSpPr>
          <p:cNvPr id="127" name="Group 128"/>
          <p:cNvGrpSpPr>
            <a:grpSpLocks/>
          </p:cNvGrpSpPr>
          <p:nvPr/>
        </p:nvGrpSpPr>
        <p:grpSpPr bwMode="auto">
          <a:xfrm>
            <a:off x="2868740" y="2547301"/>
            <a:ext cx="1887537" cy="1782762"/>
            <a:chOff x="2509" y="1059"/>
            <a:chExt cx="698" cy="685"/>
          </a:xfrm>
        </p:grpSpPr>
        <p:grpSp>
          <p:nvGrpSpPr>
            <p:cNvPr id="128" name="Group 10"/>
            <p:cNvGrpSpPr>
              <a:grpSpLocks/>
            </p:cNvGrpSpPr>
            <p:nvPr/>
          </p:nvGrpSpPr>
          <p:grpSpPr bwMode="auto">
            <a:xfrm>
              <a:off x="2509" y="1553"/>
              <a:ext cx="698" cy="191"/>
              <a:chOff x="2509" y="1553"/>
              <a:chExt cx="698" cy="191"/>
            </a:xfrm>
          </p:grpSpPr>
          <p:grpSp>
            <p:nvGrpSpPr>
              <p:cNvPr id="191" name="Group 11"/>
              <p:cNvGrpSpPr>
                <a:grpSpLocks/>
              </p:cNvGrpSpPr>
              <p:nvPr/>
            </p:nvGrpSpPr>
            <p:grpSpPr bwMode="auto">
              <a:xfrm>
                <a:off x="2509" y="1554"/>
                <a:ext cx="186" cy="186"/>
                <a:chOff x="2628" y="1296"/>
                <a:chExt cx="186" cy="186"/>
              </a:xfrm>
            </p:grpSpPr>
            <p:sp>
              <p:nvSpPr>
                <p:cNvPr id="212" name="Oval 12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3" name="Oval 13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" name="Oval 14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5" name="Oval 15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6" name="Oval 16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7" name="Oval 17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8" name="Oval 18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9" name="Oval 19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0" name="Oval 20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92" name="Group 21"/>
              <p:cNvGrpSpPr>
                <a:grpSpLocks/>
              </p:cNvGrpSpPr>
              <p:nvPr/>
            </p:nvGrpSpPr>
            <p:grpSpPr bwMode="auto">
              <a:xfrm>
                <a:off x="2757" y="1553"/>
                <a:ext cx="186" cy="186"/>
                <a:chOff x="2628" y="1296"/>
                <a:chExt cx="186" cy="186"/>
              </a:xfrm>
            </p:grpSpPr>
            <p:sp>
              <p:nvSpPr>
                <p:cNvPr id="203" name="Oval 22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4" name="Oval 23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5" name="Oval 24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" name="Oval 25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" name="Oval 26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8" name="Oval 27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9" name="Oval 28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0" name="Oval 29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1" name="Oval 30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93" name="Group 31"/>
              <p:cNvGrpSpPr>
                <a:grpSpLocks/>
              </p:cNvGrpSpPr>
              <p:nvPr/>
            </p:nvGrpSpPr>
            <p:grpSpPr bwMode="auto">
              <a:xfrm>
                <a:off x="3021" y="1558"/>
                <a:ext cx="186" cy="186"/>
                <a:chOff x="2628" y="1296"/>
                <a:chExt cx="186" cy="186"/>
              </a:xfrm>
            </p:grpSpPr>
            <p:sp>
              <p:nvSpPr>
                <p:cNvPr id="194" name="Oval 32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5" name="Oval 33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6" name="Oval 34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7" name="Oval 35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8" name="Oval 36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9" name="Oval 37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0" name="Oval 38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1" name="Oval 39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2" name="Oval 40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129" name="Group 41"/>
            <p:cNvGrpSpPr>
              <a:grpSpLocks/>
            </p:cNvGrpSpPr>
            <p:nvPr/>
          </p:nvGrpSpPr>
          <p:grpSpPr bwMode="auto">
            <a:xfrm>
              <a:off x="2509" y="1299"/>
              <a:ext cx="698" cy="191"/>
              <a:chOff x="2509" y="1553"/>
              <a:chExt cx="698" cy="191"/>
            </a:xfrm>
          </p:grpSpPr>
          <p:grpSp>
            <p:nvGrpSpPr>
              <p:cNvPr id="161" name="Group 42"/>
              <p:cNvGrpSpPr>
                <a:grpSpLocks/>
              </p:cNvGrpSpPr>
              <p:nvPr/>
            </p:nvGrpSpPr>
            <p:grpSpPr bwMode="auto">
              <a:xfrm>
                <a:off x="2509" y="1554"/>
                <a:ext cx="186" cy="186"/>
                <a:chOff x="2628" y="1296"/>
                <a:chExt cx="186" cy="186"/>
              </a:xfrm>
            </p:grpSpPr>
            <p:sp>
              <p:nvSpPr>
                <p:cNvPr id="182" name="Oval 43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3" name="Oval 44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4" name="Oval 45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5" name="Oval 46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6" name="Oval 47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7" name="Oval 48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8" name="Oval 49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9" name="Oval 50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0" name="Oval 51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62" name="Group 52"/>
              <p:cNvGrpSpPr>
                <a:grpSpLocks/>
              </p:cNvGrpSpPr>
              <p:nvPr/>
            </p:nvGrpSpPr>
            <p:grpSpPr bwMode="auto">
              <a:xfrm>
                <a:off x="2757" y="1553"/>
                <a:ext cx="186" cy="186"/>
                <a:chOff x="2628" y="1296"/>
                <a:chExt cx="186" cy="186"/>
              </a:xfrm>
            </p:grpSpPr>
            <p:sp>
              <p:nvSpPr>
                <p:cNvPr id="173" name="Oval 53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" name="Oval 54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5" name="Oval 55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6" name="Oval 56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7" name="Oval 57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8" name="Oval 58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9" name="Oval 59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0" name="Oval 60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1" name="Oval 61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63" name="Group 62"/>
              <p:cNvGrpSpPr>
                <a:grpSpLocks/>
              </p:cNvGrpSpPr>
              <p:nvPr/>
            </p:nvGrpSpPr>
            <p:grpSpPr bwMode="auto">
              <a:xfrm>
                <a:off x="3021" y="1558"/>
                <a:ext cx="186" cy="186"/>
                <a:chOff x="2628" y="1296"/>
                <a:chExt cx="186" cy="186"/>
              </a:xfrm>
            </p:grpSpPr>
            <p:sp>
              <p:nvSpPr>
                <p:cNvPr id="164" name="Oval 63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5" name="Oval 64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6" name="Oval 65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7" name="Oval 66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" name="Oval 67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9" name="Oval 68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0" name="Oval 69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1" name="Oval 70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2" name="Oval 71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130" name="Group 72"/>
            <p:cNvGrpSpPr>
              <a:grpSpLocks/>
            </p:cNvGrpSpPr>
            <p:nvPr/>
          </p:nvGrpSpPr>
          <p:grpSpPr bwMode="auto">
            <a:xfrm>
              <a:off x="2509" y="1059"/>
              <a:ext cx="698" cy="191"/>
              <a:chOff x="2509" y="1553"/>
              <a:chExt cx="698" cy="191"/>
            </a:xfrm>
          </p:grpSpPr>
          <p:grpSp>
            <p:nvGrpSpPr>
              <p:cNvPr id="131" name="Group 73"/>
              <p:cNvGrpSpPr>
                <a:grpSpLocks/>
              </p:cNvGrpSpPr>
              <p:nvPr/>
            </p:nvGrpSpPr>
            <p:grpSpPr bwMode="auto">
              <a:xfrm>
                <a:off x="2509" y="1554"/>
                <a:ext cx="186" cy="186"/>
                <a:chOff x="2628" y="1296"/>
                <a:chExt cx="186" cy="186"/>
              </a:xfrm>
            </p:grpSpPr>
            <p:sp>
              <p:nvSpPr>
                <p:cNvPr id="152" name="Oval 74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3" name="Oval 75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4" name="Oval 76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5" name="Oval 77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6" name="Oval 78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7" name="Oval 79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8" name="Oval 80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9" name="Oval 81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0" name="Oval 82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32" name="Group 83"/>
              <p:cNvGrpSpPr>
                <a:grpSpLocks/>
              </p:cNvGrpSpPr>
              <p:nvPr/>
            </p:nvGrpSpPr>
            <p:grpSpPr bwMode="auto">
              <a:xfrm>
                <a:off x="2757" y="1553"/>
                <a:ext cx="186" cy="186"/>
                <a:chOff x="2628" y="1296"/>
                <a:chExt cx="186" cy="186"/>
              </a:xfrm>
            </p:grpSpPr>
            <p:sp>
              <p:nvSpPr>
                <p:cNvPr id="143" name="Oval 84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4" name="Oval 85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5" name="Oval 86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6" name="Oval 87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7" name="Oval 88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8" name="Oval 89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9" name="Oval 90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0" name="Oval 91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1" name="Oval 92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33" name="Group 93"/>
              <p:cNvGrpSpPr>
                <a:grpSpLocks/>
              </p:cNvGrpSpPr>
              <p:nvPr/>
            </p:nvGrpSpPr>
            <p:grpSpPr bwMode="auto">
              <a:xfrm>
                <a:off x="3021" y="1558"/>
                <a:ext cx="186" cy="186"/>
                <a:chOff x="2628" y="1296"/>
                <a:chExt cx="186" cy="186"/>
              </a:xfrm>
            </p:grpSpPr>
            <p:sp>
              <p:nvSpPr>
                <p:cNvPr id="134" name="Oval 94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5" name="Oval 95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6" name="Oval 96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7" name="Oval 97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8" name="Oval 98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9" name="Oval 99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0" name="Oval 100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1" name="Oval 101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2" name="Oval 102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sp>
        <p:nvSpPr>
          <p:cNvPr id="221" name="Oval 268"/>
          <p:cNvSpPr>
            <a:spLocks noChangeArrowheads="1"/>
          </p:cNvSpPr>
          <p:nvPr/>
        </p:nvSpPr>
        <p:spPr bwMode="auto">
          <a:xfrm>
            <a:off x="2849690" y="4022088"/>
            <a:ext cx="493712" cy="312738"/>
          </a:xfrm>
          <a:prstGeom prst="ellipse">
            <a:avLst/>
          </a:prstGeom>
          <a:solidFill>
            <a:srgbClr val="3333CC">
              <a:alpha val="50195"/>
            </a:srgbClr>
          </a:solidFill>
          <a:ln w="38100">
            <a:solidFill>
              <a:srgbClr val="33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800" kern="0" smtClean="0">
              <a:solidFill>
                <a:srgbClr val="000000"/>
              </a:solidFill>
            </a:endParaRPr>
          </a:p>
        </p:txBody>
      </p:sp>
      <p:grpSp>
        <p:nvGrpSpPr>
          <p:cNvPr id="285" name="Group 72"/>
          <p:cNvGrpSpPr>
            <a:grpSpLocks/>
          </p:cNvGrpSpPr>
          <p:nvPr/>
        </p:nvGrpSpPr>
        <p:grpSpPr bwMode="auto">
          <a:xfrm>
            <a:off x="2872202" y="1875512"/>
            <a:ext cx="1887537" cy="497091"/>
            <a:chOff x="2509" y="1553"/>
            <a:chExt cx="698" cy="191"/>
          </a:xfrm>
        </p:grpSpPr>
        <p:grpSp>
          <p:nvGrpSpPr>
            <p:cNvPr id="286" name="Group 73"/>
            <p:cNvGrpSpPr>
              <a:grpSpLocks/>
            </p:cNvGrpSpPr>
            <p:nvPr/>
          </p:nvGrpSpPr>
          <p:grpSpPr bwMode="auto">
            <a:xfrm>
              <a:off x="2509" y="1554"/>
              <a:ext cx="186" cy="186"/>
              <a:chOff x="2628" y="1296"/>
              <a:chExt cx="186" cy="186"/>
            </a:xfrm>
          </p:grpSpPr>
          <p:sp>
            <p:nvSpPr>
              <p:cNvPr id="307" name="Oval 74"/>
              <p:cNvSpPr>
                <a:spLocks noChangeArrowheads="1"/>
              </p:cNvSpPr>
              <p:nvPr/>
            </p:nvSpPr>
            <p:spPr bwMode="auto">
              <a:xfrm>
                <a:off x="2628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Oval 75"/>
              <p:cNvSpPr>
                <a:spLocks noChangeArrowheads="1"/>
              </p:cNvSpPr>
              <p:nvPr/>
            </p:nvSpPr>
            <p:spPr bwMode="auto">
              <a:xfrm>
                <a:off x="2628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Oval 76"/>
              <p:cNvSpPr>
                <a:spLocks noChangeArrowheads="1"/>
              </p:cNvSpPr>
              <p:nvPr/>
            </p:nvSpPr>
            <p:spPr bwMode="auto">
              <a:xfrm>
                <a:off x="2628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Oval 77"/>
              <p:cNvSpPr>
                <a:spLocks noChangeArrowheads="1"/>
              </p:cNvSpPr>
              <p:nvPr/>
            </p:nvSpPr>
            <p:spPr bwMode="auto">
              <a:xfrm>
                <a:off x="2714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Oval 78"/>
              <p:cNvSpPr>
                <a:spLocks noChangeArrowheads="1"/>
              </p:cNvSpPr>
              <p:nvPr/>
            </p:nvSpPr>
            <p:spPr bwMode="auto">
              <a:xfrm>
                <a:off x="2714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Oval 79"/>
              <p:cNvSpPr>
                <a:spLocks noChangeArrowheads="1"/>
              </p:cNvSpPr>
              <p:nvPr/>
            </p:nvSpPr>
            <p:spPr bwMode="auto">
              <a:xfrm>
                <a:off x="2714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Oval 80"/>
              <p:cNvSpPr>
                <a:spLocks noChangeArrowheads="1"/>
              </p:cNvSpPr>
              <p:nvPr/>
            </p:nvSpPr>
            <p:spPr bwMode="auto">
              <a:xfrm>
                <a:off x="2802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Oval 81"/>
              <p:cNvSpPr>
                <a:spLocks noChangeArrowheads="1"/>
              </p:cNvSpPr>
              <p:nvPr/>
            </p:nvSpPr>
            <p:spPr bwMode="auto">
              <a:xfrm>
                <a:off x="2802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Oval 82"/>
              <p:cNvSpPr>
                <a:spLocks noChangeArrowheads="1"/>
              </p:cNvSpPr>
              <p:nvPr/>
            </p:nvSpPr>
            <p:spPr bwMode="auto">
              <a:xfrm>
                <a:off x="2802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87" name="Group 83"/>
            <p:cNvGrpSpPr>
              <a:grpSpLocks/>
            </p:cNvGrpSpPr>
            <p:nvPr/>
          </p:nvGrpSpPr>
          <p:grpSpPr bwMode="auto">
            <a:xfrm>
              <a:off x="2757" y="1553"/>
              <a:ext cx="186" cy="186"/>
              <a:chOff x="2628" y="1296"/>
              <a:chExt cx="186" cy="186"/>
            </a:xfrm>
          </p:grpSpPr>
          <p:sp>
            <p:nvSpPr>
              <p:cNvPr id="298" name="Oval 84"/>
              <p:cNvSpPr>
                <a:spLocks noChangeArrowheads="1"/>
              </p:cNvSpPr>
              <p:nvPr/>
            </p:nvSpPr>
            <p:spPr bwMode="auto">
              <a:xfrm>
                <a:off x="2628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Oval 85"/>
              <p:cNvSpPr>
                <a:spLocks noChangeArrowheads="1"/>
              </p:cNvSpPr>
              <p:nvPr/>
            </p:nvSpPr>
            <p:spPr bwMode="auto">
              <a:xfrm>
                <a:off x="2628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Oval 86"/>
              <p:cNvSpPr>
                <a:spLocks noChangeArrowheads="1"/>
              </p:cNvSpPr>
              <p:nvPr/>
            </p:nvSpPr>
            <p:spPr bwMode="auto">
              <a:xfrm>
                <a:off x="2628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Oval 87"/>
              <p:cNvSpPr>
                <a:spLocks noChangeArrowheads="1"/>
              </p:cNvSpPr>
              <p:nvPr/>
            </p:nvSpPr>
            <p:spPr bwMode="auto">
              <a:xfrm>
                <a:off x="2714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Oval 88"/>
              <p:cNvSpPr>
                <a:spLocks noChangeArrowheads="1"/>
              </p:cNvSpPr>
              <p:nvPr/>
            </p:nvSpPr>
            <p:spPr bwMode="auto">
              <a:xfrm>
                <a:off x="2714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Oval 89"/>
              <p:cNvSpPr>
                <a:spLocks noChangeArrowheads="1"/>
              </p:cNvSpPr>
              <p:nvPr/>
            </p:nvSpPr>
            <p:spPr bwMode="auto">
              <a:xfrm>
                <a:off x="2714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Oval 90"/>
              <p:cNvSpPr>
                <a:spLocks noChangeArrowheads="1"/>
              </p:cNvSpPr>
              <p:nvPr/>
            </p:nvSpPr>
            <p:spPr bwMode="auto">
              <a:xfrm>
                <a:off x="2802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Oval 91"/>
              <p:cNvSpPr>
                <a:spLocks noChangeArrowheads="1"/>
              </p:cNvSpPr>
              <p:nvPr/>
            </p:nvSpPr>
            <p:spPr bwMode="auto">
              <a:xfrm>
                <a:off x="2802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Oval 92"/>
              <p:cNvSpPr>
                <a:spLocks noChangeArrowheads="1"/>
              </p:cNvSpPr>
              <p:nvPr/>
            </p:nvSpPr>
            <p:spPr bwMode="auto">
              <a:xfrm>
                <a:off x="2802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88" name="Group 93"/>
            <p:cNvGrpSpPr>
              <a:grpSpLocks/>
            </p:cNvGrpSpPr>
            <p:nvPr/>
          </p:nvGrpSpPr>
          <p:grpSpPr bwMode="auto">
            <a:xfrm>
              <a:off x="3021" y="1558"/>
              <a:ext cx="186" cy="186"/>
              <a:chOff x="2628" y="1296"/>
              <a:chExt cx="186" cy="186"/>
            </a:xfrm>
          </p:grpSpPr>
          <p:sp>
            <p:nvSpPr>
              <p:cNvPr id="289" name="Oval 94"/>
              <p:cNvSpPr>
                <a:spLocks noChangeArrowheads="1"/>
              </p:cNvSpPr>
              <p:nvPr/>
            </p:nvSpPr>
            <p:spPr bwMode="auto">
              <a:xfrm>
                <a:off x="2628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Oval 95"/>
              <p:cNvSpPr>
                <a:spLocks noChangeArrowheads="1"/>
              </p:cNvSpPr>
              <p:nvPr/>
            </p:nvSpPr>
            <p:spPr bwMode="auto">
              <a:xfrm>
                <a:off x="2628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Oval 96"/>
              <p:cNvSpPr>
                <a:spLocks noChangeArrowheads="1"/>
              </p:cNvSpPr>
              <p:nvPr/>
            </p:nvSpPr>
            <p:spPr bwMode="auto">
              <a:xfrm>
                <a:off x="2628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Oval 97"/>
              <p:cNvSpPr>
                <a:spLocks noChangeArrowheads="1"/>
              </p:cNvSpPr>
              <p:nvPr/>
            </p:nvSpPr>
            <p:spPr bwMode="auto">
              <a:xfrm>
                <a:off x="2714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Oval 98"/>
              <p:cNvSpPr>
                <a:spLocks noChangeArrowheads="1"/>
              </p:cNvSpPr>
              <p:nvPr/>
            </p:nvSpPr>
            <p:spPr bwMode="auto">
              <a:xfrm>
                <a:off x="2714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Oval 99"/>
              <p:cNvSpPr>
                <a:spLocks noChangeArrowheads="1"/>
              </p:cNvSpPr>
              <p:nvPr/>
            </p:nvSpPr>
            <p:spPr bwMode="auto">
              <a:xfrm>
                <a:off x="2714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Oval 100"/>
              <p:cNvSpPr>
                <a:spLocks noChangeArrowheads="1"/>
              </p:cNvSpPr>
              <p:nvPr/>
            </p:nvSpPr>
            <p:spPr bwMode="auto">
              <a:xfrm>
                <a:off x="2802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Oval 101"/>
              <p:cNvSpPr>
                <a:spLocks noChangeArrowheads="1"/>
              </p:cNvSpPr>
              <p:nvPr/>
            </p:nvSpPr>
            <p:spPr bwMode="auto">
              <a:xfrm>
                <a:off x="2802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Oval 102"/>
              <p:cNvSpPr>
                <a:spLocks noChangeArrowheads="1"/>
              </p:cNvSpPr>
              <p:nvPr/>
            </p:nvSpPr>
            <p:spPr bwMode="auto">
              <a:xfrm>
                <a:off x="2802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316" name="Group 128"/>
          <p:cNvGrpSpPr>
            <a:grpSpLocks/>
          </p:cNvGrpSpPr>
          <p:nvPr/>
        </p:nvGrpSpPr>
        <p:grpSpPr bwMode="auto">
          <a:xfrm>
            <a:off x="4979624" y="2550272"/>
            <a:ext cx="1887537" cy="1782762"/>
            <a:chOff x="2509" y="1059"/>
            <a:chExt cx="698" cy="685"/>
          </a:xfrm>
        </p:grpSpPr>
        <p:grpSp>
          <p:nvGrpSpPr>
            <p:cNvPr id="317" name="Group 10"/>
            <p:cNvGrpSpPr>
              <a:grpSpLocks/>
            </p:cNvGrpSpPr>
            <p:nvPr/>
          </p:nvGrpSpPr>
          <p:grpSpPr bwMode="auto">
            <a:xfrm>
              <a:off x="2509" y="1553"/>
              <a:ext cx="698" cy="191"/>
              <a:chOff x="2509" y="1553"/>
              <a:chExt cx="698" cy="191"/>
            </a:xfrm>
          </p:grpSpPr>
          <p:grpSp>
            <p:nvGrpSpPr>
              <p:cNvPr id="380" name="Group 11"/>
              <p:cNvGrpSpPr>
                <a:grpSpLocks/>
              </p:cNvGrpSpPr>
              <p:nvPr/>
            </p:nvGrpSpPr>
            <p:grpSpPr bwMode="auto">
              <a:xfrm>
                <a:off x="2509" y="1554"/>
                <a:ext cx="186" cy="186"/>
                <a:chOff x="2628" y="1296"/>
                <a:chExt cx="186" cy="186"/>
              </a:xfrm>
            </p:grpSpPr>
            <p:sp>
              <p:nvSpPr>
                <p:cNvPr id="401" name="Oval 12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2" name="Oval 13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3" name="Oval 14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4" name="Oval 15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5" name="Oval 16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6" name="Oval 17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7" name="Oval 18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8" name="Oval 19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9" name="Oval 20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81" name="Group 21"/>
              <p:cNvGrpSpPr>
                <a:grpSpLocks/>
              </p:cNvGrpSpPr>
              <p:nvPr/>
            </p:nvGrpSpPr>
            <p:grpSpPr bwMode="auto">
              <a:xfrm>
                <a:off x="2757" y="1553"/>
                <a:ext cx="186" cy="186"/>
                <a:chOff x="2628" y="1296"/>
                <a:chExt cx="186" cy="186"/>
              </a:xfrm>
            </p:grpSpPr>
            <p:sp>
              <p:nvSpPr>
                <p:cNvPr id="392" name="Oval 22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3" name="Oval 23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4" name="Oval 24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" name="Oval 25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" name="Oval 26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" name="Oval 27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8" name="Oval 28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9" name="Oval 29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0" name="Oval 30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82" name="Group 31"/>
              <p:cNvGrpSpPr>
                <a:grpSpLocks/>
              </p:cNvGrpSpPr>
              <p:nvPr/>
            </p:nvGrpSpPr>
            <p:grpSpPr bwMode="auto">
              <a:xfrm>
                <a:off x="3021" y="1558"/>
                <a:ext cx="186" cy="186"/>
                <a:chOff x="2628" y="1296"/>
                <a:chExt cx="186" cy="186"/>
              </a:xfrm>
            </p:grpSpPr>
            <p:sp>
              <p:nvSpPr>
                <p:cNvPr id="383" name="Oval 32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4" name="Oval 33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5" name="Oval 34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6" name="Oval 35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7" name="Oval 36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8" name="Oval 37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9" name="Oval 38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0" name="Oval 39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1" name="Oval 40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318" name="Group 41"/>
            <p:cNvGrpSpPr>
              <a:grpSpLocks/>
            </p:cNvGrpSpPr>
            <p:nvPr/>
          </p:nvGrpSpPr>
          <p:grpSpPr bwMode="auto">
            <a:xfrm>
              <a:off x="2509" y="1299"/>
              <a:ext cx="698" cy="191"/>
              <a:chOff x="2509" y="1553"/>
              <a:chExt cx="698" cy="191"/>
            </a:xfrm>
          </p:grpSpPr>
          <p:grpSp>
            <p:nvGrpSpPr>
              <p:cNvPr id="350" name="Group 42"/>
              <p:cNvGrpSpPr>
                <a:grpSpLocks/>
              </p:cNvGrpSpPr>
              <p:nvPr/>
            </p:nvGrpSpPr>
            <p:grpSpPr bwMode="auto">
              <a:xfrm>
                <a:off x="2509" y="1554"/>
                <a:ext cx="186" cy="186"/>
                <a:chOff x="2628" y="1296"/>
                <a:chExt cx="186" cy="186"/>
              </a:xfrm>
            </p:grpSpPr>
            <p:sp>
              <p:nvSpPr>
                <p:cNvPr id="371" name="Oval 43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2" name="Oval 44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3" name="Oval 45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4" name="Oval 46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5" name="Oval 47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6" name="Oval 48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7" name="Oval 49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8" name="Oval 50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9" name="Oval 51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51" name="Group 52"/>
              <p:cNvGrpSpPr>
                <a:grpSpLocks/>
              </p:cNvGrpSpPr>
              <p:nvPr/>
            </p:nvGrpSpPr>
            <p:grpSpPr bwMode="auto">
              <a:xfrm>
                <a:off x="2757" y="1553"/>
                <a:ext cx="186" cy="186"/>
                <a:chOff x="2628" y="1296"/>
                <a:chExt cx="186" cy="186"/>
              </a:xfrm>
            </p:grpSpPr>
            <p:sp>
              <p:nvSpPr>
                <p:cNvPr id="362" name="Oval 53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3" name="Oval 54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4" name="Oval 55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5" name="Oval 56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6" name="Oval 57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7" name="Oval 58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8" name="Oval 59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9" name="Oval 60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0" name="Oval 61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52" name="Group 62"/>
              <p:cNvGrpSpPr>
                <a:grpSpLocks/>
              </p:cNvGrpSpPr>
              <p:nvPr/>
            </p:nvGrpSpPr>
            <p:grpSpPr bwMode="auto">
              <a:xfrm>
                <a:off x="3021" y="1558"/>
                <a:ext cx="186" cy="186"/>
                <a:chOff x="2628" y="1296"/>
                <a:chExt cx="186" cy="186"/>
              </a:xfrm>
            </p:grpSpPr>
            <p:sp>
              <p:nvSpPr>
                <p:cNvPr id="353" name="Oval 63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4" name="Oval 64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5" name="Oval 65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6" name="Oval 66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7" name="Oval 67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8" name="Oval 68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9" name="Oval 69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0" name="Oval 70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1" name="Oval 71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319" name="Group 72"/>
            <p:cNvGrpSpPr>
              <a:grpSpLocks/>
            </p:cNvGrpSpPr>
            <p:nvPr/>
          </p:nvGrpSpPr>
          <p:grpSpPr bwMode="auto">
            <a:xfrm>
              <a:off x="2509" y="1059"/>
              <a:ext cx="698" cy="191"/>
              <a:chOff x="2509" y="1553"/>
              <a:chExt cx="698" cy="191"/>
            </a:xfrm>
          </p:grpSpPr>
          <p:grpSp>
            <p:nvGrpSpPr>
              <p:cNvPr id="320" name="Group 73"/>
              <p:cNvGrpSpPr>
                <a:grpSpLocks/>
              </p:cNvGrpSpPr>
              <p:nvPr/>
            </p:nvGrpSpPr>
            <p:grpSpPr bwMode="auto">
              <a:xfrm>
                <a:off x="2509" y="1554"/>
                <a:ext cx="186" cy="186"/>
                <a:chOff x="2628" y="1296"/>
                <a:chExt cx="186" cy="186"/>
              </a:xfrm>
            </p:grpSpPr>
            <p:sp>
              <p:nvSpPr>
                <p:cNvPr id="341" name="Oval 74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2" name="Oval 75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3" name="Oval 76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4" name="Oval 77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5" name="Oval 78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6" name="Oval 79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7" name="Oval 80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8" name="Oval 81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9" name="Oval 82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21" name="Group 83"/>
              <p:cNvGrpSpPr>
                <a:grpSpLocks/>
              </p:cNvGrpSpPr>
              <p:nvPr/>
            </p:nvGrpSpPr>
            <p:grpSpPr bwMode="auto">
              <a:xfrm>
                <a:off x="2757" y="1553"/>
                <a:ext cx="186" cy="186"/>
                <a:chOff x="2628" y="1296"/>
                <a:chExt cx="186" cy="186"/>
              </a:xfrm>
            </p:grpSpPr>
            <p:sp>
              <p:nvSpPr>
                <p:cNvPr id="332" name="Oval 84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3" name="Oval 85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4" name="Oval 86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5" name="Oval 87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6" name="Oval 88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7" name="Oval 89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8" name="Oval 90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9" name="Oval 91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0" name="Oval 92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22" name="Group 93"/>
              <p:cNvGrpSpPr>
                <a:grpSpLocks/>
              </p:cNvGrpSpPr>
              <p:nvPr/>
            </p:nvGrpSpPr>
            <p:grpSpPr bwMode="auto">
              <a:xfrm>
                <a:off x="3021" y="1558"/>
                <a:ext cx="186" cy="186"/>
                <a:chOff x="2628" y="1296"/>
                <a:chExt cx="186" cy="186"/>
              </a:xfrm>
            </p:grpSpPr>
            <p:sp>
              <p:nvSpPr>
                <p:cNvPr id="323" name="Oval 94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" name="Oval 95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5" name="Oval 96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6" name="Oval 97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7" name="Oval 98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8" name="Oval 99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9" name="Oval 100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0" name="Oval 101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1" name="Oval 102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410" name="Group 72"/>
          <p:cNvGrpSpPr>
            <a:grpSpLocks/>
          </p:cNvGrpSpPr>
          <p:nvPr/>
        </p:nvGrpSpPr>
        <p:grpSpPr bwMode="auto">
          <a:xfrm>
            <a:off x="4983086" y="1878483"/>
            <a:ext cx="1887537" cy="497091"/>
            <a:chOff x="2509" y="1553"/>
            <a:chExt cx="698" cy="191"/>
          </a:xfrm>
        </p:grpSpPr>
        <p:grpSp>
          <p:nvGrpSpPr>
            <p:cNvPr id="411" name="Group 73"/>
            <p:cNvGrpSpPr>
              <a:grpSpLocks/>
            </p:cNvGrpSpPr>
            <p:nvPr/>
          </p:nvGrpSpPr>
          <p:grpSpPr bwMode="auto">
            <a:xfrm>
              <a:off x="2509" y="1554"/>
              <a:ext cx="186" cy="186"/>
              <a:chOff x="2628" y="1296"/>
              <a:chExt cx="186" cy="186"/>
            </a:xfrm>
          </p:grpSpPr>
          <p:sp>
            <p:nvSpPr>
              <p:cNvPr id="432" name="Oval 74"/>
              <p:cNvSpPr>
                <a:spLocks noChangeArrowheads="1"/>
              </p:cNvSpPr>
              <p:nvPr/>
            </p:nvSpPr>
            <p:spPr bwMode="auto">
              <a:xfrm>
                <a:off x="2628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3" name="Oval 75"/>
              <p:cNvSpPr>
                <a:spLocks noChangeArrowheads="1"/>
              </p:cNvSpPr>
              <p:nvPr/>
            </p:nvSpPr>
            <p:spPr bwMode="auto">
              <a:xfrm>
                <a:off x="2628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4" name="Oval 76"/>
              <p:cNvSpPr>
                <a:spLocks noChangeArrowheads="1"/>
              </p:cNvSpPr>
              <p:nvPr/>
            </p:nvSpPr>
            <p:spPr bwMode="auto">
              <a:xfrm>
                <a:off x="2628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5" name="Oval 77"/>
              <p:cNvSpPr>
                <a:spLocks noChangeArrowheads="1"/>
              </p:cNvSpPr>
              <p:nvPr/>
            </p:nvSpPr>
            <p:spPr bwMode="auto">
              <a:xfrm>
                <a:off x="2714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6" name="Oval 78"/>
              <p:cNvSpPr>
                <a:spLocks noChangeArrowheads="1"/>
              </p:cNvSpPr>
              <p:nvPr/>
            </p:nvSpPr>
            <p:spPr bwMode="auto">
              <a:xfrm>
                <a:off x="2714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7" name="Oval 79"/>
              <p:cNvSpPr>
                <a:spLocks noChangeArrowheads="1"/>
              </p:cNvSpPr>
              <p:nvPr/>
            </p:nvSpPr>
            <p:spPr bwMode="auto">
              <a:xfrm>
                <a:off x="2714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8" name="Oval 80"/>
              <p:cNvSpPr>
                <a:spLocks noChangeArrowheads="1"/>
              </p:cNvSpPr>
              <p:nvPr/>
            </p:nvSpPr>
            <p:spPr bwMode="auto">
              <a:xfrm>
                <a:off x="2802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9" name="Oval 81"/>
              <p:cNvSpPr>
                <a:spLocks noChangeArrowheads="1"/>
              </p:cNvSpPr>
              <p:nvPr/>
            </p:nvSpPr>
            <p:spPr bwMode="auto">
              <a:xfrm>
                <a:off x="2802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0" name="Oval 82"/>
              <p:cNvSpPr>
                <a:spLocks noChangeArrowheads="1"/>
              </p:cNvSpPr>
              <p:nvPr/>
            </p:nvSpPr>
            <p:spPr bwMode="auto">
              <a:xfrm>
                <a:off x="2802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12" name="Group 83"/>
            <p:cNvGrpSpPr>
              <a:grpSpLocks/>
            </p:cNvGrpSpPr>
            <p:nvPr/>
          </p:nvGrpSpPr>
          <p:grpSpPr bwMode="auto">
            <a:xfrm>
              <a:off x="2757" y="1553"/>
              <a:ext cx="186" cy="186"/>
              <a:chOff x="2628" y="1296"/>
              <a:chExt cx="186" cy="186"/>
            </a:xfrm>
          </p:grpSpPr>
          <p:sp>
            <p:nvSpPr>
              <p:cNvPr id="423" name="Oval 84"/>
              <p:cNvSpPr>
                <a:spLocks noChangeArrowheads="1"/>
              </p:cNvSpPr>
              <p:nvPr/>
            </p:nvSpPr>
            <p:spPr bwMode="auto">
              <a:xfrm>
                <a:off x="2628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4" name="Oval 85"/>
              <p:cNvSpPr>
                <a:spLocks noChangeArrowheads="1"/>
              </p:cNvSpPr>
              <p:nvPr/>
            </p:nvSpPr>
            <p:spPr bwMode="auto">
              <a:xfrm>
                <a:off x="2628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5" name="Oval 86"/>
              <p:cNvSpPr>
                <a:spLocks noChangeArrowheads="1"/>
              </p:cNvSpPr>
              <p:nvPr/>
            </p:nvSpPr>
            <p:spPr bwMode="auto">
              <a:xfrm>
                <a:off x="2628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6" name="Oval 87"/>
              <p:cNvSpPr>
                <a:spLocks noChangeArrowheads="1"/>
              </p:cNvSpPr>
              <p:nvPr/>
            </p:nvSpPr>
            <p:spPr bwMode="auto">
              <a:xfrm>
                <a:off x="2714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7" name="Oval 88"/>
              <p:cNvSpPr>
                <a:spLocks noChangeArrowheads="1"/>
              </p:cNvSpPr>
              <p:nvPr/>
            </p:nvSpPr>
            <p:spPr bwMode="auto">
              <a:xfrm>
                <a:off x="2714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8" name="Oval 89"/>
              <p:cNvSpPr>
                <a:spLocks noChangeArrowheads="1"/>
              </p:cNvSpPr>
              <p:nvPr/>
            </p:nvSpPr>
            <p:spPr bwMode="auto">
              <a:xfrm>
                <a:off x="2714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9" name="Oval 90"/>
              <p:cNvSpPr>
                <a:spLocks noChangeArrowheads="1"/>
              </p:cNvSpPr>
              <p:nvPr/>
            </p:nvSpPr>
            <p:spPr bwMode="auto">
              <a:xfrm>
                <a:off x="2802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" name="Oval 91"/>
              <p:cNvSpPr>
                <a:spLocks noChangeArrowheads="1"/>
              </p:cNvSpPr>
              <p:nvPr/>
            </p:nvSpPr>
            <p:spPr bwMode="auto">
              <a:xfrm>
                <a:off x="2802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1" name="Oval 92"/>
              <p:cNvSpPr>
                <a:spLocks noChangeArrowheads="1"/>
              </p:cNvSpPr>
              <p:nvPr/>
            </p:nvSpPr>
            <p:spPr bwMode="auto">
              <a:xfrm>
                <a:off x="2802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13" name="Group 93"/>
            <p:cNvGrpSpPr>
              <a:grpSpLocks/>
            </p:cNvGrpSpPr>
            <p:nvPr/>
          </p:nvGrpSpPr>
          <p:grpSpPr bwMode="auto">
            <a:xfrm>
              <a:off x="3021" y="1558"/>
              <a:ext cx="186" cy="186"/>
              <a:chOff x="2628" y="1296"/>
              <a:chExt cx="186" cy="186"/>
            </a:xfrm>
          </p:grpSpPr>
          <p:sp>
            <p:nvSpPr>
              <p:cNvPr id="414" name="Oval 94"/>
              <p:cNvSpPr>
                <a:spLocks noChangeArrowheads="1"/>
              </p:cNvSpPr>
              <p:nvPr/>
            </p:nvSpPr>
            <p:spPr bwMode="auto">
              <a:xfrm>
                <a:off x="2628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5" name="Oval 95"/>
              <p:cNvSpPr>
                <a:spLocks noChangeArrowheads="1"/>
              </p:cNvSpPr>
              <p:nvPr/>
            </p:nvSpPr>
            <p:spPr bwMode="auto">
              <a:xfrm>
                <a:off x="2628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6" name="Oval 96"/>
              <p:cNvSpPr>
                <a:spLocks noChangeArrowheads="1"/>
              </p:cNvSpPr>
              <p:nvPr/>
            </p:nvSpPr>
            <p:spPr bwMode="auto">
              <a:xfrm>
                <a:off x="2628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7" name="Oval 97"/>
              <p:cNvSpPr>
                <a:spLocks noChangeArrowheads="1"/>
              </p:cNvSpPr>
              <p:nvPr/>
            </p:nvSpPr>
            <p:spPr bwMode="auto">
              <a:xfrm>
                <a:off x="2714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8" name="Oval 98"/>
              <p:cNvSpPr>
                <a:spLocks noChangeArrowheads="1"/>
              </p:cNvSpPr>
              <p:nvPr/>
            </p:nvSpPr>
            <p:spPr bwMode="auto">
              <a:xfrm>
                <a:off x="2714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9" name="Oval 99"/>
              <p:cNvSpPr>
                <a:spLocks noChangeArrowheads="1"/>
              </p:cNvSpPr>
              <p:nvPr/>
            </p:nvSpPr>
            <p:spPr bwMode="auto">
              <a:xfrm>
                <a:off x="2714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0" name="Oval 100"/>
              <p:cNvSpPr>
                <a:spLocks noChangeArrowheads="1"/>
              </p:cNvSpPr>
              <p:nvPr/>
            </p:nvSpPr>
            <p:spPr bwMode="auto">
              <a:xfrm>
                <a:off x="2802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1" name="Oval 101"/>
              <p:cNvSpPr>
                <a:spLocks noChangeArrowheads="1"/>
              </p:cNvSpPr>
              <p:nvPr/>
            </p:nvSpPr>
            <p:spPr bwMode="auto">
              <a:xfrm>
                <a:off x="2802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2" name="Oval 102"/>
              <p:cNvSpPr>
                <a:spLocks noChangeArrowheads="1"/>
              </p:cNvSpPr>
              <p:nvPr/>
            </p:nvSpPr>
            <p:spPr bwMode="auto">
              <a:xfrm>
                <a:off x="2802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7" name="Rectangle 6"/>
          <p:cNvSpPr/>
          <p:nvPr/>
        </p:nvSpPr>
        <p:spPr bwMode="auto">
          <a:xfrm>
            <a:off x="6781799" y="1836182"/>
            <a:ext cx="181123" cy="2551031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en-US" sz="2000" smtClean="0">
              <a:solidFill>
                <a:srgbClr val="292929"/>
              </a:solidFill>
              <a:latin typeface="Comic Sans MS" panose="030F0702030302020204" pitchFamily="66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117" name="Rectangle 104"/>
          <p:cNvSpPr>
            <a:spLocks noChangeArrowheads="1"/>
          </p:cNvSpPr>
          <p:nvPr/>
        </p:nvSpPr>
        <p:spPr bwMode="auto">
          <a:xfrm>
            <a:off x="6718381" y="2141037"/>
            <a:ext cx="7168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9pPr>
          </a:lstStyle>
          <a:p>
            <a:pPr algn="l" eaLnBrk="1" hangingPunct="1"/>
            <a:r>
              <a:rPr lang="en-US" altLang="en-US" sz="2000" dirty="0" smtClean="0">
                <a:solidFill>
                  <a:srgbClr val="F01237"/>
                </a:solidFill>
                <a:latin typeface="Lucida Sans Unicode" panose="020B0602030504020204" pitchFamily="34" charset="0"/>
              </a:rPr>
              <a:t>Bad </a:t>
            </a:r>
          </a:p>
        </p:txBody>
      </p:sp>
      <p:sp>
        <p:nvSpPr>
          <p:cNvPr id="280" name="Text Box 103"/>
          <p:cNvSpPr txBox="1">
            <a:spLocks noChangeArrowheads="1"/>
          </p:cNvSpPr>
          <p:nvPr/>
        </p:nvSpPr>
        <p:spPr bwMode="auto">
          <a:xfrm>
            <a:off x="2875965" y="2138871"/>
            <a:ext cx="6222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9pPr>
          </a:lstStyle>
          <a:p>
            <a:pPr algn="l" eaLnBrk="1" hangingPunct="1"/>
            <a:r>
              <a:rPr lang="en-US" altLang="en-US" sz="2400" dirty="0" err="1" smtClean="0">
                <a:solidFill>
                  <a:srgbClr val="006600"/>
                </a:solidFill>
                <a:latin typeface="Lucida Sans Unicode" panose="020B0602030504020204" pitchFamily="34" charset="0"/>
              </a:rPr>
              <a:t>Inv</a:t>
            </a:r>
            <a:endParaRPr lang="en-US" altLang="en-US" sz="2400" dirty="0" smtClean="0">
              <a:solidFill>
                <a:srgbClr val="006600"/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281" name="TextBox 280"/>
          <p:cNvSpPr txBox="1"/>
          <p:nvPr/>
        </p:nvSpPr>
        <p:spPr>
          <a:xfrm>
            <a:off x="961974" y="4494940"/>
            <a:ext cx="7235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l"/>
            <a:r>
              <a:rPr lang="en-US" sz="2200" dirty="0" smtClean="0">
                <a:solidFill>
                  <a:srgbClr val="292929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System S is safe </a:t>
            </a:r>
            <a:r>
              <a:rPr lang="en-US" sz="2200" dirty="0" err="1" smtClean="0">
                <a:solidFill>
                  <a:srgbClr val="292929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iff</a:t>
            </a:r>
            <a:r>
              <a:rPr lang="en-US" sz="2200" dirty="0" smtClean="0">
                <a:solidFill>
                  <a:srgbClr val="292929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there exists an </a:t>
            </a:r>
            <a:r>
              <a:rPr lang="en-US" sz="2200" b="1" dirty="0" smtClean="0">
                <a:solidFill>
                  <a:srgbClr val="292929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inductive invariant </a:t>
            </a:r>
            <a:r>
              <a:rPr lang="en-US" sz="2400" dirty="0" err="1" smtClean="0">
                <a:solidFill>
                  <a:srgbClr val="006600"/>
                </a:solidFill>
                <a:latin typeface="Calibri" panose="020F0502020204030204"/>
                <a:cs typeface="Times New Roman" panose="02020603050405020304" pitchFamily="18" charset="0"/>
              </a:rPr>
              <a:t>Inv</a:t>
            </a:r>
            <a:r>
              <a:rPr lang="en-US" sz="2200" dirty="0" smtClean="0">
                <a:solidFill>
                  <a:srgbClr val="292929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2" name="Rectangle 281"/>
              <p:cNvSpPr/>
              <p:nvPr/>
            </p:nvSpPr>
            <p:spPr>
              <a:xfrm>
                <a:off x="1501379" y="4937272"/>
                <a:ext cx="6444894" cy="13111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lvl="1" indent="-285750" algn="l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2200" dirty="0" smtClean="0">
                    <a:solidFill>
                      <a:prstClr val="black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Initiation:            Initial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US" sz="2200" dirty="0" smtClean="0">
                    <a:solidFill>
                      <a:prstClr val="black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 </a:t>
                </a:r>
                <a:r>
                  <a:rPr lang="en-US" sz="2200" dirty="0" smtClean="0">
                    <a:solidFill>
                      <a:srgbClr val="006600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Inv</a:t>
                </a:r>
                <a:endParaRPr lang="en-US" sz="2200" dirty="0">
                  <a:solidFill>
                    <a:srgbClr val="006600"/>
                  </a:solidFill>
                  <a:latin typeface="Calibri" panose="020F0502020204030204"/>
                  <a:cs typeface="Times New Roman" panose="02020603050405020304" pitchFamily="18" charset="0"/>
                </a:endParaRPr>
              </a:p>
              <a:p>
                <a:pPr marL="742950" lvl="1" indent="-285750" algn="l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2200" dirty="0" smtClean="0">
                    <a:solidFill>
                      <a:prstClr val="black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Safety:          </a:t>
                </a:r>
                <a:r>
                  <a:rPr lang="en-US" sz="2200" dirty="0" err="1" smtClean="0">
                    <a:solidFill>
                      <a:srgbClr val="006600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Inv</a:t>
                </a:r>
                <a:r>
                  <a:rPr lang="en-US" sz="2200" dirty="0" smtClean="0">
                    <a:solidFill>
                      <a:prstClr val="black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∩</m:t>
                    </m:r>
                  </m:oMath>
                </a14:m>
                <a:r>
                  <a:rPr lang="en-US" sz="2200" dirty="0" smtClean="0">
                    <a:solidFill>
                      <a:prstClr val="black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 Bad = </a:t>
                </a:r>
                <a14:m>
                  <m:oMath xmlns:m="http://schemas.openxmlformats.org/officeDocument/2006/math">
                    <m:r>
                      <a:rPr lang="en-US" sz="22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∅</m:t>
                    </m:r>
                  </m:oMath>
                </a14:m>
                <a:endParaRPr lang="en-US" sz="2200" dirty="0" smtClean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endParaRPr>
              </a:p>
              <a:p>
                <a:pPr marL="742950" lvl="1" indent="-285750" algn="l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2200" dirty="0">
                    <a:solidFill>
                      <a:prstClr val="black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Consecution:   </a:t>
                </a:r>
                <a:r>
                  <a:rPr lang="en-US" sz="2200" dirty="0">
                    <a:solidFill>
                      <a:srgbClr val="292929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TR(</a:t>
                </a:r>
                <a:r>
                  <a:rPr lang="en-US" sz="2200" dirty="0" err="1">
                    <a:solidFill>
                      <a:srgbClr val="006600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Inv</a:t>
                </a:r>
                <a:r>
                  <a:rPr lang="en-US" sz="2200" dirty="0">
                    <a:solidFill>
                      <a:srgbClr val="292929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)</a:t>
                </a:r>
                <a:r>
                  <a:rPr lang="en-US" sz="2200" dirty="0">
                    <a:solidFill>
                      <a:prstClr val="black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Symbol"/>
                      </a:rPr>
                      <m:t>⊆</m:t>
                    </m:r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 </a:t>
                </a:r>
                <a:r>
                  <a:rPr lang="en-US" sz="2200" dirty="0">
                    <a:solidFill>
                      <a:srgbClr val="006600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Inv</a:t>
                </a:r>
              </a:p>
              <a:p>
                <a:pPr marL="742950" lvl="1" indent="-285750" algn="l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endParaRPr lang="en-US" sz="2200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2" name="Rectangle 2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379" y="4937272"/>
                <a:ext cx="6444894" cy="1311128"/>
              </a:xfrm>
              <a:prstGeom prst="rect">
                <a:avLst/>
              </a:prstGeom>
              <a:blipFill rotWithShape="0">
                <a:blip r:embed="rId3"/>
                <a:stretch>
                  <a:fillRect t="-5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7" name="Text Box 103"/>
          <p:cNvSpPr txBox="1">
            <a:spLocks noChangeArrowheads="1"/>
          </p:cNvSpPr>
          <p:nvPr/>
        </p:nvSpPr>
        <p:spPr bwMode="auto">
          <a:xfrm>
            <a:off x="1948729" y="4012760"/>
            <a:ext cx="8755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9pPr>
          </a:lstStyle>
          <a:p>
            <a:pPr algn="l" eaLnBrk="1" hangingPunct="1"/>
            <a:r>
              <a:rPr lang="en-US" altLang="en-US" sz="2000" dirty="0" smtClean="0">
                <a:solidFill>
                  <a:srgbClr val="3333CC"/>
                </a:solidFill>
                <a:latin typeface="Lucida Sans Unicode" panose="020B0602030504020204" pitchFamily="34" charset="0"/>
              </a:rPr>
              <a:t>Initial</a:t>
            </a:r>
          </a:p>
        </p:txBody>
      </p:sp>
      <p:cxnSp>
        <p:nvCxnSpPr>
          <p:cNvPr id="459" name="Curved Connector 458"/>
          <p:cNvCxnSpPr/>
          <p:nvPr/>
        </p:nvCxnSpPr>
        <p:spPr>
          <a:xfrm rot="5400000" flipH="1">
            <a:off x="3938060" y="3378000"/>
            <a:ext cx="396000" cy="10800"/>
          </a:xfrm>
          <a:prstGeom prst="curvedConnector5">
            <a:avLst>
              <a:gd name="adj1" fmla="val -35638"/>
              <a:gd name="adj2" fmla="val -3413748"/>
              <a:gd name="adj3" fmla="val 183156"/>
            </a:avLst>
          </a:prstGeom>
          <a:noFill/>
          <a:ln w="31750" cap="flat" cmpd="sng" algn="ctr">
            <a:solidFill>
              <a:srgbClr val="292929"/>
            </a:solidFill>
            <a:prstDash val="solid"/>
            <a:miter lim="800000"/>
            <a:headEnd type="none"/>
            <a:tailEnd type="triangle" w="lg" len="lg"/>
          </a:ln>
          <a:effectLst/>
        </p:spPr>
      </p:cxnSp>
      <p:cxnSp>
        <p:nvCxnSpPr>
          <p:cNvPr id="460" name="Curved Connector 459"/>
          <p:cNvCxnSpPr/>
          <p:nvPr/>
        </p:nvCxnSpPr>
        <p:spPr>
          <a:xfrm rot="5400000" flipH="1">
            <a:off x="4989880" y="3763212"/>
            <a:ext cx="396000" cy="10800"/>
          </a:xfrm>
          <a:prstGeom prst="curvedConnector5">
            <a:avLst>
              <a:gd name="adj1" fmla="val -35638"/>
              <a:gd name="adj2" fmla="val -3413748"/>
              <a:gd name="adj3" fmla="val 183156"/>
            </a:avLst>
          </a:prstGeom>
          <a:noFill/>
          <a:ln w="31750" cap="flat" cmpd="sng" algn="ctr">
            <a:solidFill>
              <a:srgbClr val="292929"/>
            </a:solidFill>
            <a:prstDash val="solid"/>
            <a:miter lim="800000"/>
            <a:headEnd type="none"/>
            <a:tailEnd type="triangle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4" name="TextBox 463"/>
              <p:cNvSpPr txBox="1"/>
              <p:nvPr/>
            </p:nvSpPr>
            <p:spPr>
              <a:xfrm>
                <a:off x="5705493" y="5588287"/>
                <a:ext cx="2290884" cy="64633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l"/>
                <a:r>
                  <a:rPr lang="en-US" sz="1800" dirty="0" smtClean="0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  <a:t>i.e., if s 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rgbClr val="292929"/>
                        </a:solidFill>
                        <a:latin typeface="Cambria Math" panose="02040503050406030204" pitchFamily="18" charset="0"/>
                        <a:sym typeface="Symbol"/>
                      </a:rPr>
                      <m:t>∈</m:t>
                    </m:r>
                  </m:oMath>
                </a14:m>
                <a:r>
                  <a:rPr lang="en-US" sz="1800" dirty="0" smtClean="0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  <a:t> </a:t>
                </a:r>
                <a:r>
                  <a:rPr lang="en-US" sz="1800" dirty="0" err="1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  <a:t>Inv</a:t>
                </a:r>
                <a:r>
                  <a:rPr lang="en-US" sz="1800" dirty="0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  <a:t> and </a:t>
                </a:r>
                <a:r>
                  <a:rPr lang="en-US" sz="1800" dirty="0" smtClean="0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  <a:t>s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29292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↝</m:t>
                    </m:r>
                  </m:oMath>
                </a14:m>
                <a:r>
                  <a:rPr lang="en-US" sz="1800" dirty="0" smtClean="0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  <a:t>t </a:t>
                </a:r>
                <a:br>
                  <a:rPr lang="en-US" sz="1800" dirty="0" smtClean="0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</a:br>
                <a:r>
                  <a:rPr lang="en-US" sz="1800" dirty="0" smtClean="0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  <a:t>       then </a:t>
                </a:r>
                <a:r>
                  <a:rPr lang="en-US" sz="1800" dirty="0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  <a:t>t</a:t>
                </a:r>
                <a:r>
                  <a:rPr lang="en-US" sz="1800" dirty="0" smtClean="0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29292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∈</m:t>
                    </m:r>
                  </m:oMath>
                </a14:m>
                <a:r>
                  <a:rPr lang="en-US" sz="1800" dirty="0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  <a:t> </a:t>
                </a:r>
                <a:r>
                  <a:rPr lang="en-US" sz="1800" dirty="0" err="1" smtClean="0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  <a:t>Inv</a:t>
                </a:r>
                <a:r>
                  <a:rPr lang="en-US" sz="1800" dirty="0" smtClean="0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  <a:t> </a:t>
                </a:r>
                <a:endParaRPr lang="he-IL" sz="1800" dirty="0">
                  <a:solidFill>
                    <a:srgbClr val="292929"/>
                  </a:solidFill>
                  <a:latin typeface="Calibri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64" name="TextBox 4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5493" y="5588287"/>
                <a:ext cx="2290884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2394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6" name="Curved Connector 465"/>
          <p:cNvCxnSpPr/>
          <p:nvPr/>
        </p:nvCxnSpPr>
        <p:spPr>
          <a:xfrm rot="5400000" flipH="1" flipV="1">
            <a:off x="4011849" y="1871629"/>
            <a:ext cx="844977" cy="1047011"/>
          </a:xfrm>
          <a:prstGeom prst="curvedConnector2">
            <a:avLst/>
          </a:prstGeom>
          <a:ln w="31750">
            <a:solidFill>
              <a:srgbClr val="292929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" name="Picture 27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1"/>
          <a:stretch/>
        </p:blipFill>
        <p:spPr>
          <a:xfrm>
            <a:off x="4107452" y="2037536"/>
            <a:ext cx="356586" cy="33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0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Arc 278"/>
          <p:cNvSpPr/>
          <p:nvPr/>
        </p:nvSpPr>
        <p:spPr bwMode="auto">
          <a:xfrm>
            <a:off x="-521640" y="2080288"/>
            <a:ext cx="6635245" cy="4638345"/>
          </a:xfrm>
          <a:prstGeom prst="arc">
            <a:avLst/>
          </a:prstGeom>
          <a:gradFill rotWithShape="1">
            <a:gsLst>
              <a:gs pos="0">
                <a:srgbClr val="85B962"/>
              </a:gs>
              <a:gs pos="100000">
                <a:srgbClr val="336600"/>
              </a:gs>
            </a:gsLst>
            <a:lin ang="2700000" scaled="1"/>
          </a:gradFill>
          <a:ln w="38100">
            <a:solidFill>
              <a:srgbClr val="006600"/>
            </a:solidFill>
            <a:round/>
            <a:headEnd/>
            <a:tailEnd/>
          </a:ln>
          <a:extLst/>
        </p:spPr>
        <p:txBody>
          <a:bodyPr/>
          <a:lstStyle/>
          <a:p>
            <a:pPr algn="l" eaLnBrk="1" hangingPunct="1"/>
            <a:endParaRPr lang="en-US" sz="18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Inductive Invariants</a:t>
            </a:r>
            <a:endParaRPr lang="en-US" dirty="0"/>
          </a:p>
        </p:txBody>
      </p:sp>
      <p:sp>
        <p:nvSpPr>
          <p:cNvPr id="114" name="Rectangle 7"/>
          <p:cNvSpPr>
            <a:spLocks noChangeArrowheads="1"/>
          </p:cNvSpPr>
          <p:nvPr/>
        </p:nvSpPr>
        <p:spPr bwMode="auto">
          <a:xfrm>
            <a:off x="2821115" y="1836182"/>
            <a:ext cx="3857626" cy="255103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800" kern="0" smtClean="0">
              <a:solidFill>
                <a:srgbClr val="000000"/>
              </a:solidFill>
            </a:endParaRPr>
          </a:p>
        </p:txBody>
      </p:sp>
      <p:sp>
        <p:nvSpPr>
          <p:cNvPr id="115" name="Oval 8"/>
          <p:cNvSpPr>
            <a:spLocks noChangeArrowheads="1"/>
          </p:cNvSpPr>
          <p:nvPr/>
        </p:nvSpPr>
        <p:spPr bwMode="auto">
          <a:xfrm>
            <a:off x="5575259" y="2030496"/>
            <a:ext cx="1041400" cy="684213"/>
          </a:xfrm>
          <a:prstGeom prst="ellipse">
            <a:avLst/>
          </a:prstGeom>
          <a:gradFill rotWithShape="1">
            <a:gsLst>
              <a:gs pos="0">
                <a:srgbClr val="A20000"/>
              </a:gs>
              <a:gs pos="100000">
                <a:srgbClr val="FF0000">
                  <a:alpha val="50000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800" kern="0" smtClean="0">
              <a:solidFill>
                <a:srgbClr val="000000"/>
              </a:solidFill>
            </a:endParaRPr>
          </a:p>
        </p:txBody>
      </p:sp>
      <p:sp>
        <p:nvSpPr>
          <p:cNvPr id="118" name="Text Box 129"/>
          <p:cNvSpPr txBox="1">
            <a:spLocks noChangeArrowheads="1"/>
          </p:cNvSpPr>
          <p:nvPr/>
        </p:nvSpPr>
        <p:spPr bwMode="auto">
          <a:xfrm>
            <a:off x="3631223" y="1443216"/>
            <a:ext cx="25587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9pPr>
          </a:lstStyle>
          <a:p>
            <a:pPr algn="l" eaLnBrk="1" hangingPunct="1"/>
            <a:r>
              <a:rPr lang="en-US" altLang="en-US" sz="2000" dirty="0" smtClean="0">
                <a:solidFill>
                  <a:srgbClr val="000000"/>
                </a:solidFill>
                <a:latin typeface="Lucida Sans Unicode" panose="020B0602030504020204" pitchFamily="34" charset="0"/>
              </a:rPr>
              <a:t>System State Space</a:t>
            </a:r>
          </a:p>
        </p:txBody>
      </p:sp>
      <p:grpSp>
        <p:nvGrpSpPr>
          <p:cNvPr id="127" name="Group 128"/>
          <p:cNvGrpSpPr>
            <a:grpSpLocks/>
          </p:cNvGrpSpPr>
          <p:nvPr/>
        </p:nvGrpSpPr>
        <p:grpSpPr bwMode="auto">
          <a:xfrm>
            <a:off x="2868740" y="2547301"/>
            <a:ext cx="1887537" cy="1782762"/>
            <a:chOff x="2509" y="1059"/>
            <a:chExt cx="698" cy="685"/>
          </a:xfrm>
        </p:grpSpPr>
        <p:grpSp>
          <p:nvGrpSpPr>
            <p:cNvPr id="128" name="Group 10"/>
            <p:cNvGrpSpPr>
              <a:grpSpLocks/>
            </p:cNvGrpSpPr>
            <p:nvPr/>
          </p:nvGrpSpPr>
          <p:grpSpPr bwMode="auto">
            <a:xfrm>
              <a:off x="2509" y="1553"/>
              <a:ext cx="698" cy="191"/>
              <a:chOff x="2509" y="1553"/>
              <a:chExt cx="698" cy="191"/>
            </a:xfrm>
          </p:grpSpPr>
          <p:grpSp>
            <p:nvGrpSpPr>
              <p:cNvPr id="191" name="Group 11"/>
              <p:cNvGrpSpPr>
                <a:grpSpLocks/>
              </p:cNvGrpSpPr>
              <p:nvPr/>
            </p:nvGrpSpPr>
            <p:grpSpPr bwMode="auto">
              <a:xfrm>
                <a:off x="2509" y="1554"/>
                <a:ext cx="186" cy="186"/>
                <a:chOff x="2628" y="1296"/>
                <a:chExt cx="186" cy="186"/>
              </a:xfrm>
            </p:grpSpPr>
            <p:sp>
              <p:nvSpPr>
                <p:cNvPr id="212" name="Oval 12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3" name="Oval 13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" name="Oval 14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5" name="Oval 15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6" name="Oval 16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7" name="Oval 17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8" name="Oval 18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9" name="Oval 19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0" name="Oval 20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92" name="Group 21"/>
              <p:cNvGrpSpPr>
                <a:grpSpLocks/>
              </p:cNvGrpSpPr>
              <p:nvPr/>
            </p:nvGrpSpPr>
            <p:grpSpPr bwMode="auto">
              <a:xfrm>
                <a:off x="2757" y="1553"/>
                <a:ext cx="186" cy="186"/>
                <a:chOff x="2628" y="1296"/>
                <a:chExt cx="186" cy="186"/>
              </a:xfrm>
            </p:grpSpPr>
            <p:sp>
              <p:nvSpPr>
                <p:cNvPr id="203" name="Oval 22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4" name="Oval 23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5" name="Oval 24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" name="Oval 25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" name="Oval 26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8" name="Oval 27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9" name="Oval 28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0" name="Oval 29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1" name="Oval 30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93" name="Group 31"/>
              <p:cNvGrpSpPr>
                <a:grpSpLocks/>
              </p:cNvGrpSpPr>
              <p:nvPr/>
            </p:nvGrpSpPr>
            <p:grpSpPr bwMode="auto">
              <a:xfrm>
                <a:off x="3021" y="1558"/>
                <a:ext cx="186" cy="186"/>
                <a:chOff x="2628" y="1296"/>
                <a:chExt cx="186" cy="186"/>
              </a:xfrm>
            </p:grpSpPr>
            <p:sp>
              <p:nvSpPr>
                <p:cNvPr id="194" name="Oval 32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5" name="Oval 33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6" name="Oval 34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7" name="Oval 35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8" name="Oval 36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9" name="Oval 37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0" name="Oval 38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1" name="Oval 39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2" name="Oval 40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129" name="Group 41"/>
            <p:cNvGrpSpPr>
              <a:grpSpLocks/>
            </p:cNvGrpSpPr>
            <p:nvPr/>
          </p:nvGrpSpPr>
          <p:grpSpPr bwMode="auto">
            <a:xfrm>
              <a:off x="2509" y="1299"/>
              <a:ext cx="698" cy="191"/>
              <a:chOff x="2509" y="1553"/>
              <a:chExt cx="698" cy="191"/>
            </a:xfrm>
          </p:grpSpPr>
          <p:grpSp>
            <p:nvGrpSpPr>
              <p:cNvPr id="161" name="Group 42"/>
              <p:cNvGrpSpPr>
                <a:grpSpLocks/>
              </p:cNvGrpSpPr>
              <p:nvPr/>
            </p:nvGrpSpPr>
            <p:grpSpPr bwMode="auto">
              <a:xfrm>
                <a:off x="2509" y="1554"/>
                <a:ext cx="186" cy="186"/>
                <a:chOff x="2628" y="1296"/>
                <a:chExt cx="186" cy="186"/>
              </a:xfrm>
            </p:grpSpPr>
            <p:sp>
              <p:nvSpPr>
                <p:cNvPr id="182" name="Oval 43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3" name="Oval 44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4" name="Oval 45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5" name="Oval 46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6" name="Oval 47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7" name="Oval 48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8" name="Oval 49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9" name="Oval 50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0" name="Oval 51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62" name="Group 52"/>
              <p:cNvGrpSpPr>
                <a:grpSpLocks/>
              </p:cNvGrpSpPr>
              <p:nvPr/>
            </p:nvGrpSpPr>
            <p:grpSpPr bwMode="auto">
              <a:xfrm>
                <a:off x="2757" y="1553"/>
                <a:ext cx="186" cy="186"/>
                <a:chOff x="2628" y="1296"/>
                <a:chExt cx="186" cy="186"/>
              </a:xfrm>
            </p:grpSpPr>
            <p:sp>
              <p:nvSpPr>
                <p:cNvPr id="173" name="Oval 53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" name="Oval 54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5" name="Oval 55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6" name="Oval 56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7" name="Oval 57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8" name="Oval 58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9" name="Oval 59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0" name="Oval 60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1" name="Oval 61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63" name="Group 62"/>
              <p:cNvGrpSpPr>
                <a:grpSpLocks/>
              </p:cNvGrpSpPr>
              <p:nvPr/>
            </p:nvGrpSpPr>
            <p:grpSpPr bwMode="auto">
              <a:xfrm>
                <a:off x="3021" y="1558"/>
                <a:ext cx="186" cy="186"/>
                <a:chOff x="2628" y="1296"/>
                <a:chExt cx="186" cy="186"/>
              </a:xfrm>
            </p:grpSpPr>
            <p:sp>
              <p:nvSpPr>
                <p:cNvPr id="164" name="Oval 63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5" name="Oval 64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6" name="Oval 65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7" name="Oval 66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" name="Oval 67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9" name="Oval 68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0" name="Oval 69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1" name="Oval 70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2" name="Oval 71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130" name="Group 72"/>
            <p:cNvGrpSpPr>
              <a:grpSpLocks/>
            </p:cNvGrpSpPr>
            <p:nvPr/>
          </p:nvGrpSpPr>
          <p:grpSpPr bwMode="auto">
            <a:xfrm>
              <a:off x="2509" y="1059"/>
              <a:ext cx="698" cy="191"/>
              <a:chOff x="2509" y="1553"/>
              <a:chExt cx="698" cy="191"/>
            </a:xfrm>
          </p:grpSpPr>
          <p:grpSp>
            <p:nvGrpSpPr>
              <p:cNvPr id="131" name="Group 73"/>
              <p:cNvGrpSpPr>
                <a:grpSpLocks/>
              </p:cNvGrpSpPr>
              <p:nvPr/>
            </p:nvGrpSpPr>
            <p:grpSpPr bwMode="auto">
              <a:xfrm>
                <a:off x="2509" y="1554"/>
                <a:ext cx="186" cy="186"/>
                <a:chOff x="2628" y="1296"/>
                <a:chExt cx="186" cy="186"/>
              </a:xfrm>
            </p:grpSpPr>
            <p:sp>
              <p:nvSpPr>
                <p:cNvPr id="152" name="Oval 74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3" name="Oval 75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4" name="Oval 76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5" name="Oval 77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6" name="Oval 78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7" name="Oval 79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8" name="Oval 80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9" name="Oval 81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0" name="Oval 82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32" name="Group 83"/>
              <p:cNvGrpSpPr>
                <a:grpSpLocks/>
              </p:cNvGrpSpPr>
              <p:nvPr/>
            </p:nvGrpSpPr>
            <p:grpSpPr bwMode="auto">
              <a:xfrm>
                <a:off x="2757" y="1553"/>
                <a:ext cx="186" cy="186"/>
                <a:chOff x="2628" y="1296"/>
                <a:chExt cx="186" cy="186"/>
              </a:xfrm>
            </p:grpSpPr>
            <p:sp>
              <p:nvSpPr>
                <p:cNvPr id="143" name="Oval 84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4" name="Oval 85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5" name="Oval 86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6" name="Oval 87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7" name="Oval 88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8" name="Oval 89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9" name="Oval 90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0" name="Oval 91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1" name="Oval 92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33" name="Group 93"/>
              <p:cNvGrpSpPr>
                <a:grpSpLocks/>
              </p:cNvGrpSpPr>
              <p:nvPr/>
            </p:nvGrpSpPr>
            <p:grpSpPr bwMode="auto">
              <a:xfrm>
                <a:off x="3021" y="1558"/>
                <a:ext cx="186" cy="186"/>
                <a:chOff x="2628" y="1296"/>
                <a:chExt cx="186" cy="186"/>
              </a:xfrm>
            </p:grpSpPr>
            <p:sp>
              <p:nvSpPr>
                <p:cNvPr id="134" name="Oval 94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5" name="Oval 95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6" name="Oval 96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7" name="Oval 97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8" name="Oval 98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9" name="Oval 99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0" name="Oval 100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1" name="Oval 101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2" name="Oval 102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sp>
        <p:nvSpPr>
          <p:cNvPr id="221" name="Oval 268"/>
          <p:cNvSpPr>
            <a:spLocks noChangeArrowheads="1"/>
          </p:cNvSpPr>
          <p:nvPr/>
        </p:nvSpPr>
        <p:spPr bwMode="auto">
          <a:xfrm>
            <a:off x="2849690" y="4022088"/>
            <a:ext cx="493712" cy="312738"/>
          </a:xfrm>
          <a:prstGeom prst="ellipse">
            <a:avLst/>
          </a:prstGeom>
          <a:solidFill>
            <a:srgbClr val="3333CC">
              <a:alpha val="50195"/>
            </a:srgbClr>
          </a:solidFill>
          <a:ln w="38100">
            <a:solidFill>
              <a:srgbClr val="33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800" kern="0" smtClean="0">
              <a:solidFill>
                <a:srgbClr val="000000"/>
              </a:solidFill>
            </a:endParaRPr>
          </a:p>
        </p:txBody>
      </p:sp>
      <p:grpSp>
        <p:nvGrpSpPr>
          <p:cNvPr id="285" name="Group 72"/>
          <p:cNvGrpSpPr>
            <a:grpSpLocks/>
          </p:cNvGrpSpPr>
          <p:nvPr/>
        </p:nvGrpSpPr>
        <p:grpSpPr bwMode="auto">
          <a:xfrm>
            <a:off x="2872202" y="1875512"/>
            <a:ext cx="1887537" cy="497091"/>
            <a:chOff x="2509" y="1553"/>
            <a:chExt cx="698" cy="191"/>
          </a:xfrm>
        </p:grpSpPr>
        <p:grpSp>
          <p:nvGrpSpPr>
            <p:cNvPr id="286" name="Group 73"/>
            <p:cNvGrpSpPr>
              <a:grpSpLocks/>
            </p:cNvGrpSpPr>
            <p:nvPr/>
          </p:nvGrpSpPr>
          <p:grpSpPr bwMode="auto">
            <a:xfrm>
              <a:off x="2509" y="1554"/>
              <a:ext cx="186" cy="186"/>
              <a:chOff x="2628" y="1296"/>
              <a:chExt cx="186" cy="186"/>
            </a:xfrm>
          </p:grpSpPr>
          <p:sp>
            <p:nvSpPr>
              <p:cNvPr id="307" name="Oval 74"/>
              <p:cNvSpPr>
                <a:spLocks noChangeArrowheads="1"/>
              </p:cNvSpPr>
              <p:nvPr/>
            </p:nvSpPr>
            <p:spPr bwMode="auto">
              <a:xfrm>
                <a:off x="2628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Oval 75"/>
              <p:cNvSpPr>
                <a:spLocks noChangeArrowheads="1"/>
              </p:cNvSpPr>
              <p:nvPr/>
            </p:nvSpPr>
            <p:spPr bwMode="auto">
              <a:xfrm>
                <a:off x="2628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Oval 76"/>
              <p:cNvSpPr>
                <a:spLocks noChangeArrowheads="1"/>
              </p:cNvSpPr>
              <p:nvPr/>
            </p:nvSpPr>
            <p:spPr bwMode="auto">
              <a:xfrm>
                <a:off x="2628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Oval 77"/>
              <p:cNvSpPr>
                <a:spLocks noChangeArrowheads="1"/>
              </p:cNvSpPr>
              <p:nvPr/>
            </p:nvSpPr>
            <p:spPr bwMode="auto">
              <a:xfrm>
                <a:off x="2714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Oval 78"/>
              <p:cNvSpPr>
                <a:spLocks noChangeArrowheads="1"/>
              </p:cNvSpPr>
              <p:nvPr/>
            </p:nvSpPr>
            <p:spPr bwMode="auto">
              <a:xfrm>
                <a:off x="2714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Oval 79"/>
              <p:cNvSpPr>
                <a:spLocks noChangeArrowheads="1"/>
              </p:cNvSpPr>
              <p:nvPr/>
            </p:nvSpPr>
            <p:spPr bwMode="auto">
              <a:xfrm>
                <a:off x="2714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Oval 80"/>
              <p:cNvSpPr>
                <a:spLocks noChangeArrowheads="1"/>
              </p:cNvSpPr>
              <p:nvPr/>
            </p:nvSpPr>
            <p:spPr bwMode="auto">
              <a:xfrm>
                <a:off x="2802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Oval 81"/>
              <p:cNvSpPr>
                <a:spLocks noChangeArrowheads="1"/>
              </p:cNvSpPr>
              <p:nvPr/>
            </p:nvSpPr>
            <p:spPr bwMode="auto">
              <a:xfrm>
                <a:off x="2802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Oval 82"/>
              <p:cNvSpPr>
                <a:spLocks noChangeArrowheads="1"/>
              </p:cNvSpPr>
              <p:nvPr/>
            </p:nvSpPr>
            <p:spPr bwMode="auto">
              <a:xfrm>
                <a:off x="2802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87" name="Group 83"/>
            <p:cNvGrpSpPr>
              <a:grpSpLocks/>
            </p:cNvGrpSpPr>
            <p:nvPr/>
          </p:nvGrpSpPr>
          <p:grpSpPr bwMode="auto">
            <a:xfrm>
              <a:off x="2757" y="1553"/>
              <a:ext cx="186" cy="186"/>
              <a:chOff x="2628" y="1296"/>
              <a:chExt cx="186" cy="186"/>
            </a:xfrm>
          </p:grpSpPr>
          <p:sp>
            <p:nvSpPr>
              <p:cNvPr id="298" name="Oval 84"/>
              <p:cNvSpPr>
                <a:spLocks noChangeArrowheads="1"/>
              </p:cNvSpPr>
              <p:nvPr/>
            </p:nvSpPr>
            <p:spPr bwMode="auto">
              <a:xfrm>
                <a:off x="2628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Oval 85"/>
              <p:cNvSpPr>
                <a:spLocks noChangeArrowheads="1"/>
              </p:cNvSpPr>
              <p:nvPr/>
            </p:nvSpPr>
            <p:spPr bwMode="auto">
              <a:xfrm>
                <a:off x="2628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Oval 86"/>
              <p:cNvSpPr>
                <a:spLocks noChangeArrowheads="1"/>
              </p:cNvSpPr>
              <p:nvPr/>
            </p:nvSpPr>
            <p:spPr bwMode="auto">
              <a:xfrm>
                <a:off x="2628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Oval 87"/>
              <p:cNvSpPr>
                <a:spLocks noChangeArrowheads="1"/>
              </p:cNvSpPr>
              <p:nvPr/>
            </p:nvSpPr>
            <p:spPr bwMode="auto">
              <a:xfrm>
                <a:off x="2714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Oval 88"/>
              <p:cNvSpPr>
                <a:spLocks noChangeArrowheads="1"/>
              </p:cNvSpPr>
              <p:nvPr/>
            </p:nvSpPr>
            <p:spPr bwMode="auto">
              <a:xfrm>
                <a:off x="2714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Oval 89"/>
              <p:cNvSpPr>
                <a:spLocks noChangeArrowheads="1"/>
              </p:cNvSpPr>
              <p:nvPr/>
            </p:nvSpPr>
            <p:spPr bwMode="auto">
              <a:xfrm>
                <a:off x="2714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Oval 90"/>
              <p:cNvSpPr>
                <a:spLocks noChangeArrowheads="1"/>
              </p:cNvSpPr>
              <p:nvPr/>
            </p:nvSpPr>
            <p:spPr bwMode="auto">
              <a:xfrm>
                <a:off x="2802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Oval 91"/>
              <p:cNvSpPr>
                <a:spLocks noChangeArrowheads="1"/>
              </p:cNvSpPr>
              <p:nvPr/>
            </p:nvSpPr>
            <p:spPr bwMode="auto">
              <a:xfrm>
                <a:off x="2802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Oval 92"/>
              <p:cNvSpPr>
                <a:spLocks noChangeArrowheads="1"/>
              </p:cNvSpPr>
              <p:nvPr/>
            </p:nvSpPr>
            <p:spPr bwMode="auto">
              <a:xfrm>
                <a:off x="2802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88" name="Group 93"/>
            <p:cNvGrpSpPr>
              <a:grpSpLocks/>
            </p:cNvGrpSpPr>
            <p:nvPr/>
          </p:nvGrpSpPr>
          <p:grpSpPr bwMode="auto">
            <a:xfrm>
              <a:off x="3021" y="1558"/>
              <a:ext cx="186" cy="186"/>
              <a:chOff x="2628" y="1296"/>
              <a:chExt cx="186" cy="186"/>
            </a:xfrm>
          </p:grpSpPr>
          <p:sp>
            <p:nvSpPr>
              <p:cNvPr id="289" name="Oval 94"/>
              <p:cNvSpPr>
                <a:spLocks noChangeArrowheads="1"/>
              </p:cNvSpPr>
              <p:nvPr/>
            </p:nvSpPr>
            <p:spPr bwMode="auto">
              <a:xfrm>
                <a:off x="2628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Oval 95"/>
              <p:cNvSpPr>
                <a:spLocks noChangeArrowheads="1"/>
              </p:cNvSpPr>
              <p:nvPr/>
            </p:nvSpPr>
            <p:spPr bwMode="auto">
              <a:xfrm>
                <a:off x="2628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Oval 96"/>
              <p:cNvSpPr>
                <a:spLocks noChangeArrowheads="1"/>
              </p:cNvSpPr>
              <p:nvPr/>
            </p:nvSpPr>
            <p:spPr bwMode="auto">
              <a:xfrm>
                <a:off x="2628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Oval 97"/>
              <p:cNvSpPr>
                <a:spLocks noChangeArrowheads="1"/>
              </p:cNvSpPr>
              <p:nvPr/>
            </p:nvSpPr>
            <p:spPr bwMode="auto">
              <a:xfrm>
                <a:off x="2714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Oval 98"/>
              <p:cNvSpPr>
                <a:spLocks noChangeArrowheads="1"/>
              </p:cNvSpPr>
              <p:nvPr/>
            </p:nvSpPr>
            <p:spPr bwMode="auto">
              <a:xfrm>
                <a:off x="2714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Oval 99"/>
              <p:cNvSpPr>
                <a:spLocks noChangeArrowheads="1"/>
              </p:cNvSpPr>
              <p:nvPr/>
            </p:nvSpPr>
            <p:spPr bwMode="auto">
              <a:xfrm>
                <a:off x="2714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Oval 100"/>
              <p:cNvSpPr>
                <a:spLocks noChangeArrowheads="1"/>
              </p:cNvSpPr>
              <p:nvPr/>
            </p:nvSpPr>
            <p:spPr bwMode="auto">
              <a:xfrm>
                <a:off x="2802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Oval 101"/>
              <p:cNvSpPr>
                <a:spLocks noChangeArrowheads="1"/>
              </p:cNvSpPr>
              <p:nvPr/>
            </p:nvSpPr>
            <p:spPr bwMode="auto">
              <a:xfrm>
                <a:off x="2802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Oval 102"/>
              <p:cNvSpPr>
                <a:spLocks noChangeArrowheads="1"/>
              </p:cNvSpPr>
              <p:nvPr/>
            </p:nvSpPr>
            <p:spPr bwMode="auto">
              <a:xfrm>
                <a:off x="2802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316" name="Group 128"/>
          <p:cNvGrpSpPr>
            <a:grpSpLocks/>
          </p:cNvGrpSpPr>
          <p:nvPr/>
        </p:nvGrpSpPr>
        <p:grpSpPr bwMode="auto">
          <a:xfrm>
            <a:off x="4979624" y="2550272"/>
            <a:ext cx="1887537" cy="1782762"/>
            <a:chOff x="2509" y="1059"/>
            <a:chExt cx="698" cy="685"/>
          </a:xfrm>
        </p:grpSpPr>
        <p:grpSp>
          <p:nvGrpSpPr>
            <p:cNvPr id="317" name="Group 10"/>
            <p:cNvGrpSpPr>
              <a:grpSpLocks/>
            </p:cNvGrpSpPr>
            <p:nvPr/>
          </p:nvGrpSpPr>
          <p:grpSpPr bwMode="auto">
            <a:xfrm>
              <a:off x="2509" y="1553"/>
              <a:ext cx="698" cy="191"/>
              <a:chOff x="2509" y="1553"/>
              <a:chExt cx="698" cy="191"/>
            </a:xfrm>
          </p:grpSpPr>
          <p:grpSp>
            <p:nvGrpSpPr>
              <p:cNvPr id="380" name="Group 11"/>
              <p:cNvGrpSpPr>
                <a:grpSpLocks/>
              </p:cNvGrpSpPr>
              <p:nvPr/>
            </p:nvGrpSpPr>
            <p:grpSpPr bwMode="auto">
              <a:xfrm>
                <a:off x="2509" y="1554"/>
                <a:ext cx="186" cy="186"/>
                <a:chOff x="2628" y="1296"/>
                <a:chExt cx="186" cy="186"/>
              </a:xfrm>
            </p:grpSpPr>
            <p:sp>
              <p:nvSpPr>
                <p:cNvPr id="401" name="Oval 12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2" name="Oval 13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3" name="Oval 14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4" name="Oval 15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5" name="Oval 16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6" name="Oval 17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7" name="Oval 18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8" name="Oval 19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9" name="Oval 20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81" name="Group 21"/>
              <p:cNvGrpSpPr>
                <a:grpSpLocks/>
              </p:cNvGrpSpPr>
              <p:nvPr/>
            </p:nvGrpSpPr>
            <p:grpSpPr bwMode="auto">
              <a:xfrm>
                <a:off x="2757" y="1553"/>
                <a:ext cx="186" cy="186"/>
                <a:chOff x="2628" y="1296"/>
                <a:chExt cx="186" cy="186"/>
              </a:xfrm>
            </p:grpSpPr>
            <p:sp>
              <p:nvSpPr>
                <p:cNvPr id="392" name="Oval 22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3" name="Oval 23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4" name="Oval 24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" name="Oval 25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" name="Oval 26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" name="Oval 27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8" name="Oval 28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9" name="Oval 29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0" name="Oval 30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82" name="Group 31"/>
              <p:cNvGrpSpPr>
                <a:grpSpLocks/>
              </p:cNvGrpSpPr>
              <p:nvPr/>
            </p:nvGrpSpPr>
            <p:grpSpPr bwMode="auto">
              <a:xfrm>
                <a:off x="3021" y="1558"/>
                <a:ext cx="186" cy="186"/>
                <a:chOff x="2628" y="1296"/>
                <a:chExt cx="186" cy="186"/>
              </a:xfrm>
            </p:grpSpPr>
            <p:sp>
              <p:nvSpPr>
                <p:cNvPr id="383" name="Oval 32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4" name="Oval 33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5" name="Oval 34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6" name="Oval 35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7" name="Oval 36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8" name="Oval 37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9" name="Oval 38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0" name="Oval 39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1" name="Oval 40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318" name="Group 41"/>
            <p:cNvGrpSpPr>
              <a:grpSpLocks/>
            </p:cNvGrpSpPr>
            <p:nvPr/>
          </p:nvGrpSpPr>
          <p:grpSpPr bwMode="auto">
            <a:xfrm>
              <a:off x="2509" y="1299"/>
              <a:ext cx="698" cy="191"/>
              <a:chOff x="2509" y="1553"/>
              <a:chExt cx="698" cy="191"/>
            </a:xfrm>
          </p:grpSpPr>
          <p:grpSp>
            <p:nvGrpSpPr>
              <p:cNvPr id="350" name="Group 42"/>
              <p:cNvGrpSpPr>
                <a:grpSpLocks/>
              </p:cNvGrpSpPr>
              <p:nvPr/>
            </p:nvGrpSpPr>
            <p:grpSpPr bwMode="auto">
              <a:xfrm>
                <a:off x="2509" y="1554"/>
                <a:ext cx="186" cy="186"/>
                <a:chOff x="2628" y="1296"/>
                <a:chExt cx="186" cy="186"/>
              </a:xfrm>
            </p:grpSpPr>
            <p:sp>
              <p:nvSpPr>
                <p:cNvPr id="371" name="Oval 43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2" name="Oval 44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3" name="Oval 45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4" name="Oval 46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5" name="Oval 47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6" name="Oval 48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7" name="Oval 49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8" name="Oval 50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9" name="Oval 51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51" name="Group 52"/>
              <p:cNvGrpSpPr>
                <a:grpSpLocks/>
              </p:cNvGrpSpPr>
              <p:nvPr/>
            </p:nvGrpSpPr>
            <p:grpSpPr bwMode="auto">
              <a:xfrm>
                <a:off x="2757" y="1553"/>
                <a:ext cx="186" cy="186"/>
                <a:chOff x="2628" y="1296"/>
                <a:chExt cx="186" cy="186"/>
              </a:xfrm>
            </p:grpSpPr>
            <p:sp>
              <p:nvSpPr>
                <p:cNvPr id="362" name="Oval 53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3" name="Oval 54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4" name="Oval 55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5" name="Oval 56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6" name="Oval 57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7" name="Oval 58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8" name="Oval 59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9" name="Oval 60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0" name="Oval 61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52" name="Group 62"/>
              <p:cNvGrpSpPr>
                <a:grpSpLocks/>
              </p:cNvGrpSpPr>
              <p:nvPr/>
            </p:nvGrpSpPr>
            <p:grpSpPr bwMode="auto">
              <a:xfrm>
                <a:off x="3021" y="1558"/>
                <a:ext cx="186" cy="186"/>
                <a:chOff x="2628" y="1296"/>
                <a:chExt cx="186" cy="186"/>
              </a:xfrm>
            </p:grpSpPr>
            <p:sp>
              <p:nvSpPr>
                <p:cNvPr id="353" name="Oval 63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4" name="Oval 64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5" name="Oval 65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6" name="Oval 66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7" name="Oval 67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8" name="Oval 68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9" name="Oval 69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0" name="Oval 70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1" name="Oval 71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319" name="Group 72"/>
            <p:cNvGrpSpPr>
              <a:grpSpLocks/>
            </p:cNvGrpSpPr>
            <p:nvPr/>
          </p:nvGrpSpPr>
          <p:grpSpPr bwMode="auto">
            <a:xfrm>
              <a:off x="2509" y="1059"/>
              <a:ext cx="698" cy="191"/>
              <a:chOff x="2509" y="1553"/>
              <a:chExt cx="698" cy="191"/>
            </a:xfrm>
          </p:grpSpPr>
          <p:grpSp>
            <p:nvGrpSpPr>
              <p:cNvPr id="320" name="Group 73"/>
              <p:cNvGrpSpPr>
                <a:grpSpLocks/>
              </p:cNvGrpSpPr>
              <p:nvPr/>
            </p:nvGrpSpPr>
            <p:grpSpPr bwMode="auto">
              <a:xfrm>
                <a:off x="2509" y="1554"/>
                <a:ext cx="186" cy="186"/>
                <a:chOff x="2628" y="1296"/>
                <a:chExt cx="186" cy="186"/>
              </a:xfrm>
            </p:grpSpPr>
            <p:sp>
              <p:nvSpPr>
                <p:cNvPr id="341" name="Oval 74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2" name="Oval 75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3" name="Oval 76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4" name="Oval 77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5" name="Oval 78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6" name="Oval 79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7" name="Oval 80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8" name="Oval 81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9" name="Oval 82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21" name="Group 83"/>
              <p:cNvGrpSpPr>
                <a:grpSpLocks/>
              </p:cNvGrpSpPr>
              <p:nvPr/>
            </p:nvGrpSpPr>
            <p:grpSpPr bwMode="auto">
              <a:xfrm>
                <a:off x="2757" y="1553"/>
                <a:ext cx="186" cy="186"/>
                <a:chOff x="2628" y="1296"/>
                <a:chExt cx="186" cy="186"/>
              </a:xfrm>
            </p:grpSpPr>
            <p:sp>
              <p:nvSpPr>
                <p:cNvPr id="332" name="Oval 84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3" name="Oval 85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4" name="Oval 86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5" name="Oval 87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6" name="Oval 88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7" name="Oval 89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8" name="Oval 90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9" name="Oval 91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0" name="Oval 92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22" name="Group 93"/>
              <p:cNvGrpSpPr>
                <a:grpSpLocks/>
              </p:cNvGrpSpPr>
              <p:nvPr/>
            </p:nvGrpSpPr>
            <p:grpSpPr bwMode="auto">
              <a:xfrm>
                <a:off x="3021" y="1558"/>
                <a:ext cx="186" cy="186"/>
                <a:chOff x="2628" y="1296"/>
                <a:chExt cx="186" cy="186"/>
              </a:xfrm>
            </p:grpSpPr>
            <p:sp>
              <p:nvSpPr>
                <p:cNvPr id="323" name="Oval 94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" name="Oval 95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5" name="Oval 96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6" name="Oval 97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7" name="Oval 98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8" name="Oval 99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9" name="Oval 100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0" name="Oval 101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1" name="Oval 102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410" name="Group 72"/>
          <p:cNvGrpSpPr>
            <a:grpSpLocks/>
          </p:cNvGrpSpPr>
          <p:nvPr/>
        </p:nvGrpSpPr>
        <p:grpSpPr bwMode="auto">
          <a:xfrm>
            <a:off x="4983086" y="1878483"/>
            <a:ext cx="1887537" cy="497091"/>
            <a:chOff x="2509" y="1553"/>
            <a:chExt cx="698" cy="191"/>
          </a:xfrm>
        </p:grpSpPr>
        <p:grpSp>
          <p:nvGrpSpPr>
            <p:cNvPr id="411" name="Group 73"/>
            <p:cNvGrpSpPr>
              <a:grpSpLocks/>
            </p:cNvGrpSpPr>
            <p:nvPr/>
          </p:nvGrpSpPr>
          <p:grpSpPr bwMode="auto">
            <a:xfrm>
              <a:off x="2509" y="1554"/>
              <a:ext cx="186" cy="186"/>
              <a:chOff x="2628" y="1296"/>
              <a:chExt cx="186" cy="186"/>
            </a:xfrm>
          </p:grpSpPr>
          <p:sp>
            <p:nvSpPr>
              <p:cNvPr id="432" name="Oval 74"/>
              <p:cNvSpPr>
                <a:spLocks noChangeArrowheads="1"/>
              </p:cNvSpPr>
              <p:nvPr/>
            </p:nvSpPr>
            <p:spPr bwMode="auto">
              <a:xfrm>
                <a:off x="2628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3" name="Oval 75"/>
              <p:cNvSpPr>
                <a:spLocks noChangeArrowheads="1"/>
              </p:cNvSpPr>
              <p:nvPr/>
            </p:nvSpPr>
            <p:spPr bwMode="auto">
              <a:xfrm>
                <a:off x="2628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4" name="Oval 76"/>
              <p:cNvSpPr>
                <a:spLocks noChangeArrowheads="1"/>
              </p:cNvSpPr>
              <p:nvPr/>
            </p:nvSpPr>
            <p:spPr bwMode="auto">
              <a:xfrm>
                <a:off x="2628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5" name="Oval 77"/>
              <p:cNvSpPr>
                <a:spLocks noChangeArrowheads="1"/>
              </p:cNvSpPr>
              <p:nvPr/>
            </p:nvSpPr>
            <p:spPr bwMode="auto">
              <a:xfrm>
                <a:off x="2714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6" name="Oval 78"/>
              <p:cNvSpPr>
                <a:spLocks noChangeArrowheads="1"/>
              </p:cNvSpPr>
              <p:nvPr/>
            </p:nvSpPr>
            <p:spPr bwMode="auto">
              <a:xfrm>
                <a:off x="2714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7" name="Oval 79"/>
              <p:cNvSpPr>
                <a:spLocks noChangeArrowheads="1"/>
              </p:cNvSpPr>
              <p:nvPr/>
            </p:nvSpPr>
            <p:spPr bwMode="auto">
              <a:xfrm>
                <a:off x="2714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8" name="Oval 80"/>
              <p:cNvSpPr>
                <a:spLocks noChangeArrowheads="1"/>
              </p:cNvSpPr>
              <p:nvPr/>
            </p:nvSpPr>
            <p:spPr bwMode="auto">
              <a:xfrm>
                <a:off x="2802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9" name="Oval 81"/>
              <p:cNvSpPr>
                <a:spLocks noChangeArrowheads="1"/>
              </p:cNvSpPr>
              <p:nvPr/>
            </p:nvSpPr>
            <p:spPr bwMode="auto">
              <a:xfrm>
                <a:off x="2802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0" name="Oval 82"/>
              <p:cNvSpPr>
                <a:spLocks noChangeArrowheads="1"/>
              </p:cNvSpPr>
              <p:nvPr/>
            </p:nvSpPr>
            <p:spPr bwMode="auto">
              <a:xfrm>
                <a:off x="2802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12" name="Group 83"/>
            <p:cNvGrpSpPr>
              <a:grpSpLocks/>
            </p:cNvGrpSpPr>
            <p:nvPr/>
          </p:nvGrpSpPr>
          <p:grpSpPr bwMode="auto">
            <a:xfrm>
              <a:off x="2757" y="1553"/>
              <a:ext cx="186" cy="186"/>
              <a:chOff x="2628" y="1296"/>
              <a:chExt cx="186" cy="186"/>
            </a:xfrm>
          </p:grpSpPr>
          <p:sp>
            <p:nvSpPr>
              <p:cNvPr id="423" name="Oval 84"/>
              <p:cNvSpPr>
                <a:spLocks noChangeArrowheads="1"/>
              </p:cNvSpPr>
              <p:nvPr/>
            </p:nvSpPr>
            <p:spPr bwMode="auto">
              <a:xfrm>
                <a:off x="2628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4" name="Oval 85"/>
              <p:cNvSpPr>
                <a:spLocks noChangeArrowheads="1"/>
              </p:cNvSpPr>
              <p:nvPr/>
            </p:nvSpPr>
            <p:spPr bwMode="auto">
              <a:xfrm>
                <a:off x="2628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5" name="Oval 86"/>
              <p:cNvSpPr>
                <a:spLocks noChangeArrowheads="1"/>
              </p:cNvSpPr>
              <p:nvPr/>
            </p:nvSpPr>
            <p:spPr bwMode="auto">
              <a:xfrm>
                <a:off x="2628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6" name="Oval 87"/>
              <p:cNvSpPr>
                <a:spLocks noChangeArrowheads="1"/>
              </p:cNvSpPr>
              <p:nvPr/>
            </p:nvSpPr>
            <p:spPr bwMode="auto">
              <a:xfrm>
                <a:off x="2714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7" name="Oval 88"/>
              <p:cNvSpPr>
                <a:spLocks noChangeArrowheads="1"/>
              </p:cNvSpPr>
              <p:nvPr/>
            </p:nvSpPr>
            <p:spPr bwMode="auto">
              <a:xfrm>
                <a:off x="2714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8" name="Oval 89"/>
              <p:cNvSpPr>
                <a:spLocks noChangeArrowheads="1"/>
              </p:cNvSpPr>
              <p:nvPr/>
            </p:nvSpPr>
            <p:spPr bwMode="auto">
              <a:xfrm>
                <a:off x="2714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9" name="Oval 90"/>
              <p:cNvSpPr>
                <a:spLocks noChangeArrowheads="1"/>
              </p:cNvSpPr>
              <p:nvPr/>
            </p:nvSpPr>
            <p:spPr bwMode="auto">
              <a:xfrm>
                <a:off x="2802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" name="Oval 91"/>
              <p:cNvSpPr>
                <a:spLocks noChangeArrowheads="1"/>
              </p:cNvSpPr>
              <p:nvPr/>
            </p:nvSpPr>
            <p:spPr bwMode="auto">
              <a:xfrm>
                <a:off x="2802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1" name="Oval 92"/>
              <p:cNvSpPr>
                <a:spLocks noChangeArrowheads="1"/>
              </p:cNvSpPr>
              <p:nvPr/>
            </p:nvSpPr>
            <p:spPr bwMode="auto">
              <a:xfrm>
                <a:off x="2802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13" name="Group 93"/>
            <p:cNvGrpSpPr>
              <a:grpSpLocks/>
            </p:cNvGrpSpPr>
            <p:nvPr/>
          </p:nvGrpSpPr>
          <p:grpSpPr bwMode="auto">
            <a:xfrm>
              <a:off x="3021" y="1558"/>
              <a:ext cx="186" cy="186"/>
              <a:chOff x="2628" y="1296"/>
              <a:chExt cx="186" cy="186"/>
            </a:xfrm>
          </p:grpSpPr>
          <p:sp>
            <p:nvSpPr>
              <p:cNvPr id="414" name="Oval 94"/>
              <p:cNvSpPr>
                <a:spLocks noChangeArrowheads="1"/>
              </p:cNvSpPr>
              <p:nvPr/>
            </p:nvSpPr>
            <p:spPr bwMode="auto">
              <a:xfrm>
                <a:off x="2628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5" name="Oval 95"/>
              <p:cNvSpPr>
                <a:spLocks noChangeArrowheads="1"/>
              </p:cNvSpPr>
              <p:nvPr/>
            </p:nvSpPr>
            <p:spPr bwMode="auto">
              <a:xfrm>
                <a:off x="2628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6" name="Oval 96"/>
              <p:cNvSpPr>
                <a:spLocks noChangeArrowheads="1"/>
              </p:cNvSpPr>
              <p:nvPr/>
            </p:nvSpPr>
            <p:spPr bwMode="auto">
              <a:xfrm>
                <a:off x="2628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7" name="Oval 97"/>
              <p:cNvSpPr>
                <a:spLocks noChangeArrowheads="1"/>
              </p:cNvSpPr>
              <p:nvPr/>
            </p:nvSpPr>
            <p:spPr bwMode="auto">
              <a:xfrm>
                <a:off x="2714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8" name="Oval 98"/>
              <p:cNvSpPr>
                <a:spLocks noChangeArrowheads="1"/>
              </p:cNvSpPr>
              <p:nvPr/>
            </p:nvSpPr>
            <p:spPr bwMode="auto">
              <a:xfrm>
                <a:off x="2714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9" name="Oval 99"/>
              <p:cNvSpPr>
                <a:spLocks noChangeArrowheads="1"/>
              </p:cNvSpPr>
              <p:nvPr/>
            </p:nvSpPr>
            <p:spPr bwMode="auto">
              <a:xfrm>
                <a:off x="2714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0" name="Oval 100"/>
              <p:cNvSpPr>
                <a:spLocks noChangeArrowheads="1"/>
              </p:cNvSpPr>
              <p:nvPr/>
            </p:nvSpPr>
            <p:spPr bwMode="auto">
              <a:xfrm>
                <a:off x="2802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1" name="Oval 101"/>
              <p:cNvSpPr>
                <a:spLocks noChangeArrowheads="1"/>
              </p:cNvSpPr>
              <p:nvPr/>
            </p:nvSpPr>
            <p:spPr bwMode="auto">
              <a:xfrm>
                <a:off x="2802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2" name="Oval 102"/>
              <p:cNvSpPr>
                <a:spLocks noChangeArrowheads="1"/>
              </p:cNvSpPr>
              <p:nvPr/>
            </p:nvSpPr>
            <p:spPr bwMode="auto">
              <a:xfrm>
                <a:off x="2802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7" name="Rectangle 6"/>
          <p:cNvSpPr/>
          <p:nvPr/>
        </p:nvSpPr>
        <p:spPr bwMode="auto">
          <a:xfrm>
            <a:off x="6781799" y="1836182"/>
            <a:ext cx="181123" cy="2551031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en-US" sz="2000" smtClean="0">
              <a:solidFill>
                <a:srgbClr val="292929"/>
              </a:solidFill>
              <a:latin typeface="Comic Sans MS" panose="030F0702030302020204" pitchFamily="66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117" name="Rectangle 104"/>
          <p:cNvSpPr>
            <a:spLocks noChangeArrowheads="1"/>
          </p:cNvSpPr>
          <p:nvPr/>
        </p:nvSpPr>
        <p:spPr bwMode="auto">
          <a:xfrm>
            <a:off x="6718381" y="2141037"/>
            <a:ext cx="7168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9pPr>
          </a:lstStyle>
          <a:p>
            <a:pPr algn="l" eaLnBrk="1" hangingPunct="1"/>
            <a:r>
              <a:rPr lang="en-US" altLang="en-US" sz="2000" dirty="0" smtClean="0">
                <a:solidFill>
                  <a:srgbClr val="F01237"/>
                </a:solidFill>
                <a:latin typeface="Lucida Sans Unicode" panose="020B0602030504020204" pitchFamily="34" charset="0"/>
              </a:rPr>
              <a:t>Bad </a:t>
            </a:r>
          </a:p>
        </p:txBody>
      </p:sp>
      <p:sp>
        <p:nvSpPr>
          <p:cNvPr id="280" name="Text Box 103"/>
          <p:cNvSpPr txBox="1">
            <a:spLocks noChangeArrowheads="1"/>
          </p:cNvSpPr>
          <p:nvPr/>
        </p:nvSpPr>
        <p:spPr bwMode="auto">
          <a:xfrm>
            <a:off x="2875965" y="2138871"/>
            <a:ext cx="6222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9pPr>
          </a:lstStyle>
          <a:p>
            <a:pPr algn="l" eaLnBrk="1" hangingPunct="1"/>
            <a:r>
              <a:rPr lang="en-US" altLang="en-US" sz="2400" dirty="0" err="1" smtClean="0">
                <a:solidFill>
                  <a:srgbClr val="006600"/>
                </a:solidFill>
                <a:latin typeface="Lucida Sans Unicode" panose="020B0602030504020204" pitchFamily="34" charset="0"/>
              </a:rPr>
              <a:t>Inv</a:t>
            </a:r>
            <a:endParaRPr lang="en-US" altLang="en-US" sz="2400" dirty="0" smtClean="0">
              <a:solidFill>
                <a:srgbClr val="006600"/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281" name="TextBox 280"/>
          <p:cNvSpPr txBox="1"/>
          <p:nvPr/>
        </p:nvSpPr>
        <p:spPr>
          <a:xfrm>
            <a:off x="961974" y="4494940"/>
            <a:ext cx="7235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l"/>
            <a:r>
              <a:rPr lang="en-US" sz="2200" dirty="0" smtClean="0">
                <a:solidFill>
                  <a:srgbClr val="292929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System S is safe </a:t>
            </a:r>
            <a:r>
              <a:rPr lang="en-US" sz="2200" dirty="0" err="1" smtClean="0">
                <a:solidFill>
                  <a:srgbClr val="292929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iff</a:t>
            </a:r>
            <a:r>
              <a:rPr lang="en-US" sz="2200" dirty="0" smtClean="0">
                <a:solidFill>
                  <a:srgbClr val="292929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there exists an </a:t>
            </a:r>
            <a:r>
              <a:rPr lang="en-US" sz="2200" b="1" dirty="0" smtClean="0">
                <a:solidFill>
                  <a:srgbClr val="292929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inductive invariant </a:t>
            </a:r>
            <a:r>
              <a:rPr lang="en-US" sz="2400" dirty="0" err="1" smtClean="0">
                <a:solidFill>
                  <a:srgbClr val="006600"/>
                </a:solidFill>
                <a:latin typeface="Calibri" panose="020F0502020204030204"/>
                <a:cs typeface="Times New Roman" panose="02020603050405020304" pitchFamily="18" charset="0"/>
              </a:rPr>
              <a:t>Inv</a:t>
            </a:r>
            <a:r>
              <a:rPr lang="en-US" sz="2200" dirty="0" smtClean="0">
                <a:solidFill>
                  <a:srgbClr val="292929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2" name="Rectangle 281"/>
              <p:cNvSpPr/>
              <p:nvPr/>
            </p:nvSpPr>
            <p:spPr>
              <a:xfrm>
                <a:off x="1501379" y="4937272"/>
                <a:ext cx="6444894" cy="13111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lvl="1" indent="-285750" algn="l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2200" dirty="0" smtClean="0">
                    <a:solidFill>
                      <a:prstClr val="black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Initiation:            Initial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US" sz="2200" dirty="0" smtClean="0">
                    <a:solidFill>
                      <a:prstClr val="black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 </a:t>
                </a:r>
                <a:r>
                  <a:rPr lang="en-US" sz="2200" dirty="0" smtClean="0">
                    <a:solidFill>
                      <a:srgbClr val="006600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Inv</a:t>
                </a:r>
                <a:endParaRPr lang="en-US" sz="2200" dirty="0">
                  <a:solidFill>
                    <a:srgbClr val="006600"/>
                  </a:solidFill>
                  <a:latin typeface="Calibri" panose="020F0502020204030204"/>
                  <a:cs typeface="Times New Roman" panose="02020603050405020304" pitchFamily="18" charset="0"/>
                </a:endParaRPr>
              </a:p>
              <a:p>
                <a:pPr marL="742950" lvl="1" indent="-285750" algn="l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2200" dirty="0" smtClean="0">
                    <a:solidFill>
                      <a:prstClr val="black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Safety:          </a:t>
                </a:r>
                <a:r>
                  <a:rPr lang="en-US" sz="2200" dirty="0" err="1" smtClean="0">
                    <a:solidFill>
                      <a:srgbClr val="006600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Inv</a:t>
                </a:r>
                <a:r>
                  <a:rPr lang="en-US" sz="2200" dirty="0" smtClean="0">
                    <a:solidFill>
                      <a:prstClr val="black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∩</m:t>
                    </m:r>
                  </m:oMath>
                </a14:m>
                <a:r>
                  <a:rPr lang="en-US" sz="2200" dirty="0" smtClean="0">
                    <a:solidFill>
                      <a:prstClr val="black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 Bad = </a:t>
                </a:r>
                <a14:m>
                  <m:oMath xmlns:m="http://schemas.openxmlformats.org/officeDocument/2006/math">
                    <m:r>
                      <a:rPr lang="en-US" sz="22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∅</m:t>
                    </m:r>
                  </m:oMath>
                </a14:m>
                <a:endParaRPr lang="en-US" sz="2200" dirty="0" smtClean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endParaRPr>
              </a:p>
              <a:p>
                <a:pPr marL="742950" lvl="1" indent="-285750" algn="l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2200" dirty="0">
                    <a:solidFill>
                      <a:prstClr val="black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Consecution:   </a:t>
                </a:r>
                <a:r>
                  <a:rPr lang="en-US" sz="2200" dirty="0">
                    <a:solidFill>
                      <a:srgbClr val="292929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TR(</a:t>
                </a:r>
                <a:r>
                  <a:rPr lang="en-US" sz="2200" dirty="0" err="1">
                    <a:solidFill>
                      <a:srgbClr val="006600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Inv</a:t>
                </a:r>
                <a:r>
                  <a:rPr lang="en-US" sz="2200" dirty="0">
                    <a:solidFill>
                      <a:srgbClr val="292929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)</a:t>
                </a:r>
                <a:r>
                  <a:rPr lang="en-US" sz="2200" dirty="0">
                    <a:solidFill>
                      <a:prstClr val="black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Symbol"/>
                      </a:rPr>
                      <m:t>⊆</m:t>
                    </m:r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 </a:t>
                </a:r>
                <a:r>
                  <a:rPr lang="en-US" sz="2200" dirty="0">
                    <a:solidFill>
                      <a:srgbClr val="006600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Inv</a:t>
                </a:r>
              </a:p>
              <a:p>
                <a:pPr marL="742950" lvl="1" indent="-285750" algn="l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endParaRPr lang="en-US" sz="2200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2" name="Rectangle 2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379" y="4937272"/>
                <a:ext cx="6444894" cy="1311128"/>
              </a:xfrm>
              <a:prstGeom prst="rect">
                <a:avLst/>
              </a:prstGeom>
              <a:blipFill rotWithShape="0">
                <a:blip r:embed="rId3"/>
                <a:stretch>
                  <a:fillRect t="-5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7" name="Text Box 103"/>
          <p:cNvSpPr txBox="1">
            <a:spLocks noChangeArrowheads="1"/>
          </p:cNvSpPr>
          <p:nvPr/>
        </p:nvSpPr>
        <p:spPr bwMode="auto">
          <a:xfrm>
            <a:off x="1948729" y="4012760"/>
            <a:ext cx="8755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9pPr>
          </a:lstStyle>
          <a:p>
            <a:pPr algn="l" eaLnBrk="1" hangingPunct="1"/>
            <a:r>
              <a:rPr lang="en-US" altLang="en-US" sz="2000" dirty="0" smtClean="0">
                <a:solidFill>
                  <a:srgbClr val="3333CC"/>
                </a:solidFill>
                <a:latin typeface="Lucida Sans Unicode" panose="020B0602030504020204" pitchFamily="34" charset="0"/>
              </a:rPr>
              <a:t>Initial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8" name="TextBox 457"/>
              <p:cNvSpPr txBox="1"/>
              <p:nvPr/>
            </p:nvSpPr>
            <p:spPr>
              <a:xfrm>
                <a:off x="1627118" y="6090376"/>
                <a:ext cx="723503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200" dirty="0">
                    <a:solidFill>
                      <a:srgbClr val="292929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System S is </a:t>
                </a:r>
                <a:r>
                  <a:rPr lang="en-US" sz="2200" b="1" dirty="0">
                    <a:solidFill>
                      <a:srgbClr val="292929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safe</a:t>
                </a:r>
                <a:r>
                  <a:rPr lang="en-US" sz="2200" dirty="0">
                    <a:solidFill>
                      <a:srgbClr val="292929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 if Reach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292929"/>
                        </a:solidFill>
                        <a:latin typeface="Cambria Math" panose="02040503050406030204" pitchFamily="18" charset="0"/>
                      </a:rPr>
                      <m:t>∩</m:t>
                    </m:r>
                  </m:oMath>
                </a14:m>
                <a:r>
                  <a:rPr lang="en-US" sz="2200" dirty="0">
                    <a:solidFill>
                      <a:srgbClr val="292929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 Bad =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292929"/>
                        </a:solidFill>
                        <a:latin typeface="Cambria Math" panose="02040503050406030204" pitchFamily="18" charset="0"/>
                      </a:rPr>
                      <m:t>∅</m:t>
                    </m:r>
                  </m:oMath>
                </a14:m>
                <a:endParaRPr lang="en-US" sz="2200" dirty="0">
                  <a:solidFill>
                    <a:srgbClr val="292929"/>
                  </a:solidFill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8" name="TextBox 4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7118" y="6090376"/>
                <a:ext cx="7235038" cy="430887"/>
              </a:xfrm>
              <a:prstGeom prst="rect">
                <a:avLst/>
              </a:prstGeom>
              <a:blipFill rotWithShape="0">
                <a:blip r:embed="rId4"/>
                <a:stretch>
                  <a:fillRect l="-1095" t="-9859" b="-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9" name="Curved Connector 458"/>
          <p:cNvCxnSpPr/>
          <p:nvPr/>
        </p:nvCxnSpPr>
        <p:spPr>
          <a:xfrm rot="5400000" flipH="1">
            <a:off x="3938060" y="3378000"/>
            <a:ext cx="396000" cy="10800"/>
          </a:xfrm>
          <a:prstGeom prst="curvedConnector5">
            <a:avLst>
              <a:gd name="adj1" fmla="val -35638"/>
              <a:gd name="adj2" fmla="val -3413748"/>
              <a:gd name="adj3" fmla="val 183156"/>
            </a:avLst>
          </a:prstGeom>
          <a:noFill/>
          <a:ln w="31750" cap="flat" cmpd="sng" algn="ctr">
            <a:solidFill>
              <a:srgbClr val="292929"/>
            </a:solidFill>
            <a:prstDash val="solid"/>
            <a:miter lim="800000"/>
            <a:headEnd type="none"/>
            <a:tailEnd type="triangle" w="lg" len="lg"/>
          </a:ln>
          <a:effectLst/>
        </p:spPr>
      </p:cxnSp>
      <p:cxnSp>
        <p:nvCxnSpPr>
          <p:cNvPr id="460" name="Curved Connector 459"/>
          <p:cNvCxnSpPr/>
          <p:nvPr/>
        </p:nvCxnSpPr>
        <p:spPr>
          <a:xfrm rot="5400000" flipH="1">
            <a:off x="4989880" y="3763212"/>
            <a:ext cx="396000" cy="10800"/>
          </a:xfrm>
          <a:prstGeom prst="curvedConnector5">
            <a:avLst>
              <a:gd name="adj1" fmla="val -35638"/>
              <a:gd name="adj2" fmla="val -3413748"/>
              <a:gd name="adj3" fmla="val 183156"/>
            </a:avLst>
          </a:prstGeom>
          <a:noFill/>
          <a:ln w="31750" cap="flat" cmpd="sng" algn="ctr">
            <a:solidFill>
              <a:srgbClr val="292929"/>
            </a:solidFill>
            <a:prstDash val="solid"/>
            <a:miter lim="800000"/>
            <a:headEnd type="none"/>
            <a:tailEnd type="triangle" w="lg" len="lg"/>
          </a:ln>
          <a:effectLst/>
        </p:spPr>
      </p:cxnSp>
      <p:sp>
        <p:nvSpPr>
          <p:cNvPr id="276" name="Freeform 130"/>
          <p:cNvSpPr>
            <a:spLocks/>
          </p:cNvSpPr>
          <p:nvPr/>
        </p:nvSpPr>
        <p:spPr bwMode="auto">
          <a:xfrm>
            <a:off x="2819400" y="2578532"/>
            <a:ext cx="2247790" cy="1808681"/>
          </a:xfrm>
          <a:custGeom>
            <a:avLst/>
            <a:gdLst>
              <a:gd name="T0" fmla="*/ 0 w 408"/>
              <a:gd name="T1" fmla="*/ 2147483647 h 363"/>
              <a:gd name="T2" fmla="*/ 0 w 408"/>
              <a:gd name="T3" fmla="*/ 0 h 363"/>
              <a:gd name="T4" fmla="*/ 2147483647 w 408"/>
              <a:gd name="T5" fmla="*/ 2147483647 h 363"/>
              <a:gd name="T6" fmla="*/ 2147483647 w 408"/>
              <a:gd name="T7" fmla="*/ 2147483647 h 363"/>
              <a:gd name="T8" fmla="*/ 0 w 408"/>
              <a:gd name="T9" fmla="*/ 2147483647 h 36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8"/>
              <a:gd name="T16" fmla="*/ 0 h 363"/>
              <a:gd name="T17" fmla="*/ 408 w 408"/>
              <a:gd name="T18" fmla="*/ 363 h 36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8" h="363">
                <a:moveTo>
                  <a:pt x="0" y="363"/>
                </a:moveTo>
                <a:lnTo>
                  <a:pt x="0" y="0"/>
                </a:lnTo>
                <a:lnTo>
                  <a:pt x="318" y="46"/>
                </a:lnTo>
                <a:lnTo>
                  <a:pt x="408" y="363"/>
                </a:lnTo>
                <a:lnTo>
                  <a:pt x="0" y="363"/>
                </a:lnTo>
                <a:close/>
              </a:path>
            </a:pathLst>
          </a:custGeom>
          <a:gradFill rotWithShape="1">
            <a:gsLst>
              <a:gs pos="0">
                <a:srgbClr val="A6A6FF"/>
              </a:gs>
              <a:gs pos="100000">
                <a:srgbClr val="0000FF">
                  <a:alpha val="0"/>
                </a:srgbClr>
              </a:gs>
            </a:gsLst>
            <a:lin ang="2700000" scaled="1"/>
          </a:gradFill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1800" smtClean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277" name="Text Box 103"/>
          <p:cNvSpPr txBox="1">
            <a:spLocks noChangeArrowheads="1"/>
          </p:cNvSpPr>
          <p:nvPr/>
        </p:nvSpPr>
        <p:spPr bwMode="auto">
          <a:xfrm>
            <a:off x="2901191" y="2690230"/>
            <a:ext cx="10679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9pPr>
          </a:lstStyle>
          <a:p>
            <a:pPr algn="l" eaLnBrk="1" hangingPunct="1"/>
            <a:r>
              <a:rPr lang="en-US" altLang="en-US" sz="2400" dirty="0" smtClean="0">
                <a:solidFill>
                  <a:srgbClr val="3333CC"/>
                </a:solidFill>
                <a:latin typeface="Lucida Sans Unicode" panose="020B0602030504020204" pitchFamily="34" charset="0"/>
              </a:rPr>
              <a:t>Reach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0" name="TextBox 269"/>
              <p:cNvSpPr txBox="1"/>
              <p:nvPr/>
            </p:nvSpPr>
            <p:spPr>
              <a:xfrm>
                <a:off x="5705493" y="5588287"/>
                <a:ext cx="2290884" cy="64633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l"/>
                <a:r>
                  <a:rPr lang="en-US" sz="1800" dirty="0" smtClean="0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  <a:t>i.e., if s 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rgbClr val="292929"/>
                        </a:solidFill>
                        <a:latin typeface="Cambria Math" panose="02040503050406030204" pitchFamily="18" charset="0"/>
                        <a:sym typeface="Symbol"/>
                      </a:rPr>
                      <m:t>∈</m:t>
                    </m:r>
                  </m:oMath>
                </a14:m>
                <a:r>
                  <a:rPr lang="en-US" sz="1800" dirty="0" smtClean="0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  <a:t> </a:t>
                </a:r>
                <a:r>
                  <a:rPr lang="en-US" sz="1800" dirty="0" err="1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  <a:t>Inv</a:t>
                </a:r>
                <a:r>
                  <a:rPr lang="en-US" sz="1800" dirty="0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  <a:t> and </a:t>
                </a:r>
                <a:r>
                  <a:rPr lang="en-US" sz="1800" dirty="0" smtClean="0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  <a:t>s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29292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↝</m:t>
                    </m:r>
                  </m:oMath>
                </a14:m>
                <a:r>
                  <a:rPr lang="en-US" sz="1800" dirty="0" smtClean="0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  <a:t>t </a:t>
                </a:r>
                <a:br>
                  <a:rPr lang="en-US" sz="1800" dirty="0" smtClean="0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</a:br>
                <a:r>
                  <a:rPr lang="en-US" sz="1800" dirty="0" smtClean="0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  <a:t>       then </a:t>
                </a:r>
                <a:r>
                  <a:rPr lang="en-US" sz="1800" dirty="0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  <a:t>t</a:t>
                </a:r>
                <a:r>
                  <a:rPr lang="en-US" sz="1800" dirty="0" smtClean="0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29292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∈</m:t>
                    </m:r>
                  </m:oMath>
                </a14:m>
                <a:r>
                  <a:rPr lang="en-US" sz="1800" dirty="0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  <a:t> </a:t>
                </a:r>
                <a:r>
                  <a:rPr lang="en-US" sz="1800" dirty="0" err="1" smtClean="0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  <a:t>Inv</a:t>
                </a:r>
                <a:r>
                  <a:rPr lang="en-US" sz="1800" dirty="0" smtClean="0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  <a:t> </a:t>
                </a:r>
                <a:endParaRPr lang="he-IL" sz="1800" dirty="0">
                  <a:solidFill>
                    <a:srgbClr val="292929"/>
                  </a:solidFill>
                  <a:latin typeface="Calibri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0" name="TextBox 2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5493" y="5588287"/>
                <a:ext cx="2290884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2394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517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" grpId="0" animBg="1"/>
      <p:bldP spid="27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Symbolic Reachability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P 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= (V, </a:t>
            </a:r>
            <a:r>
              <a:rPr lang="en-US" i="1" dirty="0" err="1" smtClean="0">
                <a:solidFill>
                  <a:schemeClr val="accent2">
                    <a:lumMod val="75000"/>
                  </a:schemeClr>
                </a:solidFill>
              </a:rPr>
              <a:t>Init</a:t>
            </a:r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i="1" dirty="0" err="1" smtClean="0">
                <a:solidFill>
                  <a:schemeClr val="accent2">
                    <a:lumMod val="75000"/>
                  </a:schemeClr>
                </a:solidFill>
                <a:latin typeface="cmmi10"/>
                <a:ea typeface="cmmi10"/>
                <a:cs typeface="cmmi10"/>
              </a:rPr>
              <a:t>Tr</a:t>
            </a:r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Bad</a:t>
            </a:r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  <a:p>
            <a:endParaRPr lang="en-US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en-US" i="1" dirty="0" smtClean="0"/>
              <a:t> </a:t>
            </a:r>
            <a:r>
              <a:rPr lang="en-US" dirty="0" smtClean="0"/>
              <a:t>is UNSAFE if and only if there exists a number 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N</a:t>
            </a:r>
            <a:r>
              <a:rPr lang="en-US" dirty="0" smtClean="0"/>
              <a:t> </a:t>
            </a:r>
            <a:r>
              <a:rPr lang="en-US" dirty="0" err="1" smtClean="0"/>
              <a:t>s.t.</a:t>
            </a:r>
            <a:endParaRPr lang="en-US" dirty="0" smtClean="0"/>
          </a:p>
          <a:p>
            <a:endParaRPr lang="en-US" i="1" dirty="0"/>
          </a:p>
          <a:p>
            <a:endParaRPr lang="en-US" i="1" dirty="0" smtClean="0"/>
          </a:p>
          <a:p>
            <a:endParaRPr lang="en-US" i="1" dirty="0"/>
          </a:p>
          <a:p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en-US" i="1" dirty="0" smtClean="0"/>
              <a:t> </a:t>
            </a:r>
            <a:r>
              <a:rPr lang="en-US" dirty="0" smtClean="0"/>
              <a:t>is SAFE if and only if there exists a </a:t>
            </a:r>
            <a:r>
              <a:rPr lang="en-US" i="1" dirty="0" smtClean="0"/>
              <a:t>safe inductive invariant 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</a:rPr>
              <a:t>Inv</a:t>
            </a:r>
            <a:r>
              <a:rPr lang="en-US" i="1" dirty="0" smtClean="0"/>
              <a:t> </a:t>
            </a:r>
            <a:r>
              <a:rPr lang="en-US" i="1" dirty="0" err="1" smtClean="0"/>
              <a:t>s.t.</a:t>
            </a:r>
            <a:endParaRPr lang="en-US" i="1" dirty="0"/>
          </a:p>
        </p:txBody>
      </p:sp>
      <p:sp>
        <p:nvSpPr>
          <p:cNvPr id="8" name="Right Brace 7"/>
          <p:cNvSpPr/>
          <p:nvPr/>
        </p:nvSpPr>
        <p:spPr bwMode="auto">
          <a:xfrm>
            <a:off x="5638800" y="4191000"/>
            <a:ext cx="381000" cy="1066800"/>
          </a:xfrm>
          <a:prstGeom prst="rightBrace">
            <a:avLst>
              <a:gd name="adj1" fmla="val 55205"/>
              <a:gd name="adj2" fmla="val 50000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0800" y="4495800"/>
            <a:ext cx="1211214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0" dirty="0" smtClean="0"/>
              <a:t>Inductive</a:t>
            </a:r>
            <a:endParaRPr lang="en-US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6629400" y="5334000"/>
            <a:ext cx="712279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0" dirty="0" smtClean="0"/>
              <a:t>Safe</a:t>
            </a:r>
            <a:endParaRPr lang="en-US" b="0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2425700"/>
            <a:ext cx="6731000" cy="9271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4241800"/>
            <a:ext cx="41402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556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Constrained Horn Clauses (CHC)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A Constrained Horn Clause (CHC) is a FOL formula of the form</a:t>
            </a:r>
            <a:r>
              <a:rPr lang="en-US" sz="2800" dirty="0" smtClean="0">
                <a:latin typeface="cmsy10"/>
                <a:ea typeface="cmsy10"/>
                <a:cs typeface="cmsy10"/>
              </a:rPr>
              <a:t>       </a:t>
            </a:r>
          </a:p>
          <a:p>
            <a:endParaRPr lang="en-US" sz="2800" dirty="0" smtClean="0">
              <a:latin typeface="cmsy10"/>
              <a:ea typeface="cmsy10"/>
              <a:cs typeface="cmsy10"/>
            </a:endParaRPr>
          </a:p>
          <a:p>
            <a:r>
              <a:rPr lang="en-US" sz="2800" dirty="0">
                <a:latin typeface="cmsy10"/>
                <a:ea typeface="cmsy10"/>
                <a:cs typeface="cmsy10"/>
              </a:rPr>
              <a:t>	</a:t>
            </a:r>
            <a:r>
              <a:rPr lang="en-US" sz="2800" dirty="0" smtClean="0">
                <a:latin typeface="cmsy10"/>
                <a:ea typeface="cmsy10"/>
                <a:cs typeface="cmsy10"/>
              </a:rPr>
              <a:t> 8</a:t>
            </a:r>
            <a:r>
              <a:rPr lang="en-US" sz="2800" dirty="0" smtClean="0"/>
              <a:t> V . (</a:t>
            </a:r>
            <a:r>
              <a:rPr lang="en-US" sz="2800" dirty="0" err="1" smtClean="0">
                <a:latin typeface="cmmi10"/>
                <a:ea typeface="cmmi10"/>
                <a:cs typeface="cmmi10"/>
              </a:rPr>
              <a:t>Á</a:t>
            </a:r>
            <a:r>
              <a:rPr lang="en-US" sz="2800" dirty="0" smtClean="0"/>
              <a:t> </a:t>
            </a:r>
            <a:r>
              <a:rPr lang="en-US" sz="2800" dirty="0" smtClean="0">
                <a:latin typeface="cmsy10"/>
                <a:ea typeface="cmsy10"/>
                <a:cs typeface="cmsy10"/>
              </a:rPr>
              <a:t>∧</a:t>
            </a:r>
            <a:r>
              <a:rPr lang="en-US" sz="2800" dirty="0" smtClean="0"/>
              <a:t> </a:t>
            </a:r>
            <a:r>
              <a:rPr lang="en-US" sz="2800" dirty="0" smtClean="0">
                <a:latin typeface="Arial"/>
              </a:rPr>
              <a:t>p</a:t>
            </a:r>
            <a:r>
              <a:rPr lang="en-US" sz="2800" baseline="-25000" dirty="0" smtClean="0">
                <a:latin typeface="Arial"/>
              </a:rPr>
              <a:t>1</a:t>
            </a:r>
            <a:r>
              <a:rPr lang="en-US" sz="2800" dirty="0" smtClean="0"/>
              <a:t>[</a:t>
            </a:r>
            <a:r>
              <a:rPr lang="en-US" sz="2800" dirty="0" smtClean="0">
                <a:latin typeface="Arial"/>
              </a:rPr>
              <a:t>X</a:t>
            </a:r>
            <a:r>
              <a:rPr lang="en-US" sz="2800" baseline="-25000" dirty="0" smtClean="0">
                <a:latin typeface="Arial"/>
              </a:rPr>
              <a:t>1</a:t>
            </a:r>
            <a:r>
              <a:rPr lang="en-US" sz="2800" dirty="0" smtClean="0"/>
              <a:t>] </a:t>
            </a:r>
            <a:r>
              <a:rPr lang="en-US" sz="2800" dirty="0">
                <a:latin typeface="cmsy10"/>
                <a:ea typeface="cmsy10"/>
                <a:cs typeface="cmsy10"/>
              </a:rPr>
              <a:t>∧ </a:t>
            </a:r>
            <a:r>
              <a:rPr lang="en-US" sz="2800" dirty="0" smtClean="0">
                <a:latin typeface="cmsy10"/>
                <a:ea typeface="cmsy10"/>
                <a:cs typeface="cmsy10"/>
              </a:rPr>
              <a:t>…</a:t>
            </a:r>
            <a:r>
              <a:rPr lang="en-US" sz="2800" dirty="0">
                <a:latin typeface="cmsy10"/>
                <a:ea typeface="cmsy10"/>
                <a:cs typeface="cmsy10"/>
              </a:rPr>
              <a:t> ∧</a:t>
            </a:r>
            <a:r>
              <a:rPr lang="en-US" sz="2800" dirty="0" smtClean="0"/>
              <a:t> </a:t>
            </a:r>
            <a:r>
              <a:rPr lang="en-US" sz="2800" dirty="0" err="1" smtClean="0">
                <a:latin typeface="Arial"/>
              </a:rPr>
              <a:t>p</a:t>
            </a:r>
            <a:r>
              <a:rPr lang="en-US" sz="2800" baseline="-25000" dirty="0" err="1" smtClean="0">
                <a:latin typeface="Arial"/>
              </a:rPr>
              <a:t>n</a:t>
            </a:r>
            <a:r>
              <a:rPr lang="en-US" sz="2800" dirty="0" smtClean="0"/>
              <a:t>[</a:t>
            </a:r>
            <a:r>
              <a:rPr lang="en-US" sz="2800" dirty="0" err="1" smtClean="0">
                <a:latin typeface="Arial"/>
              </a:rPr>
              <a:t>X</a:t>
            </a:r>
            <a:r>
              <a:rPr lang="en-US" sz="2800" baseline="-25000" dirty="0" err="1" smtClean="0">
                <a:latin typeface="Arial"/>
              </a:rPr>
              <a:t>n</a:t>
            </a:r>
            <a:r>
              <a:rPr lang="en-US" sz="2800" dirty="0" smtClean="0"/>
              <a:t>] </a:t>
            </a:r>
            <a:r>
              <a:rPr lang="en-US" sz="2800" dirty="0">
                <a:latin typeface="Symbol"/>
                <a:sym typeface="Symbol"/>
              </a:rPr>
              <a:t>→</a:t>
            </a:r>
            <a:r>
              <a:rPr lang="en-US" sz="2800" dirty="0" smtClean="0"/>
              <a:t> h[X]),</a:t>
            </a:r>
          </a:p>
          <a:p>
            <a:endParaRPr lang="en-US" sz="2800" dirty="0" smtClean="0"/>
          </a:p>
          <a:p>
            <a:r>
              <a:rPr lang="en-US" sz="2800" dirty="0" smtClean="0"/>
              <a:t> where</a:t>
            </a:r>
          </a:p>
          <a:p>
            <a:pPr lvl="1"/>
            <a:r>
              <a:rPr lang="en-US" sz="2400" dirty="0" smtClean="0">
                <a:ea typeface="cmmi10"/>
                <a:cs typeface="cmmi10"/>
              </a:rPr>
              <a:t>A is a background theory (e.g., Linear Arithmetic, Arrays, Bit-Vectors, or combinations of the above)</a:t>
            </a:r>
          </a:p>
          <a:p>
            <a:pPr lvl="1"/>
            <a:r>
              <a:rPr lang="en-US" sz="2400" dirty="0" err="1" smtClean="0">
                <a:latin typeface="cmmi10"/>
                <a:ea typeface="cmmi10"/>
                <a:cs typeface="cmmi10"/>
              </a:rPr>
              <a:t>Á</a:t>
            </a:r>
            <a:r>
              <a:rPr lang="en-US" sz="2400" dirty="0" smtClean="0"/>
              <a:t> is a constrained in the background theory A</a:t>
            </a:r>
          </a:p>
          <a:p>
            <a:pPr lvl="1"/>
            <a:r>
              <a:rPr lang="en-US" sz="2400" dirty="0" smtClean="0"/>
              <a:t> </a:t>
            </a:r>
            <a:r>
              <a:rPr lang="en-US" sz="2400" dirty="0" smtClean="0">
                <a:latin typeface="Arial"/>
              </a:rPr>
              <a:t>p</a:t>
            </a:r>
            <a:r>
              <a:rPr lang="en-US" sz="2400" baseline="-25000" dirty="0" smtClean="0">
                <a:latin typeface="Arial"/>
              </a:rPr>
              <a:t>1</a:t>
            </a:r>
            <a:r>
              <a:rPr lang="en-US" sz="2400" dirty="0" smtClean="0"/>
              <a:t>, …, </a:t>
            </a:r>
            <a:r>
              <a:rPr lang="en-US" sz="2400" dirty="0" err="1" smtClean="0">
                <a:latin typeface="Arial"/>
              </a:rPr>
              <a:t>p</a:t>
            </a:r>
            <a:r>
              <a:rPr lang="en-US" sz="2400" baseline="-25000" dirty="0" err="1" smtClean="0">
                <a:latin typeface="Arial"/>
              </a:rPr>
              <a:t>n</a:t>
            </a:r>
            <a:r>
              <a:rPr lang="en-US" sz="2400" dirty="0" smtClean="0"/>
              <a:t>, h are n-</a:t>
            </a:r>
            <a:r>
              <a:rPr lang="en-US" sz="2400" dirty="0" err="1" smtClean="0"/>
              <a:t>ary</a:t>
            </a:r>
            <a:r>
              <a:rPr lang="en-US" sz="2400" dirty="0" smtClean="0"/>
              <a:t> predicates</a:t>
            </a:r>
          </a:p>
          <a:p>
            <a:pPr lvl="1"/>
            <a:r>
              <a:rPr lang="en-US" sz="2400" dirty="0" smtClean="0"/>
              <a:t>p</a:t>
            </a:r>
            <a:r>
              <a:rPr lang="en-US" sz="2400" baseline="-25000" dirty="0" smtClean="0"/>
              <a:t>i</a:t>
            </a:r>
            <a:r>
              <a:rPr lang="en-US" sz="2400" dirty="0" smtClean="0"/>
              <a:t>[X] is an application of a predicate to first-order terms</a:t>
            </a:r>
          </a:p>
        </p:txBody>
      </p:sp>
    </p:spTree>
    <p:extLst>
      <p:ext uri="{BB962C8B-B14F-4D97-AF65-F5344CB8AC3E}">
        <p14:creationId xmlns:p14="http://schemas.microsoft.com/office/powerpoint/2010/main" val="7481360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/>
          <p:nvPr/>
        </p:nvSpPr>
        <p:spPr>
          <a:xfrm>
            <a:off x="4800600" y="4536720"/>
            <a:ext cx="3209329" cy="2107406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8E7F3"/>
              </a:gs>
            </a:gsLst>
            <a:lin ang="5400000"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12"/>
          </a:p>
        </p:txBody>
      </p:sp>
      <p:sp>
        <p:nvSpPr>
          <p:cNvPr id="525" name="Shape 525"/>
          <p:cNvSpPr/>
          <p:nvPr/>
        </p:nvSpPr>
        <p:spPr>
          <a:xfrm>
            <a:off x="419695" y="1464469"/>
            <a:ext cx="8313539" cy="2071688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8E7F3"/>
              </a:gs>
            </a:gsLst>
            <a:lin ang="5400000"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12"/>
          </a:p>
        </p:txBody>
      </p:sp>
      <p:sp>
        <p:nvSpPr>
          <p:cNvPr id="526" name="Shape 526"/>
          <p:cNvSpPr/>
          <p:nvPr/>
        </p:nvSpPr>
        <p:spPr>
          <a:xfrm>
            <a:off x="750883" y="3167130"/>
            <a:ext cx="13180219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3000"/>
            </a:lvl1pPr>
          </a:lstStyle>
          <a:p>
            <a:r>
              <a:rPr sz="1600" dirty="0"/>
              <a:t>[Clarke and Emerson, 1981]                      </a:t>
            </a:r>
            <a:r>
              <a:rPr lang="en-US" sz="1600" dirty="0" smtClean="0"/>
              <a:t>            </a:t>
            </a:r>
            <a:r>
              <a:rPr sz="1600" dirty="0" smtClean="0"/>
              <a:t>[</a:t>
            </a:r>
            <a:r>
              <a:rPr sz="1600" dirty="0"/>
              <a:t>Queille and Sifakis, 1982]</a:t>
            </a:r>
          </a:p>
        </p:txBody>
      </p:sp>
      <p:sp>
        <p:nvSpPr>
          <p:cNvPr id="527" name="Shape 527"/>
          <p:cNvSpPr/>
          <p:nvPr/>
        </p:nvSpPr>
        <p:spPr>
          <a:xfrm>
            <a:off x="4380419" y="279922"/>
            <a:ext cx="72200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endParaRPr sz="1406" dirty="0"/>
          </a:p>
        </p:txBody>
      </p:sp>
      <p:sp>
        <p:nvSpPr>
          <p:cNvPr id="528" name="Shape 528"/>
          <p:cNvSpPr/>
          <p:nvPr/>
        </p:nvSpPr>
        <p:spPr>
          <a:xfrm>
            <a:off x="366117" y="1004762"/>
            <a:ext cx="2795782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r>
              <a:rPr dirty="0"/>
              <a:t>Model Checking</a:t>
            </a:r>
          </a:p>
        </p:txBody>
      </p:sp>
      <p:sp>
        <p:nvSpPr>
          <p:cNvPr id="529" name="Shape 529"/>
          <p:cNvSpPr/>
          <p:nvPr/>
        </p:nvSpPr>
        <p:spPr>
          <a:xfrm>
            <a:off x="533400" y="3997163"/>
            <a:ext cx="3000969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r>
              <a:rPr dirty="0"/>
              <a:t>Abstract Interpretation</a:t>
            </a:r>
          </a:p>
        </p:txBody>
      </p:sp>
      <p:pic>
        <p:nvPicPr>
          <p:cNvPr id="530" name="dropped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0094" y="1595845"/>
            <a:ext cx="1419820" cy="1342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531" name="dropped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69977" y="1580555"/>
            <a:ext cx="1417103" cy="1339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532" name="dropped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36406" y="1595845"/>
            <a:ext cx="1419820" cy="1342023"/>
          </a:xfrm>
          <a:prstGeom prst="rect">
            <a:avLst/>
          </a:prstGeom>
          <a:ln w="12700">
            <a:miter lim="400000"/>
          </a:ln>
        </p:spPr>
      </p:pic>
      <p:sp>
        <p:nvSpPr>
          <p:cNvPr id="533" name="Shape 533"/>
          <p:cNvSpPr/>
          <p:nvPr/>
        </p:nvSpPr>
        <p:spPr>
          <a:xfrm>
            <a:off x="258961" y="4438055"/>
            <a:ext cx="3875484" cy="2250281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8E7F3"/>
              </a:gs>
            </a:gsLst>
            <a:lin ang="5400000"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12"/>
          </a:p>
        </p:txBody>
      </p:sp>
      <p:pic>
        <p:nvPicPr>
          <p:cNvPr id="534" name="dropped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7716" y="4580930"/>
            <a:ext cx="1243564" cy="1482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35" name="droppedImage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145934" y="4598789"/>
            <a:ext cx="1227093" cy="1482328"/>
          </a:xfrm>
          <a:prstGeom prst="rect">
            <a:avLst/>
          </a:prstGeom>
          <a:ln w="12700">
            <a:miter lim="400000"/>
          </a:ln>
        </p:spPr>
      </p:pic>
      <p:sp>
        <p:nvSpPr>
          <p:cNvPr id="536" name="Shape 536"/>
          <p:cNvSpPr/>
          <p:nvPr/>
        </p:nvSpPr>
        <p:spPr>
          <a:xfrm>
            <a:off x="366117" y="6294991"/>
            <a:ext cx="3178969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3000"/>
            </a:lvl1pPr>
          </a:lstStyle>
          <a:p>
            <a:r>
              <a:rPr sz="1800" dirty="0"/>
              <a:t>[Cousot and Cousot, 1977 ]</a:t>
            </a:r>
          </a:p>
        </p:txBody>
      </p:sp>
      <p:sp>
        <p:nvSpPr>
          <p:cNvPr id="537" name="Shape 537"/>
          <p:cNvSpPr/>
          <p:nvPr/>
        </p:nvSpPr>
        <p:spPr>
          <a:xfrm>
            <a:off x="4576464" y="4031382"/>
            <a:ext cx="2984301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r>
              <a:rPr dirty="0"/>
              <a:t>Symbolic Execution</a:t>
            </a:r>
          </a:p>
        </p:txBody>
      </p:sp>
      <p:pic>
        <p:nvPicPr>
          <p:cNvPr id="538" name="droppedImage.tif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607844" y="4705945"/>
            <a:ext cx="1285875" cy="1285875"/>
          </a:xfrm>
          <a:prstGeom prst="rect">
            <a:avLst/>
          </a:prstGeom>
          <a:ln w="12700">
            <a:miter lim="400000"/>
          </a:ln>
        </p:spPr>
      </p:pic>
      <p:sp>
        <p:nvSpPr>
          <p:cNvPr id="539" name="Shape 539"/>
          <p:cNvSpPr/>
          <p:nvPr/>
        </p:nvSpPr>
        <p:spPr>
          <a:xfrm>
            <a:off x="5598915" y="6205694"/>
            <a:ext cx="1640086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defRPr sz="3000"/>
            </a:lvl1pPr>
          </a:lstStyle>
          <a:p>
            <a:r>
              <a:rPr sz="1800" dirty="0"/>
              <a:t>[King, 1976 ]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87798"/>
          </a:xfrm>
        </p:spPr>
        <p:txBody>
          <a:bodyPr/>
          <a:lstStyle/>
          <a:p>
            <a:r>
              <a:rPr lang="en-US" dirty="0"/>
              <a:t>Automated Software </a:t>
            </a:r>
            <a:r>
              <a:rPr lang="en-US" dirty="0" smtClean="0"/>
              <a:t>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6768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3483578"/>
            <a:ext cx="5774606" cy="14050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447800"/>
            <a:ext cx="5029200" cy="14850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Horn Clauses for Program Verification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1108299"/>
            <a:ext cx="4463746" cy="2895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3996" y="4368307"/>
            <a:ext cx="4578350" cy="13412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946727" y="5867400"/>
            <a:ext cx="4517519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0" dirty="0" err="1" smtClean="0"/>
              <a:t>Bjørner</a:t>
            </a:r>
            <a:r>
              <a:rPr lang="en-US" sz="1600" b="0" dirty="0"/>
              <a:t>, </a:t>
            </a:r>
            <a:r>
              <a:rPr lang="en-US" sz="1600" b="0" dirty="0" smtClean="0"/>
              <a:t>Gurfinkel</a:t>
            </a:r>
            <a:r>
              <a:rPr lang="en-US" sz="1600" b="0" dirty="0"/>
              <a:t>, </a:t>
            </a:r>
            <a:r>
              <a:rPr lang="en-US" sz="1600" b="0" dirty="0" smtClean="0"/>
              <a:t>McMillan, and </a:t>
            </a:r>
            <a:r>
              <a:rPr lang="en-US" sz="1600" b="0" dirty="0" err="1" smtClean="0"/>
              <a:t>Rybalchenko</a:t>
            </a:r>
            <a:r>
              <a:rPr lang="en-US" sz="1600" b="0" dirty="0"/>
              <a:t>:</a:t>
            </a:r>
            <a:r>
              <a:rPr lang="en-US" sz="1600" dirty="0" smtClean="0"/>
              <a:t> </a:t>
            </a:r>
            <a:endParaRPr lang="en-US" sz="1600" dirty="0"/>
          </a:p>
          <a:p>
            <a:r>
              <a:rPr lang="en-US" sz="1600" b="0" dirty="0" smtClean="0"/>
              <a:t>Horn Clause Solvers for Program Verification</a:t>
            </a:r>
            <a:endParaRPr lang="en-US" sz="1600" b="0" dirty="0"/>
          </a:p>
        </p:txBody>
      </p:sp>
      <p:sp>
        <p:nvSpPr>
          <p:cNvPr id="9" name="TextBox 8"/>
          <p:cNvSpPr txBox="1"/>
          <p:nvPr/>
        </p:nvSpPr>
        <p:spPr>
          <a:xfrm>
            <a:off x="177800" y="5038915"/>
            <a:ext cx="34290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0" dirty="0"/>
              <a:t>De Angelis et al. Verifying Array Programs by Transforming Verification Conditions. VMCAI'14</a:t>
            </a:r>
          </a:p>
        </p:txBody>
      </p:sp>
    </p:spTree>
    <p:extLst>
      <p:ext uri="{BB962C8B-B14F-4D97-AF65-F5344CB8AC3E}">
        <p14:creationId xmlns:p14="http://schemas.microsoft.com/office/powerpoint/2010/main" val="2953764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191000" y="1001012"/>
            <a:ext cx="4762067" cy="2432402"/>
            <a:chOff x="0" y="1596019"/>
            <a:chExt cx="4762067" cy="243240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596019"/>
              <a:ext cx="4762067" cy="190918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52401" y="3505201"/>
              <a:ext cx="4609666" cy="52322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l"/>
              <a:r>
                <a:rPr lang="en-US" sz="1400" b="0" dirty="0" err="1"/>
                <a:t>Hojjat</a:t>
              </a:r>
              <a:r>
                <a:rPr lang="en-US" sz="1400" b="0" dirty="0"/>
                <a:t> et al. Horn Clauses for Communicating Timed Systems. HCVS'14</a:t>
              </a: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775597"/>
          </a:xfrm>
        </p:spPr>
        <p:txBody>
          <a:bodyPr/>
          <a:lstStyle/>
          <a:p>
            <a:r>
              <a:rPr lang="en-US" dirty="0" smtClean="0"/>
              <a:t>Horn Clauses for Concurrent / Distributed / Parameterized Systems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46267" y="1371600"/>
            <a:ext cx="3784600" cy="2333917"/>
            <a:chOff x="5130800" y="1066800"/>
            <a:chExt cx="3784600" cy="233391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6700" y="1066800"/>
              <a:ext cx="3352800" cy="170209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130800" y="2877497"/>
              <a:ext cx="3784600" cy="52322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l"/>
              <a:r>
                <a:rPr lang="en-US" sz="1400" b="0" dirty="0" err="1"/>
                <a:t>Rybalchenko</a:t>
              </a:r>
              <a:r>
                <a:rPr lang="en-US" sz="1400" b="0" dirty="0"/>
                <a:t> et al. Synthesizing Software Verifiers from Proof Rules. PLDI'12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39701" y="4192055"/>
            <a:ext cx="6007105" cy="2521804"/>
            <a:chOff x="139701" y="4192055"/>
            <a:chExt cx="6007105" cy="252180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9701" y="4192055"/>
              <a:ext cx="6007105" cy="198554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537140" y="6190639"/>
              <a:ext cx="3873060" cy="52322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l"/>
              <a:r>
                <a:rPr lang="en-US" sz="1400" b="0" dirty="0" err="1"/>
                <a:t>Hoenicke</a:t>
              </a:r>
              <a:r>
                <a:rPr lang="en-US" sz="1400" b="0" dirty="0"/>
                <a:t> et al. Thread Modularity at Many Levels. POPL'17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6867" y="3628064"/>
            <a:ext cx="3886200" cy="217442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479715" y="5827359"/>
            <a:ext cx="3473352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0" dirty="0" smtClean="0"/>
              <a:t>Gurfinkel et al.  SMT-Based Verification of Parameterized Systems. FSE 2016</a:t>
            </a:r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15577575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Programs to Logic</a:t>
            </a:r>
            <a:endParaRPr lang="en-US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86" y="1606957"/>
            <a:ext cx="8690028" cy="44128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0271" y="1047690"/>
            <a:ext cx="1239442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mtClean="0"/>
              <a:t>Program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51704" y="1047690"/>
            <a:ext cx="726481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CFG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72689" y="1047690"/>
            <a:ext cx="742511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CHC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222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IC3, PDR, and Friends (1)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IC3: A SAT-based Hardware Model Checker</a:t>
            </a:r>
          </a:p>
          <a:p>
            <a:pPr lvl="1"/>
            <a:r>
              <a:rPr lang="en-US" dirty="0" smtClean="0"/>
              <a:t>Incremental </a:t>
            </a:r>
            <a:r>
              <a:rPr lang="en-US" dirty="0"/>
              <a:t>Construction </a:t>
            </a:r>
            <a:r>
              <a:rPr lang="en-US" dirty="0" smtClean="0"/>
              <a:t>of Inductive </a:t>
            </a:r>
            <a:r>
              <a:rPr lang="en-US" dirty="0"/>
              <a:t>Clauses for Indubitable Correctness</a:t>
            </a:r>
            <a:endParaRPr lang="en-US" dirty="0" smtClean="0"/>
          </a:p>
          <a:p>
            <a:pPr lvl="1"/>
            <a:r>
              <a:rPr lang="en-US" dirty="0" smtClean="0"/>
              <a:t>A. Bradley: SAT</a:t>
            </a:r>
            <a:r>
              <a:rPr lang="en-US" dirty="0"/>
              <a:t>-Based Model Checking without Unrolling. VMCAI 2011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PDR: Explained and extended the implementation</a:t>
            </a:r>
          </a:p>
          <a:p>
            <a:pPr lvl="1"/>
            <a:r>
              <a:rPr lang="en-US" dirty="0" smtClean="0"/>
              <a:t>Property Directed Reachability</a:t>
            </a:r>
          </a:p>
          <a:p>
            <a:pPr lvl="1"/>
            <a:r>
              <a:rPr lang="en-US" dirty="0" smtClean="0"/>
              <a:t>N. </a:t>
            </a:r>
            <a:r>
              <a:rPr lang="en-US" dirty="0" err="1"/>
              <a:t>Eén</a:t>
            </a:r>
            <a:r>
              <a:rPr lang="en-US" dirty="0"/>
              <a:t>, </a:t>
            </a:r>
            <a:r>
              <a:rPr lang="en-US" dirty="0" smtClean="0"/>
              <a:t>A. </a:t>
            </a:r>
            <a:r>
              <a:rPr lang="en-US" dirty="0" err="1"/>
              <a:t>Mishchenko</a:t>
            </a:r>
            <a:r>
              <a:rPr lang="en-US" dirty="0"/>
              <a:t>, </a:t>
            </a:r>
            <a:r>
              <a:rPr lang="en-US" dirty="0" smtClean="0"/>
              <a:t>R. </a:t>
            </a:r>
            <a:r>
              <a:rPr lang="en-US" dirty="0"/>
              <a:t>K. </a:t>
            </a:r>
            <a:r>
              <a:rPr lang="en-US" dirty="0" err="1" smtClean="0"/>
              <a:t>Brayton</a:t>
            </a:r>
            <a:r>
              <a:rPr lang="en-US" dirty="0" smtClean="0"/>
              <a:t>: Efficient </a:t>
            </a:r>
            <a:r>
              <a:rPr lang="en-US" dirty="0"/>
              <a:t>implementation of property directed reachability. FMCAD </a:t>
            </a:r>
            <a:r>
              <a:rPr lang="en-US" dirty="0" smtClean="0"/>
              <a:t>2011</a:t>
            </a:r>
          </a:p>
          <a:p>
            <a:endParaRPr lang="en-US" dirty="0" smtClean="0"/>
          </a:p>
          <a:p>
            <a:r>
              <a:rPr lang="en-US" b="1" dirty="0" smtClean="0"/>
              <a:t>PDR with Predicate Abstraction (easy extension of IC3/PDR to SMT)</a:t>
            </a:r>
          </a:p>
          <a:p>
            <a:pPr lvl="1"/>
            <a:r>
              <a:rPr lang="en-US" dirty="0" smtClean="0"/>
              <a:t>A. </a:t>
            </a:r>
            <a:r>
              <a:rPr lang="en-US" dirty="0" err="1"/>
              <a:t>Cimatti</a:t>
            </a:r>
            <a:r>
              <a:rPr lang="en-US" dirty="0"/>
              <a:t>, </a:t>
            </a:r>
            <a:r>
              <a:rPr lang="en-US" dirty="0" smtClean="0"/>
              <a:t>A. </a:t>
            </a:r>
            <a:r>
              <a:rPr lang="en-US" dirty="0" err="1"/>
              <a:t>Griggio</a:t>
            </a:r>
            <a:r>
              <a:rPr lang="en-US" dirty="0"/>
              <a:t>, </a:t>
            </a:r>
            <a:r>
              <a:rPr lang="en-US" dirty="0" smtClean="0"/>
              <a:t>S. </a:t>
            </a:r>
            <a:r>
              <a:rPr lang="en-US" dirty="0"/>
              <a:t>Mover, </a:t>
            </a:r>
            <a:r>
              <a:rPr lang="en-US" dirty="0" smtClean="0"/>
              <a:t>St. </a:t>
            </a:r>
            <a:r>
              <a:rPr lang="en-US" dirty="0" err="1" smtClean="0"/>
              <a:t>Tonetta</a:t>
            </a:r>
            <a:r>
              <a:rPr lang="en-US" dirty="0" smtClean="0"/>
              <a:t>: IC3 </a:t>
            </a:r>
            <a:r>
              <a:rPr lang="en-US" dirty="0"/>
              <a:t>Modulo Theories via Implicit Predicate Abstraction. TACAS </a:t>
            </a:r>
            <a:r>
              <a:rPr lang="en-US" dirty="0" smtClean="0"/>
              <a:t>2014</a:t>
            </a:r>
          </a:p>
          <a:p>
            <a:pPr lvl="1"/>
            <a:r>
              <a:rPr lang="en-US" dirty="0" smtClean="0"/>
              <a:t>J. </a:t>
            </a:r>
            <a:r>
              <a:rPr lang="en-US" dirty="0" err="1"/>
              <a:t>Birgmeier</a:t>
            </a:r>
            <a:r>
              <a:rPr lang="en-US" dirty="0"/>
              <a:t>, </a:t>
            </a:r>
            <a:r>
              <a:rPr lang="en-US" dirty="0" smtClean="0"/>
              <a:t>A. </a:t>
            </a:r>
            <a:r>
              <a:rPr lang="en-US" dirty="0"/>
              <a:t>Bradley, </a:t>
            </a:r>
            <a:r>
              <a:rPr lang="en-US" dirty="0" smtClean="0"/>
              <a:t>G. </a:t>
            </a:r>
            <a:r>
              <a:rPr lang="en-US" dirty="0" err="1" smtClean="0"/>
              <a:t>Weissenbacher</a:t>
            </a:r>
            <a:r>
              <a:rPr lang="en-US" dirty="0" smtClean="0"/>
              <a:t>: Counterexample </a:t>
            </a:r>
            <a:r>
              <a:rPr lang="en-US" dirty="0"/>
              <a:t>to Induction-Guided Abstraction-Refinement (CTIGAR). CAV </a:t>
            </a:r>
            <a:r>
              <a:rPr lang="en-US" dirty="0" smtClean="0"/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10989110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333487" y="2441986"/>
            <a:ext cx="8477026" cy="372214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IC3, PDR, and Friends (2)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GPDR: Non-Linear CHC with Arithmetic constraints</a:t>
            </a:r>
          </a:p>
          <a:p>
            <a:pPr lvl="1"/>
            <a:r>
              <a:rPr lang="en-US" dirty="0" smtClean="0"/>
              <a:t>Generalized Property Directed Reachability</a:t>
            </a:r>
          </a:p>
          <a:p>
            <a:pPr lvl="1"/>
            <a:r>
              <a:rPr lang="en-US" dirty="0" smtClean="0"/>
              <a:t>K. </a:t>
            </a:r>
            <a:r>
              <a:rPr lang="en-US" dirty="0" err="1" smtClean="0"/>
              <a:t>Hoder</a:t>
            </a:r>
            <a:r>
              <a:rPr lang="en-US" dirty="0" smtClean="0"/>
              <a:t> and N. </a:t>
            </a:r>
            <a:r>
              <a:rPr lang="en-US" dirty="0" err="1" smtClean="0"/>
              <a:t>Bjørner</a:t>
            </a:r>
            <a:r>
              <a:rPr lang="en-US" dirty="0" smtClean="0"/>
              <a:t>: Generalized </a:t>
            </a:r>
            <a:r>
              <a:rPr lang="en-US" dirty="0"/>
              <a:t>Property Directed Reachability. SAT </a:t>
            </a:r>
            <a:r>
              <a:rPr lang="en-US" dirty="0" smtClean="0"/>
              <a:t>2012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SPACER: Non-Linear CHC with Arithmetic</a:t>
            </a:r>
          </a:p>
          <a:p>
            <a:pPr lvl="1"/>
            <a:r>
              <a:rPr lang="en-US" dirty="0" smtClean="0"/>
              <a:t>fixes an incompleteness issue in GPDR and extends it with under-approximate summaries</a:t>
            </a:r>
          </a:p>
          <a:p>
            <a:pPr lvl="1"/>
            <a:r>
              <a:rPr lang="en-US" dirty="0" smtClean="0"/>
              <a:t>A. </a:t>
            </a:r>
            <a:r>
              <a:rPr lang="en-US" dirty="0" err="1"/>
              <a:t>Komuravelli</a:t>
            </a:r>
            <a:r>
              <a:rPr lang="en-US" dirty="0"/>
              <a:t>, </a:t>
            </a:r>
            <a:r>
              <a:rPr lang="en-US" dirty="0" smtClean="0"/>
              <a:t>A. </a:t>
            </a:r>
            <a:r>
              <a:rPr lang="en-US" dirty="0"/>
              <a:t>Gurfinkel, </a:t>
            </a:r>
            <a:r>
              <a:rPr lang="en-US" dirty="0" smtClean="0"/>
              <a:t>S. </a:t>
            </a:r>
            <a:r>
              <a:rPr lang="en-US" dirty="0" err="1" smtClean="0"/>
              <a:t>Chaki</a:t>
            </a:r>
            <a:r>
              <a:rPr lang="en-US" dirty="0" smtClean="0"/>
              <a:t>: SMT</a:t>
            </a:r>
            <a:r>
              <a:rPr lang="en-US" dirty="0"/>
              <a:t>-Based Model Checking for Recursive Programs. CAV </a:t>
            </a:r>
            <a:r>
              <a:rPr lang="en-US" dirty="0" smtClean="0"/>
              <a:t>2014</a:t>
            </a:r>
          </a:p>
          <a:p>
            <a:r>
              <a:rPr lang="en-US" b="1" dirty="0" err="1" smtClean="0"/>
              <a:t>PolyPDR</a:t>
            </a:r>
            <a:r>
              <a:rPr lang="en-US" b="1" dirty="0" smtClean="0"/>
              <a:t>: Convex models for Linear CHC</a:t>
            </a:r>
          </a:p>
          <a:p>
            <a:pPr lvl="1"/>
            <a:r>
              <a:rPr lang="en-US" dirty="0" smtClean="0"/>
              <a:t>simulating Numeric Abstract Interpretation with PDR</a:t>
            </a:r>
          </a:p>
          <a:p>
            <a:pPr lvl="1"/>
            <a:r>
              <a:rPr lang="en-US" dirty="0" smtClean="0"/>
              <a:t>N. </a:t>
            </a:r>
            <a:r>
              <a:rPr lang="en-US" dirty="0" err="1" smtClean="0"/>
              <a:t>Bjørner</a:t>
            </a:r>
            <a:r>
              <a:rPr lang="en-US" dirty="0"/>
              <a:t> </a:t>
            </a:r>
            <a:r>
              <a:rPr lang="en-US" dirty="0" smtClean="0"/>
              <a:t>and A. Gurfinkel: Property </a:t>
            </a:r>
            <a:r>
              <a:rPr lang="en-US" dirty="0"/>
              <a:t>Directed Polyhedral Abstraction. VMCAI </a:t>
            </a:r>
            <a:r>
              <a:rPr lang="en-US" dirty="0" smtClean="0"/>
              <a:t>2015</a:t>
            </a:r>
          </a:p>
          <a:p>
            <a:r>
              <a:rPr lang="en-US" b="1" dirty="0" err="1" smtClean="0"/>
              <a:t>ArrayPDR</a:t>
            </a:r>
            <a:r>
              <a:rPr lang="en-US" b="1" dirty="0" smtClean="0"/>
              <a:t>: CHC with constraints over </a:t>
            </a:r>
            <a:r>
              <a:rPr lang="en-US" b="1" dirty="0" err="1" smtClean="0"/>
              <a:t>Airthmetic</a:t>
            </a:r>
            <a:r>
              <a:rPr lang="en-US" b="1" dirty="0" smtClean="0"/>
              <a:t> + Arrays</a:t>
            </a:r>
          </a:p>
          <a:p>
            <a:pPr lvl="1"/>
            <a:r>
              <a:rPr lang="en-US" dirty="0" smtClean="0"/>
              <a:t>Required to model heap manipulating programs</a:t>
            </a:r>
          </a:p>
          <a:p>
            <a:pPr lvl="1"/>
            <a:r>
              <a:rPr lang="en-US" dirty="0" smtClean="0"/>
              <a:t>A. </a:t>
            </a:r>
            <a:r>
              <a:rPr lang="en-US" dirty="0" err="1" smtClean="0"/>
              <a:t>Komuravelli</a:t>
            </a:r>
            <a:r>
              <a:rPr lang="en-US" dirty="0"/>
              <a:t>, </a:t>
            </a:r>
            <a:r>
              <a:rPr lang="en-US" dirty="0" smtClean="0"/>
              <a:t>N. </a:t>
            </a:r>
            <a:r>
              <a:rPr lang="en-US" dirty="0" err="1" smtClean="0"/>
              <a:t>Bjørner</a:t>
            </a:r>
            <a:r>
              <a:rPr lang="en-US" dirty="0"/>
              <a:t>, </a:t>
            </a:r>
            <a:r>
              <a:rPr lang="en-US" dirty="0" smtClean="0"/>
              <a:t>A. Gurfinkel</a:t>
            </a:r>
            <a:r>
              <a:rPr lang="en-US" dirty="0"/>
              <a:t>, </a:t>
            </a:r>
            <a:r>
              <a:rPr lang="en-US" dirty="0" smtClean="0"/>
              <a:t>K. L</a:t>
            </a:r>
            <a:r>
              <a:rPr lang="en-US" dirty="0"/>
              <a:t>. </a:t>
            </a:r>
            <a:r>
              <a:rPr lang="en-US" dirty="0" err="1"/>
              <a:t>McMillan:Compositional</a:t>
            </a:r>
            <a:r>
              <a:rPr lang="en-US" dirty="0"/>
              <a:t> Verification of Procedural Programs using Horn Clauses over Integers and Arrays. FMCAD </a:t>
            </a:r>
            <a:r>
              <a:rPr lang="en-US" dirty="0" smtClean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10379136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Generalizing from Bounded Proofs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490133" y="2144889"/>
            <a:ext cx="2393245" cy="1555576"/>
            <a:chOff x="2957689" y="2438399"/>
            <a:chExt cx="3228622" cy="2144890"/>
          </a:xfrm>
        </p:grpSpPr>
        <p:sp>
          <p:nvSpPr>
            <p:cNvPr id="7" name="Rounded Rectangle 6"/>
            <p:cNvSpPr/>
            <p:nvPr/>
          </p:nvSpPr>
          <p:spPr>
            <a:xfrm>
              <a:off x="2957689" y="2438399"/>
              <a:ext cx="3228622" cy="214489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000" b="0" dirty="0" smtClean="0"/>
                <a:t>A counterexample of length N exists?</a:t>
              </a:r>
            </a:p>
            <a:p>
              <a:endParaRPr lang="en-US" sz="2000" b="0" dirty="0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071282" y="3901563"/>
              <a:ext cx="892971" cy="55658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0" dirty="0" smtClean="0"/>
                <a:t>SMT</a:t>
              </a:r>
              <a:endParaRPr lang="en-US" sz="1600" b="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06601" y="4670860"/>
            <a:ext cx="2354200" cy="1425498"/>
            <a:chOff x="2957689" y="2438399"/>
            <a:chExt cx="3228622" cy="2144890"/>
          </a:xfrm>
        </p:grpSpPr>
        <p:sp>
          <p:nvSpPr>
            <p:cNvPr id="10" name="Rounded Rectangle 9"/>
            <p:cNvSpPr/>
            <p:nvPr/>
          </p:nvSpPr>
          <p:spPr>
            <a:xfrm>
              <a:off x="2957689" y="2438399"/>
              <a:ext cx="3228622" cy="214489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0" dirty="0" smtClean="0"/>
                <a:t>Generalize proof</a:t>
              </a:r>
            </a:p>
            <a:p>
              <a:pPr algn="ctr"/>
              <a:endParaRPr lang="en-US" sz="2000" b="0" dirty="0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071283" y="3894820"/>
              <a:ext cx="955297" cy="56332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0" dirty="0" smtClean="0"/>
                <a:t>SMT</a:t>
              </a:r>
              <a:endParaRPr lang="en-US" sz="1600" b="0" dirty="0"/>
            </a:p>
          </p:txBody>
        </p:sp>
      </p:grpSp>
      <p:cxnSp>
        <p:nvCxnSpPr>
          <p:cNvPr id="12" name="Elbow Connector 11"/>
          <p:cNvCxnSpPr>
            <a:stCxn id="7" idx="2"/>
            <a:endCxn id="10" idx="0"/>
          </p:cNvCxnSpPr>
          <p:nvPr/>
        </p:nvCxnSpPr>
        <p:spPr>
          <a:xfrm rot="5400000">
            <a:off x="2200032" y="4184135"/>
            <a:ext cx="970395" cy="3055"/>
          </a:xfrm>
          <a:prstGeom prst="bentConnector3">
            <a:avLst>
              <a:gd name="adj1" fmla="val 50000"/>
            </a:avLst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551290" y="3951462"/>
            <a:ext cx="2381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/>
              <a:t>No + bounded proof</a:t>
            </a:r>
            <a:endParaRPr lang="en-US" sz="1800" b="0" dirty="0"/>
          </a:p>
        </p:txBody>
      </p:sp>
      <p:sp>
        <p:nvSpPr>
          <p:cNvPr id="16" name="TextBox 15"/>
          <p:cNvSpPr txBox="1"/>
          <p:nvPr/>
        </p:nvSpPr>
        <p:spPr>
          <a:xfrm>
            <a:off x="3974598" y="5383832"/>
            <a:ext cx="1456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/>
              <a:t>c</a:t>
            </a:r>
            <a:r>
              <a:rPr lang="en-US" sz="2000" b="0" dirty="0" smtClean="0"/>
              <a:t>andidate</a:t>
            </a:r>
            <a:r>
              <a:rPr lang="en-US" sz="2000" dirty="0" smtClean="0"/>
              <a:t> </a:t>
            </a:r>
            <a:r>
              <a:rPr lang="en-US" sz="2000" b="1" i="1" dirty="0" err="1" smtClean="0">
                <a:latin typeface="Times New Roman" charset="0"/>
                <a:ea typeface="Times New Roman" charset="0"/>
                <a:cs typeface="Times New Roman" charset="0"/>
              </a:rPr>
              <a:t>Inv</a:t>
            </a:r>
            <a:endParaRPr lang="en-US" sz="2000" b="1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7" name="Elbow Connector 16"/>
          <p:cNvCxnSpPr>
            <a:stCxn id="10" idx="3"/>
            <a:endCxn id="22" idx="2"/>
          </p:cNvCxnSpPr>
          <p:nvPr/>
        </p:nvCxnSpPr>
        <p:spPr>
          <a:xfrm flipV="1">
            <a:off x="3860801" y="4901529"/>
            <a:ext cx="2373841" cy="482080"/>
          </a:xfrm>
          <a:prstGeom prst="bentConnector2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5120216" y="3493431"/>
            <a:ext cx="2228851" cy="1408098"/>
            <a:chOff x="2957689" y="2438399"/>
            <a:chExt cx="3228622" cy="2144890"/>
          </a:xfrm>
        </p:grpSpPr>
        <p:sp>
          <p:nvSpPr>
            <p:cNvPr id="22" name="Rounded Rectangle 21"/>
            <p:cNvSpPr/>
            <p:nvPr/>
          </p:nvSpPr>
          <p:spPr>
            <a:xfrm>
              <a:off x="2957689" y="2438399"/>
              <a:ext cx="3228622" cy="214489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0" dirty="0" smtClean="0"/>
                <a:t>Is a safe inductive invariant?</a:t>
              </a:r>
            </a:p>
            <a:p>
              <a:pPr algn="ctr"/>
              <a:endParaRPr lang="en-US" sz="1800" b="0" dirty="0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3071284" y="3889461"/>
              <a:ext cx="968746" cy="56868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0" smtClean="0"/>
                <a:t>SMT</a:t>
              </a:r>
              <a:endParaRPr lang="en-US" sz="1600" b="0" dirty="0"/>
            </a:p>
          </p:txBody>
        </p:sp>
      </p:grpSp>
      <p:cxnSp>
        <p:nvCxnSpPr>
          <p:cNvPr id="27" name="Elbow Connector 26"/>
          <p:cNvCxnSpPr>
            <a:stCxn id="22" idx="0"/>
            <a:endCxn id="7" idx="3"/>
          </p:cNvCxnSpPr>
          <p:nvPr/>
        </p:nvCxnSpPr>
        <p:spPr>
          <a:xfrm rot="16200000" flipV="1">
            <a:off x="4773633" y="2032422"/>
            <a:ext cx="570754" cy="2351264"/>
          </a:xfrm>
          <a:prstGeom prst="bentConnector2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328231" y="2441578"/>
            <a:ext cx="2381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smtClean="0"/>
              <a:t>No, </a:t>
            </a:r>
            <a:r>
              <a:rPr lang="en-US" sz="2000" b="0" dirty="0" smtClean="0">
                <a:latin typeface="Consolas" charset="0"/>
                <a:ea typeface="Consolas" charset="0"/>
                <a:cs typeface="Consolas" charset="0"/>
              </a:rPr>
              <a:t>N:=N+1</a:t>
            </a:r>
            <a:endParaRPr lang="en-US" sz="2000" b="0" dirty="0">
              <a:latin typeface="Consolas" charset="0"/>
              <a:ea typeface="Consolas" charset="0"/>
              <a:cs typeface="Consolas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5" y="3443206"/>
            <a:ext cx="692672" cy="868032"/>
          </a:xfrm>
          <a:prstGeom prst="rect">
            <a:avLst/>
          </a:prstGeom>
        </p:spPr>
      </p:pic>
      <p:cxnSp>
        <p:nvCxnSpPr>
          <p:cNvPr id="32" name="Elbow Connector 31"/>
          <p:cNvCxnSpPr>
            <a:stCxn id="7" idx="1"/>
            <a:endCxn id="31" idx="0"/>
          </p:cNvCxnSpPr>
          <p:nvPr/>
        </p:nvCxnSpPr>
        <p:spPr>
          <a:xfrm rot="10800000" flipV="1">
            <a:off x="511881" y="2922676"/>
            <a:ext cx="978252" cy="520529"/>
          </a:xfrm>
          <a:prstGeom prst="bentConnector2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-145698" y="2490801"/>
            <a:ext cx="2381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Yes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934200" y="3766796"/>
            <a:ext cx="1456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B050"/>
                </a:solidFill>
              </a:rPr>
              <a:t>YES</a:t>
            </a:r>
            <a:endParaRPr lang="en-US" sz="2000" b="1" i="1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095" y="3723276"/>
            <a:ext cx="940506" cy="947584"/>
          </a:xfrm>
          <a:prstGeom prst="rect">
            <a:avLst/>
          </a:prstGeom>
        </p:spPr>
      </p:pic>
      <p:cxnSp>
        <p:nvCxnSpPr>
          <p:cNvPr id="41" name="Straight Arrow Connector 40"/>
          <p:cNvCxnSpPr>
            <a:stCxn id="22" idx="3"/>
            <a:endCxn id="40" idx="1"/>
          </p:cNvCxnSpPr>
          <p:nvPr/>
        </p:nvCxnSpPr>
        <p:spPr>
          <a:xfrm flipV="1">
            <a:off x="7349067" y="4197068"/>
            <a:ext cx="702028" cy="412"/>
          </a:xfrm>
          <a:prstGeom prst="straightConnector1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7" idx="0"/>
          </p:cNvCxnSpPr>
          <p:nvPr/>
        </p:nvCxnSpPr>
        <p:spPr>
          <a:xfrm>
            <a:off x="2683701" y="1563487"/>
            <a:ext cx="3055" cy="581402"/>
          </a:xfrm>
          <a:prstGeom prst="straightConnector1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119010" y="1497179"/>
            <a:ext cx="2381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smtClean="0">
                <a:latin typeface="Consolas" charset="0"/>
                <a:ea typeface="Consolas" charset="0"/>
                <a:cs typeface="Consolas" charset="0"/>
              </a:rPr>
              <a:t>T, N=0</a:t>
            </a:r>
            <a:endParaRPr lang="en-US" sz="2000" b="0" dirty="0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5306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 bwMode="auto">
          <a:xfrm>
            <a:off x="228600" y="3581400"/>
            <a:ext cx="8763000" cy="4572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230006" y="2234959"/>
            <a:ext cx="8761594" cy="43204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Algorithm Overview</a:t>
            </a:r>
            <a:endParaRPr lang="en-US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8272958" cy="4080328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 bwMode="auto">
          <a:xfrm>
            <a:off x="7696200" y="381000"/>
            <a:ext cx="1219200" cy="1066800"/>
          </a:xfrm>
          <a:prstGeom prst="wedgeRoundRectCallout">
            <a:avLst>
              <a:gd name="adj1" fmla="val -19770"/>
              <a:gd name="adj2" fmla="val 134165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bounded safety</a:t>
            </a:r>
          </a:p>
        </p:txBody>
      </p:sp>
      <p:sp>
        <p:nvSpPr>
          <p:cNvPr id="8" name="Rounded Rectangular Callout 7"/>
          <p:cNvSpPr/>
          <p:nvPr/>
        </p:nvSpPr>
        <p:spPr bwMode="auto">
          <a:xfrm>
            <a:off x="7467600" y="4572000"/>
            <a:ext cx="1371600" cy="762000"/>
          </a:xfrm>
          <a:prstGeom prst="wedgeRoundRectCallout">
            <a:avLst>
              <a:gd name="adj1" fmla="val -9614"/>
              <a:gd name="adj2" fmla="val -152008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0" dirty="0" smtClean="0">
                <a:solidFill>
                  <a:schemeClr val="tx1"/>
                </a:solidFill>
                <a:latin typeface="Arial" charset="0"/>
                <a:ea typeface="ＭＳ Ｐゴシック" pitchFamily="1" charset="-128"/>
              </a:rPr>
              <a:t>strengthen result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77586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Oval 26"/>
          <p:cNvSpPr>
            <a:spLocks noChangeArrowheads="1"/>
          </p:cNvSpPr>
          <p:nvPr/>
        </p:nvSpPr>
        <p:spPr bwMode="auto">
          <a:xfrm flipH="1">
            <a:off x="5258497" y="4493081"/>
            <a:ext cx="3201523" cy="1711075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000000"/>
              </a:solidFill>
              <a:latin typeface="Arial"/>
              <a:ea typeface="ＭＳ Ｐゴシック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Spacer/IC3/PDR In Pictures: </a:t>
            </a:r>
            <a:r>
              <a:rPr lang="en-US" dirty="0" err="1" smtClean="0"/>
              <a:t>MkSafe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533400" y="1905000"/>
            <a:ext cx="7315200" cy="457200"/>
            <a:chOff x="838200" y="2438400"/>
            <a:chExt cx="7315200" cy="457200"/>
          </a:xfrm>
        </p:grpSpPr>
        <p:cxnSp>
          <p:nvCxnSpPr>
            <p:cNvPr id="6" name="Straight Connector 5"/>
            <p:cNvCxnSpPr/>
            <p:nvPr/>
          </p:nvCxnSpPr>
          <p:spPr bwMode="auto">
            <a:xfrm flipV="1">
              <a:off x="83820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auto">
            <a:xfrm flipV="1">
              <a:off x="230124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auto">
            <a:xfrm flipV="1">
              <a:off x="376428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auto">
            <a:xfrm flipV="1">
              <a:off x="522732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auto">
            <a:xfrm flipV="1">
              <a:off x="669036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auto">
            <a:xfrm flipV="1">
              <a:off x="815340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 bwMode="auto">
            <a:xfrm>
              <a:off x="838200" y="2895600"/>
              <a:ext cx="731520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 bwMode="auto">
          <a:xfrm>
            <a:off x="609600" y="2667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133600" y="2667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7467600" y="1600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791200" y="1600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21" name="Straight Arrow Connector 20"/>
          <p:cNvCxnSpPr>
            <a:stCxn id="18" idx="2"/>
            <a:endCxn id="19" idx="6"/>
          </p:cNvCxnSpPr>
          <p:nvPr/>
        </p:nvCxnSpPr>
        <p:spPr bwMode="auto">
          <a:xfrm flipH="1">
            <a:off x="6019800" y="1714500"/>
            <a:ext cx="14478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Oval 21"/>
          <p:cNvSpPr/>
          <p:nvPr/>
        </p:nvSpPr>
        <p:spPr bwMode="auto">
          <a:xfrm>
            <a:off x="4495800" y="1600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23" name="Straight Arrow Connector 22"/>
          <p:cNvCxnSpPr>
            <a:stCxn id="19" idx="2"/>
            <a:endCxn id="22" idx="6"/>
          </p:cNvCxnSpPr>
          <p:nvPr/>
        </p:nvCxnSpPr>
        <p:spPr bwMode="auto">
          <a:xfrm flipH="1">
            <a:off x="4724400" y="1714500"/>
            <a:ext cx="10668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>
            <a:stCxn id="22" idx="2"/>
          </p:cNvCxnSpPr>
          <p:nvPr/>
        </p:nvCxnSpPr>
        <p:spPr bwMode="auto">
          <a:xfrm flipH="1">
            <a:off x="3352800" y="1714500"/>
            <a:ext cx="11430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>
                <a:alpha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le 30"/>
          <p:cNvSpPr/>
          <p:nvPr/>
        </p:nvSpPr>
        <p:spPr bwMode="auto">
          <a:xfrm>
            <a:off x="3581400" y="2667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4495800" y="11430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33" name="Straight Arrow Connector 32"/>
          <p:cNvCxnSpPr>
            <a:stCxn id="19" idx="1"/>
            <a:endCxn id="32" idx="6"/>
          </p:cNvCxnSpPr>
          <p:nvPr/>
        </p:nvCxnSpPr>
        <p:spPr bwMode="auto">
          <a:xfrm flipH="1" flipV="1">
            <a:off x="4724400" y="1257300"/>
            <a:ext cx="1100278" cy="376378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Oval 35"/>
          <p:cNvSpPr/>
          <p:nvPr/>
        </p:nvSpPr>
        <p:spPr bwMode="auto">
          <a:xfrm>
            <a:off x="3048000" y="11430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37" name="Straight Arrow Connector 36"/>
          <p:cNvCxnSpPr>
            <a:stCxn id="32" idx="2"/>
            <a:endCxn id="36" idx="6"/>
          </p:cNvCxnSpPr>
          <p:nvPr/>
        </p:nvCxnSpPr>
        <p:spPr bwMode="auto">
          <a:xfrm flipH="1">
            <a:off x="3276600" y="1257300"/>
            <a:ext cx="12192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>
            <a:stCxn id="36" idx="2"/>
          </p:cNvCxnSpPr>
          <p:nvPr/>
        </p:nvCxnSpPr>
        <p:spPr bwMode="auto">
          <a:xfrm flipH="1">
            <a:off x="1905000" y="1257300"/>
            <a:ext cx="11430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>
                <a:alpha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Rectangle 43"/>
          <p:cNvSpPr/>
          <p:nvPr/>
        </p:nvSpPr>
        <p:spPr bwMode="auto">
          <a:xfrm>
            <a:off x="609600" y="3200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2133600" y="3200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2133600" y="37338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3581400" y="37338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609600" y="37338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645872" y="228600"/>
            <a:ext cx="1082348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MkSafe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ular Callout 2"/>
              <p:cNvSpPr/>
              <p:nvPr/>
            </p:nvSpPr>
            <p:spPr bwMode="auto">
              <a:xfrm>
                <a:off x="7272478" y="1026010"/>
                <a:ext cx="1662953" cy="428139"/>
              </a:xfrm>
              <a:prstGeom prst="wedgeRectCallout">
                <a:avLst>
                  <a:gd name="adj1" fmla="val -33124"/>
                  <a:gd name="adj2" fmla="val 92652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𝑥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=1,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𝑦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=0</m:t>
                      </m:r>
                    </m:oMath>
                  </m:oMathPara>
                </a14:m>
                <a:endPara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ＭＳ Ｐゴシック" pitchFamily="1" charset="-128"/>
                </a:endParaRPr>
              </a:p>
            </p:txBody>
          </p:sp>
        </mc:Choice>
        <mc:Fallback xmlns="">
          <p:sp>
            <p:nvSpPr>
              <p:cNvPr id="3" name="Rectangular Callout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72478" y="1026010"/>
                <a:ext cx="1662953" cy="428139"/>
              </a:xfrm>
              <a:prstGeom prst="wedgeRectCallout">
                <a:avLst>
                  <a:gd name="adj1" fmla="val -33124"/>
                  <a:gd name="adj2" fmla="val 92652"/>
                </a:avLst>
              </a:prstGeom>
              <a:blipFill rotWithShape="0">
                <a:blip r:embed="rId2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ular Callout 33"/>
              <p:cNvSpPr/>
              <p:nvPr/>
            </p:nvSpPr>
            <p:spPr bwMode="auto">
              <a:xfrm>
                <a:off x="4393757" y="1005131"/>
                <a:ext cx="1662953" cy="428139"/>
              </a:xfrm>
              <a:prstGeom prst="wedgeRectCallout">
                <a:avLst>
                  <a:gd name="adj1" fmla="val -33124"/>
                  <a:gd name="adj2" fmla="val 92652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𝑥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=3,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𝑦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=0</m:t>
                      </m:r>
                    </m:oMath>
                  </m:oMathPara>
                </a14:m>
                <a:endPara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ＭＳ Ｐゴシック" pitchFamily="1" charset="-128"/>
                </a:endParaRPr>
              </a:p>
            </p:txBody>
          </p:sp>
        </mc:Choice>
        <mc:Fallback xmlns="">
          <p:sp>
            <p:nvSpPr>
              <p:cNvPr id="34" name="Rectangular Callout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93757" y="1005131"/>
                <a:ext cx="1662953" cy="428139"/>
              </a:xfrm>
              <a:prstGeom prst="wedgeRectCallout">
                <a:avLst>
                  <a:gd name="adj1" fmla="val -33124"/>
                  <a:gd name="adj2" fmla="val 92652"/>
                </a:avLst>
              </a:prstGeom>
              <a:blipFill rotWithShape="0">
                <a:blip r:embed="rId3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ular Callout 34"/>
              <p:cNvSpPr/>
              <p:nvPr/>
            </p:nvSpPr>
            <p:spPr bwMode="auto">
              <a:xfrm>
                <a:off x="4993201" y="2895600"/>
                <a:ext cx="1662953" cy="428139"/>
              </a:xfrm>
              <a:prstGeom prst="wedgeRectCallout">
                <a:avLst>
                  <a:gd name="adj1" fmla="val -68057"/>
                  <a:gd name="adj2" fmla="val -78208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𝑥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≠3∨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𝑦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≠0</m:t>
                      </m:r>
                    </m:oMath>
                  </m:oMathPara>
                </a14:m>
                <a:endPara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ＭＳ Ｐゴシック" pitchFamily="1" charset="-128"/>
                </a:endParaRPr>
              </a:p>
            </p:txBody>
          </p:sp>
        </mc:Choice>
        <mc:Fallback xmlns="">
          <p:sp>
            <p:nvSpPr>
              <p:cNvPr id="35" name="Rectangular Callout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93201" y="2895600"/>
                <a:ext cx="1662953" cy="428139"/>
              </a:xfrm>
              <a:prstGeom prst="wedgeRectCallout">
                <a:avLst>
                  <a:gd name="adj1" fmla="val -68057"/>
                  <a:gd name="adj2" fmla="val -78208"/>
                </a:avLst>
              </a:prstGeom>
              <a:blipFill rotWithShape="0">
                <a:blip r:embed="rId4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ular Callout 38"/>
              <p:cNvSpPr/>
              <p:nvPr/>
            </p:nvSpPr>
            <p:spPr bwMode="auto">
              <a:xfrm>
                <a:off x="4993201" y="2885871"/>
                <a:ext cx="1662953" cy="428139"/>
              </a:xfrm>
              <a:prstGeom prst="wedgeRectCallout">
                <a:avLst>
                  <a:gd name="adj1" fmla="val -68057"/>
                  <a:gd name="adj2" fmla="val -78208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𝑥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&lt;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ＭＳ Ｐゴシック" pitchFamily="1" charset="-128"/>
                </a:endParaRPr>
              </a:p>
            </p:txBody>
          </p:sp>
        </mc:Choice>
        <mc:Fallback xmlns="">
          <p:sp>
            <p:nvSpPr>
              <p:cNvPr id="39" name="Rectangular Callout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93201" y="2885871"/>
                <a:ext cx="1662953" cy="428139"/>
              </a:xfrm>
              <a:prstGeom prst="wedgeRectCallout">
                <a:avLst>
                  <a:gd name="adj1" fmla="val -68057"/>
                  <a:gd name="adj2" fmla="val -78208"/>
                </a:avLst>
              </a:prstGeom>
              <a:blipFill rotWithShape="0">
                <a:blip r:embed="rId5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Oval 26"/>
          <p:cNvSpPr>
            <a:spLocks noChangeArrowheads="1"/>
          </p:cNvSpPr>
          <p:nvPr/>
        </p:nvSpPr>
        <p:spPr bwMode="auto">
          <a:xfrm flipH="1">
            <a:off x="5308123" y="4600230"/>
            <a:ext cx="2516607" cy="1496778"/>
          </a:xfrm>
          <a:prstGeom prst="ellipse">
            <a:avLst/>
          </a:prstGeom>
          <a:solidFill>
            <a:srgbClr val="00CC66"/>
          </a:solidFill>
          <a:ln w="9525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000000"/>
              </a:solidFill>
              <a:latin typeface="Arial"/>
              <a:ea typeface="ＭＳ Ｐゴシック" pitchFamily="34" charset="-128"/>
            </a:endParaRPr>
          </a:p>
        </p:txBody>
      </p:sp>
      <p:sp>
        <p:nvSpPr>
          <p:cNvPr id="66" name="Oval 26"/>
          <p:cNvSpPr>
            <a:spLocks noChangeArrowheads="1"/>
          </p:cNvSpPr>
          <p:nvPr/>
        </p:nvSpPr>
        <p:spPr bwMode="auto">
          <a:xfrm flipH="1">
            <a:off x="5486400" y="4876800"/>
            <a:ext cx="1494962" cy="1022079"/>
          </a:xfrm>
          <a:prstGeom prst="ellipse">
            <a:avLst/>
          </a:prstGeom>
          <a:solidFill>
            <a:srgbClr val="3BB176"/>
          </a:solidFill>
          <a:ln w="9525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000000"/>
              </a:solidFill>
              <a:latin typeface="Arial"/>
              <a:ea typeface="ＭＳ Ｐゴシック" pitchFamily="34" charset="-128"/>
            </a:endParaRPr>
          </a:p>
        </p:txBody>
      </p:sp>
      <p:sp>
        <p:nvSpPr>
          <p:cNvPr id="67" name="Oval 28"/>
          <p:cNvSpPr>
            <a:spLocks noChangeArrowheads="1"/>
          </p:cNvSpPr>
          <p:nvPr/>
        </p:nvSpPr>
        <p:spPr bwMode="auto">
          <a:xfrm flipH="1">
            <a:off x="5657843" y="5213099"/>
            <a:ext cx="475103" cy="306203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000000"/>
              </a:solidFill>
              <a:latin typeface="Arial"/>
              <a:ea typeface="ＭＳ Ｐゴシック" pitchFamily="34" charset="-128"/>
            </a:endParaRPr>
          </a:p>
        </p:txBody>
      </p:sp>
      <p:sp>
        <p:nvSpPr>
          <p:cNvPr id="68" name="Text Box 29"/>
          <p:cNvSpPr txBox="1">
            <a:spLocks noChangeArrowheads="1"/>
          </p:cNvSpPr>
          <p:nvPr/>
        </p:nvSpPr>
        <p:spPr bwMode="auto">
          <a:xfrm flipH="1">
            <a:off x="5753370" y="5235601"/>
            <a:ext cx="369764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350" b="0" i="1" dirty="0" smtClean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F</a:t>
            </a:r>
            <a:r>
              <a:rPr lang="en-US" altLang="en-US" sz="1350" i="1" baseline="-25000" dirty="0" smtClean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0</a:t>
            </a:r>
            <a:endParaRPr lang="en-US" altLang="en-US" sz="1350" i="1" baseline="-25000" dirty="0">
              <a:solidFill>
                <a:srgbClr val="000000"/>
              </a:solidFill>
              <a:latin typeface="Arial"/>
              <a:ea typeface="ＭＳ Ｐゴシック" pitchFamily="34" charset="-128"/>
            </a:endParaRPr>
          </a:p>
        </p:txBody>
      </p:sp>
      <p:sp>
        <p:nvSpPr>
          <p:cNvPr id="69" name="Text Box 29"/>
          <p:cNvSpPr txBox="1">
            <a:spLocks noChangeArrowheads="1"/>
          </p:cNvSpPr>
          <p:nvPr/>
        </p:nvSpPr>
        <p:spPr bwMode="auto">
          <a:xfrm flipH="1">
            <a:off x="6509737" y="5021944"/>
            <a:ext cx="369764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350" i="1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F</a:t>
            </a:r>
            <a:r>
              <a:rPr lang="en-US" altLang="en-US" sz="1350" i="1" baseline="-25000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1</a:t>
            </a:r>
          </a:p>
        </p:txBody>
      </p:sp>
      <p:sp>
        <p:nvSpPr>
          <p:cNvPr id="70" name="Text Box 29"/>
          <p:cNvSpPr txBox="1">
            <a:spLocks noChangeArrowheads="1"/>
          </p:cNvSpPr>
          <p:nvPr/>
        </p:nvSpPr>
        <p:spPr bwMode="auto">
          <a:xfrm flipH="1">
            <a:off x="7876855" y="4863100"/>
            <a:ext cx="471994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350" i="1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F</a:t>
            </a:r>
            <a:r>
              <a:rPr lang="he-IL" altLang="en-US" sz="1350" i="1" baseline="-25000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3</a:t>
            </a:r>
            <a:endParaRPr lang="en-US" altLang="en-US" sz="1350" i="1" baseline="-25000" dirty="0">
              <a:solidFill>
                <a:srgbClr val="000000"/>
              </a:solidFill>
              <a:latin typeface="Arial"/>
              <a:ea typeface="ＭＳ Ｐゴシック" pitchFamily="34" charset="-128"/>
            </a:endParaRPr>
          </a:p>
        </p:txBody>
      </p:sp>
      <p:sp>
        <p:nvSpPr>
          <p:cNvPr id="71" name="Text Box 29"/>
          <p:cNvSpPr txBox="1">
            <a:spLocks noChangeArrowheads="1"/>
          </p:cNvSpPr>
          <p:nvPr/>
        </p:nvSpPr>
        <p:spPr bwMode="auto">
          <a:xfrm flipH="1">
            <a:off x="7419611" y="4983317"/>
            <a:ext cx="471994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350" i="1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F</a:t>
            </a:r>
            <a:r>
              <a:rPr lang="en-US" altLang="en-US" sz="1350" i="1" baseline="-25000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2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2" name="Ink 71"/>
              <p14:cNvContentPartPr/>
              <p14:nvPr/>
            </p14:nvContentPartPr>
            <p14:xfrm>
              <a:off x="7519214" y="4707053"/>
              <a:ext cx="810" cy="270"/>
            </p14:xfrm>
          </p:contentPart>
        </mc:Choice>
        <mc:Fallback xmlns="">
          <p:pic>
            <p:nvPicPr>
              <p:cNvPr id="72" name="Ink 7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09899" y="4700843"/>
                <a:ext cx="19440" cy="12690"/>
              </a:xfrm>
              <a:prstGeom prst="rect">
                <a:avLst/>
              </a:prstGeom>
            </p:spPr>
          </p:pic>
        </mc:Fallback>
      </mc:AlternateContent>
      <p:sp>
        <p:nvSpPr>
          <p:cNvPr id="73" name="Oval 72"/>
          <p:cNvSpPr/>
          <p:nvPr/>
        </p:nvSpPr>
        <p:spPr>
          <a:xfrm>
            <a:off x="8692565" y="5457595"/>
            <a:ext cx="112184" cy="11001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4" name="Oval 73"/>
          <p:cNvSpPr/>
          <p:nvPr/>
        </p:nvSpPr>
        <p:spPr>
          <a:xfrm>
            <a:off x="7975889" y="5512602"/>
            <a:ext cx="112184" cy="11001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5" name="Oval 74"/>
          <p:cNvSpPr/>
          <p:nvPr/>
        </p:nvSpPr>
        <p:spPr>
          <a:xfrm>
            <a:off x="7172344" y="5311194"/>
            <a:ext cx="112184" cy="11001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6" name="Oval 75"/>
          <p:cNvSpPr/>
          <p:nvPr/>
        </p:nvSpPr>
        <p:spPr>
          <a:xfrm>
            <a:off x="6388658" y="5089300"/>
            <a:ext cx="112184" cy="11001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77" name="Curved Connector 76"/>
          <p:cNvCxnSpPr/>
          <p:nvPr/>
        </p:nvCxnSpPr>
        <p:spPr>
          <a:xfrm rot="16200000" flipH="1">
            <a:off x="6504577" y="5139483"/>
            <a:ext cx="564954" cy="684610"/>
          </a:xfrm>
          <a:prstGeom prst="curvedConnector2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urved Connector 77"/>
          <p:cNvCxnSpPr/>
          <p:nvPr/>
        </p:nvCxnSpPr>
        <p:spPr>
          <a:xfrm>
            <a:off x="7284530" y="5366200"/>
            <a:ext cx="691361" cy="201407"/>
          </a:xfrm>
          <a:prstGeom prst="curvedConnector3">
            <a:avLst>
              <a:gd name="adj1" fmla="val 50000"/>
            </a:avLst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urved Connector 78"/>
          <p:cNvCxnSpPr>
            <a:endCxn id="67" idx="0"/>
          </p:cNvCxnSpPr>
          <p:nvPr/>
        </p:nvCxnSpPr>
        <p:spPr>
          <a:xfrm rot="5400000" flipH="1" flipV="1">
            <a:off x="8362815" y="5126760"/>
            <a:ext cx="55007" cy="716676"/>
          </a:xfrm>
          <a:prstGeom prst="curvedConnector3">
            <a:avLst>
              <a:gd name="adj1" fmla="val 411690"/>
            </a:avLst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val 79"/>
          <p:cNvSpPr/>
          <p:nvPr/>
        </p:nvSpPr>
        <p:spPr>
          <a:xfrm>
            <a:off x="7129359" y="5709259"/>
            <a:ext cx="112184" cy="11001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81" name="Curved Connector 80"/>
          <p:cNvCxnSpPr/>
          <p:nvPr/>
        </p:nvCxnSpPr>
        <p:spPr>
          <a:xfrm rot="5400000" flipH="1" flipV="1">
            <a:off x="7510387" y="5297674"/>
            <a:ext cx="196658" cy="846530"/>
          </a:xfrm>
          <a:prstGeom prst="curvedConnector3">
            <a:avLst>
              <a:gd name="adj1" fmla="val -87182"/>
            </a:avLst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7294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  <p:bldP spid="22" grpId="0" animBg="1"/>
      <p:bldP spid="31" grpId="0" animBg="1"/>
      <p:bldP spid="32" grpId="0" animBg="1"/>
      <p:bldP spid="36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34" grpId="0" animBg="1"/>
      <p:bldP spid="34" grpId="1" animBg="1"/>
      <p:bldP spid="35" grpId="0" animBg="1"/>
      <p:bldP spid="35" grpId="1" animBg="1"/>
      <p:bldP spid="39" grpId="0" animBg="1"/>
      <p:bldP spid="39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8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3505200" y="2514600"/>
            <a:ext cx="1447800" cy="3276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Inductive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Spacer/IC3/PDR in Pictures: Push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533400" y="1905000"/>
            <a:ext cx="7315200" cy="457200"/>
            <a:chOff x="838200" y="2438400"/>
            <a:chExt cx="7315200" cy="457200"/>
          </a:xfrm>
        </p:grpSpPr>
        <p:cxnSp>
          <p:nvCxnSpPr>
            <p:cNvPr id="6" name="Straight Connector 5"/>
            <p:cNvCxnSpPr/>
            <p:nvPr/>
          </p:nvCxnSpPr>
          <p:spPr bwMode="auto">
            <a:xfrm flipV="1">
              <a:off x="83820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auto">
            <a:xfrm flipV="1">
              <a:off x="230124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auto">
            <a:xfrm flipV="1">
              <a:off x="376428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auto">
            <a:xfrm flipV="1">
              <a:off x="522732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auto">
            <a:xfrm flipV="1">
              <a:off x="669036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auto">
            <a:xfrm flipV="1">
              <a:off x="815340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 bwMode="auto">
            <a:xfrm>
              <a:off x="838200" y="2895600"/>
              <a:ext cx="731520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 bwMode="auto">
          <a:xfrm>
            <a:off x="609600" y="2667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133600" y="2667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7467600" y="1600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791200" y="1600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21" name="Straight Arrow Connector 20"/>
          <p:cNvCxnSpPr>
            <a:stCxn id="18" idx="2"/>
            <a:endCxn id="19" idx="6"/>
          </p:cNvCxnSpPr>
          <p:nvPr/>
        </p:nvCxnSpPr>
        <p:spPr bwMode="auto">
          <a:xfrm flipH="1">
            <a:off x="6019800" y="1714500"/>
            <a:ext cx="14478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Oval 21"/>
          <p:cNvSpPr/>
          <p:nvPr/>
        </p:nvSpPr>
        <p:spPr bwMode="auto">
          <a:xfrm>
            <a:off x="4495800" y="1600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23" name="Straight Arrow Connector 22"/>
          <p:cNvCxnSpPr>
            <a:stCxn id="19" idx="2"/>
            <a:endCxn id="22" idx="6"/>
          </p:cNvCxnSpPr>
          <p:nvPr/>
        </p:nvCxnSpPr>
        <p:spPr bwMode="auto">
          <a:xfrm flipH="1">
            <a:off x="4724400" y="1714500"/>
            <a:ext cx="10668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>
            <a:stCxn id="22" idx="2"/>
          </p:cNvCxnSpPr>
          <p:nvPr/>
        </p:nvCxnSpPr>
        <p:spPr bwMode="auto">
          <a:xfrm flipH="1">
            <a:off x="3352800" y="1714500"/>
            <a:ext cx="11430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>
                <a:alpha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le 30"/>
          <p:cNvSpPr/>
          <p:nvPr/>
        </p:nvSpPr>
        <p:spPr bwMode="auto">
          <a:xfrm>
            <a:off x="3581400" y="2667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4495800" y="11430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33" name="Straight Arrow Connector 32"/>
          <p:cNvCxnSpPr>
            <a:stCxn id="19" idx="1"/>
            <a:endCxn id="32" idx="6"/>
          </p:cNvCxnSpPr>
          <p:nvPr/>
        </p:nvCxnSpPr>
        <p:spPr bwMode="auto">
          <a:xfrm flipH="1" flipV="1">
            <a:off x="4724400" y="1257300"/>
            <a:ext cx="1100278" cy="376378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Oval 35"/>
          <p:cNvSpPr/>
          <p:nvPr/>
        </p:nvSpPr>
        <p:spPr bwMode="auto">
          <a:xfrm>
            <a:off x="3048000" y="11430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37" name="Straight Arrow Connector 36"/>
          <p:cNvCxnSpPr>
            <a:stCxn id="32" idx="2"/>
            <a:endCxn id="36" idx="6"/>
          </p:cNvCxnSpPr>
          <p:nvPr/>
        </p:nvCxnSpPr>
        <p:spPr bwMode="auto">
          <a:xfrm flipH="1">
            <a:off x="3276600" y="1257300"/>
            <a:ext cx="12192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>
            <a:stCxn id="36" idx="2"/>
          </p:cNvCxnSpPr>
          <p:nvPr/>
        </p:nvCxnSpPr>
        <p:spPr bwMode="auto">
          <a:xfrm flipH="1">
            <a:off x="1905000" y="1257300"/>
            <a:ext cx="11430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>
                <a:alpha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Rectangle 43"/>
          <p:cNvSpPr/>
          <p:nvPr/>
        </p:nvSpPr>
        <p:spPr bwMode="auto">
          <a:xfrm>
            <a:off x="609600" y="3200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2133600" y="3200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2133600" y="37338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3581400" y="37338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609600" y="37338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2133600" y="4343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3581400" y="4343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609600" y="4343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5105400" y="4343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2133600" y="4953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3581400" y="4953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609600" y="4953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5105400" y="4953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6781800" y="4953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3581400" y="3200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89434" y="228600"/>
            <a:ext cx="813043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Push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 bwMode="auto">
          <a:xfrm>
            <a:off x="609600" y="55626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029200" y="2743200"/>
            <a:ext cx="3962400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 smtClean="0"/>
              <a:t>Algorithm Invariants</a:t>
            </a:r>
          </a:p>
          <a:p>
            <a:pPr algn="l"/>
            <a:r>
              <a:rPr lang="en-US" sz="1800" b="0" dirty="0" smtClean="0">
                <a:latin typeface="Arial"/>
              </a:rPr>
              <a:t>      F</a:t>
            </a:r>
            <a:r>
              <a:rPr lang="en-US" sz="1800" baseline="-25000" dirty="0" smtClean="0">
                <a:latin typeface="Arial"/>
              </a:rPr>
              <a:t>i</a:t>
            </a:r>
            <a:r>
              <a:rPr lang="en-US" sz="1800" dirty="0" smtClean="0"/>
              <a:t> </a:t>
            </a:r>
            <a:r>
              <a:rPr lang="en-US" sz="1800" dirty="0" smtClean="0">
                <a:latin typeface="Symbol"/>
                <a:sym typeface="Symbol"/>
              </a:rPr>
              <a:t>→</a:t>
            </a:r>
            <a:r>
              <a:rPr lang="en-US" sz="1800" dirty="0" smtClean="0"/>
              <a:t> </a:t>
            </a:r>
            <a:r>
              <a:rPr lang="en-US" sz="1800" dirty="0" smtClean="0">
                <a:latin typeface="cmsy10"/>
                <a:ea typeface="cmsy10"/>
                <a:cs typeface="cmsy10"/>
              </a:rPr>
              <a:t>:</a:t>
            </a:r>
            <a:r>
              <a:rPr lang="en-US" sz="1800" dirty="0" smtClean="0"/>
              <a:t> </a:t>
            </a:r>
            <a:r>
              <a:rPr lang="en-US" sz="1800" b="0" dirty="0" smtClean="0"/>
              <a:t>Bad</a:t>
            </a:r>
            <a:r>
              <a:rPr lang="en-US" sz="1800" dirty="0" smtClean="0"/>
              <a:t>     </a:t>
            </a:r>
            <a:r>
              <a:rPr lang="en-US" sz="1800" b="0" dirty="0" err="1" smtClean="0"/>
              <a:t>Init</a:t>
            </a:r>
            <a:r>
              <a:rPr lang="en-US" sz="1800" dirty="0" smtClean="0"/>
              <a:t> </a:t>
            </a:r>
            <a:r>
              <a:rPr lang="en-US" sz="1800" dirty="0">
                <a:latin typeface="Symbol"/>
                <a:sym typeface="Symbol"/>
              </a:rPr>
              <a:t>→</a:t>
            </a:r>
            <a:r>
              <a:rPr lang="en-US" sz="1800" dirty="0" smtClean="0"/>
              <a:t> </a:t>
            </a:r>
            <a:r>
              <a:rPr lang="en-US" sz="1800" b="0" dirty="0" smtClean="0">
                <a:latin typeface="Arial"/>
              </a:rPr>
              <a:t>F</a:t>
            </a:r>
            <a:r>
              <a:rPr lang="en-US" sz="1800" baseline="-25000" dirty="0" smtClean="0">
                <a:latin typeface="Arial"/>
              </a:rPr>
              <a:t>i</a:t>
            </a:r>
          </a:p>
          <a:p>
            <a:pPr algn="l"/>
            <a:r>
              <a:rPr lang="en-US" sz="1800" b="0" dirty="0" smtClean="0">
                <a:latin typeface="Arial"/>
              </a:rPr>
              <a:t>      F</a:t>
            </a:r>
            <a:r>
              <a:rPr lang="en-US" sz="1800" baseline="-25000" dirty="0" smtClean="0">
                <a:latin typeface="Arial"/>
              </a:rPr>
              <a:t>i</a:t>
            </a:r>
            <a:r>
              <a:rPr lang="en-US" sz="1800" dirty="0" smtClean="0"/>
              <a:t> </a:t>
            </a:r>
            <a:r>
              <a:rPr lang="en-US" sz="1800" dirty="0">
                <a:latin typeface="Symbol"/>
                <a:sym typeface="Symbol"/>
              </a:rPr>
              <a:t>→</a:t>
            </a:r>
            <a:r>
              <a:rPr lang="en-US" sz="1800" dirty="0" smtClean="0"/>
              <a:t> </a:t>
            </a:r>
            <a:r>
              <a:rPr lang="en-US" sz="1800" b="0" dirty="0" smtClean="0">
                <a:latin typeface="Arial"/>
              </a:rPr>
              <a:t>F</a:t>
            </a:r>
            <a:r>
              <a:rPr lang="en-US" sz="1800" baseline="-25000" dirty="0" smtClean="0">
                <a:latin typeface="Arial"/>
              </a:rPr>
              <a:t>i</a:t>
            </a:r>
            <a:r>
              <a:rPr lang="en-US" sz="1800" baseline="-25000" dirty="0" smtClean="0"/>
              <a:t>+1</a:t>
            </a:r>
            <a:r>
              <a:rPr lang="en-US" sz="1800" dirty="0" smtClean="0"/>
              <a:t>         </a:t>
            </a:r>
            <a:r>
              <a:rPr lang="en-US" sz="1800" b="0" dirty="0" smtClean="0">
                <a:latin typeface="Arial"/>
              </a:rPr>
              <a:t>F</a:t>
            </a:r>
            <a:r>
              <a:rPr lang="en-US" sz="1800" baseline="-25000" dirty="0" smtClean="0">
                <a:latin typeface="Arial"/>
              </a:rPr>
              <a:t>i</a:t>
            </a:r>
            <a:r>
              <a:rPr lang="en-US" sz="1800" dirty="0" smtClean="0"/>
              <a:t> </a:t>
            </a:r>
            <a:r>
              <a:rPr lang="en-US" sz="1800" dirty="0" smtClean="0">
                <a:latin typeface="cmsy10"/>
                <a:ea typeface="cmsy10"/>
                <a:cs typeface="cmsy10"/>
              </a:rPr>
              <a:t>∧</a:t>
            </a:r>
            <a:r>
              <a:rPr lang="en-US" sz="1800" dirty="0" smtClean="0"/>
              <a:t> </a:t>
            </a:r>
            <a:r>
              <a:rPr lang="en-US" sz="1800" dirty="0" err="1" smtClean="0">
                <a:latin typeface="cmmi10"/>
                <a:ea typeface="cmmi10"/>
                <a:cs typeface="cmmi10"/>
              </a:rPr>
              <a:t>Tr</a:t>
            </a:r>
            <a:r>
              <a:rPr lang="en-US" sz="1800" dirty="0" smtClean="0"/>
              <a:t> </a:t>
            </a:r>
            <a:r>
              <a:rPr lang="en-US" sz="1800" dirty="0">
                <a:latin typeface="Symbol"/>
                <a:sym typeface="Symbol"/>
              </a:rPr>
              <a:t>→</a:t>
            </a:r>
            <a:r>
              <a:rPr lang="en-US" sz="1800" dirty="0" smtClean="0"/>
              <a:t> </a:t>
            </a:r>
            <a:r>
              <a:rPr lang="en-US" sz="1800" b="0" dirty="0" smtClean="0"/>
              <a:t>F</a:t>
            </a:r>
            <a:r>
              <a:rPr lang="en-US" sz="1800" b="0" dirty="0" smtClean="0">
                <a:latin typeface="Arial"/>
              </a:rPr>
              <a:t>’</a:t>
            </a:r>
            <a:r>
              <a:rPr lang="en-US" sz="1800" baseline="-25000" dirty="0" smtClean="0">
                <a:latin typeface="Arial"/>
              </a:rPr>
              <a:t>i</a:t>
            </a:r>
            <a:r>
              <a:rPr lang="en-US" sz="1800" baseline="-25000" dirty="0" smtClean="0"/>
              <a:t>+1</a:t>
            </a:r>
            <a:endParaRPr lang="en-US" sz="1800" baseline="-25000" dirty="0"/>
          </a:p>
        </p:txBody>
      </p:sp>
    </p:spTree>
    <p:extLst>
      <p:ext uri="{BB962C8B-B14F-4D97-AF65-F5344CB8AC3E}">
        <p14:creationId xmlns:p14="http://schemas.microsoft.com/office/powerpoint/2010/main" val="9021678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1" grpId="0" animBg="1"/>
      <p:bldP spid="5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Spacer: Solving SMT-constrained CHC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Spacer: a solver for SMT-constrained Horn Clauses</a:t>
            </a:r>
          </a:p>
          <a:p>
            <a:pPr lvl="1"/>
            <a:r>
              <a:rPr lang="en-US" dirty="0" smtClean="0"/>
              <a:t>now part of Z3 </a:t>
            </a:r>
          </a:p>
          <a:p>
            <a:pPr lvl="2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github.com/Z3Prover/z3</a:t>
            </a:r>
            <a:r>
              <a:rPr lang="en-US" dirty="0" smtClean="0"/>
              <a:t> since commit </a:t>
            </a:r>
            <a:r>
              <a:rPr lang="is-IS" dirty="0" smtClean="0">
                <a:latin typeface="Consolas" charset="0"/>
                <a:ea typeface="Consolas" charset="0"/>
                <a:cs typeface="Consolas" charset="0"/>
              </a:rPr>
              <a:t>72c4780</a:t>
            </a:r>
            <a:endParaRPr lang="en-US" dirty="0" smtClean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 smtClean="0"/>
              <a:t>use option </a:t>
            </a:r>
            <a:r>
              <a:rPr lang="en-US" dirty="0" err="1" smtClean="0">
                <a:latin typeface="Consolas" charset="0"/>
                <a:ea typeface="Consolas" charset="0"/>
                <a:cs typeface="Consolas" charset="0"/>
              </a:rPr>
              <a:t>fixedpoint.engine</a:t>
            </a:r>
            <a:r>
              <a:rPr lang="en-US" dirty="0" smtClean="0">
                <a:latin typeface="Consolas" charset="0"/>
                <a:ea typeface="Consolas" charset="0"/>
                <a:cs typeface="Consolas" charset="0"/>
              </a:rPr>
              <a:t>=spacer</a:t>
            </a:r>
          </a:p>
          <a:p>
            <a:pPr lvl="1"/>
            <a:r>
              <a:rPr lang="en-US" dirty="0"/>
              <a:t>development version at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bitbucket.org/spacer/code</a:t>
            </a:r>
            <a:endParaRPr lang="en-US" dirty="0" smtClean="0"/>
          </a:p>
          <a:p>
            <a:r>
              <a:rPr lang="en-US" dirty="0" smtClean="0"/>
              <a:t>Supported SMT-Theories</a:t>
            </a:r>
          </a:p>
          <a:p>
            <a:pPr lvl="1"/>
            <a:r>
              <a:rPr lang="en-US" dirty="0" smtClean="0"/>
              <a:t>Best-effort support for many SMT-theories</a:t>
            </a:r>
          </a:p>
          <a:p>
            <a:pPr lvl="2"/>
            <a:r>
              <a:rPr lang="en-US" dirty="0" smtClean="0"/>
              <a:t>data-structures, bit-vectors, non-linear arithmetic</a:t>
            </a:r>
          </a:p>
          <a:p>
            <a:pPr lvl="1"/>
            <a:r>
              <a:rPr lang="en-US" dirty="0" smtClean="0"/>
              <a:t>Linear Real and Integer Arithmetic</a:t>
            </a:r>
          </a:p>
          <a:p>
            <a:pPr lvl="1"/>
            <a:r>
              <a:rPr lang="en-US" dirty="0" smtClean="0"/>
              <a:t>Quantifier-free theory of arrays</a:t>
            </a:r>
          </a:p>
          <a:p>
            <a:pPr lvl="1"/>
            <a:r>
              <a:rPr lang="en-US" i="1" dirty="0" smtClean="0"/>
              <a:t>Universally quantified theory of arrays + arithmetic (work in progress)</a:t>
            </a:r>
          </a:p>
          <a:p>
            <a:r>
              <a:rPr lang="en-US" dirty="0" smtClean="0"/>
              <a:t>Support </a:t>
            </a:r>
            <a:r>
              <a:rPr lang="en-US" dirty="0"/>
              <a:t>for Non-Linear CHC</a:t>
            </a:r>
          </a:p>
          <a:p>
            <a:pPr lvl="1"/>
            <a:r>
              <a:rPr lang="en-US" dirty="0" smtClean="0"/>
              <a:t>for procedure </a:t>
            </a:r>
            <a:r>
              <a:rPr lang="en-US" dirty="0"/>
              <a:t>summaries in inter-procedural verification conditions</a:t>
            </a:r>
          </a:p>
          <a:p>
            <a:pPr lvl="1"/>
            <a:r>
              <a:rPr lang="en-US" dirty="0" smtClean="0"/>
              <a:t>for compositional reasoning: abstraction, assume-guarantee, thread modular, etc.</a:t>
            </a:r>
            <a:endParaRPr lang="en-US" dirty="0"/>
          </a:p>
        </p:txBody>
      </p:sp>
      <p:pic>
        <p:nvPicPr>
          <p:cNvPr id="4" name="Picture 3" descr="zyckekoT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1137"/>
            <a:ext cx="1586897" cy="211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477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605" y="5313522"/>
            <a:ext cx="1447800" cy="1396093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 bwMode="auto">
          <a:xfrm>
            <a:off x="381000" y="1066800"/>
            <a:ext cx="457200" cy="502920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8610" y="989419"/>
            <a:ext cx="3733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dirty="0" smtClean="0"/>
              <a:t>started PhD in MC at </a:t>
            </a:r>
            <a:r>
              <a:rPr lang="en-US" b="0" dirty="0" err="1" smtClean="0"/>
              <a:t>UofT</a:t>
            </a:r>
            <a:endParaRPr lang="en-US" b="0" dirty="0" smtClean="0"/>
          </a:p>
          <a:p>
            <a:pPr algn="l"/>
            <a:r>
              <a:rPr lang="en-US" b="0" dirty="0"/>
              <a:t> </a:t>
            </a:r>
            <a:r>
              <a:rPr lang="en-US" b="0" dirty="0" smtClean="0"/>
              <a:t>        </a:t>
            </a:r>
            <a:r>
              <a:rPr lang="en-US" sz="1800" b="0" dirty="0" smtClean="0"/>
              <a:t>multi-valued model checking</a:t>
            </a:r>
            <a:endParaRPr lang="en-US" b="0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97149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dirty="0" smtClean="0"/>
              <a:t>2000</a:t>
            </a:r>
            <a:endParaRPr lang="en-US" b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137" y="854686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8200" y="205740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dirty="0" smtClean="0"/>
              <a:t>2006</a:t>
            </a:r>
            <a:endParaRPr lang="en-US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1648610" y="2057400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dirty="0" smtClean="0"/>
              <a:t>SMC </a:t>
            </a:r>
            <a:r>
              <a:rPr lang="en-US" b="0" dirty="0" err="1" smtClean="0"/>
              <a:t>Yasm</a:t>
            </a:r>
            <a:r>
              <a:rPr lang="en-US" b="0" dirty="0" smtClean="0"/>
              <a:t>: safety, liveness, multi-valued abstraction for MC</a:t>
            </a:r>
            <a:endParaRPr lang="en-US" b="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936009"/>
            <a:ext cx="1219200" cy="5511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8200" y="3176808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dirty="0" smtClean="0"/>
              <a:t>2010</a:t>
            </a:r>
            <a:endParaRPr lang="en-US" b="0" dirty="0"/>
          </a:p>
        </p:txBody>
      </p:sp>
      <p:sp>
        <p:nvSpPr>
          <p:cNvPr id="13" name="TextBox 12"/>
          <p:cNvSpPr txBox="1"/>
          <p:nvPr/>
        </p:nvSpPr>
        <p:spPr>
          <a:xfrm>
            <a:off x="1648610" y="3176808"/>
            <a:ext cx="3902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smtClean="0"/>
              <a:t>Boxes abstract domain (SAS’10)</a:t>
            </a:r>
            <a:endParaRPr lang="en-US" b="0" dirty="0"/>
          </a:p>
        </p:txBody>
      </p:sp>
      <p:sp>
        <p:nvSpPr>
          <p:cNvPr id="14" name="TextBox 13"/>
          <p:cNvSpPr txBox="1"/>
          <p:nvPr/>
        </p:nvSpPr>
        <p:spPr>
          <a:xfrm>
            <a:off x="838200" y="4236294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dirty="0" smtClean="0"/>
              <a:t>2012</a:t>
            </a:r>
            <a:endParaRPr lang="en-US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648610" y="4291332"/>
            <a:ext cx="3902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dirty="0" smtClean="0"/>
              <a:t>UFO:</a:t>
            </a:r>
            <a:r>
              <a:rPr lang="en-US" b="0" dirty="0"/>
              <a:t> </a:t>
            </a:r>
            <a:r>
              <a:rPr lang="en-US" sz="1600" b="0" dirty="0" smtClean="0"/>
              <a:t>MC + AI: SAS’12</a:t>
            </a:r>
            <a:endParaRPr lang="en-US" b="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4675994"/>
            <a:ext cx="581810" cy="58181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38200" y="5382126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dirty="0" smtClean="0"/>
              <a:t>2015</a:t>
            </a:r>
            <a:endParaRPr lang="en-US" b="0" dirty="0"/>
          </a:p>
        </p:txBody>
      </p:sp>
      <p:sp>
        <p:nvSpPr>
          <p:cNvPr id="19" name="TextBox 18"/>
          <p:cNvSpPr txBox="1"/>
          <p:nvPr/>
        </p:nvSpPr>
        <p:spPr>
          <a:xfrm>
            <a:off x="1648610" y="5397515"/>
            <a:ext cx="3902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dirty="0" err="1" smtClean="0"/>
              <a:t>SeaHorn</a:t>
            </a:r>
            <a:r>
              <a:rPr lang="en-US" b="0" dirty="0" smtClean="0"/>
              <a:t>: </a:t>
            </a:r>
            <a:r>
              <a:rPr lang="en-US" sz="1600" b="0" dirty="0" smtClean="0"/>
              <a:t>MC (Spacer) </a:t>
            </a:r>
            <a:r>
              <a:rPr lang="en-US" sz="1600" dirty="0" smtClean="0"/>
              <a:t>and</a:t>
            </a:r>
            <a:r>
              <a:rPr lang="en-US" sz="1600" b="0" dirty="0" smtClean="0"/>
              <a:t> AI (Crab)</a:t>
            </a:r>
            <a:endParaRPr lang="en-US" b="0" dirty="0"/>
          </a:p>
        </p:txBody>
      </p:sp>
      <p:sp>
        <p:nvSpPr>
          <p:cNvPr id="20" name="TextBox 19"/>
          <p:cNvSpPr txBox="1"/>
          <p:nvPr/>
        </p:nvSpPr>
        <p:spPr>
          <a:xfrm>
            <a:off x="7592187" y="4982016"/>
            <a:ext cx="136800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SV-COMP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4892" y="4509229"/>
            <a:ext cx="1464869" cy="39825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845772" y="883310"/>
            <a:ext cx="104227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BLAST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0983" y="1347520"/>
            <a:ext cx="1046817" cy="25268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5533057" y="1601603"/>
            <a:ext cx="3105330" cy="1465665"/>
            <a:chOff x="6901734" y="1607174"/>
            <a:chExt cx="2750332" cy="129811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1734" y="1607174"/>
              <a:ext cx="1972621" cy="1298112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8831008" y="1625684"/>
              <a:ext cx="8210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0" dirty="0" smtClean="0"/>
                <a:t>VMCAI’06</a:t>
              </a:r>
              <a:endParaRPr lang="en-US" sz="1050" b="0" dirty="0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5840" y="2862673"/>
            <a:ext cx="1621669" cy="149553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8800" y="1360808"/>
            <a:ext cx="374650" cy="42817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8800" y="3550821"/>
            <a:ext cx="419100" cy="4191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17412" y="3576258"/>
            <a:ext cx="524884" cy="39366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8800" y="5802294"/>
            <a:ext cx="517953" cy="51795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52050" y="5797625"/>
            <a:ext cx="431686" cy="53212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56352" y="5795200"/>
            <a:ext cx="525048" cy="52504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96265" y="5802294"/>
            <a:ext cx="523335" cy="52333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49863" y="4403299"/>
            <a:ext cx="2309073" cy="60955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62594" y="4350896"/>
            <a:ext cx="1343128" cy="516701"/>
          </a:xfrm>
          <a:prstGeom prst="rect">
            <a:avLst/>
          </a:prstGeom>
        </p:spPr>
      </p:pic>
      <p:pic>
        <p:nvPicPr>
          <p:cNvPr id="38" name="Picture 37" descr="zyckekoTE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085" y="5655338"/>
            <a:ext cx="861944" cy="1149259"/>
          </a:xfrm>
          <a:prstGeom prst="rect">
            <a:avLst/>
          </a:prstGeom>
        </p:spPr>
      </p:pic>
      <p:pic>
        <p:nvPicPr>
          <p:cNvPr id="40" name="Picture 39" descr="fig3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7689760" y="2934566"/>
            <a:ext cx="1449125" cy="140996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7989128" y="838200"/>
            <a:ext cx="1011816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VMCAI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6578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  <p:bldP spid="15" grpId="0"/>
      <p:bldP spid="18" grpId="0"/>
      <p:bldP spid="19" grpId="0"/>
      <p:bldP spid="20" grpId="0" animBg="1"/>
      <p:bldP spid="22" grpId="0" animBg="1"/>
      <p:bldP spid="3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Logic-based Algorithmic Verification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46234" y="4648200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770332" y="4829890"/>
            <a:ext cx="3679535" cy="1085910"/>
            <a:chOff x="1806865" y="4648200"/>
            <a:chExt cx="3679535" cy="1085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1806865" y="4648200"/>
              <a:ext cx="3679535" cy="108591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36576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rPr>
                <a:t>Spacer</a:t>
              </a:r>
            </a:p>
          </p:txBody>
        </p:sp>
        <p:pic>
          <p:nvPicPr>
            <p:cNvPr id="7" name="Picture 6" descr="zyckeko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0100" y="4724400"/>
              <a:ext cx="700133" cy="93351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71600"/>
            <a:ext cx="1162050" cy="11587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507" y="2818169"/>
            <a:ext cx="1647444" cy="1193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1284" y="2530339"/>
            <a:ext cx="1531694" cy="939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2120123"/>
            <a:ext cx="1447800" cy="139609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391400" y="3058180"/>
            <a:ext cx="829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yuthaya" charset="-34"/>
                <a:ea typeface="Ayuthaya" charset="-34"/>
                <a:cs typeface="Ayuthaya" charset="-34"/>
              </a:rPr>
              <a:t>CPR</a:t>
            </a:r>
            <a:endParaRPr lang="en-US" sz="2800" dirty="0">
              <a:latin typeface="Ayuthaya" charset="-34"/>
              <a:ea typeface="Ayuthaya" charset="-34"/>
              <a:cs typeface="Ayuthaya" charset="-34"/>
            </a:endParaRPr>
          </a:p>
        </p:txBody>
      </p:sp>
      <p:sp>
        <p:nvSpPr>
          <p:cNvPr id="14" name="Down Arrow 13"/>
          <p:cNvSpPr/>
          <p:nvPr/>
        </p:nvSpPr>
        <p:spPr bwMode="auto">
          <a:xfrm rot="2028053">
            <a:off x="5618833" y="3641503"/>
            <a:ext cx="609600" cy="1004242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5" name="Down Arrow 14"/>
          <p:cNvSpPr/>
          <p:nvPr/>
        </p:nvSpPr>
        <p:spPr bwMode="auto">
          <a:xfrm rot="19571947" flipH="1">
            <a:off x="3121297" y="3641504"/>
            <a:ext cx="609600" cy="1004242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Down Arrow 15"/>
          <p:cNvSpPr/>
          <p:nvPr/>
        </p:nvSpPr>
        <p:spPr bwMode="auto">
          <a:xfrm rot="19571947" flipH="1">
            <a:off x="1695505" y="2321561"/>
            <a:ext cx="515810" cy="699171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7" name="Rounded Rectangular Callout 16"/>
          <p:cNvSpPr/>
          <p:nvPr/>
        </p:nvSpPr>
        <p:spPr bwMode="auto">
          <a:xfrm>
            <a:off x="1541507" y="841864"/>
            <a:ext cx="1066800" cy="596123"/>
          </a:xfrm>
          <a:prstGeom prst="wedgeRoundRectCallout">
            <a:avLst>
              <a:gd name="adj1" fmla="val -36290"/>
              <a:gd name="adj2" fmla="val 85131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Simulink</a:t>
            </a:r>
          </a:p>
        </p:txBody>
      </p:sp>
      <p:sp>
        <p:nvSpPr>
          <p:cNvPr id="18" name="Rounded Rectangular Callout 17"/>
          <p:cNvSpPr/>
          <p:nvPr/>
        </p:nvSpPr>
        <p:spPr bwMode="auto">
          <a:xfrm>
            <a:off x="493646" y="2962420"/>
            <a:ext cx="1066800" cy="596123"/>
          </a:xfrm>
          <a:prstGeom prst="wedgeRoundRectCallout">
            <a:avLst>
              <a:gd name="adj1" fmla="val 77527"/>
              <a:gd name="adj2" fmla="val 29810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Lustre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9" name="Rounded Rectangular Callout 18"/>
          <p:cNvSpPr/>
          <p:nvPr/>
        </p:nvSpPr>
        <p:spPr bwMode="auto">
          <a:xfrm>
            <a:off x="3276600" y="1762706"/>
            <a:ext cx="1066800" cy="596123"/>
          </a:xfrm>
          <a:prstGeom prst="wedgeRoundRectCallout">
            <a:avLst>
              <a:gd name="adj1" fmla="val 32562"/>
              <a:gd name="adj2" fmla="val 9770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Java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0" name="Rounded Rectangular Callout 19"/>
          <p:cNvSpPr/>
          <p:nvPr/>
        </p:nvSpPr>
        <p:spPr bwMode="auto">
          <a:xfrm>
            <a:off x="5180260" y="1244430"/>
            <a:ext cx="1066800" cy="596123"/>
          </a:xfrm>
          <a:prstGeom prst="wedgeRoundRectCallout">
            <a:avLst>
              <a:gd name="adj1" fmla="val 32562"/>
              <a:gd name="adj2" fmla="val 9770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C/C++</a:t>
            </a:r>
          </a:p>
        </p:txBody>
      </p:sp>
      <p:sp>
        <p:nvSpPr>
          <p:cNvPr id="21" name="Rounded Rectangular Callout 20"/>
          <p:cNvSpPr/>
          <p:nvPr/>
        </p:nvSpPr>
        <p:spPr bwMode="auto">
          <a:xfrm>
            <a:off x="6982085" y="1437987"/>
            <a:ext cx="1944763" cy="1109106"/>
          </a:xfrm>
          <a:prstGeom prst="wedgeRoundRectCallout">
            <a:avLst>
              <a:gd name="adj1" fmla="val 3272"/>
              <a:gd name="adj2" fmla="val 82836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0">
                <a:solidFill>
                  <a:schemeClr val="tx1"/>
                </a:solidFill>
                <a:latin typeface="Arial" charset="0"/>
                <a:ea typeface="ＭＳ Ｐゴシック" pitchFamily="1" charset="-128"/>
              </a:rPr>
              <a:t>c</a:t>
            </a: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oncurrent /distributed systems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2" name="Down Arrow 21"/>
          <p:cNvSpPr/>
          <p:nvPr/>
        </p:nvSpPr>
        <p:spPr bwMode="auto">
          <a:xfrm flipH="1">
            <a:off x="4452758" y="3651829"/>
            <a:ext cx="609600" cy="1004242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10359" y="4109594"/>
            <a:ext cx="61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yuthaya" charset="-34"/>
                <a:ea typeface="Ayuthaya" charset="-34"/>
                <a:cs typeface="Ayuthaya" charset="-34"/>
              </a:rPr>
              <a:t>T2</a:t>
            </a:r>
            <a:endParaRPr lang="en-US" sz="2800" dirty="0">
              <a:latin typeface="Ayuthaya" charset="-34"/>
              <a:ea typeface="Ayuthaya" charset="-34"/>
              <a:cs typeface="Ayuthaya" charset="-34"/>
            </a:endParaRPr>
          </a:p>
        </p:txBody>
      </p:sp>
      <p:sp>
        <p:nvSpPr>
          <p:cNvPr id="24" name="Rounded Rectangular Callout 23"/>
          <p:cNvSpPr/>
          <p:nvPr/>
        </p:nvSpPr>
        <p:spPr bwMode="auto">
          <a:xfrm>
            <a:off x="383910" y="3956876"/>
            <a:ext cx="1286272" cy="636088"/>
          </a:xfrm>
          <a:prstGeom prst="wedgeRoundRectCallout">
            <a:avLst>
              <a:gd name="adj1" fmla="val 72466"/>
              <a:gd name="adj2" fmla="val 14568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0" dirty="0" smtClean="0">
                <a:solidFill>
                  <a:schemeClr val="tx1"/>
                </a:solidFill>
                <a:latin typeface="Arial" charset="0"/>
                <a:ea typeface="ＭＳ Ｐゴシック" pitchFamily="1" charset="-128"/>
              </a:rPr>
              <a:t>Termination for C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5" name="Shape 57"/>
          <p:cNvSpPr/>
          <p:nvPr/>
        </p:nvSpPr>
        <p:spPr>
          <a:xfrm>
            <a:off x="5244256" y="2818169"/>
            <a:ext cx="114780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>
              <a:defRPr sz="1800"/>
            </a:pPr>
            <a:r>
              <a:rPr dirty="0" smtClean="0">
                <a:latin typeface="Gill Sans"/>
                <a:ea typeface="Gill Sans"/>
                <a:cs typeface="Gill Sans"/>
                <a:sym typeface="Gill Sans"/>
              </a:rPr>
              <a:t>SeaHorn</a:t>
            </a:r>
            <a:endParaRPr dirty="0"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6329969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SV-COMP 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Competition on Software Verification held at TACAS 2015</a:t>
            </a:r>
          </a:p>
          <a:p>
            <a:r>
              <a:rPr lang="en-US" dirty="0" smtClean="0"/>
              <a:t>Goals</a:t>
            </a:r>
          </a:p>
          <a:p>
            <a:pPr lvl="1"/>
            <a:r>
              <a:rPr lang="en-US" dirty="0" smtClean="0"/>
              <a:t>Provide a snapshot of the state-of-the-art in software verification to the community. </a:t>
            </a:r>
          </a:p>
          <a:p>
            <a:pPr lvl="1"/>
            <a:r>
              <a:rPr lang="en-US" dirty="0" smtClean="0"/>
              <a:t>Increase the visibility and credits that tool developers receive. </a:t>
            </a:r>
          </a:p>
          <a:p>
            <a:pPr lvl="1"/>
            <a:r>
              <a:rPr lang="en-US" dirty="0" smtClean="0"/>
              <a:t>Establish a set of benchmarks for software verification in the community. </a:t>
            </a:r>
          </a:p>
          <a:p>
            <a:r>
              <a:rPr lang="en-US" dirty="0" smtClean="0"/>
              <a:t>Participants:</a:t>
            </a:r>
          </a:p>
          <a:p>
            <a:pPr lvl="1"/>
            <a:r>
              <a:rPr lang="en-US" dirty="0" smtClean="0"/>
              <a:t>Over 22 participants, including most popular Software Model Checkers and Bounded Model Checkers</a:t>
            </a:r>
          </a:p>
          <a:p>
            <a:r>
              <a:rPr lang="en-US" dirty="0" smtClean="0"/>
              <a:t>Benchmarks:</a:t>
            </a:r>
          </a:p>
          <a:p>
            <a:pPr lvl="1"/>
            <a:r>
              <a:rPr lang="en-US" dirty="0" smtClean="0"/>
              <a:t>C programs with error location (programs include pointers, structures, etc.)</a:t>
            </a:r>
          </a:p>
          <a:p>
            <a:pPr lvl="1"/>
            <a:r>
              <a:rPr lang="en-US" dirty="0" smtClean="0"/>
              <a:t>Over 6,000 files, each 2K – 100K LOC</a:t>
            </a:r>
          </a:p>
          <a:p>
            <a:pPr lvl="1"/>
            <a:r>
              <a:rPr lang="en-US" dirty="0" smtClean="0"/>
              <a:t>Linux Device Drivers, Product Lines, Regressions/Tricky examples</a:t>
            </a:r>
          </a:p>
          <a:p>
            <a:pPr lvl="1"/>
            <a:r>
              <a:rPr lang="en-US" dirty="0" smtClean="0">
                <a:hlinkClick r:id="rId2"/>
              </a:rPr>
              <a:t>http://sv-comp.sosy-lab.org/2015/benchmarks.php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48200" y="304800"/>
            <a:ext cx="4262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http://sv-comp.sosy-lab.org/2015/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0822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Results for </a:t>
            </a:r>
            <a:r>
              <a:rPr lang="en-US" dirty="0" err="1" smtClean="0"/>
              <a:t>DeviceDriver</a:t>
            </a:r>
            <a:r>
              <a:rPr lang="en-US" dirty="0" smtClean="0"/>
              <a:t> category</a:t>
            </a:r>
            <a:endParaRPr lang="en-US" dirty="0"/>
          </a:p>
        </p:txBody>
      </p:sp>
      <p:pic>
        <p:nvPicPr>
          <p:cNvPr id="4" name="Picture 3" descr="quantilePlot-DeviceDrivers6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43000"/>
            <a:ext cx="8686800" cy="43434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7086600" y="3162300"/>
            <a:ext cx="609600" cy="304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9549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 of </a:t>
            </a:r>
            <a:r>
              <a:rPr lang="en-US" dirty="0" err="1" smtClean="0"/>
              <a:t>SeaHorn</a:t>
            </a:r>
            <a:r>
              <a:rPr lang="en-US" dirty="0" smtClean="0"/>
              <a:t> at NASA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800" dirty="0" smtClean="0"/>
              <a:t>Absence of Buffer Overflows</a:t>
            </a:r>
          </a:p>
          <a:p>
            <a:pPr lvl="1"/>
            <a:r>
              <a:rPr lang="en-US" sz="1800" dirty="0" smtClean="0"/>
              <a:t>Open source auto-pilots</a:t>
            </a:r>
          </a:p>
          <a:p>
            <a:pPr lvl="2"/>
            <a:r>
              <a:rPr lang="en-US" sz="1800" dirty="0" smtClean="0"/>
              <a:t>paparazzi and </a:t>
            </a:r>
            <a:r>
              <a:rPr lang="en-US" sz="1800" dirty="0" err="1" smtClean="0"/>
              <a:t>mnav</a:t>
            </a:r>
            <a:r>
              <a:rPr lang="en-US" sz="1800" dirty="0" smtClean="0"/>
              <a:t> autopilots</a:t>
            </a:r>
          </a:p>
          <a:p>
            <a:pPr lvl="1"/>
            <a:r>
              <a:rPr lang="en-US" sz="1800" dirty="0" smtClean="0"/>
              <a:t>Automatically instrument buffer accesses with runtime checks</a:t>
            </a:r>
          </a:p>
          <a:p>
            <a:pPr lvl="1"/>
            <a:r>
              <a:rPr lang="en-US" sz="1800" dirty="0" smtClean="0"/>
              <a:t>Use </a:t>
            </a:r>
            <a:r>
              <a:rPr lang="en-US" sz="1800" dirty="0" err="1" smtClean="0"/>
              <a:t>SeaHorn</a:t>
            </a:r>
            <a:r>
              <a:rPr lang="en-US" sz="1800" dirty="0" smtClean="0"/>
              <a:t> to validate that run-time checks never fail</a:t>
            </a:r>
          </a:p>
          <a:p>
            <a:pPr lvl="2"/>
            <a:r>
              <a:rPr lang="en-US" sz="1800" dirty="0" smtClean="0"/>
              <a:t>slower than pure abstract interpretation</a:t>
            </a:r>
          </a:p>
          <a:p>
            <a:pPr lvl="2"/>
            <a:r>
              <a:rPr lang="en-US" sz="1800" dirty="0" smtClean="0"/>
              <a:t>BUT, much more precise!</a:t>
            </a:r>
          </a:p>
          <a:p>
            <a:pPr lvl="2"/>
            <a:endParaRPr lang="en-US" sz="1800" dirty="0" smtClean="0"/>
          </a:p>
          <a:p>
            <a:r>
              <a:rPr lang="en-US" sz="1800" dirty="0" smtClean="0"/>
              <a:t>Verify Level 5 requirements of the LADEE software stack</a:t>
            </a:r>
          </a:p>
          <a:p>
            <a:pPr lvl="1"/>
            <a:r>
              <a:rPr lang="en-US" sz="1800" dirty="0" smtClean="0"/>
              <a:t>Manually encode requirements in Simulink model</a:t>
            </a:r>
          </a:p>
          <a:p>
            <a:pPr lvl="1"/>
            <a:r>
              <a:rPr lang="en-US" sz="1800" dirty="0" smtClean="0"/>
              <a:t>Verify that the requirements hold in auto-generated C</a:t>
            </a:r>
          </a:p>
          <a:p>
            <a:pPr lvl="1"/>
            <a:endParaRPr lang="en-US" sz="1800" dirty="0"/>
          </a:p>
          <a:p>
            <a:r>
              <a:rPr lang="en-US" sz="1800" dirty="0" smtClean="0"/>
              <a:t>Memory safety of C++ controller code</a:t>
            </a:r>
          </a:p>
          <a:p>
            <a:pPr lvl="1"/>
            <a:r>
              <a:rPr lang="en-US" sz="1800" dirty="0" smtClean="0"/>
              <a:t>ongoing</a:t>
            </a:r>
            <a:r>
              <a:rPr lang="is-IS" sz="1800" dirty="0" smtClean="0"/>
              <a:t>…</a:t>
            </a:r>
            <a:endParaRPr lang="en-US" sz="1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066801"/>
            <a:ext cx="4127499" cy="9697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550" y="4260575"/>
            <a:ext cx="2243899" cy="1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5437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err="1" smtClean="0"/>
              <a:t>SeaHorn</a:t>
            </a:r>
            <a:r>
              <a:rPr lang="en-US" dirty="0" smtClean="0"/>
              <a:t> at a glance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Publicly Available (</a:t>
            </a:r>
            <a:r>
              <a:rPr lang="en-US" dirty="0" smtClean="0">
                <a:hlinkClick r:id="rId2"/>
              </a:rPr>
              <a:t>http://seahorn.github.io)</a:t>
            </a:r>
            <a:r>
              <a:rPr lang="en-US" dirty="0" smtClean="0"/>
              <a:t>                                         state-of-the-art Software Model Checker</a:t>
            </a:r>
          </a:p>
          <a:p>
            <a:endParaRPr lang="en-US" dirty="0" smtClean="0"/>
          </a:p>
          <a:p>
            <a:r>
              <a:rPr lang="en-US" dirty="0" smtClean="0"/>
              <a:t>Industrial-strength front-end based on Clang and LLVM</a:t>
            </a:r>
          </a:p>
          <a:p>
            <a:endParaRPr lang="en-US" dirty="0" smtClean="0"/>
          </a:p>
          <a:p>
            <a:r>
              <a:rPr lang="en-US" dirty="0" smtClean="0"/>
              <a:t>Advanced Abstract Interpretation engine: </a:t>
            </a:r>
            <a:r>
              <a:rPr lang="en-US" dirty="0" smtClean="0">
                <a:solidFill>
                  <a:schemeClr val="accent2"/>
                </a:solidFill>
              </a:rPr>
              <a:t>Crab</a:t>
            </a:r>
          </a:p>
          <a:p>
            <a:endParaRPr lang="en-US" dirty="0" smtClean="0"/>
          </a:p>
          <a:p>
            <a:r>
              <a:rPr lang="en-US" dirty="0" smtClean="0"/>
              <a:t>SMT-based verification engine: </a:t>
            </a:r>
            <a:r>
              <a:rPr lang="en-US" dirty="0" smtClean="0">
                <a:solidFill>
                  <a:schemeClr val="accent2"/>
                </a:solidFill>
              </a:rPr>
              <a:t>Spacer</a:t>
            </a:r>
          </a:p>
          <a:p>
            <a:endParaRPr lang="en-US" dirty="0" smtClean="0"/>
          </a:p>
          <a:p>
            <a:r>
              <a:rPr lang="en-US" dirty="0" smtClean="0"/>
              <a:t>Bit-precise Bounded Model Checker and Symbolic Execution</a:t>
            </a:r>
          </a:p>
          <a:p>
            <a:endParaRPr lang="en-US" dirty="0" smtClean="0"/>
          </a:p>
          <a:p>
            <a:r>
              <a:rPr lang="en-US" smtClean="0"/>
              <a:t>Executable Counter-Examples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 framework for research and application of logic-based verification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064" y="422275"/>
            <a:ext cx="2011774" cy="193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023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Current and 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Precise Memory Analysis</a:t>
            </a:r>
          </a:p>
          <a:p>
            <a:pPr lvl="1"/>
            <a:r>
              <a:rPr lang="en-US" dirty="0" smtClean="0"/>
              <a:t>pointer / alias analysis for LLVM</a:t>
            </a:r>
          </a:p>
          <a:p>
            <a:pPr lvl="1"/>
            <a:r>
              <a:rPr lang="en-US" dirty="0" smtClean="0"/>
              <a:t>bug discovery using symbolic execution</a:t>
            </a:r>
          </a:p>
          <a:p>
            <a:pPr lvl="1"/>
            <a:r>
              <a:rPr lang="en-US" dirty="0" smtClean="0"/>
              <a:t>verification of buffer overflows, null-</a:t>
            </a:r>
            <a:r>
              <a:rPr lang="en-US" dirty="0" err="1" smtClean="0"/>
              <a:t>deref</a:t>
            </a:r>
            <a:r>
              <a:rPr lang="en-US" dirty="0" smtClean="0"/>
              <a:t>, memory safety</a:t>
            </a:r>
          </a:p>
          <a:p>
            <a:pPr lvl="1"/>
            <a:r>
              <a:rPr lang="en-US" dirty="0" smtClean="0"/>
              <a:t>specialized checkers / proof rules / verification conditions</a:t>
            </a:r>
          </a:p>
          <a:p>
            <a:endParaRPr lang="en-US" dirty="0"/>
          </a:p>
          <a:p>
            <a:r>
              <a:rPr lang="en-US" dirty="0" smtClean="0"/>
              <a:t>Verification of Concurrent / Distributed  / Parametrized Systems</a:t>
            </a:r>
          </a:p>
          <a:p>
            <a:pPr lvl="1"/>
            <a:r>
              <a:rPr lang="en-US" dirty="0" smtClean="0"/>
              <a:t>modular verification (per thread, per task, per node)</a:t>
            </a:r>
          </a:p>
          <a:p>
            <a:pPr lvl="1"/>
            <a:r>
              <a:rPr lang="en-US" dirty="0" smtClean="0"/>
              <a:t>scale to systems with large / unbounded interacting components</a:t>
            </a:r>
          </a:p>
          <a:p>
            <a:pPr lvl="1"/>
            <a:endParaRPr lang="en-US" dirty="0"/>
          </a:p>
          <a:p>
            <a:r>
              <a:rPr lang="en-US" dirty="0" smtClean="0"/>
              <a:t>Scalability and Precision</a:t>
            </a:r>
          </a:p>
          <a:p>
            <a:pPr lvl="1"/>
            <a:r>
              <a:rPr lang="en-US" dirty="0" smtClean="0"/>
              <a:t>develop and implement new algorithms to increase scalability and/or precision</a:t>
            </a:r>
          </a:p>
          <a:p>
            <a:pPr lvl="1"/>
            <a:r>
              <a:rPr lang="en-US" dirty="0" smtClean="0"/>
              <a:t>effective modular reasoning / slicing / lemma learning</a:t>
            </a:r>
          </a:p>
          <a:p>
            <a:pPr lvl="1"/>
            <a:r>
              <a:rPr lang="en-US" dirty="0" smtClean="0"/>
              <a:t>bit-precise verification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1656" y="422275"/>
            <a:ext cx="2326182" cy="224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1433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Tools:</a:t>
            </a:r>
          </a:p>
          <a:p>
            <a:pPr lvl="1"/>
            <a:r>
              <a:rPr lang="en-US" dirty="0" err="1" smtClean="0"/>
              <a:t>SeaHorn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http://seahorn.github.io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b="1" dirty="0" smtClean="0"/>
              <a:t>Papers:</a:t>
            </a:r>
          </a:p>
          <a:p>
            <a:pPr lvl="1"/>
            <a:r>
              <a:rPr lang="en-US" dirty="0" smtClean="0"/>
              <a:t>Blog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http://seahorn.github.io/blog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pPr lvl="1"/>
            <a:r>
              <a:rPr lang="en-US" dirty="0"/>
              <a:t>A. </a:t>
            </a:r>
            <a:r>
              <a:rPr lang="en-US" dirty="0" err="1"/>
              <a:t>Gurfinkel</a:t>
            </a:r>
            <a:r>
              <a:rPr lang="en-US" dirty="0"/>
              <a:t>, T. </a:t>
            </a:r>
            <a:r>
              <a:rPr lang="en-US" dirty="0" err="1"/>
              <a:t>Kahsai</a:t>
            </a:r>
            <a:r>
              <a:rPr lang="en-US" dirty="0"/>
              <a:t>, J.A. </a:t>
            </a:r>
            <a:r>
              <a:rPr lang="en-US" dirty="0" err="1"/>
              <a:t>Navas</a:t>
            </a:r>
            <a:r>
              <a:rPr lang="en-US" dirty="0"/>
              <a:t>: </a:t>
            </a:r>
            <a:r>
              <a:rPr lang="en-US" b="1" dirty="0"/>
              <a:t>Algorithmic logic-based verification</a:t>
            </a:r>
            <a:r>
              <a:rPr lang="en-US" dirty="0"/>
              <a:t>. SIGLOG News 2(2): 29-38 (2015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</a:t>
            </a:r>
            <a:r>
              <a:rPr lang="en-US" dirty="0"/>
              <a:t>. </a:t>
            </a:r>
            <a:r>
              <a:rPr lang="en-US" dirty="0" err="1"/>
              <a:t>Gurfinkel</a:t>
            </a:r>
            <a:r>
              <a:rPr lang="en-US" dirty="0"/>
              <a:t>, T. </a:t>
            </a:r>
            <a:r>
              <a:rPr lang="en-US" dirty="0" err="1"/>
              <a:t>Kahsai</a:t>
            </a:r>
            <a:r>
              <a:rPr lang="en-US" dirty="0"/>
              <a:t>, A. </a:t>
            </a:r>
            <a:r>
              <a:rPr lang="en-US" dirty="0" err="1"/>
              <a:t>Komuravelli</a:t>
            </a:r>
            <a:r>
              <a:rPr lang="en-US" dirty="0"/>
              <a:t>, J.A. </a:t>
            </a:r>
            <a:r>
              <a:rPr lang="en-US" dirty="0" err="1"/>
              <a:t>Navas</a:t>
            </a:r>
            <a:r>
              <a:rPr lang="en-US" dirty="0"/>
              <a:t>: </a:t>
            </a:r>
            <a:r>
              <a:rPr lang="en-US" b="1" dirty="0"/>
              <a:t>The </a:t>
            </a:r>
            <a:r>
              <a:rPr lang="en-US" b="1" dirty="0" err="1"/>
              <a:t>SeaHorn</a:t>
            </a:r>
            <a:r>
              <a:rPr lang="en-US" b="1" dirty="0"/>
              <a:t> Verification Framework</a:t>
            </a:r>
            <a:r>
              <a:rPr lang="en-US" dirty="0"/>
              <a:t>. CAV (1) 2015: </a:t>
            </a:r>
            <a:r>
              <a:rPr lang="en-US" dirty="0" smtClean="0"/>
              <a:t>343-361</a:t>
            </a:r>
          </a:p>
          <a:p>
            <a:pPr lvl="1"/>
            <a:r>
              <a:rPr lang="en-US" dirty="0" smtClean="0"/>
              <a:t>A</a:t>
            </a:r>
            <a:r>
              <a:rPr lang="en-US" dirty="0"/>
              <a:t>. </a:t>
            </a:r>
            <a:r>
              <a:rPr lang="en-US" dirty="0" err="1"/>
              <a:t>Komuravelli</a:t>
            </a:r>
            <a:r>
              <a:rPr lang="en-US" dirty="0"/>
              <a:t>, A. </a:t>
            </a:r>
            <a:r>
              <a:rPr lang="en-US" dirty="0" err="1"/>
              <a:t>Gurfinkel</a:t>
            </a:r>
            <a:r>
              <a:rPr lang="en-US" dirty="0"/>
              <a:t>, S. </a:t>
            </a:r>
            <a:r>
              <a:rPr lang="en-US" dirty="0" err="1"/>
              <a:t>Chaki</a:t>
            </a:r>
            <a:r>
              <a:rPr lang="en-US" dirty="0"/>
              <a:t>: </a:t>
            </a:r>
            <a:r>
              <a:rPr lang="en-US" b="1" dirty="0"/>
              <a:t>SMT-based model checking for recursive programs</a:t>
            </a:r>
            <a:r>
              <a:rPr lang="en-US" dirty="0"/>
              <a:t>. Formal Methods in System Design 48(3): 175-205 (2016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</a:t>
            </a:r>
            <a:r>
              <a:rPr lang="en-US" dirty="0"/>
              <a:t>. </a:t>
            </a:r>
            <a:r>
              <a:rPr lang="en-US" dirty="0" err="1"/>
              <a:t>Gurfinkel</a:t>
            </a:r>
            <a:r>
              <a:rPr lang="en-US" dirty="0"/>
              <a:t>, J.A. </a:t>
            </a:r>
            <a:r>
              <a:rPr lang="en-US" dirty="0" err="1"/>
              <a:t>Navas</a:t>
            </a:r>
            <a:r>
              <a:rPr lang="en-US" dirty="0"/>
              <a:t>: </a:t>
            </a:r>
            <a:r>
              <a:rPr lang="en-US" b="1" dirty="0"/>
              <a:t>A Context-Sensitive Memory Model for Verification of C/C++ Programs</a:t>
            </a:r>
            <a:r>
              <a:rPr lang="en-US" dirty="0"/>
              <a:t>. SAS 2017: </a:t>
            </a:r>
            <a:r>
              <a:rPr lang="en-US" dirty="0" smtClean="0"/>
              <a:t>148-168</a:t>
            </a:r>
          </a:p>
          <a:p>
            <a:pPr lvl="1"/>
            <a:r>
              <a:rPr lang="en-US" dirty="0" smtClean="0"/>
              <a:t>C</a:t>
            </a:r>
            <a:r>
              <a:rPr lang="en-US" dirty="0"/>
              <a:t>. Urban, A. </a:t>
            </a:r>
            <a:r>
              <a:rPr lang="en-US" dirty="0" err="1"/>
              <a:t>Gurfinkel</a:t>
            </a:r>
            <a:r>
              <a:rPr lang="en-US" dirty="0"/>
              <a:t>, T. </a:t>
            </a:r>
            <a:r>
              <a:rPr lang="en-US" dirty="0" err="1"/>
              <a:t>Kahsai</a:t>
            </a:r>
            <a:r>
              <a:rPr lang="en-US" dirty="0"/>
              <a:t>: </a:t>
            </a:r>
            <a:r>
              <a:rPr lang="en-US" b="1" dirty="0"/>
              <a:t>Synthesizing Ranking Functions from Bits and Pieces</a:t>
            </a:r>
            <a:r>
              <a:rPr lang="en-US" dirty="0"/>
              <a:t>. TACAS 2016: 54-70A. </a:t>
            </a:r>
            <a:endParaRPr lang="en-US" dirty="0" smtClean="0"/>
          </a:p>
          <a:p>
            <a:pPr lvl="1"/>
            <a:r>
              <a:rPr lang="en-US" dirty="0" err="1" smtClean="0"/>
              <a:t>Gurfinkel</a:t>
            </a:r>
            <a:r>
              <a:rPr lang="en-US" dirty="0"/>
              <a:t>, S. </a:t>
            </a:r>
            <a:r>
              <a:rPr lang="en-US" dirty="0" err="1"/>
              <a:t>Chaki</a:t>
            </a:r>
            <a:r>
              <a:rPr lang="en-US" dirty="0"/>
              <a:t>: </a:t>
            </a:r>
            <a:r>
              <a:rPr lang="en-US" b="1" dirty="0"/>
              <a:t>Boxes: A Symbolic Abstract Domain of Boxes</a:t>
            </a:r>
            <a:r>
              <a:rPr lang="en-US" dirty="0"/>
              <a:t>. SAS 2010: 287-303</a:t>
            </a:r>
          </a:p>
        </p:txBody>
      </p:sp>
    </p:spTree>
    <p:extLst>
      <p:ext uri="{BB962C8B-B14F-4D97-AF65-F5344CB8AC3E}">
        <p14:creationId xmlns:p14="http://schemas.microsoft.com/office/powerpoint/2010/main" val="17459071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609600"/>
            <a:ext cx="4114800" cy="54650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97712" y="1600200"/>
            <a:ext cx="1665841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l"/>
            <a:r>
              <a:rPr lang="en-US" sz="5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?  </a:t>
            </a:r>
          </a:p>
          <a:p>
            <a:pPr algn="l"/>
            <a:r>
              <a:rPr lang="en-US" sz="54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5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?  </a:t>
            </a:r>
          </a:p>
          <a:p>
            <a:pPr algn="l"/>
            <a:r>
              <a:rPr lang="en-US" sz="5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?</a:t>
            </a:r>
            <a:endParaRPr lang="en-US" sz="54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62800" y="1752600"/>
            <a:ext cx="1665841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l"/>
            <a:r>
              <a:rPr lang="en-US" sz="5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?  </a:t>
            </a:r>
          </a:p>
          <a:p>
            <a:pPr algn="l"/>
            <a:r>
              <a:rPr lang="en-US" sz="54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5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?  </a:t>
            </a:r>
          </a:p>
          <a:p>
            <a:pPr algn="l"/>
            <a:r>
              <a:rPr lang="en-US" sz="54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?</a:t>
            </a:r>
            <a:endParaRPr lang="en-US" sz="54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95335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auto">
          <a:xfrm>
            <a:off x="1710237" y="990600"/>
            <a:ext cx="5407095" cy="5049609"/>
          </a:xfrm>
          <a:prstGeom prst="roundRect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  <a:alpha val="52000"/>
                </a:schemeClr>
              </a:gs>
              <a:gs pos="35000">
                <a:schemeClr val="accent3">
                  <a:tint val="37000"/>
                  <a:satMod val="300000"/>
                  <a:alpha val="52000"/>
                </a:schemeClr>
              </a:gs>
              <a:gs pos="100000">
                <a:schemeClr val="accent3">
                  <a:tint val="15000"/>
                  <a:satMod val="350000"/>
                  <a:alpha val="52000"/>
                </a:schemeClr>
              </a:gs>
            </a:gsLst>
            <a:lin ang="16200000" scaled="1"/>
            <a:tileRect/>
          </a:gradFill>
          <a:ln w="38100" cmpd="sng">
            <a:prstDash val="dash"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87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smtClean="0"/>
              <a:t>Property-Directed Test-Case Generation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6351" y="3765896"/>
            <a:ext cx="1139705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US" b="0" dirty="0" smtClean="0"/>
              <a:t>program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6322" y="2517295"/>
            <a:ext cx="1125553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US" b="0" dirty="0" smtClean="0"/>
              <a:t>property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17394" y="5513265"/>
            <a:ext cx="142524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US" b="0" dirty="0" smtClean="0"/>
              <a:t>executable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2731750" y="2170926"/>
            <a:ext cx="1757184" cy="109284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Software Model Checker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4257412" y="4006903"/>
            <a:ext cx="1757184" cy="109284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Directed Symbolic Execution</a:t>
            </a:r>
          </a:p>
        </p:txBody>
      </p:sp>
      <p:sp>
        <p:nvSpPr>
          <p:cNvPr id="10" name="Bent Arrow 9"/>
          <p:cNvSpPr/>
          <p:nvPr/>
        </p:nvSpPr>
        <p:spPr bwMode="auto">
          <a:xfrm rot="10800000" flipH="1">
            <a:off x="3086141" y="3485299"/>
            <a:ext cx="1018871" cy="886098"/>
          </a:xfrm>
          <a:prstGeom prst="ben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96147" y="3588962"/>
            <a:ext cx="754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0" dirty="0" smtClean="0"/>
              <a:t>trace</a:t>
            </a:r>
          </a:p>
        </p:txBody>
      </p:sp>
      <p:sp>
        <p:nvSpPr>
          <p:cNvPr id="13" name="Left-Up Arrow 12"/>
          <p:cNvSpPr/>
          <p:nvPr/>
        </p:nvSpPr>
        <p:spPr bwMode="auto">
          <a:xfrm rot="16200000">
            <a:off x="4636596" y="2673051"/>
            <a:ext cx="1137002" cy="1137002"/>
          </a:xfrm>
          <a:prstGeom prst="left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15" name="Straight Arrow Connector 14"/>
          <p:cNvCxnSpPr>
            <a:stCxn id="8" idx="3"/>
            <a:endCxn id="7" idx="1"/>
          </p:cNvCxnSpPr>
          <p:nvPr/>
        </p:nvCxnSpPr>
        <p:spPr bwMode="auto">
          <a:xfrm>
            <a:off x="1661875" y="2717350"/>
            <a:ext cx="1069875" cy="1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Elbow Connector 17"/>
          <p:cNvCxnSpPr>
            <a:stCxn id="6" idx="3"/>
            <a:endCxn id="7" idx="1"/>
          </p:cNvCxnSpPr>
          <p:nvPr/>
        </p:nvCxnSpPr>
        <p:spPr bwMode="auto">
          <a:xfrm flipV="1">
            <a:off x="1686056" y="2717351"/>
            <a:ext cx="1045694" cy="1248600"/>
          </a:xfrm>
          <a:prstGeom prst="bentConnector3">
            <a:avLst>
              <a:gd name="adj1" fmla="val 50000"/>
            </a:avLst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Elbow Connector 23"/>
          <p:cNvCxnSpPr>
            <a:stCxn id="6" idx="3"/>
            <a:endCxn id="11" idx="1"/>
          </p:cNvCxnSpPr>
          <p:nvPr/>
        </p:nvCxnSpPr>
        <p:spPr bwMode="auto">
          <a:xfrm>
            <a:off x="1686056" y="3965951"/>
            <a:ext cx="2571356" cy="587377"/>
          </a:xfrm>
          <a:prstGeom prst="bentConnector3">
            <a:avLst>
              <a:gd name="adj1" fmla="val 50000"/>
            </a:avLst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Elbow Connector 28"/>
          <p:cNvCxnSpPr>
            <a:stCxn id="11" idx="3"/>
            <a:endCxn id="9" idx="1"/>
          </p:cNvCxnSpPr>
          <p:nvPr/>
        </p:nvCxnSpPr>
        <p:spPr bwMode="auto">
          <a:xfrm>
            <a:off x="6014596" y="4553328"/>
            <a:ext cx="1402798" cy="1159992"/>
          </a:xfrm>
          <a:prstGeom prst="bentConnector3">
            <a:avLst>
              <a:gd name="adj1" fmla="val 50000"/>
            </a:avLst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Rounded Rectangular Callout 1"/>
          <p:cNvSpPr/>
          <p:nvPr/>
        </p:nvSpPr>
        <p:spPr bwMode="auto">
          <a:xfrm>
            <a:off x="6526682" y="3367159"/>
            <a:ext cx="1712885" cy="759988"/>
          </a:xfrm>
          <a:prstGeom prst="wedgeRoundRectCallout">
            <a:avLst>
              <a:gd name="adj1" fmla="val -88767"/>
              <a:gd name="adj2" fmla="val 60586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0" dirty="0" smtClean="0"/>
              <a:t>executable harness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9" name="Rounded Rectangular Callout 18"/>
          <p:cNvSpPr/>
          <p:nvPr/>
        </p:nvSpPr>
        <p:spPr bwMode="auto">
          <a:xfrm>
            <a:off x="1940217" y="4642225"/>
            <a:ext cx="1822626" cy="718926"/>
          </a:xfrm>
          <a:prstGeom prst="wedgeRoundRectCallout">
            <a:avLst>
              <a:gd name="adj1" fmla="val 26133"/>
              <a:gd name="adj2" fmla="val -121251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0" dirty="0" smtClean="0"/>
              <a:t>precise abstract traces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0" name="Rounded Rectangular Callout 19"/>
          <p:cNvSpPr/>
          <p:nvPr/>
        </p:nvSpPr>
        <p:spPr bwMode="auto">
          <a:xfrm>
            <a:off x="2187152" y="1343909"/>
            <a:ext cx="2187152" cy="580679"/>
          </a:xfrm>
          <a:prstGeom prst="wedgeRoundRectCallout">
            <a:avLst>
              <a:gd name="adj1" fmla="val 21133"/>
              <a:gd name="adj2" fmla="val 104473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0" dirty="0"/>
              <a:t> </a:t>
            </a:r>
            <a:r>
              <a:rPr lang="en-US" b="0" dirty="0" smtClean="0"/>
              <a:t>efficient complete traces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93017" y="1269946"/>
            <a:ext cx="897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PDTG</a:t>
            </a:r>
          </a:p>
        </p:txBody>
      </p:sp>
      <p:sp>
        <p:nvSpPr>
          <p:cNvPr id="23" name="Rounded Rectangular Callout 22"/>
          <p:cNvSpPr/>
          <p:nvPr/>
        </p:nvSpPr>
        <p:spPr bwMode="auto">
          <a:xfrm>
            <a:off x="6090635" y="2007920"/>
            <a:ext cx="2657973" cy="718926"/>
          </a:xfrm>
          <a:prstGeom prst="wedgeRoundRectCallout">
            <a:avLst>
              <a:gd name="adj1" fmla="val -70361"/>
              <a:gd name="adj2" fmla="val 119172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0" dirty="0" smtClean="0"/>
              <a:t>interaction between SMC and SE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201413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20" grpId="0" animBg="1"/>
      <p:bldP spid="2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Counterexample Harness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924" y="1423640"/>
            <a:ext cx="4114799" cy="1801253"/>
          </a:xfrm>
          <a:solidFill>
            <a:schemeClr val="bg1"/>
          </a:solidFill>
          <a:ln w="28575">
            <a:solidFill>
              <a:schemeClr val="bg2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68580" rIns="68580" bIns="68580" numCol="1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100" b="1" dirty="0">
                <a:solidFill>
                  <a:srgbClr val="00569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en-US" sz="2100" dirty="0">
                <a:solidFill>
                  <a:schemeClr val="tx2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solidFill>
                  <a:srgbClr val="073942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100" dirty="0" err="1">
                <a:solidFill>
                  <a:srgbClr val="073942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get_input</a:t>
            </a:r>
            <a:r>
              <a:rPr lang="en-US" sz="2100" dirty="0">
                <a:solidFill>
                  <a:srgbClr val="073942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() == </a:t>
            </a:r>
            <a:r>
              <a:rPr lang="en-US" sz="2100" dirty="0">
                <a:solidFill>
                  <a:schemeClr val="accent4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0x1234 </a:t>
            </a:r>
            <a:r>
              <a:rPr lang="en-US" sz="2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&amp;&amp;</a:t>
            </a:r>
            <a:endParaRPr lang="en-US" sz="1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100" dirty="0">
                <a:solidFill>
                  <a:srgbClr val="93A1A1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1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get_input</a:t>
            </a:r>
            <a:r>
              <a:rPr lang="en-US" sz="2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() == </a:t>
            </a:r>
            <a:r>
              <a:rPr lang="en-US" sz="2100" dirty="0">
                <a:solidFill>
                  <a:schemeClr val="accent4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0x8765</a:t>
            </a:r>
            <a:r>
              <a:rPr lang="en-US" sz="2100" dirty="0">
                <a:solidFill>
                  <a:srgbClr val="073942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{</a:t>
            </a:r>
            <a:endParaRPr lang="en-US" sz="1800" dirty="0">
              <a:solidFill>
                <a:srgbClr val="073942"/>
              </a:solidFill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100" dirty="0">
                <a:solidFill>
                  <a:srgbClr val="073942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__</a:t>
            </a:r>
            <a:r>
              <a:rPr lang="en-US" sz="2100" dirty="0" err="1">
                <a:solidFill>
                  <a:srgbClr val="073942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VERIFIER_error</a:t>
            </a:r>
            <a:r>
              <a:rPr lang="en-US" sz="2100" dirty="0">
                <a:solidFill>
                  <a:srgbClr val="073942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();</a:t>
            </a:r>
            <a:endParaRPr lang="en-US" sz="1800" dirty="0">
              <a:solidFill>
                <a:srgbClr val="073942"/>
              </a:solidFill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} </a:t>
            </a:r>
            <a:r>
              <a:rPr lang="en-US" sz="2100" b="1" dirty="0">
                <a:solidFill>
                  <a:srgbClr val="00569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else</a:t>
            </a:r>
            <a:r>
              <a:rPr lang="en-US" sz="2100" dirty="0">
                <a:solidFill>
                  <a:srgbClr val="00569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{</a:t>
            </a:r>
            <a:endParaRPr lang="en-US" sz="1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100" b="1" dirty="0">
                <a:solidFill>
                  <a:srgbClr val="00569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return</a:t>
            </a:r>
            <a:r>
              <a:rPr lang="en-US" sz="2100" dirty="0">
                <a:solidFill>
                  <a:srgbClr val="00569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solidFill>
                  <a:schemeClr val="accent4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}</a:t>
            </a:r>
            <a:endParaRPr lang="en-US" sz="1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0924" y="3353469"/>
            <a:ext cx="4114799" cy="216048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68580" tIns="68580" rIns="68580" bIns="6858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1313" indent="-1698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286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100" dirty="0">
                <a:solidFill>
                  <a:srgbClr val="00569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void </a:t>
            </a:r>
            <a:r>
              <a:rPr lang="en-US" sz="2100" b="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__</a:t>
            </a:r>
            <a:r>
              <a:rPr lang="en-US" sz="2100" b="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get_input</a:t>
            </a:r>
            <a:r>
              <a:rPr lang="en-US" sz="2100" b="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() {</a:t>
            </a:r>
            <a:endParaRPr lang="en-US" sz="1800" b="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100" dirty="0">
                <a:solidFill>
                  <a:srgbClr val="93A1A1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100" dirty="0">
                <a:solidFill>
                  <a:srgbClr val="00569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static</a:t>
            </a:r>
            <a:r>
              <a:rPr lang="en-US" sz="2100" dirty="0">
                <a:solidFill>
                  <a:schemeClr val="tx2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 x =</a:t>
            </a:r>
            <a:r>
              <a:rPr lang="en-US" sz="2100" b="0" dirty="0">
                <a:solidFill>
                  <a:srgbClr val="93A1A1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dirty="0">
                <a:solidFill>
                  <a:schemeClr val="accent4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100" b="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800" b="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100" dirty="0">
                <a:solidFill>
                  <a:srgbClr val="93A1A1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100" dirty="0">
                <a:solidFill>
                  <a:srgbClr val="00569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switch</a:t>
            </a:r>
            <a:r>
              <a:rPr lang="en-US" sz="2100" dirty="0">
                <a:solidFill>
                  <a:schemeClr val="tx2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(x++) {</a:t>
            </a:r>
            <a:endParaRPr lang="en-US" sz="1800" b="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100" dirty="0">
                <a:solidFill>
                  <a:srgbClr val="93A1A1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100" dirty="0">
                <a:solidFill>
                  <a:srgbClr val="00569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case</a:t>
            </a:r>
            <a:r>
              <a:rPr lang="en-US" sz="2100" dirty="0">
                <a:solidFill>
                  <a:schemeClr val="tx2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dirty="0">
                <a:solidFill>
                  <a:schemeClr val="accent4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100" b="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100" dirty="0">
                <a:solidFill>
                  <a:srgbClr val="93A1A1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solidFill>
                  <a:srgbClr val="00569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return</a:t>
            </a:r>
            <a:r>
              <a:rPr lang="en-US" sz="2100" dirty="0">
                <a:solidFill>
                  <a:schemeClr val="tx2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dirty="0">
                <a:solidFill>
                  <a:schemeClr val="accent4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0x1234</a:t>
            </a:r>
            <a:r>
              <a:rPr lang="en-US" sz="2100" b="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800" b="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100" dirty="0">
                <a:solidFill>
                  <a:srgbClr val="93A1A1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100" dirty="0">
                <a:solidFill>
                  <a:srgbClr val="00569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case</a:t>
            </a:r>
            <a:r>
              <a:rPr lang="en-US" sz="2100" dirty="0">
                <a:solidFill>
                  <a:schemeClr val="tx2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dirty="0">
                <a:solidFill>
                  <a:schemeClr val="accent4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100" b="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100" dirty="0">
                <a:solidFill>
                  <a:srgbClr val="93A1A1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solidFill>
                  <a:srgbClr val="00569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return</a:t>
            </a:r>
            <a:r>
              <a:rPr lang="en-US" sz="2100" dirty="0">
                <a:solidFill>
                  <a:schemeClr val="tx2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dirty="0">
                <a:solidFill>
                  <a:schemeClr val="accent4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0x8765</a:t>
            </a:r>
            <a:r>
              <a:rPr lang="en-US" sz="2100" b="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800" b="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100" dirty="0">
                <a:solidFill>
                  <a:srgbClr val="93A1A1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100" dirty="0">
                <a:solidFill>
                  <a:srgbClr val="00569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default</a:t>
            </a:r>
            <a:r>
              <a:rPr lang="en-US" sz="2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100" dirty="0">
                <a:solidFill>
                  <a:srgbClr val="93A1A1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smtClean="0">
                <a:solidFill>
                  <a:srgbClr val="00569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return </a:t>
            </a:r>
            <a:r>
              <a:rPr lang="en-US" sz="2100" b="0" dirty="0" smtClean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0; </a:t>
            </a:r>
            <a:r>
              <a:rPr lang="en-US" sz="2100" b="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}</a:t>
            </a:r>
            <a:endParaRPr lang="en-US" sz="1800" b="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100" b="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}</a:t>
            </a:r>
            <a:endParaRPr lang="en-US" sz="1800" b="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4614712" y="1388929"/>
            <a:ext cx="4104746" cy="201352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1313" indent="-1698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286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50" b="0" dirty="0" err="1">
                <a:latin typeface="Consolas" panose="020B0609020204030204" pitchFamily="49" charset="0"/>
              </a:rPr>
              <a:t>get_input</a:t>
            </a:r>
            <a:r>
              <a:rPr lang="en-US" sz="1950" b="0" dirty="0">
                <a:latin typeface="Consolas" panose="020B0609020204030204" pitchFamily="49" charset="0"/>
              </a:rPr>
              <a:t>()</a:t>
            </a:r>
            <a:r>
              <a:rPr lang="en-US" sz="1950" b="0" dirty="0"/>
              <a:t> is an external function</a:t>
            </a:r>
          </a:p>
          <a:p>
            <a:r>
              <a:rPr lang="en-US" sz="1950" b="0" dirty="0"/>
              <a:t>Program considered buggy if and only if </a:t>
            </a:r>
            <a:r>
              <a:rPr lang="en-US" sz="1950" b="0" dirty="0">
                <a:latin typeface="Consolas" panose="020B0609020204030204" pitchFamily="49" charset="0"/>
              </a:rPr>
              <a:t>__</a:t>
            </a:r>
            <a:r>
              <a:rPr lang="en-US" sz="1950" b="0" dirty="0" err="1">
                <a:latin typeface="Consolas" panose="020B0609020204030204" pitchFamily="49" charset="0"/>
              </a:rPr>
              <a:t>VERIFIER_error</a:t>
            </a:r>
            <a:r>
              <a:rPr lang="en-US" sz="1950" b="0" dirty="0">
                <a:latin typeface="Consolas" panose="020B0609020204030204" pitchFamily="49" charset="0"/>
              </a:rPr>
              <a:t>() </a:t>
            </a:r>
            <a:r>
              <a:rPr lang="en-US" sz="1950" b="0" dirty="0"/>
              <a:t>is reachable</a:t>
            </a: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4614712" y="3426949"/>
            <a:ext cx="4104746" cy="201352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1313" indent="-1698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286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50" b="0" dirty="0"/>
              <a:t>Implementation of external functions linked to original source code</a:t>
            </a:r>
          </a:p>
          <a:p>
            <a:r>
              <a:rPr lang="en-US" sz="1950" b="0" dirty="0"/>
              <a:t>Causes program to execute </a:t>
            </a:r>
            <a:r>
              <a:rPr lang="en-US" sz="1950" b="0" dirty="0">
                <a:latin typeface="Consolas" panose="020B0609020204030204" pitchFamily="49" charset="0"/>
              </a:rPr>
              <a:t>__</a:t>
            </a:r>
            <a:r>
              <a:rPr lang="en-US" sz="1950" b="0" dirty="0" err="1">
                <a:latin typeface="Consolas" panose="020B0609020204030204" pitchFamily="49" charset="0"/>
              </a:rPr>
              <a:t>VERIFIER_error</a:t>
            </a:r>
            <a:r>
              <a:rPr lang="en-US" sz="1950" b="0" dirty="0">
                <a:latin typeface="Consolas" panose="020B0609020204030204" pitchFamily="49" charset="0"/>
              </a:rPr>
              <a:t>()</a:t>
            </a:r>
          </a:p>
          <a:p>
            <a:endParaRPr lang="en-US" sz="1950" b="0" dirty="0"/>
          </a:p>
        </p:txBody>
      </p:sp>
    </p:spTree>
    <p:extLst>
      <p:ext uri="{BB962C8B-B14F-4D97-AF65-F5344CB8AC3E}">
        <p14:creationId xmlns:p14="http://schemas.microsoft.com/office/powerpoint/2010/main" val="2496636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4-12 at 3.19.37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66510"/>
            <a:ext cx="7162800" cy="5829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772195" y="5663624"/>
            <a:ext cx="55996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onsolas"/>
                <a:cs typeface="Consolas"/>
              </a:rPr>
              <a:t>http://</a:t>
            </a:r>
            <a:r>
              <a:rPr lang="en-US" sz="3200" dirty="0" err="1" smtClean="0">
                <a:solidFill>
                  <a:schemeClr val="bg1"/>
                </a:solidFill>
                <a:latin typeface="Consolas"/>
                <a:cs typeface="Consolas"/>
              </a:rPr>
              <a:t>seahorn.github.io</a:t>
            </a:r>
            <a:endParaRPr lang="en-US" sz="3200" dirty="0">
              <a:solidFill>
                <a:schemeClr val="bg1"/>
              </a:solidFill>
              <a:latin typeface="Consolas"/>
              <a:cs typeface="Consola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55042" y="6529589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835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Harnesses for Linux Device Drivers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01934" y="1445081"/>
            <a:ext cx="4341516" cy="413112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68580" tIns="68580" rIns="68580" bIns="6858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1313" indent="-1698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286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000" dirty="0">
                <a:solidFill>
                  <a:srgbClr val="00569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void</a:t>
            </a:r>
            <a:r>
              <a:rPr lang="en-US" sz="2000" b="0" dirty="0">
                <a:solidFill>
                  <a:srgbClr val="00569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000" b="0" dirty="0" err="1" smtClean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ldv_ptr</a:t>
            </a:r>
            <a:r>
              <a:rPr lang="en-US" sz="2000" b="0" dirty="0" smtClean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smtClean="0">
                <a:solidFill>
                  <a:srgbClr val="00569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void</a:t>
            </a:r>
            <a:r>
              <a:rPr lang="en-US" sz="2000" b="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b="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000" b="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{</a:t>
            </a:r>
            <a:endParaRPr lang="en-US" sz="1600" b="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000" b="0" dirty="0">
                <a:solidFill>
                  <a:srgbClr val="93A1A1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>
                <a:solidFill>
                  <a:srgbClr val="00569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void</a:t>
            </a:r>
            <a:r>
              <a:rPr lang="en-US" sz="2000" b="0" dirty="0">
                <a:solidFill>
                  <a:schemeClr val="tx2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000" b="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tmp</a:t>
            </a:r>
            <a:r>
              <a:rPr lang="en-US" sz="2000" b="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600" b="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000" b="0" dirty="0">
                <a:solidFill>
                  <a:srgbClr val="93A1A1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tmp</a:t>
            </a:r>
            <a:r>
              <a:rPr lang="en-US" sz="2000" b="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__c();</a:t>
            </a:r>
            <a:endParaRPr lang="en-US" sz="1600" b="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000" b="0" dirty="0">
                <a:solidFill>
                  <a:srgbClr val="93A1A1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>
                <a:solidFill>
                  <a:srgbClr val="00569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return</a:t>
            </a:r>
            <a:r>
              <a:rPr lang="en-US" sz="2000" b="0" dirty="0">
                <a:solidFill>
                  <a:schemeClr val="tx2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tmp</a:t>
            </a:r>
            <a:r>
              <a:rPr lang="en-US" sz="2000" b="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600" b="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000" b="0" dirty="0" smtClean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}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endParaRPr lang="en-US" sz="1600" b="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is-IS" sz="2000" b="0" dirty="0" smtClean="0">
                <a:solidFill>
                  <a:srgbClr val="586E7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1600" b="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endParaRPr lang="en-US" sz="2000" b="0" dirty="0" smtClean="0">
              <a:solidFill>
                <a:srgbClr val="002060"/>
              </a:solidFill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000" b="0" dirty="0" smtClean="0">
                <a:solidFill>
                  <a:srgbClr val="00206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smtClean="0">
                <a:solidFill>
                  <a:srgbClr val="00569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void</a:t>
            </a:r>
            <a:r>
              <a:rPr lang="en-US" sz="2000" b="0" dirty="0" smtClean="0">
                <a:solidFill>
                  <a:schemeClr val="tx2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000" b="0" dirty="0" err="1" smtClean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is_got</a:t>
            </a:r>
            <a:r>
              <a:rPr lang="en-US" sz="2000" b="0" dirty="0" smtClean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000" b="0" dirty="0" err="1" smtClean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ldv_ptr</a:t>
            </a:r>
            <a:r>
              <a:rPr lang="en-US" sz="2000" b="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();</a:t>
            </a:r>
            <a:endParaRPr lang="en-US" sz="1600" b="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000" b="0" dirty="0" smtClean="0">
                <a:solidFill>
                  <a:srgbClr val="00206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smtClean="0">
                <a:solidFill>
                  <a:srgbClr val="00569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en-US" sz="2000" b="0" dirty="0" smtClean="0">
                <a:solidFill>
                  <a:schemeClr val="tx2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is_got</a:t>
            </a:r>
            <a:r>
              <a:rPr lang="en-US" sz="2000" b="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&lt;= (</a:t>
            </a:r>
            <a:r>
              <a:rPr lang="en-US" sz="2000" dirty="0">
                <a:solidFill>
                  <a:srgbClr val="00569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long</a:t>
            </a:r>
            <a:r>
              <a:rPr lang="en-US" sz="2000" b="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="0" dirty="0">
                <a:solidFill>
                  <a:schemeClr val="accent4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r>
              <a:rPr lang="en-US" sz="2000" b="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000" b="0" dirty="0" smtClean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000" b="0" dirty="0" smtClean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{ </a:t>
            </a:r>
            <a:r>
              <a:rPr lang="en-US" sz="2000" b="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 }</a:t>
            </a:r>
            <a:endParaRPr lang="en-US" sz="1600" b="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431323" y="2914650"/>
            <a:ext cx="659424" cy="1727689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4808764" y="1445081"/>
            <a:ext cx="3913204" cy="4049486"/>
          </a:xfrm>
        </p:spPr>
        <p:txBody>
          <a:bodyPr/>
          <a:lstStyle/>
          <a:p>
            <a:pPr lvl="1"/>
            <a:r>
              <a:rPr lang="en-US" dirty="0" smtClean="0"/>
              <a:t>Sample from </a:t>
            </a:r>
            <a:r>
              <a:rPr lang="en-US" dirty="0"/>
              <a:t>Linux Device Verification (LDV) </a:t>
            </a:r>
            <a:r>
              <a:rPr lang="en-US" dirty="0" smtClean="0"/>
              <a:t>project</a:t>
            </a:r>
            <a:r>
              <a:rPr lang="en-US" baseline="30000" dirty="0" smtClean="0"/>
              <a:t>1</a:t>
            </a:r>
            <a:endParaRPr lang="en-US" dirty="0"/>
          </a:p>
          <a:p>
            <a:pPr lvl="1"/>
            <a:r>
              <a:rPr lang="en-US" dirty="0"/>
              <a:t>Harness functions returning pointers are tricky</a:t>
            </a:r>
          </a:p>
          <a:p>
            <a:pPr lvl="2"/>
            <a:r>
              <a:rPr lang="en-US" dirty="0"/>
              <a:t>May not be reasonable addresses</a:t>
            </a:r>
          </a:p>
          <a:p>
            <a:pPr lvl="2"/>
            <a:r>
              <a:rPr lang="en-US" dirty="0"/>
              <a:t>Might return “new” memory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Original program instrumented with memory read/store hooks that control access to external memory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645582" y="5933143"/>
            <a:ext cx="3041218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0" baseline="30000" dirty="0"/>
              <a:t>1</a:t>
            </a:r>
            <a:r>
              <a:rPr lang="en-US" b="0" dirty="0" smtClean="0"/>
              <a:t>http</a:t>
            </a:r>
            <a:r>
              <a:rPr lang="en-US" b="0" dirty="0"/>
              <a:t>://</a:t>
            </a:r>
            <a:r>
              <a:rPr lang="en-US" b="0" dirty="0" err="1"/>
              <a:t>linuxtesting.org</a:t>
            </a:r>
            <a:r>
              <a:rPr lang="en-US" b="0" dirty="0"/>
              <a:t>/</a:t>
            </a:r>
            <a:r>
              <a:rPr lang="en-US" b="0" dirty="0" err="1"/>
              <a:t>ldv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0620080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External Memory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533400" y="5060950"/>
            <a:ext cx="8153400" cy="1035050"/>
          </a:xfrm>
        </p:spPr>
        <p:txBody>
          <a:bodyPr/>
          <a:lstStyle/>
          <a:p>
            <a:r>
              <a:rPr lang="en-US" dirty="0" smtClean="0"/>
              <a:t>Accesses to external “virtual” memory are mapped to real memory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pportunistically allocate memory for new accesses</a:t>
            </a:r>
          </a:p>
          <a:p>
            <a:pPr lvl="1"/>
            <a:r>
              <a:rPr lang="en-US" dirty="0" smtClean="0"/>
              <a:t>ignore invalid stores, return a default value for an invalid load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838200" y="1219200"/>
            <a:ext cx="1524000" cy="3429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Program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7162800" y="1219200"/>
            <a:ext cx="1524000" cy="3429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Memory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962400" y="3200400"/>
            <a:ext cx="1524000" cy="1524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Internal Memory Access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962400" y="1219200"/>
            <a:ext cx="1524000" cy="1524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External Memory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 Access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2686050" y="3771900"/>
            <a:ext cx="8382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5827528" y="3771900"/>
            <a:ext cx="8382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2686050" y="1870075"/>
            <a:ext cx="8382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5827528" y="1898945"/>
            <a:ext cx="8382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5455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85800"/>
            <a:ext cx="7239000" cy="53518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2195" y="6044624"/>
            <a:ext cx="55996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onsolas"/>
                <a:cs typeface="Consolas"/>
              </a:rPr>
              <a:t>http://</a:t>
            </a:r>
            <a:r>
              <a:rPr lang="en-US" sz="3200" dirty="0" err="1" smtClean="0">
                <a:solidFill>
                  <a:schemeClr val="bg1"/>
                </a:solidFill>
                <a:latin typeface="Consolas"/>
                <a:cs typeface="Consolas"/>
              </a:rPr>
              <a:t>seahorn.github.io</a:t>
            </a:r>
            <a:endParaRPr lang="en-US" sz="3200" dirty="0">
              <a:solidFill>
                <a:schemeClr val="bg1"/>
              </a:solidFill>
              <a:latin typeface="Consolas"/>
              <a:cs typeface="Consolas"/>
            </a:endParaRPr>
          </a:p>
        </p:txBody>
      </p:sp>
      <p:sp>
        <p:nvSpPr>
          <p:cNvPr id="4" name="Rounded Rectangular Callout 3"/>
          <p:cNvSpPr/>
          <p:nvPr/>
        </p:nvSpPr>
        <p:spPr bwMode="auto">
          <a:xfrm>
            <a:off x="152400" y="838200"/>
            <a:ext cx="2114005" cy="1295400"/>
          </a:xfrm>
          <a:prstGeom prst="wedgeRoundRectCallout">
            <a:avLst>
              <a:gd name="adj1" fmla="val 33221"/>
              <a:gd name="adj2" fmla="val 81665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Temesghen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 </a:t>
            </a:r>
            <a:r>
              <a:rPr kumimoji="0" lang="en-US" sz="20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Kahsai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 (Amazon)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6477000" y="838200"/>
            <a:ext cx="2266405" cy="1295400"/>
          </a:xfrm>
          <a:prstGeom prst="wedgeRoundRectCallout">
            <a:avLst>
              <a:gd name="adj1" fmla="val -37657"/>
              <a:gd name="adj2" fmla="val 87388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Jorge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Navas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 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(SRI)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91907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355001" y="3550024"/>
            <a:ext cx="8455511" cy="261410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Automated Verification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Deductive Verification</a:t>
            </a:r>
          </a:p>
          <a:p>
            <a:pPr lvl="1"/>
            <a:r>
              <a:rPr lang="en-US" dirty="0" smtClean="0"/>
              <a:t>A user provides a program and a verification certificate</a:t>
            </a:r>
          </a:p>
          <a:p>
            <a:pPr lvl="2"/>
            <a:r>
              <a:rPr lang="en-US" dirty="0" smtClean="0"/>
              <a:t>e.g., inductive invariant, pre- and post-conditions, function summaries, etc.</a:t>
            </a:r>
          </a:p>
          <a:p>
            <a:pPr lvl="1"/>
            <a:r>
              <a:rPr lang="en-US" dirty="0" smtClean="0"/>
              <a:t>A tool automatically checks validity of the certificate</a:t>
            </a:r>
          </a:p>
          <a:p>
            <a:pPr lvl="2"/>
            <a:r>
              <a:rPr lang="en-US" dirty="0"/>
              <a:t>t</a:t>
            </a:r>
            <a:r>
              <a:rPr lang="en-US" dirty="0" smtClean="0"/>
              <a:t>his is not easy! (might even be undecidable)</a:t>
            </a:r>
          </a:p>
          <a:p>
            <a:pPr lvl="1"/>
            <a:r>
              <a:rPr lang="en-US" dirty="0" smtClean="0"/>
              <a:t>Verification is manual but machine certified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Algorithmic Verification</a:t>
            </a:r>
          </a:p>
          <a:p>
            <a:pPr lvl="1"/>
            <a:r>
              <a:rPr lang="en-US" dirty="0" smtClean="0"/>
              <a:t>A user provides a program and a desired specification</a:t>
            </a:r>
          </a:p>
          <a:p>
            <a:pPr lvl="2"/>
            <a:r>
              <a:rPr lang="en-US" dirty="0"/>
              <a:t>e</a:t>
            </a:r>
            <a:r>
              <a:rPr lang="en-US" dirty="0" smtClean="0"/>
              <a:t>.g., program never writes outside of allocated memory</a:t>
            </a:r>
          </a:p>
          <a:p>
            <a:pPr lvl="1"/>
            <a:r>
              <a:rPr lang="en-US" dirty="0" smtClean="0"/>
              <a:t>A tool automatically checks validity of the specification</a:t>
            </a:r>
          </a:p>
          <a:p>
            <a:pPr lvl="2"/>
            <a:r>
              <a:rPr lang="en-US" dirty="0" smtClean="0"/>
              <a:t>and generates a verification certificate if the program is correct</a:t>
            </a:r>
          </a:p>
          <a:p>
            <a:pPr lvl="2"/>
            <a:r>
              <a:rPr lang="en-US" dirty="0" smtClean="0"/>
              <a:t>and generates a counterexample if the program is not correct</a:t>
            </a:r>
          </a:p>
          <a:p>
            <a:pPr lvl="1"/>
            <a:r>
              <a:rPr lang="en-US" dirty="0" smtClean="0"/>
              <a:t>Verification is completely automatic – “push-button”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7337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Algorithmic Logic-Based Verification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73384" y="6019800"/>
            <a:ext cx="627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38800" y="6019800"/>
            <a:ext cx="52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</a:t>
            </a:r>
            <a:endParaRPr lang="en-US" dirty="0"/>
          </a:p>
        </p:txBody>
      </p:sp>
      <p:sp>
        <p:nvSpPr>
          <p:cNvPr id="7" name="Down Arrow 6"/>
          <p:cNvSpPr/>
          <p:nvPr/>
        </p:nvSpPr>
        <p:spPr bwMode="auto">
          <a:xfrm rot="1945359">
            <a:off x="3521871" y="5549899"/>
            <a:ext cx="381000" cy="45720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8" name="Down Arrow 7"/>
          <p:cNvSpPr/>
          <p:nvPr/>
        </p:nvSpPr>
        <p:spPr bwMode="auto">
          <a:xfrm rot="19654641" flipH="1">
            <a:off x="5562125" y="5572297"/>
            <a:ext cx="381000" cy="45720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Rounded Rectangular Callout 8"/>
          <p:cNvSpPr/>
          <p:nvPr/>
        </p:nvSpPr>
        <p:spPr bwMode="auto">
          <a:xfrm>
            <a:off x="6035996" y="914400"/>
            <a:ext cx="1812604" cy="685800"/>
          </a:xfrm>
          <a:prstGeom prst="wedgeRoundRectCallout">
            <a:avLst>
              <a:gd name="adj1" fmla="val -35427"/>
              <a:gd name="adj2" fmla="val 74558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Safety Properties</a:t>
            </a:r>
          </a:p>
        </p:txBody>
      </p:sp>
      <p:sp>
        <p:nvSpPr>
          <p:cNvPr id="10" name="Rounded Rectangular Callout 9"/>
          <p:cNvSpPr/>
          <p:nvPr/>
        </p:nvSpPr>
        <p:spPr bwMode="auto">
          <a:xfrm>
            <a:off x="6874196" y="2082800"/>
            <a:ext cx="1812604" cy="685800"/>
          </a:xfrm>
          <a:prstGeom prst="wedgeRoundRectCallout">
            <a:avLst>
              <a:gd name="adj1" fmla="val -42926"/>
              <a:gd name="adj2" fmla="val 97981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Constrained Horn Clauses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247098" y="3429000"/>
            <a:ext cx="1812604" cy="685800"/>
            <a:chOff x="7247098" y="3429000"/>
            <a:chExt cx="1812604" cy="685800"/>
          </a:xfrm>
        </p:grpSpPr>
        <p:sp>
          <p:nvSpPr>
            <p:cNvPr id="11" name="Rounded Rectangular Callout 10"/>
            <p:cNvSpPr/>
            <p:nvPr/>
          </p:nvSpPr>
          <p:spPr bwMode="auto">
            <a:xfrm>
              <a:off x="7247098" y="3429000"/>
              <a:ext cx="1812604" cy="685800"/>
            </a:xfrm>
            <a:prstGeom prst="wedgeRoundRectCallout">
              <a:avLst>
                <a:gd name="adj1" fmla="val -42926"/>
                <a:gd name="adj2" fmla="val 97981"/>
                <a:gd name="adj3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rPr>
                <a:t>Spacer</a:t>
              </a:r>
            </a:p>
          </p:txBody>
        </p:sp>
        <p:pic>
          <p:nvPicPr>
            <p:cNvPr id="12" name="Picture 11" descr="zyckekoT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7705" y="3472136"/>
              <a:ext cx="481997" cy="642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96203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500295" y="915492"/>
            <a:ext cx="7935278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lvl="0" algn="l">
              <a:defRPr sz="1800"/>
            </a:pPr>
            <a:r>
              <a:rPr lang="en-US" sz="2000" dirty="0" smtClean="0"/>
              <a:t>Example: </a:t>
            </a:r>
            <a:r>
              <a:rPr lang="en-US" sz="2000" b="0" dirty="0" smtClean="0"/>
              <a:t>in </a:t>
            </a:r>
            <a:r>
              <a:rPr lang="en-US" sz="2000" b="0" dirty="0" err="1" smtClean="0"/>
              <a:t>test.c</a:t>
            </a:r>
            <a:r>
              <a:rPr lang="en-US" sz="2000" b="0" dirty="0" smtClean="0"/>
              <a:t>, check</a:t>
            </a:r>
            <a:r>
              <a:rPr sz="2000" b="0" dirty="0" smtClean="0"/>
              <a:t> </a:t>
            </a:r>
            <a:r>
              <a:rPr sz="2000" b="0" dirty="0"/>
              <a:t>that </a:t>
            </a:r>
            <a:r>
              <a:rPr sz="2000" b="0" dirty="0">
                <a:solidFill>
                  <a:srgbClr val="C82506"/>
                </a:solidFill>
              </a:rPr>
              <a:t>x is always greater </a:t>
            </a:r>
            <a:r>
              <a:rPr lang="en-US" sz="2000" b="0" dirty="0" smtClean="0">
                <a:solidFill>
                  <a:srgbClr val="C82506"/>
                </a:solidFill>
              </a:rPr>
              <a:t>than </a:t>
            </a:r>
            <a:r>
              <a:rPr sz="2000" b="0" dirty="0" smtClean="0">
                <a:solidFill>
                  <a:srgbClr val="C82506"/>
                </a:solidFill>
              </a:rPr>
              <a:t>or </a:t>
            </a:r>
            <a:r>
              <a:rPr sz="2000" b="0" dirty="0">
                <a:solidFill>
                  <a:srgbClr val="C82506"/>
                </a:solidFill>
              </a:rPr>
              <a:t>equal </a:t>
            </a:r>
            <a:r>
              <a:rPr sz="2000" b="0" dirty="0" smtClean="0">
                <a:solidFill>
                  <a:srgbClr val="C82506"/>
                </a:solidFill>
              </a:rPr>
              <a:t>t</a:t>
            </a:r>
            <a:r>
              <a:rPr lang="en-US" sz="2000" b="0" dirty="0">
                <a:solidFill>
                  <a:srgbClr val="C82506"/>
                </a:solidFill>
              </a:rPr>
              <a:t>o</a:t>
            </a:r>
            <a:r>
              <a:rPr sz="2000" b="0" dirty="0" smtClean="0">
                <a:solidFill>
                  <a:srgbClr val="C82506"/>
                </a:solidFill>
              </a:rPr>
              <a:t> </a:t>
            </a:r>
            <a:r>
              <a:rPr sz="2000" b="0" dirty="0">
                <a:solidFill>
                  <a:srgbClr val="C82506"/>
                </a:solidFill>
              </a:rPr>
              <a:t>y</a:t>
            </a:r>
            <a:r>
              <a:rPr sz="2000" dirty="0">
                <a:solidFill>
                  <a:srgbClr val="C82506"/>
                </a:solidFill>
              </a:rPr>
              <a:t> </a:t>
            </a:r>
          </a:p>
        </p:txBody>
      </p:sp>
      <p:grpSp>
        <p:nvGrpSpPr>
          <p:cNvPr id="73" name="Group 73"/>
          <p:cNvGrpSpPr/>
          <p:nvPr/>
        </p:nvGrpSpPr>
        <p:grpSpPr>
          <a:xfrm>
            <a:off x="1233137" y="1202726"/>
            <a:ext cx="5523182" cy="3834900"/>
            <a:chOff x="0" y="-22683"/>
            <a:chExt cx="7855191" cy="5454077"/>
          </a:xfrm>
        </p:grpSpPr>
        <p:pic>
          <p:nvPicPr>
            <p:cNvPr id="70" name="Screen Shot 2015-10-04 at 5.58.30 PM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666213"/>
              <a:ext cx="7855191" cy="4765181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254000" dist="127000" dir="5400000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1" name="Shape 71"/>
            <p:cNvSpPr/>
            <p:nvPr/>
          </p:nvSpPr>
          <p:spPr>
            <a:xfrm>
              <a:off x="303605" y="4328099"/>
              <a:ext cx="2219723" cy="361621"/>
            </a:xfrm>
            <a:prstGeom prst="rect">
              <a:avLst/>
            </a:prstGeom>
            <a:noFill/>
            <a:ln w="50800" cap="flat">
              <a:solidFill>
                <a:srgbClr val="C82506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72" name="Shape 72"/>
            <p:cNvSpPr/>
            <p:nvPr/>
          </p:nvSpPr>
          <p:spPr>
            <a:xfrm>
              <a:off x="3116299" y="-22683"/>
              <a:ext cx="1164484" cy="693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2500"/>
                <a:t>test.c</a:t>
              </a:r>
            </a:p>
          </p:txBody>
        </p:sp>
      </p:grpSp>
      <p:sp>
        <p:nvSpPr>
          <p:cNvPr id="74" name="Shape 74"/>
          <p:cNvSpPr/>
          <p:nvPr/>
        </p:nvSpPr>
        <p:spPr>
          <a:xfrm>
            <a:off x="337497" y="5373617"/>
            <a:ext cx="2907916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>
            <a:lvl1pPr>
              <a:defRPr sz="2500"/>
            </a:lvl1pPr>
          </a:lstStyle>
          <a:p>
            <a:pPr lvl="0">
              <a:defRPr sz="1800"/>
            </a:pPr>
            <a:r>
              <a:rPr sz="2000" dirty="0"/>
              <a:t>SeaHorn command:</a:t>
            </a:r>
          </a:p>
        </p:txBody>
      </p:sp>
      <p:grpSp>
        <p:nvGrpSpPr>
          <p:cNvPr id="77" name="Group 77"/>
          <p:cNvGrpSpPr/>
          <p:nvPr/>
        </p:nvGrpSpPr>
        <p:grpSpPr>
          <a:xfrm>
            <a:off x="500295" y="5897092"/>
            <a:ext cx="3166599" cy="592334"/>
            <a:chOff x="-127000" y="-88900"/>
            <a:chExt cx="4503605" cy="842429"/>
          </a:xfrm>
        </p:grpSpPr>
        <p:pic>
          <p:nvPicPr>
            <p:cNvPr id="76" name="Screen Shot 2015-10-04 at 6.26.31 PM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249606" cy="51223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5" name="Picture 74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27000" y="-88900"/>
              <a:ext cx="4503606" cy="842430"/>
            </a:xfrm>
            <a:prstGeom prst="rect">
              <a:avLst/>
            </a:prstGeom>
            <a:effectLst/>
          </p:spPr>
        </p:pic>
      </p:grpSp>
      <p:grpSp>
        <p:nvGrpSpPr>
          <p:cNvPr id="80" name="Group 80"/>
          <p:cNvGrpSpPr/>
          <p:nvPr/>
        </p:nvGrpSpPr>
        <p:grpSpPr>
          <a:xfrm>
            <a:off x="5573381" y="5501063"/>
            <a:ext cx="3314979" cy="1415359"/>
            <a:chOff x="-127000" y="-88900"/>
            <a:chExt cx="4714635" cy="2012954"/>
          </a:xfrm>
        </p:grpSpPr>
        <p:pic>
          <p:nvPicPr>
            <p:cNvPr id="79" name="Screen Shot 2015-10-04 at 6.30.38 PM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460636" cy="16827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8" name="Picture 77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27000" y="-88900"/>
              <a:ext cx="4714636" cy="2012955"/>
            </a:xfrm>
            <a:prstGeom prst="rect">
              <a:avLst/>
            </a:prstGeom>
            <a:effectLst/>
          </p:spPr>
        </p:pic>
      </p:grpSp>
      <p:sp>
        <p:nvSpPr>
          <p:cNvPr id="83" name="Shape 83"/>
          <p:cNvSpPr/>
          <p:nvPr/>
        </p:nvSpPr>
        <p:spPr>
          <a:xfrm>
            <a:off x="5776912" y="5209632"/>
            <a:ext cx="2907916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>
            <a:lvl1pPr>
              <a:defRPr sz="2500"/>
            </a:lvl1pPr>
          </a:lstStyle>
          <a:p>
            <a:pPr lvl="0">
              <a:defRPr sz="1800"/>
            </a:pPr>
            <a:r>
              <a:rPr sz="2000" dirty="0"/>
              <a:t>SeaHorn result: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SeaHorn</a:t>
            </a:r>
            <a:r>
              <a:rPr lang="en-US" dirty="0" smtClean="0"/>
              <a:t> Usage</a:t>
            </a:r>
            <a:endParaRPr lang="en-US" dirty="0"/>
          </a:p>
        </p:txBody>
      </p:sp>
      <p:sp>
        <p:nvSpPr>
          <p:cNvPr id="2" name="Right Arrow 1"/>
          <p:cNvSpPr/>
          <p:nvPr/>
        </p:nvSpPr>
        <p:spPr bwMode="auto">
          <a:xfrm>
            <a:off x="4065104" y="5897092"/>
            <a:ext cx="1003853" cy="497236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32705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ARIE@C02KN0M1FFRT3PP7" val="5577"/>
  <p:tag name="DEFAULTDISPLAYSOURCE" val="\documentclass{article}&#10;&#10;\pagestyle{empty}&#10;&#10;\begin{document}&#10;&#10;&#10;\end{document}"/>
  <p:tag name="EMBEDFONTS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0.2|0.2|0.2|0.2|0.6|4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2.3|1|0.3|0.1|0.2|31|0.5|0.2"/>
</p:tagLst>
</file>

<file path=ppt/theme/theme1.xml><?xml version="1.0" encoding="utf-8"?>
<a:theme xmlns:a="http://schemas.openxmlformats.org/drawingml/2006/main" name="identity-presentation-fullcolor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66FF"/>
      </a:accent1>
      <a:accent2>
        <a:srgbClr val="9933FF"/>
      </a:accent2>
      <a:accent3>
        <a:srgbClr val="FFFFFF"/>
      </a:accent3>
      <a:accent4>
        <a:srgbClr val="000000"/>
      </a:accent4>
      <a:accent5>
        <a:srgbClr val="AAB8FF"/>
      </a:accent5>
      <a:accent6>
        <a:srgbClr val="8A2DE7"/>
      </a:accent6>
      <a:hlink>
        <a:srgbClr val="3C4F82"/>
      </a:hlink>
      <a:folHlink>
        <a:srgbClr val="33CC33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CA1FB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CA1FB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66FF"/>
        </a:hlink>
        <a:folHlink>
          <a:srgbClr val="00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C4F82"/>
        </a:hlink>
        <a:folHlink>
          <a:srgbClr val="0066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B17B50F0-A7A2-4F08-B7B0-7BD53C084C56}" vid="{8913C94E-9336-4C7E-A817-69736CA8537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identity-presentation-fullcolor.potx</Template>
  <TotalTime>25017</TotalTime>
  <Words>3493</Words>
  <Application>Microsoft Macintosh PowerPoint</Application>
  <PresentationFormat>On-screen Show (4:3)</PresentationFormat>
  <Paragraphs>653</Paragraphs>
  <Slides>51</Slides>
  <Notes>14</Notes>
  <HiddenSlides>1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73" baseType="lpstr">
      <vt:lpstr>Ayuthaya</vt:lpstr>
      <vt:lpstr>Batang</vt:lpstr>
      <vt:lpstr>Cambria Math</vt:lpstr>
      <vt:lpstr>Comic Sans MS</vt:lpstr>
      <vt:lpstr>Consolas</vt:lpstr>
      <vt:lpstr>Courier New</vt:lpstr>
      <vt:lpstr>Gill Sans</vt:lpstr>
      <vt:lpstr>Helvetica</vt:lpstr>
      <vt:lpstr>Lucida Sans Unicode</vt:lpstr>
      <vt:lpstr>Mangal</vt:lpstr>
      <vt:lpstr>ＭＳ Ｐゴシック</vt:lpstr>
      <vt:lpstr>Papyrus</vt:lpstr>
      <vt:lpstr>Symbol</vt:lpstr>
      <vt:lpstr>Times</vt:lpstr>
      <vt:lpstr>Times New Roman</vt:lpstr>
      <vt:lpstr>Wingdings</vt:lpstr>
      <vt:lpstr>Arial</vt:lpstr>
      <vt:lpstr>Arial Black</vt:lpstr>
      <vt:lpstr>Calibri</vt:lpstr>
      <vt:lpstr>cmmi10</vt:lpstr>
      <vt:lpstr>cmsy10</vt:lpstr>
      <vt:lpstr>identity-presentation-fullcolor</vt:lpstr>
      <vt:lpstr>SeaHorn: Software Model Checking with SMT and AI</vt:lpstr>
      <vt:lpstr>Automated (Software) Verification</vt:lpstr>
      <vt:lpstr>Automated Software Analysis</vt:lpstr>
      <vt:lpstr>PowerPoint Presentation</vt:lpstr>
      <vt:lpstr>PowerPoint Presentation</vt:lpstr>
      <vt:lpstr>PowerPoint Presentation</vt:lpstr>
      <vt:lpstr>Automated Verification</vt:lpstr>
      <vt:lpstr>Algorithmic Logic-Based Verification</vt:lpstr>
      <vt:lpstr>SeaHorn Usage</vt:lpstr>
      <vt:lpstr>SeaHorn Workflow</vt:lpstr>
      <vt:lpstr>SeaHorn workflow components</vt:lpstr>
      <vt:lpstr>Developing a Static Property Checker</vt:lpstr>
      <vt:lpstr>Architecture of Seahorn</vt:lpstr>
      <vt:lpstr>DEMO</vt:lpstr>
      <vt:lpstr>SeaHorn Philosophy</vt:lpstr>
      <vt:lpstr>SeaHorn Memory Model</vt:lpstr>
      <vt:lpstr>Crab Abstract Interpretation Library</vt:lpstr>
      <vt:lpstr>Numeric Abstract Interpretation</vt:lpstr>
      <vt:lpstr>Abstract Interpretation w/ Box Domain (1)</vt:lpstr>
      <vt:lpstr>Abstract Domain as an Interface</vt:lpstr>
      <vt:lpstr>Example: Box Abstract Domain</vt:lpstr>
      <vt:lpstr>Crab Abstract Domains</vt:lpstr>
      <vt:lpstr>Architecture of Crab and Crab-Llvm</vt:lpstr>
      <vt:lpstr>Abstract Interpretation w/ Box Domain (2)</vt:lpstr>
      <vt:lpstr>Precise Logic-based Program Verification</vt:lpstr>
      <vt:lpstr>Inductive Invariants</vt:lpstr>
      <vt:lpstr>Inductive Invariants</vt:lpstr>
      <vt:lpstr>Symbolic Reachability Problem</vt:lpstr>
      <vt:lpstr>Constrained Horn Clauses (CHC)</vt:lpstr>
      <vt:lpstr>Horn Clauses for Program Verification</vt:lpstr>
      <vt:lpstr>Horn Clauses for Concurrent / Distributed / Parameterized Systems</vt:lpstr>
      <vt:lpstr>From Programs to Logic</vt:lpstr>
      <vt:lpstr>IC3, PDR, and Friends (1)</vt:lpstr>
      <vt:lpstr>IC3, PDR, and Friends (2)</vt:lpstr>
      <vt:lpstr>Generalizing from Bounded Proofs</vt:lpstr>
      <vt:lpstr>Algorithm Overview</vt:lpstr>
      <vt:lpstr>Spacer/IC3/PDR In Pictures: MkSafe</vt:lpstr>
      <vt:lpstr>Spacer/IC3/PDR in Pictures: Push</vt:lpstr>
      <vt:lpstr>Spacer: Solving SMT-constrained CHC</vt:lpstr>
      <vt:lpstr>Logic-based Algorithmic Verification</vt:lpstr>
      <vt:lpstr>SV-COMP 2015</vt:lpstr>
      <vt:lpstr>Results for DeviceDriver category</vt:lpstr>
      <vt:lpstr>Applications of SeaHorn at NASA</vt:lpstr>
      <vt:lpstr>SeaHorn at a glance</vt:lpstr>
      <vt:lpstr>Current and Future Work</vt:lpstr>
      <vt:lpstr>References</vt:lpstr>
      <vt:lpstr>PowerPoint Presentation</vt:lpstr>
      <vt:lpstr>Property-Directed Test-Case Generation</vt:lpstr>
      <vt:lpstr>A Counterexample Harness</vt:lpstr>
      <vt:lpstr>Generating Harnesses for Linux Device Drivers</vt:lpstr>
      <vt:lpstr>Virtual External Memory</vt:lpstr>
    </vt:vector>
  </TitlesOfParts>
  <Company>Software Engineering Institute</Company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 Presentation (Full Color): Preformatted Design and Template Items</dc:title>
  <dc:creator>Mary Van Tyne</dc:creator>
  <cp:lastModifiedBy>Arie Gurfinkel</cp:lastModifiedBy>
  <cp:revision>360</cp:revision>
  <cp:lastPrinted>2017-11-12T17:45:27Z</cp:lastPrinted>
  <dcterms:created xsi:type="dcterms:W3CDTF">2013-12-16T13:47:47Z</dcterms:created>
  <dcterms:modified xsi:type="dcterms:W3CDTF">2017-11-13T09:42:32Z</dcterms:modified>
</cp:coreProperties>
</file>