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3" r:id="rId2"/>
  </p:sldMasterIdLst>
  <p:notesMasterIdLst>
    <p:notesMasterId r:id="rId59"/>
  </p:notesMasterIdLst>
  <p:sldIdLst>
    <p:sldId id="308" r:id="rId3"/>
    <p:sldId id="285" r:id="rId4"/>
    <p:sldId id="286" r:id="rId5"/>
    <p:sldId id="309" r:id="rId6"/>
    <p:sldId id="310" r:id="rId7"/>
    <p:sldId id="311" r:id="rId8"/>
    <p:sldId id="321" r:id="rId9"/>
    <p:sldId id="319" r:id="rId10"/>
    <p:sldId id="322" r:id="rId11"/>
    <p:sldId id="323" r:id="rId12"/>
    <p:sldId id="287" r:id="rId13"/>
    <p:sldId id="288" r:id="rId14"/>
    <p:sldId id="317" r:id="rId15"/>
    <p:sldId id="289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7" r:id="rId32"/>
    <p:sldId id="256" r:id="rId33"/>
    <p:sldId id="312" r:id="rId34"/>
    <p:sldId id="313" r:id="rId35"/>
    <p:sldId id="314" r:id="rId36"/>
    <p:sldId id="315" r:id="rId37"/>
    <p:sldId id="260" r:id="rId38"/>
    <p:sldId id="324" r:id="rId39"/>
    <p:sldId id="262" r:id="rId40"/>
    <p:sldId id="264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325" r:id="rId57"/>
    <p:sldId id="326" r:id="rId5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34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685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1028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371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714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2057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2400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7432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Verdana"/>
          <a:ea typeface="Verdana"/>
          <a:cs typeface="Verdan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2"/>
    <p:restoredTop sz="69749"/>
  </p:normalViewPr>
  <p:slideViewPr>
    <p:cSldViewPr snapToGrid="0" snapToObjects="1">
      <p:cViewPr>
        <p:scale>
          <a:sx n="112" d="100"/>
          <a:sy n="112" d="100"/>
        </p:scale>
        <p:origin x="1112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1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7T15:28:11.8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0 4 0,'1'0'-1'0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3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0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10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33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51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8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75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9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06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9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4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70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K-induction slides taken from http://</a:t>
            </a:r>
            <a:r>
              <a:rPr lang="en-US" dirty="0" err="1" smtClean="0"/>
              <a:t>www.eecs.berkeley.edu</a:t>
            </a:r>
            <a:r>
              <a:rPr lang="en-US" dirty="0" smtClean="0"/>
              <a:t>/~</a:t>
            </a:r>
            <a:r>
              <a:rPr lang="en-US" dirty="0" err="1" smtClean="0"/>
              <a:t>alanmi</a:t>
            </a:r>
            <a:r>
              <a:rPr lang="en-US" dirty="0" smtClean="0"/>
              <a:t>/courses/2005_290A/lectures/satlect05.ppt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fld id="{3E5568DA-27EE-4FDC-80A7-A98BA387D0EA}" type="slidenum">
              <a:rPr lang="he-IL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96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0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4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10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0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E60CE6-C82A-48CC-A240-B43DECF50A4A}" type="slidenum">
              <a:rPr lang="ar-SA" altLang="he-IL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06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5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6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08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53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04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791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2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72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28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2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9E60CE6-C82A-48CC-A240-B43DECF50A4A}" type="slidenum">
              <a:rPr lang="ar-SA" altLang="he-IL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97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42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46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82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015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formulation allows to easily reuse invariants</a:t>
            </a:r>
            <a:r>
              <a:rPr lang="en-US" baseline="0" dirty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4288" y="9418638"/>
            <a:ext cx="2922587" cy="495300"/>
          </a:xfrm>
          <a:prstGeom prst="rect">
            <a:avLst/>
          </a:prstGeom>
        </p:spPr>
        <p:txBody>
          <a:bodyPr/>
          <a:lstStyle/>
          <a:p>
            <a:fld id="{08093DDD-33C5-434B-95FD-A436FDA63F7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7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formulation allows to easily reuse invariants</a:t>
            </a:r>
            <a:r>
              <a:rPr lang="en-US" baseline="0" dirty="0" smtClean="0"/>
              <a:t> between targets, problems; treat multiple targets “concurrently”, and so 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0EBF705-A260-40F2-A480-212DFC9482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82000" cy="5257800"/>
          </a:xfrm>
          <a:prstGeom prst="rect">
            <a:avLst/>
          </a:prstGeom>
        </p:spPr>
        <p:txBody>
          <a:bodyPr/>
          <a:lstStyle>
            <a:lvl1pPr marL="383540" marR="40640" indent="-342900">
              <a:lnSpc>
                <a:spcPct val="100000"/>
              </a:lnSpc>
              <a:spcBef>
                <a:spcPts val="700"/>
              </a:spcBef>
              <a:buClrTx/>
              <a:buFontTx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783590" marR="40640" indent="-285750">
              <a:lnSpc>
                <a:spcPct val="100000"/>
              </a:lnSpc>
              <a:spcBef>
                <a:spcPts val="600"/>
              </a:spcBef>
              <a:buClrTx/>
              <a:buFontTx/>
              <a:buChar char="–"/>
              <a:defRPr sz="2600">
                <a:latin typeface="Arial"/>
                <a:ea typeface="Arial"/>
                <a:cs typeface="Arial"/>
                <a:sym typeface="Arial"/>
              </a:defRPr>
            </a:lvl2pPr>
            <a:lvl3pPr marL="1183639" marR="40640">
              <a:lnSpc>
                <a:spcPct val="100000"/>
              </a:lnSpc>
              <a:spcBef>
                <a:spcPts val="500"/>
              </a:spcBef>
              <a:buClrTx/>
              <a:buFontTx/>
              <a:defRPr sz="2200">
                <a:latin typeface="Arial"/>
                <a:ea typeface="Arial"/>
                <a:cs typeface="Arial"/>
                <a:sym typeface="Arial"/>
              </a:defRPr>
            </a:lvl3pPr>
            <a:lvl4pPr marL="1640839" marR="40640" indent="-228600">
              <a:lnSpc>
                <a:spcPct val="100000"/>
              </a:lnSpc>
              <a:spcBef>
                <a:spcPts val="400"/>
              </a:spcBef>
              <a:buClrTx/>
              <a:buFontTx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098039" marR="40640" indent="-228600">
              <a:lnSpc>
                <a:spcPct val="100000"/>
              </a:lnSpc>
              <a:spcBef>
                <a:spcPts val="400"/>
              </a:spcBef>
              <a:buClrTx/>
              <a:buFontTx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/>
          <a:lstStyle>
            <a:lvl1pPr marL="40640" marR="40640" algn="ctr">
              <a:lnSpc>
                <a:spcPct val="100000"/>
              </a:lnSpc>
              <a:defRPr sz="4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481554" y="6343650"/>
            <a:ext cx="312069" cy="3175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2433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ea typeface="ＭＳ Ｐゴシック" pitchFamily="1" charset="-128"/>
            </a:endParaRPr>
          </a:p>
        </p:txBody>
      </p:sp>
    </p:spTree>
    <p:extLst/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7748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defTabSz="914400" eaLnBrk="0" fontAlgn="base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fld id="{5AA1AC9C-678F-4F94-BEAA-24498E25E435}" type="slidenum">
              <a:rPr lang="en-US" sz="800" b="1" kern="1200">
                <a:solidFill>
                  <a:srgbClr val="FFFFFF"/>
                </a:solidFill>
                <a:ea typeface="ＭＳ Ｐゴシック" pitchFamily="1" charset="-128"/>
              </a:rPr>
              <a:pPr algn="r" defTabSz="914400" eaLnBrk="0" fontAlgn="base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b="1" kern="1200">
              <a:solidFill>
                <a:srgbClr val="FFFFFF"/>
              </a:solidFill>
              <a:ea typeface="ＭＳ Ｐゴシック" pitchFamily="1" charset="-128"/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 hangingPunct="1">
              <a:spcBef>
                <a:spcPct val="50000"/>
              </a:spcBef>
              <a:spcAft>
                <a:spcPct val="0"/>
              </a:spcAft>
            </a:pPr>
            <a:fld id="{3570B5B2-E8BD-DE48-B322-F26B2C8EAB5B}" type="slidenum">
              <a:rPr lang="en-US" sz="1400" kern="1200" smtClean="0">
                <a:ea typeface="ＭＳ Ｐゴシック" pitchFamily="1" charset="-128"/>
              </a:rPr>
              <a:pPr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2000" kern="1200" dirty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1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.png"/><Relationship Id="rId5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customXml" Target="../ink/ink1.xml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7848600" cy="584763"/>
          </a:xfrm>
        </p:spPr>
        <p:txBody>
          <a:bodyPr/>
          <a:lstStyle/>
          <a:p>
            <a:r>
              <a:rPr lang="en-US" dirty="0" smtClean="0"/>
              <a:t>Pushing to the Top with K-induction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Arie</a:t>
            </a:r>
            <a:r>
              <a:rPr lang="en-US" dirty="0" smtClean="0"/>
              <a:t> </a:t>
            </a:r>
            <a:r>
              <a:rPr lang="en-US" dirty="0" err="1" smtClean="0"/>
              <a:t>Gurfinkel</a:t>
            </a:r>
            <a:endParaRPr lang="en-US" dirty="0" smtClean="0"/>
          </a:p>
          <a:p>
            <a:r>
              <a:rPr lang="en-US" dirty="0" smtClean="0"/>
              <a:t>Electrical and Computer Engineering</a:t>
            </a:r>
          </a:p>
          <a:p>
            <a:r>
              <a:rPr lang="en-US" dirty="0" smtClean="0"/>
              <a:t>University of Waterloo</a:t>
            </a:r>
          </a:p>
          <a:p>
            <a:endParaRPr lang="en-US" dirty="0"/>
          </a:p>
          <a:p>
            <a:r>
              <a:rPr lang="en-US" dirty="0" smtClean="0"/>
              <a:t>joint work with Alexander </a:t>
            </a:r>
            <a:r>
              <a:rPr lang="en-US" dirty="0" err="1" smtClean="0"/>
              <a:t>Ivrii</a:t>
            </a:r>
            <a:r>
              <a:rPr lang="en-US" dirty="0" smtClean="0"/>
              <a:t> (IBM)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65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in Pictures: Push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4056" y="228600"/>
            <a:ext cx="100380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29200" y="2743200"/>
            <a:ext cx="3962400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Algorithm Invariants</a:t>
            </a:r>
          </a:p>
          <a:p>
            <a:pPr algn="l"/>
            <a:r>
              <a:rPr lang="en-US" sz="2000" b="0" dirty="0" smtClean="0">
                <a:latin typeface="Arial"/>
              </a:rPr>
              <a:t>      F</a:t>
            </a:r>
            <a:r>
              <a:rPr lang="en-US" sz="2000" baseline="-25000" dirty="0" smtClean="0">
                <a:latin typeface="Arial"/>
              </a:rPr>
              <a:t>i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/>
                <a:sym typeface="Symbol"/>
              </a:rPr>
              <a:t>→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:</a:t>
            </a:r>
            <a:r>
              <a:rPr lang="en-US" sz="2000" dirty="0" smtClean="0"/>
              <a:t> </a:t>
            </a:r>
            <a:r>
              <a:rPr lang="en-US" sz="2000" b="0" dirty="0" smtClean="0"/>
              <a:t>Bad</a:t>
            </a:r>
            <a:r>
              <a:rPr lang="en-US" sz="2000" dirty="0" smtClean="0"/>
              <a:t>     </a:t>
            </a:r>
            <a:r>
              <a:rPr lang="en-US" sz="2000" b="0" dirty="0" err="1" smtClean="0"/>
              <a:t>Init</a:t>
            </a:r>
            <a:r>
              <a:rPr lang="en-US" sz="2000" dirty="0" smtClean="0"/>
              <a:t> </a:t>
            </a:r>
            <a:r>
              <a:rPr lang="en-US" sz="2000" dirty="0">
                <a:latin typeface="Symbol"/>
                <a:sym typeface="Symbol"/>
              </a:rPr>
              <a:t>→</a:t>
            </a:r>
            <a:r>
              <a:rPr lang="en-US" sz="2000" dirty="0" smtClean="0"/>
              <a:t> </a:t>
            </a:r>
            <a:r>
              <a:rPr lang="en-US" sz="2000" b="0" dirty="0" smtClean="0">
                <a:latin typeface="Arial"/>
              </a:rPr>
              <a:t>F</a:t>
            </a:r>
            <a:r>
              <a:rPr lang="en-US" sz="2000" baseline="-25000" dirty="0" smtClean="0">
                <a:latin typeface="Arial"/>
              </a:rPr>
              <a:t>i</a:t>
            </a:r>
          </a:p>
          <a:p>
            <a:pPr algn="l"/>
            <a:r>
              <a:rPr lang="en-US" sz="2000" b="0" dirty="0" smtClean="0">
                <a:latin typeface="Arial"/>
              </a:rPr>
              <a:t>      F</a:t>
            </a:r>
            <a:r>
              <a:rPr lang="en-US" sz="2000" baseline="-25000" dirty="0" smtClean="0">
                <a:latin typeface="Arial"/>
              </a:rPr>
              <a:t>i</a:t>
            </a:r>
            <a:r>
              <a:rPr lang="en-US" sz="2000" dirty="0" smtClean="0"/>
              <a:t> </a:t>
            </a:r>
            <a:r>
              <a:rPr lang="en-US" sz="2000" dirty="0">
                <a:latin typeface="Symbol"/>
                <a:sym typeface="Symbol"/>
              </a:rPr>
              <a:t>→</a:t>
            </a:r>
            <a:r>
              <a:rPr lang="en-US" sz="2000" dirty="0" smtClean="0"/>
              <a:t> </a:t>
            </a:r>
            <a:r>
              <a:rPr lang="en-US" sz="2000" b="0" dirty="0" smtClean="0">
                <a:latin typeface="Arial"/>
              </a:rPr>
              <a:t>F</a:t>
            </a:r>
            <a:r>
              <a:rPr lang="en-US" sz="2000" baseline="-25000" dirty="0" smtClean="0">
                <a:latin typeface="Arial"/>
              </a:rPr>
              <a:t>i</a:t>
            </a:r>
            <a:r>
              <a:rPr lang="en-US" sz="2000" baseline="-25000" dirty="0" smtClean="0"/>
              <a:t>+1</a:t>
            </a:r>
            <a:r>
              <a:rPr lang="en-US" sz="2000" dirty="0" smtClean="0"/>
              <a:t>         </a:t>
            </a:r>
            <a:r>
              <a:rPr lang="en-US" sz="2000" b="0" dirty="0" smtClean="0">
                <a:latin typeface="Arial"/>
              </a:rPr>
              <a:t>F</a:t>
            </a:r>
            <a:r>
              <a:rPr lang="en-US" sz="2000" baseline="-25000" dirty="0" smtClean="0">
                <a:latin typeface="Arial"/>
              </a:rPr>
              <a:t>i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msy10"/>
                <a:ea typeface="cmsy10"/>
                <a:cs typeface="cmsy10"/>
              </a:rPr>
              <a:t>∧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cmmi10"/>
                <a:ea typeface="cmmi10"/>
                <a:cs typeface="cmmi10"/>
              </a:rPr>
              <a:t>Tr</a:t>
            </a:r>
            <a:r>
              <a:rPr lang="en-US" sz="2000" dirty="0" smtClean="0"/>
              <a:t> </a:t>
            </a:r>
            <a:r>
              <a:rPr lang="en-US" sz="2000" dirty="0">
                <a:latin typeface="Symbol"/>
                <a:sym typeface="Symbol"/>
              </a:rPr>
              <a:t>→</a:t>
            </a:r>
            <a:r>
              <a:rPr lang="en-US" sz="2000" dirty="0" smtClean="0"/>
              <a:t> </a:t>
            </a:r>
            <a:r>
              <a:rPr lang="en-US" sz="2000" b="0" dirty="0" smtClean="0">
                <a:latin typeface="Arial"/>
              </a:rPr>
              <a:t>F’</a:t>
            </a:r>
            <a:r>
              <a:rPr lang="en-US" sz="2000" baseline="-25000" dirty="0" smtClean="0">
                <a:latin typeface="Arial"/>
              </a:rPr>
              <a:t>i</a:t>
            </a:r>
            <a:r>
              <a:rPr lang="en-US" sz="2000" baseline="-25000" dirty="0" smtClean="0"/>
              <a:t>+1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726611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A quick review of </a:t>
            </a:r>
            <a:r>
              <a:rPr lang="en-US" sz="3000" dirty="0" smtClean="0"/>
              <a:t>IC3/PDR</a:t>
            </a:r>
            <a:endParaRPr lang="en-US" sz="3000" dirty="0"/>
          </a:p>
        </p:txBody>
      </p:sp>
      <p:sp>
        <p:nvSpPr>
          <p:cNvPr id="60" name="TextBox 59"/>
          <p:cNvSpPr txBox="1"/>
          <p:nvPr/>
        </p:nvSpPr>
        <p:spPr>
          <a:xfrm>
            <a:off x="533400" y="1188007"/>
            <a:ext cx="76846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Input: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 safety verification problem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Init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Tr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, Bad)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Output: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counterexample</a:t>
            </a:r>
            <a:r>
              <a:rPr lang="en-US" sz="2400" dirty="0"/>
              <a:t>		(if the problem is </a:t>
            </a:r>
            <a:r>
              <a:rPr lang="en-US" sz="2400" dirty="0">
                <a:solidFill>
                  <a:srgbClr val="CC0000"/>
                </a:solidFill>
              </a:rPr>
              <a:t>UNSAFE</a:t>
            </a:r>
            <a:r>
              <a:rPr lang="en-US" sz="2400" dirty="0"/>
              <a:t>),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safe inductive invariant</a:t>
            </a:r>
            <a:r>
              <a:rPr lang="en-US" sz="2400" dirty="0"/>
              <a:t> 	(if the problem is </a:t>
            </a:r>
            <a:r>
              <a:rPr lang="en-US" sz="2400" dirty="0">
                <a:solidFill>
                  <a:srgbClr val="CC0000"/>
                </a:solidFill>
              </a:rPr>
              <a:t>SAFE</a:t>
            </a:r>
            <a:r>
              <a:rPr lang="en-US" sz="2400" dirty="0"/>
              <a:t>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Resource Limit</a:t>
            </a:r>
            <a:br>
              <a:rPr lang="en-US" sz="2400" dirty="0"/>
            </a:br>
            <a:endParaRPr lang="en-US" sz="2400" dirty="0"/>
          </a:p>
          <a:p>
            <a:pPr algn="l"/>
            <a:r>
              <a:rPr lang="en-US" sz="2400" dirty="0"/>
              <a:t>Main Data-structures: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 current working level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An </a:t>
            </a:r>
            <a:r>
              <a:rPr lang="en-US" sz="2400" i="1" dirty="0">
                <a:solidFill>
                  <a:srgbClr val="CC0000"/>
                </a:solidFill>
              </a:rPr>
              <a:t>inductive trace</a:t>
            </a:r>
            <a:r>
              <a:rPr lang="en-US" sz="2400" dirty="0"/>
              <a:t>			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400" dirty="0"/>
              <a:t>A set of </a:t>
            </a:r>
            <a:r>
              <a:rPr lang="en-US" sz="2400" i="1" dirty="0">
                <a:solidFill>
                  <a:srgbClr val="CC0000"/>
                </a:solidFill>
              </a:rPr>
              <a:t>proof obligations</a:t>
            </a:r>
            <a:r>
              <a:rPr lang="en-US" sz="2400" dirty="0"/>
              <a:t>	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4120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Inductive Trace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176577"/>
            <a:ext cx="76846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Let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…,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dirty="0">
                <a:sym typeface="Symbol" panose="05050102010706020507" pitchFamily="18" charset="2"/>
              </a:rPr>
              <a:t> be conjunctions of lemmas (in practice, clauses). </a:t>
            </a:r>
            <a:br>
              <a:rPr lang="en-US" sz="1800" dirty="0">
                <a:sym typeface="Symbol" panose="05050102010706020507" pitchFamily="18" charset="2"/>
              </a:rPr>
            </a:br>
            <a:r>
              <a:rPr lang="en-US" sz="1800" dirty="0">
                <a:sym typeface="Symbol" panose="05050102010706020507" pitchFamily="18" charset="2"/>
              </a:rPr>
              <a:t>We say that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…,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dirty="0">
                <a:sym typeface="Symbol" panose="05050102010706020507" pitchFamily="18" charset="2"/>
              </a:rPr>
              <a:t> is an</a:t>
            </a:r>
            <a:r>
              <a:rPr lang="en-US" sz="1800" i="1" dirty="0">
                <a:solidFill>
                  <a:srgbClr val="CC0000"/>
                </a:solidFill>
                <a:sym typeface="Symbol" panose="05050102010706020507" pitchFamily="18" charset="2"/>
              </a:rPr>
              <a:t> inductive trace</a:t>
            </a:r>
            <a:r>
              <a:rPr lang="en-US" sz="1800" dirty="0">
                <a:sym typeface="Symbol" panose="05050102010706020507" pitchFamily="18" charset="2"/>
              </a:rPr>
              <a:t> if:</a:t>
            </a:r>
            <a:endParaRPr lang="en-US" sz="1800" dirty="0"/>
          </a:p>
          <a:p>
            <a:pPr marL="600075" lvl="1" indent="-257175" algn="l">
              <a:buAutoNum type="arabicParenBoth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F</a:t>
            </a:r>
            <a:r>
              <a:rPr lang="en-US" sz="1800" baseline="-25000" dirty="0" smtClean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= INIT</a:t>
            </a:r>
          </a:p>
          <a:p>
            <a:pPr marL="600075" lvl="1" indent="-257175" algn="l">
              <a:buFontTx/>
              <a:buAutoNum type="arabicParenBoth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F</a:t>
            </a:r>
            <a:r>
              <a:rPr lang="en-US" sz="1800" baseline="-25000" dirty="0" smtClean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1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 … 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dirty="0"/>
              <a:t>        </a:t>
            </a:r>
            <a:r>
              <a:rPr lang="en-US" sz="1800" dirty="0" smtClean="0"/>
              <a:t>					</a:t>
            </a:r>
            <a:r>
              <a:rPr lang="en-US" sz="1800" i="1" dirty="0" smtClean="0"/>
              <a:t>  </a:t>
            </a:r>
            <a:r>
              <a:rPr lang="en-US" sz="1800" i="1" dirty="0" smtClean="0">
                <a:solidFill>
                  <a:schemeClr val="accent2"/>
                </a:solidFill>
              </a:rPr>
              <a:t>(monotone)</a:t>
            </a:r>
            <a:endParaRPr lang="en-US" sz="1800" i="1" dirty="0">
              <a:solidFill>
                <a:schemeClr val="accent2"/>
              </a:solidFill>
            </a:endParaRPr>
          </a:p>
          <a:p>
            <a:pPr marL="600075" lvl="1" indent="-257175" algn="l">
              <a:buFontTx/>
              <a:buAutoNum type="arabicParenBoth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F</a:t>
            </a:r>
            <a:r>
              <a:rPr lang="en-US" sz="1800" baseline="-25000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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2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 … 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baseline="-25000" dirty="0"/>
              <a:t> </a:t>
            </a:r>
            <a:r>
              <a:rPr lang="en-US" sz="1800" dirty="0"/>
              <a:t>as sets of </a:t>
            </a:r>
            <a:r>
              <a:rPr lang="en-US" sz="1800" dirty="0" smtClean="0"/>
              <a:t>lemmas			</a:t>
            </a:r>
            <a:r>
              <a:rPr lang="en-US" sz="1800" i="1" dirty="0"/>
              <a:t> </a:t>
            </a:r>
            <a:r>
              <a:rPr lang="en-US" sz="1800" i="1" dirty="0" smtClean="0"/>
              <a:t>       </a:t>
            </a:r>
            <a:r>
              <a:rPr lang="en-US" sz="1800" i="1" dirty="0" smtClean="0">
                <a:solidFill>
                  <a:schemeClr val="accent2"/>
                </a:solidFill>
              </a:rPr>
              <a:t>(s. monotone)</a:t>
            </a:r>
            <a:endParaRPr lang="en-US" sz="1800" i="1" dirty="0">
              <a:solidFill>
                <a:schemeClr val="accent2"/>
              </a:solidFill>
            </a:endParaRPr>
          </a:p>
          <a:p>
            <a:pPr marL="600075" lvl="1" indent="-257175" algn="l">
              <a:buFontTx/>
              <a:buAutoNum type="arabicParenBoth"/>
            </a:pP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F</a:t>
            </a:r>
            <a:r>
              <a:rPr lang="en-US" sz="1800" baseline="-25000" dirty="0" smtClean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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TR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i+1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en-US" sz="1800" dirty="0"/>
              <a:t> for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 0 </a:t>
            </a:r>
            <a:r>
              <a:rPr lang="en-US" sz="1800" dirty="0"/>
              <a:t>(including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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Tr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’</a:t>
            </a:r>
            <a:r>
              <a:rPr lang="en-US" sz="1800" dirty="0" smtClean="0"/>
              <a:t>).   </a:t>
            </a:r>
            <a:r>
              <a:rPr lang="en-US" sz="1800" i="1" dirty="0" smtClean="0">
                <a:solidFill>
                  <a:schemeClr val="accent2"/>
                </a:solidFill>
              </a:rPr>
              <a:t>(inductive)</a:t>
            </a:r>
            <a:endParaRPr lang="en-US" sz="1800" i="1" dirty="0">
              <a:solidFill>
                <a:schemeClr val="accent2"/>
              </a:solidFill>
            </a:endParaRPr>
          </a:p>
          <a:p>
            <a:pPr algn="l"/>
            <a:endParaRPr lang="en-US" sz="1800" dirty="0"/>
          </a:p>
          <a:p>
            <a:pPr algn="l"/>
            <a:r>
              <a:rPr lang="en-US" sz="1800" b="1" dirty="0" smtClean="0">
                <a:solidFill>
                  <a:schemeClr val="accent2"/>
                </a:solidFill>
              </a:rPr>
              <a:t>Remarks</a:t>
            </a:r>
            <a:r>
              <a:rPr lang="en-US" sz="1800" dirty="0" smtClean="0"/>
              <a:t>:</a:t>
            </a:r>
          </a:p>
          <a:p>
            <a:pPr algn="l"/>
            <a:r>
              <a:rPr lang="en-US" sz="1800" dirty="0" smtClean="0"/>
              <a:t>This </a:t>
            </a:r>
            <a:r>
              <a:rPr lang="en-US" sz="1800" dirty="0"/>
              <a:t>definition is slightly different from the original definition: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sequence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, …</a:t>
            </a:r>
            <a:r>
              <a:rPr lang="en-US" sz="1800" dirty="0"/>
              <a:t> is conceptually </a:t>
            </a:r>
            <a:r>
              <a:rPr lang="en-US" sz="1800" i="1" dirty="0"/>
              <a:t>infinite</a:t>
            </a:r>
            <a:r>
              <a:rPr lang="en-US" sz="1800" dirty="0"/>
              <a:t> (with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= T</a:t>
            </a:r>
            <a:r>
              <a:rPr lang="en-US" sz="1800" dirty="0"/>
              <a:t> for all </a:t>
            </a:r>
            <a:r>
              <a:rPr lang="en-US" sz="1800" dirty="0" smtClean="0"/>
              <a:t>sufficiently large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/>
              <a:t> 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w</a:t>
            </a:r>
            <a:r>
              <a:rPr lang="en-US" sz="1800" dirty="0" smtClean="0"/>
              <a:t>e </a:t>
            </a:r>
            <a:r>
              <a:rPr lang="en-US" sz="1800" dirty="0"/>
              <a:t>add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baseline="-25000" dirty="0">
                <a:sym typeface="Symbol" panose="05050102010706020507" pitchFamily="18" charset="2"/>
              </a:rPr>
              <a:t> </a:t>
            </a:r>
            <a:r>
              <a:rPr lang="en-US" sz="1800" dirty="0">
                <a:sym typeface="Symbol" panose="05050102010706020507" pitchFamily="18" charset="2"/>
              </a:rPr>
              <a:t>as the last element of the trace (as suggested in </a:t>
            </a:r>
            <a:r>
              <a:rPr lang="en-US" sz="1800" dirty="0" smtClean="0">
                <a:sym typeface="Symbol" panose="05050102010706020507" pitchFamily="18" charset="2"/>
              </a:rPr>
              <a:t>PDR)</a:t>
            </a:r>
            <a:endParaRPr lang="en-US" sz="1800" dirty="0">
              <a:sym typeface="Symbol" panose="05050102010706020507" pitchFamily="18" charset="2"/>
            </a:endParaRPr>
          </a:p>
          <a:p>
            <a:pPr marL="342900" algn="l"/>
            <a:endParaRPr lang="en-US" sz="1800" dirty="0">
              <a:sym typeface="Symbol" panose="05050102010706020507" pitchFamily="18" charset="2"/>
            </a:endParaRPr>
          </a:p>
          <a:p>
            <a:pPr marL="36000" algn="l"/>
            <a:r>
              <a:rPr lang="en-US" sz="1800" dirty="0" smtClean="0"/>
              <a:t>Each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/>
              <a:t> over-approximates states that are reachable in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/>
              <a:t> steps or less</a:t>
            </a:r>
            <a:br>
              <a:rPr lang="en-US" sz="1800" dirty="0"/>
            </a:br>
            <a:r>
              <a:rPr lang="en-US" sz="1800" dirty="0"/>
              <a:t>(in particular,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baseline="-25000" dirty="0">
                <a:sym typeface="Symbol" panose="05050102010706020507" pitchFamily="18" charset="2"/>
              </a:rPr>
              <a:t> </a:t>
            </a:r>
            <a:r>
              <a:rPr lang="en-US" sz="1800" dirty="0"/>
              <a:t>contains all reachable states)</a:t>
            </a:r>
          </a:p>
        </p:txBody>
      </p:sp>
    </p:spTree>
    <p:extLst>
      <p:ext uri="{BB962C8B-B14F-4D97-AF65-F5344CB8AC3E}">
        <p14:creationId xmlns:p14="http://schemas.microsoft.com/office/powerpoint/2010/main" val="2103920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0079" y="1828801"/>
            <a:ext cx="6454121" cy="347141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P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04240" y="2929578"/>
            <a:ext cx="2252336" cy="1321333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58050" y="2718161"/>
            <a:ext cx="3294970" cy="174416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7498" y="2478643"/>
            <a:ext cx="4597677" cy="2223206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Text Box 1036"/>
          <p:cNvSpPr txBox="1">
            <a:spLocks noChangeArrowheads="1"/>
          </p:cNvSpPr>
          <p:nvPr/>
        </p:nvSpPr>
        <p:spPr bwMode="auto">
          <a:xfrm>
            <a:off x="4247479" y="2327592"/>
            <a:ext cx="5389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</a:t>
            </a:r>
            <a:r>
              <a:rPr lang="en-US" sz="2400" kern="0" baseline="-250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j-1</a:t>
            </a:r>
            <a:endParaRPr lang="en-US" sz="2400" kern="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2" name="Text Box 1036"/>
          <p:cNvSpPr txBox="1">
            <a:spLocks noChangeArrowheads="1"/>
          </p:cNvSpPr>
          <p:nvPr/>
        </p:nvSpPr>
        <p:spPr bwMode="auto">
          <a:xfrm>
            <a:off x="5715000" y="1859576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</a:t>
            </a:r>
            <a:r>
              <a:rPr lang="en-US" sz="2400" kern="0" baseline="-250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j</a:t>
            </a:r>
            <a:endParaRPr lang="en-US" sz="2400" kern="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3" name="Init"/>
          <p:cNvSpPr txBox="1"/>
          <p:nvPr/>
        </p:nvSpPr>
        <p:spPr>
          <a:xfrm>
            <a:off x="658258" y="3228796"/>
            <a:ext cx="1151922" cy="73574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cs typeface="Times New Roman" panose="02020603050405020304" pitchFamily="18" charset="0"/>
              </a:rPr>
              <a:t>Init</a:t>
            </a:r>
            <a:endParaRPr lang="en-US" dirty="0">
              <a:solidFill>
                <a:srgbClr val="70AD47">
                  <a:lumMod val="75000"/>
                </a:srgbClr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77" name="Text Box 1036"/>
          <p:cNvSpPr txBox="1">
            <a:spLocks noChangeArrowheads="1"/>
          </p:cNvSpPr>
          <p:nvPr/>
        </p:nvSpPr>
        <p:spPr bwMode="auto">
          <a:xfrm>
            <a:off x="2464994" y="2811074"/>
            <a:ext cx="4010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F₁</a:t>
            </a:r>
            <a:endParaRPr lang="en-US" sz="2400" kern="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0" name="Text Box 1042"/>
          <p:cNvSpPr txBox="1">
            <a:spLocks noChangeArrowheads="1"/>
          </p:cNvSpPr>
          <p:nvPr/>
        </p:nvSpPr>
        <p:spPr bwMode="auto">
          <a:xfrm>
            <a:off x="3831662" y="3022511"/>
            <a:ext cx="5020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Monotone Inductive Trace</a:t>
            </a:r>
            <a:endParaRPr lang="en-US" dirty="0"/>
          </a:p>
        </p:txBody>
      </p:sp>
      <p:sp>
        <p:nvSpPr>
          <p:cNvPr id="62" name="Oval 1029"/>
          <p:cNvSpPr>
            <a:spLocks noChangeArrowheads="1"/>
          </p:cNvSpPr>
          <p:nvPr/>
        </p:nvSpPr>
        <p:spPr bwMode="auto">
          <a:xfrm>
            <a:off x="7109387" y="3224462"/>
            <a:ext cx="1933239" cy="649188"/>
          </a:xfrm>
          <a:prstGeom prst="ellipse">
            <a:avLst/>
          </a:prstGeom>
          <a:solidFill>
            <a:srgbClr val="FF0000"/>
          </a:solidFill>
          <a:ln w="31750">
            <a:solidFill>
              <a:srgbClr val="C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Bad</a:t>
            </a:r>
            <a:r>
              <a:rPr lang="en-US" sz="2400" kern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kern="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  <a:sym typeface="Symbol" panose="05050102010706020507" pitchFamily="18" charset="2"/>
              </a:rPr>
              <a:t>¬</a:t>
            </a: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endParaRPr lang="en-US" sz="2400" kern="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2422" y="5327623"/>
            <a:ext cx="7890114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over-approximates the states that are reachable in at most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steps</a:t>
            </a:r>
            <a:endParaRPr lang="en-US" sz="2000" baseline="-25000" dirty="0" smtClean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j+1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F</a:t>
            </a:r>
            <a:r>
              <a:rPr lang="en-US" sz="2000" baseline="-25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then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sz="2000" baseline="-25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 an inductive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invariant</a:t>
            </a:r>
          </a:p>
          <a:p>
            <a:pPr marL="285750" indent="-28575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e-IL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1032"/>
          <p:cNvSpPr>
            <a:spLocks noChangeArrowheads="1"/>
          </p:cNvSpPr>
          <p:nvPr/>
        </p:nvSpPr>
        <p:spPr bwMode="auto">
          <a:xfrm>
            <a:off x="641043" y="3161250"/>
            <a:ext cx="1792316" cy="87083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18" name="Text Box 1033"/>
          <p:cNvSpPr txBox="1">
            <a:spLocks noChangeArrowheads="1"/>
          </p:cNvSpPr>
          <p:nvPr/>
        </p:nvSpPr>
        <p:spPr bwMode="auto">
          <a:xfrm>
            <a:off x="2141680" y="2997963"/>
            <a:ext cx="480558" cy="46166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R</a:t>
            </a:r>
            <a:r>
              <a:rPr lang="en-US" sz="2400" baseline="-25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1</a:t>
            </a:r>
            <a:endParaRPr lang="en-US" sz="2400" dirty="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19" name="Oval 1032"/>
          <p:cNvSpPr>
            <a:spLocks noChangeArrowheads="1"/>
          </p:cNvSpPr>
          <p:nvPr/>
        </p:nvSpPr>
        <p:spPr bwMode="auto">
          <a:xfrm>
            <a:off x="604241" y="2818247"/>
            <a:ext cx="2832962" cy="1525153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20" name="Text Box 1033"/>
          <p:cNvSpPr txBox="1">
            <a:spLocks noChangeArrowheads="1"/>
          </p:cNvSpPr>
          <p:nvPr/>
        </p:nvSpPr>
        <p:spPr bwMode="auto">
          <a:xfrm>
            <a:off x="2898140" y="2882361"/>
            <a:ext cx="1046058" cy="46166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R</a:t>
            </a:r>
            <a:r>
              <a:rPr lang="en-US" sz="2400" baseline="-25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2</a:t>
            </a:r>
            <a:endParaRPr lang="en-US" sz="2400" dirty="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21" name="Text Box 1036"/>
          <p:cNvSpPr txBox="1">
            <a:spLocks noChangeArrowheads="1"/>
          </p:cNvSpPr>
          <p:nvPr/>
        </p:nvSpPr>
        <p:spPr bwMode="auto">
          <a:xfrm>
            <a:off x="3147371" y="2528692"/>
            <a:ext cx="4299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F</a:t>
            </a:r>
            <a:r>
              <a:rPr lang="en-US" sz="2400" kern="0" baseline="-250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2</a:t>
            </a:r>
            <a:endParaRPr lang="en-US" sz="2400" kern="0" baseline="-250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2" name="Oval 1032"/>
          <p:cNvSpPr>
            <a:spLocks noChangeArrowheads="1"/>
          </p:cNvSpPr>
          <p:nvPr/>
        </p:nvSpPr>
        <p:spPr bwMode="auto">
          <a:xfrm>
            <a:off x="533400" y="2590800"/>
            <a:ext cx="3962400" cy="1981200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23" name="Text Box 1033"/>
          <p:cNvSpPr txBox="1">
            <a:spLocks noChangeArrowheads="1"/>
          </p:cNvSpPr>
          <p:nvPr/>
        </p:nvSpPr>
        <p:spPr bwMode="auto">
          <a:xfrm>
            <a:off x="3834184" y="2675052"/>
            <a:ext cx="1046058" cy="46166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R</a:t>
            </a:r>
            <a:r>
              <a:rPr lang="en-US" sz="2400" baseline="-25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j-1</a:t>
            </a:r>
            <a:endParaRPr lang="en-US" sz="2400" dirty="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24" name="Oval 1032"/>
          <p:cNvSpPr>
            <a:spLocks noChangeArrowheads="1"/>
          </p:cNvSpPr>
          <p:nvPr/>
        </p:nvSpPr>
        <p:spPr bwMode="auto">
          <a:xfrm>
            <a:off x="604240" y="2209799"/>
            <a:ext cx="5720359" cy="278141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25" name="Text Box 1033"/>
          <p:cNvSpPr txBox="1">
            <a:spLocks noChangeArrowheads="1"/>
          </p:cNvSpPr>
          <p:nvPr/>
        </p:nvSpPr>
        <p:spPr bwMode="auto">
          <a:xfrm>
            <a:off x="4745365" y="2096759"/>
            <a:ext cx="1349221" cy="46166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R</a:t>
            </a:r>
            <a:r>
              <a:rPr lang="en-US" sz="2400" baseline="-25000" dirty="0" err="1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/>
                <a:cs typeface="Comic Sans MS"/>
              </a:rPr>
              <a:t>j</a:t>
            </a:r>
            <a:endParaRPr lang="en-US" sz="2400" dirty="0">
              <a:solidFill>
                <a:srgbClr val="000000">
                  <a:lumMod val="50000"/>
                  <a:lumOff val="50000"/>
                </a:srgb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8024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Proof Obligations in IC3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130856"/>
            <a:ext cx="7684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 </a:t>
            </a:r>
            <a:r>
              <a:rPr lang="en-US" sz="1800" i="1" dirty="0">
                <a:solidFill>
                  <a:srgbClr val="CC0000"/>
                </a:solidFill>
              </a:rPr>
              <a:t>proof obligation</a:t>
            </a:r>
            <a:r>
              <a:rPr lang="en-US" sz="1800" dirty="0"/>
              <a:t> in IC3 is a pair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(s,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800" dirty="0"/>
              <a:t>, where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800" dirty="0"/>
              <a:t> is a (generalized) cube over state variables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/>
              <a:t> is a natural number (called </a:t>
            </a:r>
            <a:r>
              <a:rPr lang="en-US" sz="1800" i="1" dirty="0">
                <a:solidFill>
                  <a:schemeClr val="accent2"/>
                </a:solidFill>
              </a:rPr>
              <a:t>level</a:t>
            </a:r>
            <a:r>
              <a:rPr lang="en-US" sz="1800" dirty="0"/>
              <a:t>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We say that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(s,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800" dirty="0"/>
              <a:t> is </a:t>
            </a:r>
            <a:r>
              <a:rPr lang="en-US" sz="1800" i="1" dirty="0">
                <a:solidFill>
                  <a:schemeClr val="accent2"/>
                </a:solidFill>
              </a:rPr>
              <a:t>blocked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(or that 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800" i="1" dirty="0"/>
              <a:t> is </a:t>
            </a:r>
            <a:r>
              <a:rPr lang="en-US" sz="1800" i="1" dirty="0">
                <a:solidFill>
                  <a:schemeClr val="accent2"/>
                </a:solidFill>
              </a:rPr>
              <a:t>blocked at level </a:t>
            </a:r>
            <a:r>
              <a:rPr lang="en-US" sz="1800" i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/>
              <a:t>) if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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800" dirty="0"/>
              <a:t>.</a:t>
            </a:r>
          </a:p>
          <a:p>
            <a:pPr algn="l"/>
            <a:r>
              <a:rPr lang="en-US" sz="1800" dirty="0"/>
              <a:t>Given a proof obligation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(s,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800" dirty="0"/>
              <a:t>, IC3 attempts to </a:t>
            </a:r>
            <a:r>
              <a:rPr lang="en-US" sz="1800" i="1" dirty="0"/>
              <a:t>strengthen</a:t>
            </a:r>
            <a:r>
              <a:rPr lang="en-US" sz="1800" dirty="0"/>
              <a:t> the inductive trace in order to block it.</a:t>
            </a:r>
            <a:br>
              <a:rPr lang="en-US" sz="1800" dirty="0"/>
            </a:br>
            <a:endParaRPr lang="en-US" sz="1800" dirty="0"/>
          </a:p>
          <a:p>
            <a:pPr algn="l"/>
            <a:r>
              <a:rPr lang="en-US" sz="1800" b="1" dirty="0">
                <a:solidFill>
                  <a:schemeClr val="accent2"/>
                </a:solidFill>
              </a:rPr>
              <a:t>Remarks</a:t>
            </a:r>
            <a:r>
              <a:rPr lang="en-US" sz="1800" dirty="0"/>
              <a:t>:</a:t>
            </a:r>
          </a:p>
          <a:p>
            <a:pPr algn="l"/>
            <a:r>
              <a:rPr lang="en-US" sz="1800" dirty="0"/>
              <a:t>In </a:t>
            </a:r>
            <a:r>
              <a:rPr lang="en-US" sz="1800" dirty="0" smtClean="0"/>
              <a:t>IC3,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800" dirty="0"/>
              <a:t> is identified with a </a:t>
            </a:r>
            <a:r>
              <a:rPr lang="en-US" sz="1800" i="1" dirty="0">
                <a:solidFill>
                  <a:schemeClr val="accent2"/>
                </a:solidFill>
              </a:rPr>
              <a:t>counterexample-to-induction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smtClean="0"/>
              <a:t>(</a:t>
            </a:r>
            <a:r>
              <a:rPr lang="en-US" sz="1800" i="1" dirty="0" smtClean="0">
                <a:solidFill>
                  <a:schemeClr val="accent2"/>
                </a:solidFill>
              </a:rPr>
              <a:t>CTI</a:t>
            </a:r>
            <a:r>
              <a:rPr lang="en-US" sz="1800" dirty="0" smtClean="0"/>
              <a:t>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If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(s,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en-US" sz="1800" dirty="0"/>
              <a:t> is a proof obligation and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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800" dirty="0"/>
              <a:t>, then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(s, i-1)</a:t>
            </a:r>
            <a:r>
              <a:rPr lang="en-US" sz="1800" dirty="0"/>
              <a:t> is </a:t>
            </a:r>
            <a:r>
              <a:rPr lang="en-US" sz="1800" dirty="0" smtClean="0"/>
              <a:t>already blocked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All proof obligations are managed via a </a:t>
            </a:r>
            <a:r>
              <a:rPr lang="en-US" sz="1800" i="1" dirty="0"/>
              <a:t>priority  queue</a:t>
            </a:r>
            <a:r>
              <a:rPr lang="en-US" sz="1800" dirty="0"/>
              <a:t>:</a:t>
            </a:r>
          </a:p>
          <a:p>
            <a:pPr marL="628650" lvl="1" indent="-285750" algn="l">
              <a:buFont typeface="Arial" charset="0"/>
              <a:buChar char="•"/>
            </a:pPr>
            <a:r>
              <a:rPr lang="en-US" sz="1800" dirty="0"/>
              <a:t>Proof obligations with smallest level are considered first</a:t>
            </a:r>
          </a:p>
          <a:p>
            <a:pPr marL="628650" lvl="1" indent="-285750" algn="l">
              <a:buFont typeface="Arial" charset="0"/>
              <a:buChar char="•"/>
            </a:pPr>
            <a:r>
              <a:rPr lang="en-US" sz="1800" dirty="0"/>
              <a:t>(additional criteria for tie-breaking)</a:t>
            </a:r>
          </a:p>
        </p:txBody>
      </p:sp>
    </p:spTree>
    <p:extLst>
      <p:ext uri="{BB962C8B-B14F-4D97-AF65-F5344CB8AC3E}">
        <p14:creationId xmlns:p14="http://schemas.microsoft.com/office/powerpoint/2010/main" val="808470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Recursive Blocking Stage in IC3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7768" y="1310879"/>
            <a:ext cx="7684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//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Find a counterexample, or strengthen the inductive trace 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	</a:t>
            </a:r>
          </a:p>
          <a:p>
            <a:pPr algn="l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//</a:t>
            </a:r>
            <a:r>
              <a:rPr lang="en-US" sz="1600" i="1" dirty="0" smtClean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 </a:t>
            </a:r>
            <a:r>
              <a:rPr lang="en-US" sz="1600" i="1" dirty="0" err="1" smtClean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s.t</a:t>
            </a:r>
            <a:r>
              <a:rPr lang="en-US" sz="1600" i="1" dirty="0" err="1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.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 F</a:t>
            </a:r>
            <a:r>
              <a:rPr lang="en-US" sz="1600" i="1" baseline="-25000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N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  <a:sym typeface="Symbol" panose="05050102010706020507" pitchFamily="18" charset="2"/>
              </a:rPr>
              <a:t> s holds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Consolas"/>
              <a:cs typeface="Consolas"/>
            </a:endParaRPr>
          </a:p>
          <a:p>
            <a:pPr algn="l"/>
            <a:r>
              <a:rPr lang="en-US" sz="1600" b="1" dirty="0">
                <a:latin typeface="Consolas"/>
                <a:cs typeface="Consolas"/>
              </a:rPr>
              <a:t>IC3_recBlockCube</a:t>
            </a:r>
            <a:r>
              <a:rPr lang="en-US" sz="1600" dirty="0">
                <a:latin typeface="Consolas"/>
                <a:cs typeface="Consolas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s</a:t>
            </a:r>
            <a:r>
              <a:rPr lang="en-US" sz="1600" dirty="0">
                <a:latin typeface="Consolas"/>
                <a:cs typeface="Consolas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N</a:t>
            </a:r>
            <a:r>
              <a:rPr lang="en-US" sz="1600" dirty="0">
                <a:latin typeface="Consolas"/>
                <a:cs typeface="Consolas"/>
              </a:rPr>
              <a:t>)</a:t>
            </a:r>
          </a:p>
          <a:p>
            <a:pPr algn="l"/>
            <a:r>
              <a:rPr lang="en-US" sz="1600" dirty="0">
                <a:latin typeface="Consolas"/>
                <a:cs typeface="Consolas"/>
              </a:rPr>
              <a:t>    Add(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Q</a:t>
            </a:r>
            <a:r>
              <a:rPr lang="en-US" sz="1600" dirty="0">
                <a:latin typeface="Consolas"/>
                <a:cs typeface="Consolas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(s, N)</a:t>
            </a:r>
            <a:r>
              <a:rPr lang="en-US" sz="1600" dirty="0">
                <a:latin typeface="Consolas"/>
                <a:cs typeface="Consolas"/>
              </a:rPr>
              <a:t>)</a:t>
            </a:r>
          </a:p>
          <a:p>
            <a:pPr algn="l"/>
            <a:r>
              <a:rPr lang="en-US" sz="1600" dirty="0">
                <a:latin typeface="Consolas"/>
                <a:cs typeface="Consolas"/>
              </a:rPr>
              <a:t>    </a:t>
            </a:r>
            <a:r>
              <a:rPr lang="en-US" sz="1600" b="1" dirty="0">
                <a:latin typeface="Consolas"/>
                <a:cs typeface="Consolas"/>
              </a:rPr>
              <a:t>while</a:t>
            </a:r>
            <a:r>
              <a:rPr lang="en-US" sz="1600" dirty="0">
                <a:latin typeface="Consolas"/>
                <a:cs typeface="Consolas"/>
              </a:rPr>
              <a:t> 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Empty(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 </a:t>
            </a:r>
            <a:r>
              <a:rPr lang="en-US" sz="1600" b="1" dirty="0">
                <a:latin typeface="Consolas"/>
                <a:cs typeface="Consolas"/>
                <a:sym typeface="Symbol" panose="05050102010706020507" pitchFamily="18" charset="2"/>
              </a:rPr>
              <a:t>do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(s, k)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 Pop(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</a:t>
            </a:r>
            <a:r>
              <a:rPr lang="en-US" sz="1600" b="1" dirty="0">
                <a:latin typeface="Consolas"/>
                <a:cs typeface="Consolas"/>
                <a:sym typeface="Symbol" panose="05050102010706020507" pitchFamily="18" charset="2"/>
              </a:rPr>
              <a:t>if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k = 0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 </a:t>
            </a:r>
            <a:r>
              <a:rPr lang="en-US" sz="1600" b="1" dirty="0">
                <a:latin typeface="Consolas"/>
                <a:cs typeface="Consolas"/>
                <a:sym typeface="Symbol" panose="05050102010706020507" pitchFamily="18" charset="2"/>
              </a:rPr>
              <a:t>return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“Counterexample”</a:t>
            </a:r>
            <a:endParaRPr lang="en-US" sz="1600" dirty="0">
              <a:latin typeface="Consolas"/>
              <a:cs typeface="Consolas"/>
            </a:endParaRPr>
          </a:p>
          <a:p>
            <a:pPr algn="l"/>
            <a:r>
              <a:rPr lang="en-US" sz="1600" dirty="0">
                <a:latin typeface="Consolas"/>
                <a:cs typeface="Consolas"/>
              </a:rPr>
              <a:t>        </a:t>
            </a:r>
            <a:r>
              <a:rPr lang="en-US" sz="1600" b="1" dirty="0">
                <a:latin typeface="Consolas"/>
                <a:cs typeface="Consolas"/>
              </a:rPr>
              <a:t>if</a:t>
            </a:r>
            <a:r>
              <a:rPr lang="en-US" sz="1600" dirty="0">
                <a:latin typeface="Consolas"/>
                <a:cs typeface="Consolas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Consolas"/>
                <a:cs typeface="Consolas"/>
              </a:rPr>
              <a:t>F</a:t>
            </a:r>
            <a:r>
              <a:rPr lang="en-US" sz="1600" baseline="-25000" dirty="0" err="1">
                <a:solidFill>
                  <a:srgbClr val="002060"/>
                </a:solidFill>
                <a:latin typeface="Consolas"/>
                <a:cs typeface="Consolas"/>
              </a:rPr>
              <a:t>k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 s</a:t>
            </a:r>
            <a:r>
              <a:rPr lang="en-US" sz="1600" dirty="0">
                <a:latin typeface="Consolas"/>
                <a:cs typeface="Consolas"/>
              </a:rPr>
              <a:t>) </a:t>
            </a:r>
            <a:r>
              <a:rPr lang="en-US" sz="1600" b="1" dirty="0">
                <a:latin typeface="Consolas"/>
                <a:cs typeface="Consolas"/>
              </a:rPr>
              <a:t>continue</a:t>
            </a:r>
          </a:p>
          <a:p>
            <a:pPr algn="l"/>
            <a:r>
              <a:rPr lang="en-US" sz="1600" dirty="0">
                <a:latin typeface="Consolas"/>
                <a:cs typeface="Consolas"/>
              </a:rPr>
              <a:t>        </a:t>
            </a:r>
            <a:r>
              <a:rPr lang="en-US" sz="1600" b="1" dirty="0">
                <a:latin typeface="Consolas"/>
                <a:cs typeface="Consolas"/>
              </a:rPr>
              <a:t>if</a:t>
            </a:r>
            <a:r>
              <a:rPr lang="en-US" sz="1600" dirty="0">
                <a:latin typeface="Consolas"/>
                <a:cs typeface="Consolas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latin typeface="Consolas"/>
                <a:cs typeface="Consolas"/>
              </a:rPr>
              <a:t>k-1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 </a:t>
            </a:r>
            <a:r>
              <a:rPr lang="en-US" sz="16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  s’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 is SAT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t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 generalized predecessor of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s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Add(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(t, k-1)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  <a:b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</a:b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Add(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(s, k)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</a:t>
            </a:r>
            <a:r>
              <a:rPr lang="en-US" sz="1600" b="1" dirty="0">
                <a:latin typeface="Consolas"/>
                <a:cs typeface="Consolas"/>
                <a:sym typeface="Symbol" panose="05050102010706020507" pitchFamily="18" charset="2"/>
              </a:rPr>
              <a:t>else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/>
            </a:r>
            <a:b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</a:b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t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 generalize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s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by inductive generalization (to </a:t>
            </a:r>
            <a:r>
              <a:rPr lang="en-US" sz="1600" dirty="0" smtClean="0">
                <a:latin typeface="Consolas"/>
                <a:cs typeface="Consolas"/>
                <a:sym typeface="Symbol" panose="05050102010706020507" pitchFamily="18" charset="2"/>
              </a:rPr>
              <a:t>                  															level </a:t>
            </a:r>
            <a:r>
              <a:rPr lang="en-US" sz="16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mk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add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t 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to </a:t>
            </a:r>
            <a:r>
              <a:rPr lang="en-US" sz="16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F</a:t>
            </a:r>
            <a:r>
              <a:rPr lang="en-US" sz="1600" baseline="-250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m</a:t>
            </a:r>
            <a:endParaRPr lang="en-US" sz="1600" baseline="-25000" dirty="0">
              <a:solidFill>
                <a:srgbClr val="002060"/>
              </a:solidFill>
              <a:latin typeface="Consolas"/>
              <a:cs typeface="Consolas"/>
              <a:sym typeface="Symbol" panose="05050102010706020507" pitchFamily="18" charset="2"/>
            </a:endParaRPr>
          </a:p>
          <a:p>
            <a:pPr algn="l"/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            if 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m&lt;N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 Add(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, </a:t>
            </a:r>
            <a:r>
              <a:rPr lang="en-US" sz="16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(s, m+1)</a:t>
            </a:r>
            <a:r>
              <a:rPr lang="en-US" sz="16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  <a:endParaRPr lang="en-US" sz="1600" dirty="0">
              <a:latin typeface="Consolas"/>
              <a:cs typeface="Consolas"/>
            </a:endParaRPr>
          </a:p>
          <a:p>
            <a:pPr algn="l"/>
            <a:r>
              <a:rPr lang="en-US" sz="1600" dirty="0">
                <a:latin typeface="Consolas"/>
                <a:cs typeface="Consolas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06331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Pushing stage in IC3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// Push each clause to the highest possible frame up to N</a:t>
            </a:r>
          </a:p>
          <a:p>
            <a:pPr algn="l"/>
            <a:r>
              <a:rPr lang="en-US" sz="1500" b="1" dirty="0">
                <a:latin typeface="Consolas"/>
                <a:cs typeface="Consolas"/>
              </a:rPr>
              <a:t>IC3_Push</a:t>
            </a:r>
            <a:r>
              <a:rPr lang="en-US" sz="1500" dirty="0">
                <a:latin typeface="Consolas"/>
                <a:cs typeface="Consolas"/>
              </a:rPr>
              <a:t>()</a:t>
            </a:r>
            <a:endParaRPr lang="en-US" sz="1500" dirty="0">
              <a:solidFill>
                <a:srgbClr val="002060"/>
              </a:solidFill>
              <a:latin typeface="Consolas"/>
              <a:cs typeface="Consolas"/>
            </a:endParaRPr>
          </a:p>
          <a:p>
            <a:pPr algn="l"/>
            <a:r>
              <a:rPr lang="en-US" sz="1500" dirty="0">
                <a:latin typeface="Consolas"/>
                <a:cs typeface="Consolas"/>
              </a:rPr>
              <a:t>    </a:t>
            </a:r>
            <a:r>
              <a:rPr lang="en-US" sz="1500" b="1" dirty="0">
                <a:latin typeface="Consolas"/>
                <a:cs typeface="Consolas"/>
              </a:rPr>
              <a:t>for</a:t>
            </a:r>
            <a:r>
              <a:rPr lang="en-US" sz="1500" dirty="0">
                <a:latin typeface="Consolas"/>
                <a:cs typeface="Consolas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</a:rPr>
              <a:t>k = 1 .. N-1</a:t>
            </a:r>
            <a:r>
              <a:rPr lang="en-US" sz="1500" dirty="0">
                <a:latin typeface="Consolas"/>
                <a:cs typeface="Consolas"/>
              </a:rPr>
              <a:t> </a:t>
            </a:r>
            <a:r>
              <a:rPr lang="en-US" sz="1500" b="1" dirty="0">
                <a:latin typeface="Consolas"/>
                <a:cs typeface="Consolas"/>
              </a:rPr>
              <a:t>do </a:t>
            </a:r>
          </a:p>
          <a:p>
            <a:pPr algn="l"/>
            <a:r>
              <a:rPr lang="en-US" sz="1500" dirty="0">
                <a:latin typeface="Consolas"/>
                <a:cs typeface="Consolas"/>
              </a:rPr>
              <a:t>        </a:t>
            </a:r>
            <a:r>
              <a:rPr lang="en-US" sz="1500" b="1" dirty="0">
                <a:latin typeface="Consolas"/>
                <a:cs typeface="Consolas"/>
              </a:rPr>
              <a:t>for</a:t>
            </a:r>
            <a:r>
              <a:rPr lang="en-US" sz="1500" dirty="0">
                <a:latin typeface="Consolas"/>
                <a:cs typeface="Consolas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</a:rPr>
              <a:t>c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 </a:t>
            </a:r>
            <a:r>
              <a:rPr lang="en-US" sz="15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F</a:t>
            </a:r>
            <a:r>
              <a:rPr lang="en-US" sz="1500" baseline="-250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k</a:t>
            </a:r>
            <a:r>
              <a:rPr lang="en-US" sz="1500" baseline="-250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\ F</a:t>
            </a:r>
            <a:r>
              <a:rPr lang="en-US" sz="1500" baseline="-250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k+1</a:t>
            </a:r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 </a:t>
            </a:r>
            <a:r>
              <a:rPr lang="en-US" sz="1500" b="1" dirty="0">
                <a:latin typeface="Consolas"/>
                <a:cs typeface="Consolas"/>
                <a:sym typeface="Symbol" panose="05050102010706020507" pitchFamily="18" charset="2"/>
              </a:rPr>
              <a:t>do</a:t>
            </a:r>
          </a:p>
          <a:p>
            <a:pPr algn="l"/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            </a:t>
            </a:r>
            <a:r>
              <a:rPr lang="en-US" sz="1500" b="1" dirty="0">
                <a:latin typeface="Consolas"/>
                <a:cs typeface="Consolas"/>
                <a:sym typeface="Symbol" panose="05050102010706020507" pitchFamily="18" charset="2"/>
              </a:rPr>
              <a:t>if</a:t>
            </a:r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 (</a:t>
            </a:r>
            <a:r>
              <a:rPr lang="en-US" sz="15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F</a:t>
            </a:r>
            <a:r>
              <a:rPr lang="en-US" sz="1500" baseline="-250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k</a:t>
            </a:r>
            <a:r>
              <a:rPr lang="en-US" sz="1500" baseline="-250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 </a:t>
            </a:r>
            <a:r>
              <a:rPr lang="en-US" sz="15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Tr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  c’</a:t>
            </a:r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                add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c</a:t>
            </a:r>
            <a:r>
              <a:rPr lang="en-US" sz="1500" dirty="0">
                <a:latin typeface="Consolas"/>
                <a:cs typeface="Consolas"/>
                <a:sym typeface="Symbol" panose="05050102010706020507" pitchFamily="18" charset="2"/>
              </a:rPr>
              <a:t> to 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F</a:t>
            </a:r>
            <a:r>
              <a:rPr lang="en-US" sz="1500" baseline="-250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k+1</a:t>
            </a:r>
            <a:endParaRPr lang="en-US" sz="1500" baseline="-25000" dirty="0">
              <a:solidFill>
                <a:srgbClr val="002060"/>
              </a:solidFill>
              <a:latin typeface="Consolas"/>
              <a:cs typeface="Consolas"/>
            </a:endParaRPr>
          </a:p>
          <a:p>
            <a:pPr algn="l"/>
            <a:r>
              <a:rPr lang="en-US" sz="1500" dirty="0">
                <a:latin typeface="Consolas"/>
                <a:cs typeface="Consolas"/>
              </a:rPr>
              <a:t>        </a:t>
            </a:r>
            <a:r>
              <a:rPr lang="en-US" sz="1500" b="1" dirty="0">
                <a:latin typeface="Consolas"/>
                <a:cs typeface="Consolas"/>
              </a:rPr>
              <a:t>if</a:t>
            </a:r>
            <a:r>
              <a:rPr lang="en-US" sz="1500" dirty="0">
                <a:latin typeface="Consolas"/>
                <a:cs typeface="Consolas"/>
              </a:rPr>
              <a:t> (</a:t>
            </a:r>
            <a:r>
              <a:rPr lang="en-US" sz="1500" dirty="0" err="1">
                <a:solidFill>
                  <a:srgbClr val="002060"/>
                </a:solidFill>
                <a:latin typeface="Consolas"/>
                <a:cs typeface="Consolas"/>
              </a:rPr>
              <a:t>F</a:t>
            </a:r>
            <a:r>
              <a:rPr lang="en-US" sz="1500" baseline="-25000" dirty="0" err="1">
                <a:solidFill>
                  <a:srgbClr val="002060"/>
                </a:solidFill>
                <a:latin typeface="Consolas"/>
                <a:cs typeface="Consolas"/>
              </a:rPr>
              <a:t>k</a:t>
            </a:r>
            <a:r>
              <a:rPr lang="en-US" sz="1500" dirty="0">
                <a:solidFill>
                  <a:srgbClr val="002060"/>
                </a:solidFill>
                <a:latin typeface="Consolas"/>
                <a:cs typeface="Consolas"/>
              </a:rPr>
              <a:t> = F</a:t>
            </a:r>
            <a:r>
              <a:rPr lang="en-US" sz="1500" baseline="-25000" dirty="0">
                <a:solidFill>
                  <a:srgbClr val="002060"/>
                </a:solidFill>
                <a:latin typeface="Consolas"/>
                <a:cs typeface="Consolas"/>
              </a:rPr>
              <a:t>k+1</a:t>
            </a:r>
            <a:r>
              <a:rPr lang="en-US" sz="1500" dirty="0">
                <a:latin typeface="Consolas"/>
                <a:cs typeface="Consolas"/>
              </a:rPr>
              <a:t>)</a:t>
            </a:r>
          </a:p>
          <a:p>
            <a:pPr algn="l"/>
            <a:r>
              <a:rPr lang="en-US" sz="1500" dirty="0">
                <a:latin typeface="Consolas"/>
                <a:cs typeface="Consolas"/>
              </a:rPr>
              <a:t>            </a:t>
            </a:r>
            <a:r>
              <a:rPr lang="en-US" sz="1500" b="1" dirty="0">
                <a:latin typeface="Consolas"/>
                <a:cs typeface="Consolas"/>
              </a:rPr>
              <a:t>return</a:t>
            </a:r>
            <a:r>
              <a:rPr lang="en-US" sz="1500" dirty="0">
                <a:latin typeface="Consolas"/>
                <a:cs typeface="Consolas"/>
              </a:rPr>
              <a:t> “Proof” </a:t>
            </a:r>
            <a:r>
              <a:rPr lang="en-US" sz="15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// </a:t>
            </a:r>
            <a:r>
              <a:rPr lang="en-US" sz="1500" i="1" dirty="0" err="1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F</a:t>
            </a:r>
            <a:r>
              <a:rPr lang="en-US" sz="1500" i="1" baseline="-25000" dirty="0" err="1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k</a:t>
            </a:r>
            <a:r>
              <a:rPr lang="en-US" sz="1500" i="1" dirty="0">
                <a:solidFill>
                  <a:schemeClr val="accent2">
                    <a:lumMod val="50000"/>
                  </a:schemeClr>
                </a:solidFill>
                <a:latin typeface="Consolas"/>
                <a:cs typeface="Consolas"/>
              </a:rPr>
              <a:t> is a safe inductive invariant</a:t>
            </a:r>
          </a:p>
        </p:txBody>
      </p:sp>
    </p:spTree>
    <p:extLst>
      <p:ext uri="{BB962C8B-B14F-4D97-AF65-F5344CB8AC3E}">
        <p14:creationId xmlns:p14="http://schemas.microsoft.com/office/powerpoint/2010/main" val="747319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Towards improving IC3 (1)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0118" y="1116160"/>
            <a:ext cx="7684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CC0000"/>
                </a:solidFill>
              </a:rPr>
              <a:t>IC3 is an excellent algorithm!</a:t>
            </a:r>
            <a:r>
              <a:rPr lang="en-US" sz="1800" dirty="0"/>
              <a:t> So, what do we want?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l"/>
            <a:r>
              <a:rPr lang="en-US" sz="1800" dirty="0"/>
              <a:t>We want </a:t>
            </a:r>
            <a:r>
              <a:rPr lang="en-US" sz="1800" i="1" dirty="0">
                <a:solidFill>
                  <a:srgbClr val="002060"/>
                </a:solidFill>
              </a:rPr>
              <a:t>more control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on which lemmas to learn: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Each lemma in the inductive trace is neither an over-approximation nor an under-approximations of reachable states (a lemma in </a:t>
            </a:r>
            <a:r>
              <a:rPr lang="en-US" sz="1800" dirty="0" err="1">
                <a:solidFill>
                  <a:srgbClr val="002060"/>
                </a:solidFill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</a:rPr>
              <a:t>k</a:t>
            </a:r>
            <a:r>
              <a:rPr lang="en-US" sz="1800" dirty="0"/>
              <a:t> only over-approximates states reachable within </a:t>
            </a:r>
            <a:r>
              <a:rPr lang="en-US" sz="1800" dirty="0">
                <a:solidFill>
                  <a:srgbClr val="002060"/>
                </a:solidFill>
              </a:rPr>
              <a:t>k</a:t>
            </a:r>
            <a:r>
              <a:rPr lang="en-US" sz="1800" dirty="0"/>
              <a:t> steps</a:t>
            </a:r>
            <a:r>
              <a:rPr lang="en-US" sz="1800" dirty="0" smtClean="0"/>
              <a:t>):</a:t>
            </a:r>
            <a:endParaRPr lang="en-US" sz="1800" dirty="0"/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IC3 may learn lemmas that are </a:t>
            </a:r>
            <a:r>
              <a:rPr lang="en-US" sz="1800" i="1" dirty="0">
                <a:solidFill>
                  <a:srgbClr val="002060"/>
                </a:solidFill>
              </a:rPr>
              <a:t>too weak</a:t>
            </a:r>
            <a:r>
              <a:rPr lang="en-US" sz="1800" dirty="0"/>
              <a:t>   (ex. </a:t>
            </a:r>
            <a:r>
              <a:rPr lang="en-US" sz="1800" dirty="0">
                <a:solidFill>
                  <a:srgbClr val="002060"/>
                </a:solidFill>
              </a:rPr>
              <a:t>C</a:t>
            </a:r>
            <a:r>
              <a:rPr lang="en-US" sz="1800" baseline="-25000" dirty="0">
                <a:solidFill>
                  <a:srgbClr val="002060"/>
                </a:solidFill>
              </a:rPr>
              <a:t>1</a:t>
            </a:r>
            <a:r>
              <a:rPr lang="en-US" sz="1800" dirty="0"/>
              <a:t>) – prune less </a:t>
            </a:r>
            <a:r>
              <a:rPr lang="en-US" sz="1800" dirty="0" smtClean="0"/>
              <a:t>states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IC3 may learn lemmas that are </a:t>
            </a:r>
            <a:r>
              <a:rPr lang="en-US" sz="1800" i="1" dirty="0">
                <a:solidFill>
                  <a:srgbClr val="002060"/>
                </a:solidFill>
              </a:rPr>
              <a:t>too strong</a:t>
            </a:r>
            <a:r>
              <a:rPr lang="en-US" sz="1800" dirty="0"/>
              <a:t> (ex. </a:t>
            </a:r>
            <a:r>
              <a:rPr lang="en-US" sz="1800" dirty="0">
                <a:solidFill>
                  <a:srgbClr val="002060"/>
                </a:solidFill>
              </a:rPr>
              <a:t>C</a:t>
            </a:r>
            <a:r>
              <a:rPr lang="en-US" sz="1800" baseline="-25000" dirty="0">
                <a:solidFill>
                  <a:srgbClr val="002060"/>
                </a:solidFill>
              </a:rPr>
              <a:t>2</a:t>
            </a:r>
            <a:r>
              <a:rPr lang="en-US" sz="1800" dirty="0"/>
              <a:t>) – cannot be in the inductive invariant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Oval 2"/>
          <p:cNvSpPr/>
          <p:nvPr/>
        </p:nvSpPr>
        <p:spPr>
          <a:xfrm>
            <a:off x="2736851" y="5068573"/>
            <a:ext cx="647700" cy="45085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2060"/>
                </a:solidFill>
              </a:rPr>
              <a:t>Init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47951" y="4877870"/>
            <a:ext cx="1714499" cy="80665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002060"/>
                </a:solidFill>
              </a:rPr>
              <a:t>Reach</a:t>
            </a:r>
          </a:p>
        </p:txBody>
      </p:sp>
      <p:sp>
        <p:nvSpPr>
          <p:cNvPr id="6" name="Oval 5"/>
          <p:cNvSpPr/>
          <p:nvPr/>
        </p:nvSpPr>
        <p:spPr>
          <a:xfrm rot="20939585">
            <a:off x="2359881" y="4412399"/>
            <a:ext cx="3648128" cy="1539294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1641289">
            <a:off x="2537921" y="5026413"/>
            <a:ext cx="1045613" cy="832739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6400" y="4739371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C</a:t>
            </a:r>
            <a:r>
              <a:rPr lang="en-US" sz="1600" baseline="-25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4209" y="5610727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C</a:t>
            </a:r>
            <a:r>
              <a:rPr lang="en-US" sz="1200" baseline="-25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5213610" y="5077925"/>
            <a:ext cx="647700" cy="45085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1030756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Towards improving IC3 (2)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119426"/>
            <a:ext cx="76846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We want to know if </a:t>
            </a:r>
            <a:r>
              <a:rPr lang="en-US" sz="2000" i="1" dirty="0"/>
              <a:t>an already existing lemma</a:t>
            </a:r>
            <a:r>
              <a:rPr lang="en-US" sz="2000" dirty="0"/>
              <a:t> is </a:t>
            </a:r>
            <a:r>
              <a:rPr lang="en-US" sz="2000" i="1" dirty="0">
                <a:solidFill>
                  <a:srgbClr val="002060"/>
                </a:solidFill>
              </a:rPr>
              <a:t>good</a:t>
            </a:r>
            <a:r>
              <a:rPr lang="en-US" sz="2000" dirty="0"/>
              <a:t> (in </a:t>
            </a:r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</a:t>
            </a:r>
            <a:r>
              <a:rPr lang="en-US" sz="2000" dirty="0"/>
              <a:t>) or </a:t>
            </a:r>
            <a:r>
              <a:rPr lang="en-US" sz="2000" i="1" dirty="0">
                <a:solidFill>
                  <a:srgbClr val="002060"/>
                </a:solidFill>
              </a:rPr>
              <a:t>bad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dirty="0" smtClean="0"/>
              <a:t>e.g., </a:t>
            </a:r>
            <a:r>
              <a:rPr lang="en-US" sz="2000" dirty="0">
                <a:solidFill>
                  <a:srgbClr val="002060"/>
                </a:solidFill>
              </a:rPr>
              <a:t>C</a:t>
            </a:r>
            <a:r>
              <a:rPr lang="en-US" sz="2000" baseline="-25000" dirty="0">
                <a:solidFill>
                  <a:srgbClr val="002060"/>
                </a:solidFill>
              </a:rPr>
              <a:t>2</a:t>
            </a:r>
            <a:r>
              <a:rPr lang="en-US" sz="2000" dirty="0"/>
              <a:t> from before):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Avoid periodically pushing bad lemmas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Ideally, we also want to prune less useful lemmas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We want to </a:t>
            </a:r>
            <a:r>
              <a:rPr lang="en-US" sz="2000" i="1" dirty="0">
                <a:solidFill>
                  <a:srgbClr val="002060"/>
                </a:solidFill>
              </a:rPr>
              <a:t>prioritize reusing already discovered lemmas</a:t>
            </a:r>
            <a:r>
              <a:rPr lang="en-US" sz="2000" dirty="0"/>
              <a:t> over learning of new ones: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When the same cube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000" dirty="0"/>
              <a:t> is blocked at different levels, usually different lemmas are discovered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2000" dirty="0" smtClean="0"/>
              <a:t>Although, IC3 </a:t>
            </a:r>
            <a:r>
              <a:rPr lang="en-US" sz="2000" dirty="0"/>
              <a:t>partially addresses this using pushing (and other optimizations</a:t>
            </a:r>
            <a:r>
              <a:rPr lang="en-US" sz="2000" dirty="0" smtClean="0"/>
              <a:t>)</a:t>
            </a:r>
            <a:endParaRPr lang="en-US" sz="20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Use the same lemma to block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000" dirty="0"/>
              <a:t> (at the expense of deriving additional supporting lemmas)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2000" dirty="0" smtClean="0"/>
              <a:t>Although, </a:t>
            </a:r>
            <a:r>
              <a:rPr lang="en-US" sz="2000" dirty="0"/>
              <a:t>in general different lemmas are of different “quality” and having some choice may be beneficial</a:t>
            </a:r>
          </a:p>
        </p:txBody>
      </p:sp>
    </p:spTree>
    <p:extLst>
      <p:ext uri="{BB962C8B-B14F-4D97-AF65-F5344CB8AC3E}">
        <p14:creationId xmlns:p14="http://schemas.microsoft.com/office/powerpoint/2010/main" val="194065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Immediate improvement: unlimited pushing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5770" y="1050846"/>
            <a:ext cx="79781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Push each clause to the highest possible frame up to N</a:t>
            </a:r>
            <a:endParaRPr lang="en-US" sz="1800" b="1" i="1" dirty="0">
              <a:solidFill>
                <a:schemeClr val="accent2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IC3_Push_Unlimited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 = 1 ..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do </a:t>
            </a: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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\ 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k+1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do</a:t>
            </a: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if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(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 c’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add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to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k+1</a:t>
            </a:r>
            <a:endParaRPr lang="en-US" sz="1800" baseline="-25000" dirty="0">
              <a:solidFill>
                <a:schemeClr val="accent5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      if (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1800" baseline="-250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k+1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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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anose="05050102010706020507" pitchFamily="18" charset="2"/>
            </a:endParaRP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if (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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 Bad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“Proof” 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F</a:t>
            </a:r>
            <a:r>
              <a:rPr lang="en-US" sz="1800" i="1" baseline="-25000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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is a safe inductive invariant</a:t>
            </a:r>
          </a:p>
          <a:p>
            <a:pPr algn="l"/>
            <a:endParaRPr lang="en-US" sz="1800" dirty="0">
              <a:sym typeface="Symbol" panose="05050102010706020507" pitchFamily="18" charset="2"/>
            </a:endParaRPr>
          </a:p>
          <a:p>
            <a:pPr algn="l"/>
            <a:r>
              <a:rPr lang="en-US" sz="1800" dirty="0">
                <a:solidFill>
                  <a:schemeClr val="accent2"/>
                </a:solidFill>
                <a:sym typeface="Symbol" panose="05050102010706020507" pitchFamily="18" charset="2"/>
              </a:rPr>
              <a:t>Claim</a:t>
            </a:r>
            <a:r>
              <a:rPr lang="en-US" sz="1800" dirty="0">
                <a:sym typeface="Symbol" panose="05050102010706020507" pitchFamily="18" charset="2"/>
              </a:rPr>
              <a:t>: after pushing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US" sz="1800" baseline="-250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</a:t>
            </a:r>
            <a:r>
              <a:rPr lang="en-US" sz="1800" baseline="-25000" dirty="0">
                <a:sym typeface="Symbol" panose="05050102010706020507" pitchFamily="18" charset="2"/>
              </a:rPr>
              <a:t> </a:t>
            </a:r>
            <a:r>
              <a:rPr lang="en-US" sz="1800" dirty="0">
                <a:sym typeface="Symbol" panose="05050102010706020507" pitchFamily="18" charset="2"/>
              </a:rPr>
              <a:t>represents a </a:t>
            </a:r>
            <a:r>
              <a:rPr lang="en-US" sz="1800" i="1" dirty="0">
                <a:solidFill>
                  <a:srgbClr val="CC0000"/>
                </a:solidFill>
                <a:sym typeface="Symbol" panose="05050102010706020507" pitchFamily="18" charset="2"/>
              </a:rPr>
              <a:t>maximal inductive subset</a:t>
            </a:r>
            <a:r>
              <a:rPr lang="en-US" sz="1800" dirty="0">
                <a:sym typeface="Symbol" panose="05050102010706020507" pitchFamily="18" charset="2"/>
              </a:rPr>
              <a:t> of all lemmas discovered so far</a:t>
            </a:r>
          </a:p>
          <a:p>
            <a:pPr algn="l"/>
            <a:endParaRPr lang="en-US" sz="1800" dirty="0">
              <a:sym typeface="Symbol" panose="05050102010706020507" pitchFamily="18" charset="2"/>
            </a:endParaRPr>
          </a:p>
          <a:p>
            <a:pPr algn="l"/>
            <a:r>
              <a:rPr lang="en-US" sz="1800" b="1" dirty="0">
                <a:solidFill>
                  <a:schemeClr val="accent2"/>
                </a:solidFill>
                <a:sym typeface="Symbol" panose="05050102010706020507" pitchFamily="18" charset="2"/>
              </a:rPr>
              <a:t>Remark</a:t>
            </a:r>
            <a:r>
              <a:rPr lang="en-US" sz="1800" dirty="0">
                <a:sym typeface="Symbol" panose="05050102010706020507" pitchFamily="18" charset="2"/>
              </a:rPr>
              <a:t>: the idea to compute maximal inductive invariants is suggested in PDR but claimed to be ineffective. In our implementation, “unlimited pushing” leads to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~10% </a:t>
            </a:r>
            <a:r>
              <a:rPr lang="en-US" sz="1800" dirty="0">
                <a:sym typeface="Symbol" panose="05050102010706020507" pitchFamily="18" charset="2"/>
              </a:rPr>
              <a:t>overall speed up.</a:t>
            </a:r>
          </a:p>
          <a:p>
            <a:pPr algn="l"/>
            <a:endParaRPr lang="en-US" sz="1800" dirty="0">
              <a:sym typeface="Symbol" panose="05050102010706020507" pitchFamily="18" charset="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72855" y="1233060"/>
            <a:ext cx="956366" cy="1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413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Agenda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096566"/>
            <a:ext cx="79933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IC3 is one of the most powerful algorithms for </a:t>
            </a:r>
            <a:r>
              <a:rPr lang="en-US" sz="1600" dirty="0" smtClean="0"/>
              <a:t>model checking safety properties</a:t>
            </a:r>
            <a:endParaRPr lang="en-US" sz="1600" dirty="0"/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Very active area of research:</a:t>
            </a:r>
          </a:p>
          <a:p>
            <a:pPr algn="l"/>
            <a:endParaRPr lang="en-US" sz="16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/>
              <a:t>A. Bradley: </a:t>
            </a:r>
            <a:r>
              <a:rPr lang="en-US" sz="1600" i="1" dirty="0"/>
              <a:t>SAT-Based Model Checking Without Unrolling.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/>
              <a:t>VMCAI 2011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>
                <a:solidFill>
                  <a:srgbClr val="CC0000"/>
                </a:solidFill>
              </a:rPr>
              <a:t>IC3</a:t>
            </a:r>
            <a:r>
              <a:rPr lang="en-US" sz="1600" dirty="0"/>
              <a:t> stands for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“Incremental Construction of Inductive Clauses for Indubitable Correctness”</a:t>
            </a:r>
            <a:r>
              <a:rPr lang="en-US" sz="1600" dirty="0"/>
              <a:t>)</a:t>
            </a:r>
            <a:br>
              <a:rPr lang="en-US" sz="1600" dirty="0"/>
            </a:br>
            <a:endParaRPr lang="en-US" sz="1600" dirty="0"/>
          </a:p>
          <a:p>
            <a:pPr marL="257175" lvl="1" indent="-257175" algn="l">
              <a:buFont typeface="Arial" panose="020B0604020202020204" pitchFamily="34" charset="0"/>
              <a:buChar char="•"/>
            </a:pPr>
            <a:r>
              <a:rPr lang="en-US" sz="1600" dirty="0"/>
              <a:t>N. </a:t>
            </a:r>
            <a:r>
              <a:rPr lang="en-US" sz="1600" dirty="0" err="1"/>
              <a:t>Eén</a:t>
            </a:r>
            <a:r>
              <a:rPr lang="en-US" sz="1600" dirty="0"/>
              <a:t>, A. </a:t>
            </a:r>
            <a:r>
              <a:rPr lang="en-US" sz="1600" dirty="0" err="1"/>
              <a:t>Mishchenko</a:t>
            </a:r>
            <a:r>
              <a:rPr lang="en-US" sz="1600" dirty="0"/>
              <a:t>, R. Brayton: </a:t>
            </a:r>
            <a:r>
              <a:rPr lang="en-US" sz="1600" i="1" dirty="0"/>
              <a:t>Efficient implementation of property directed reachability.</a:t>
            </a:r>
            <a:r>
              <a:rPr lang="en-US" sz="1600" dirty="0"/>
              <a:t> FMCAD 2011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>
                <a:solidFill>
                  <a:srgbClr val="CC0000"/>
                </a:solidFill>
              </a:rPr>
              <a:t>PDR</a:t>
            </a:r>
            <a:r>
              <a:rPr lang="en-US" sz="1600" dirty="0"/>
              <a:t> stands for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“Property Directed Reachability”</a:t>
            </a:r>
            <a:r>
              <a:rPr lang="en-US" sz="1600" dirty="0"/>
              <a:t>)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	…</a:t>
            </a:r>
          </a:p>
          <a:p>
            <a:pPr algn="l"/>
            <a:endParaRPr lang="en-US" sz="16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/>
              <a:t>In this </a:t>
            </a:r>
            <a:r>
              <a:rPr lang="en-US" sz="1600" dirty="0" smtClean="0"/>
              <a:t>talk, I present </a:t>
            </a:r>
            <a:r>
              <a:rPr lang="en-US" sz="1600" dirty="0"/>
              <a:t>a new IC3-based algorithm, called </a:t>
            </a:r>
            <a:r>
              <a:rPr lang="en-US" sz="1600" dirty="0">
                <a:solidFill>
                  <a:srgbClr val="CC0000"/>
                </a:solidFill>
              </a:rPr>
              <a:t>QUIP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>
                <a:solidFill>
                  <a:srgbClr val="CC0000"/>
                </a:solidFill>
              </a:rPr>
              <a:t>QUIP </a:t>
            </a:r>
            <a:r>
              <a:rPr lang="en-US" sz="1600" dirty="0"/>
              <a:t>stands for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“a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QUest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for an Inductive Proof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”</a:t>
            </a:r>
            <a:r>
              <a:rPr lang="en-US" sz="1600" dirty="0" smtClean="0"/>
              <a:t>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b="1" dirty="0" smtClean="0"/>
              <a:t>and </a:t>
            </a:r>
            <a:r>
              <a:rPr lang="en-US" sz="1600" dirty="0" smtClean="0"/>
              <a:t>show how QUIP can be extended with k-induction</a:t>
            </a:r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6270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Pushing is Useful</a:t>
            </a:r>
            <a:endParaRPr lang="en-US" sz="3000" dirty="0"/>
          </a:p>
        </p:txBody>
      </p:sp>
      <p:sp>
        <p:nvSpPr>
          <p:cNvPr id="60" name="TextBox 59"/>
          <p:cNvSpPr txBox="1"/>
          <p:nvPr/>
        </p:nvSpPr>
        <p:spPr>
          <a:xfrm>
            <a:off x="533400" y="1050846"/>
            <a:ext cx="84162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/>
              <a:t>Why pushing is useful</a:t>
            </a:r>
            <a:r>
              <a:rPr lang="en-US" sz="2000" dirty="0"/>
              <a:t>: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During the execution of IC3, the sets </a:t>
            </a:r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baseline="-25000" dirty="0">
                <a:solidFill>
                  <a:srgbClr val="002060"/>
                </a:solidFill>
              </a:rPr>
              <a:t>i</a:t>
            </a:r>
            <a:r>
              <a:rPr lang="en-US" sz="2000" dirty="0"/>
              <a:t> are incrementally strengthened, and so it may happen </a:t>
            </a:r>
            <a:br>
              <a:rPr lang="en-US" sz="2000" dirty="0"/>
            </a:br>
            <a:r>
              <a:rPr lang="en-US" sz="2000" dirty="0">
                <a:sym typeface="Symbol" panose="05050102010706020507" pitchFamily="18" charset="2"/>
              </a:rPr>
              <a:t>that </a:t>
            </a:r>
            <a:r>
              <a:rPr lang="en-US" sz="20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20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  TR  c’</a:t>
            </a:r>
            <a:r>
              <a:rPr lang="en-US" sz="2000" dirty="0">
                <a:sym typeface="Symbol" panose="05050102010706020507" pitchFamily="18" charset="2"/>
              </a:rPr>
              <a:t>, even though this was not true at the time that </a:t>
            </a: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2000" dirty="0">
                <a:sym typeface="Symbol" panose="05050102010706020507" pitchFamily="18" charset="2"/>
              </a:rPr>
              <a:t> was discovered</a:t>
            </a:r>
          </a:p>
          <a:p>
            <a:pPr algn="l"/>
            <a:endParaRPr lang="en-US" sz="2000" dirty="0">
              <a:sym typeface="Symbol" panose="05050102010706020507" pitchFamily="18" charset="2"/>
            </a:endParaRPr>
          </a:p>
          <a:p>
            <a:pPr algn="l"/>
            <a:endParaRPr lang="en-US" sz="2000" dirty="0">
              <a:sym typeface="Symbol" panose="05050102010706020507" pitchFamily="18" charset="2"/>
            </a:endParaRPr>
          </a:p>
          <a:p>
            <a:pPr algn="l"/>
            <a:r>
              <a:rPr lang="en-US" sz="2000" i="1" dirty="0"/>
              <a:t>Why pushing is good</a:t>
            </a:r>
            <a:r>
              <a:rPr lang="en-US" sz="2000" dirty="0"/>
              <a:t>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By pushing </a:t>
            </a:r>
            <a:r>
              <a:rPr lang="en-US" sz="2000" dirty="0">
                <a:solidFill>
                  <a:srgbClr val="002060"/>
                </a:solidFill>
              </a:rPr>
              <a:t>c</a:t>
            </a:r>
            <a:r>
              <a:rPr lang="en-US" sz="2000" dirty="0"/>
              <a:t> from </a:t>
            </a:r>
            <a:r>
              <a:rPr lang="en-US" sz="2000" dirty="0" err="1">
                <a:solidFill>
                  <a:srgbClr val="002060"/>
                </a:solidFill>
              </a:rPr>
              <a:t>F</a:t>
            </a:r>
            <a:r>
              <a:rPr lang="en-US" sz="2000" baseline="-25000" dirty="0" err="1">
                <a:solidFill>
                  <a:srgbClr val="002060"/>
                </a:solidFill>
              </a:rPr>
              <a:t>k</a:t>
            </a:r>
            <a:r>
              <a:rPr lang="en-US" sz="2000" dirty="0"/>
              <a:t> to </a:t>
            </a:r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baseline="-25000" dirty="0">
                <a:solidFill>
                  <a:srgbClr val="002060"/>
                </a:solidFill>
              </a:rPr>
              <a:t>k+1</a:t>
            </a:r>
            <a:r>
              <a:rPr lang="en-US" sz="2000" dirty="0"/>
              <a:t>, we make </a:t>
            </a:r>
            <a:r>
              <a:rPr lang="en-US" sz="2000" dirty="0" err="1">
                <a:solidFill>
                  <a:srgbClr val="002060"/>
                </a:solidFill>
              </a:rPr>
              <a:t>F</a:t>
            </a:r>
            <a:r>
              <a:rPr lang="en-US" sz="2000" baseline="-25000" dirty="0" err="1">
                <a:solidFill>
                  <a:srgbClr val="002060"/>
                </a:solidFill>
              </a:rPr>
              <a:t>k</a:t>
            </a:r>
            <a:r>
              <a:rPr lang="en-US" sz="2000" dirty="0"/>
              <a:t> </a:t>
            </a:r>
            <a:r>
              <a:rPr lang="en-US" sz="2000" i="1" dirty="0"/>
              <a:t>more inductive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(and if </a:t>
            </a:r>
            <a:r>
              <a:rPr lang="en-US" sz="2000" dirty="0" err="1">
                <a:solidFill>
                  <a:srgbClr val="002060"/>
                </a:solidFill>
              </a:rPr>
              <a:t>F</a:t>
            </a:r>
            <a:r>
              <a:rPr lang="en-US" sz="2000" baseline="-25000" dirty="0" err="1">
                <a:solidFill>
                  <a:srgbClr val="002060"/>
                </a:solidFill>
              </a:rPr>
              <a:t>k</a:t>
            </a:r>
            <a:r>
              <a:rPr lang="en-US" sz="2000" dirty="0"/>
              <a:t> becomes equal to </a:t>
            </a:r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baseline="-25000" dirty="0">
                <a:solidFill>
                  <a:srgbClr val="002060"/>
                </a:solidFill>
              </a:rPr>
              <a:t>k+1</a:t>
            </a:r>
            <a:r>
              <a:rPr lang="en-US" sz="2000" dirty="0"/>
              <a:t>, then </a:t>
            </a:r>
            <a:r>
              <a:rPr lang="en-US" sz="2000" dirty="0" err="1">
                <a:solidFill>
                  <a:srgbClr val="002060"/>
                </a:solidFill>
              </a:rPr>
              <a:t>F</a:t>
            </a:r>
            <a:r>
              <a:rPr lang="en-US" sz="2000" baseline="-25000" dirty="0" err="1">
                <a:solidFill>
                  <a:srgbClr val="002060"/>
                </a:solidFill>
              </a:rPr>
              <a:t>k</a:t>
            </a:r>
            <a:r>
              <a:rPr lang="en-US" sz="2000" dirty="0"/>
              <a:t> becomes an inductive invariant)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Suppose that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F</a:t>
            </a:r>
            <a:r>
              <a:rPr lang="en-US" sz="2000" baseline="-25000" dirty="0" err="1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/>
              <a:t>blocks a proof obligation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(s, k)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>
                <a:sym typeface="Symbol" panose="05050102010706020507" pitchFamily="18" charset="2"/>
              </a:rPr>
              <a:t>By pushing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c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/>
              <a:t>from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US" sz="2000" baseline="-25000" dirty="0" err="1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US" sz="2000" dirty="0"/>
              <a:t> to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</a:rPr>
              <a:t>k+1</a:t>
            </a:r>
            <a:r>
              <a:rPr lang="en-US" sz="2000" dirty="0"/>
              <a:t>, we also block the proof obligation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(s, k+1)</a:t>
            </a:r>
            <a:endParaRPr lang="en-US" sz="2000" dirty="0">
              <a:solidFill>
                <a:schemeClr val="accent5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Pushing </a:t>
            </a:r>
            <a:r>
              <a:rPr lang="en-US" sz="2000" dirty="0">
                <a:solidFill>
                  <a:srgbClr val="002060"/>
                </a:solidFill>
              </a:rPr>
              <a:t>Clauses = Improving Convergence = Reusing old lemmas for blocking bad states</a:t>
            </a:r>
          </a:p>
        </p:txBody>
      </p:sp>
    </p:spTree>
    <p:extLst>
      <p:ext uri="{BB962C8B-B14F-4D97-AF65-F5344CB8AC3E}">
        <p14:creationId xmlns:p14="http://schemas.microsoft.com/office/powerpoint/2010/main" val="1321976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What Happens when Pushing Fails</a:t>
            </a:r>
            <a:endParaRPr lang="en-US" sz="3000" dirty="0"/>
          </a:p>
        </p:txBody>
      </p:sp>
      <p:sp>
        <p:nvSpPr>
          <p:cNvPr id="60" name="TextBox 59"/>
          <p:cNvSpPr txBox="1"/>
          <p:nvPr/>
        </p:nvSpPr>
        <p:spPr>
          <a:xfrm>
            <a:off x="533400" y="1016557"/>
            <a:ext cx="76846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/>
              <a:t>Why pushing may fail</a:t>
            </a:r>
            <a:r>
              <a:rPr lang="en-US" sz="1800" dirty="0"/>
              <a:t>: suppose that</a:t>
            </a:r>
            <a:r>
              <a:rPr lang="en-US" sz="1800" dirty="0">
                <a:sym typeface="Symbol" panose="05050102010706020507" pitchFamily="18" charset="2"/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c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 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 \ F</a:t>
            </a:r>
            <a:r>
              <a:rPr lang="en-US" sz="18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r>
              <a:rPr lang="en-US" sz="1800" dirty="0">
                <a:sym typeface="Symbol" panose="05050102010706020507" pitchFamily="18" charset="2"/>
              </a:rPr>
              <a:t> but 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  TR</a:t>
            </a:r>
            <a:r>
              <a:rPr lang="en-US" sz="1800" dirty="0">
                <a:sym typeface="Symbol" panose="05050102010706020507" pitchFamily="18" charset="2"/>
              </a:rPr>
              <a:t> does not imply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c’</a:t>
            </a:r>
            <a:r>
              <a:rPr lang="en-US" sz="1800" dirty="0">
                <a:sym typeface="Symbol" panose="05050102010706020507" pitchFamily="18" charset="2"/>
              </a:rPr>
              <a:t>. </a:t>
            </a:r>
            <a:r>
              <a:rPr lang="en-US" sz="1800" i="1" dirty="0">
                <a:sym typeface="Symbol" panose="05050102010706020507" pitchFamily="18" charset="2"/>
              </a:rPr>
              <a:t>Why?</a:t>
            </a:r>
          </a:p>
          <a:p>
            <a:pPr algn="l"/>
            <a:endParaRPr lang="en-US" sz="1800" dirty="0">
              <a:sym typeface="Symbol" panose="05050102010706020507" pitchFamily="18" charset="2"/>
            </a:endParaRPr>
          </a:p>
          <a:p>
            <a:pPr algn="l"/>
            <a:r>
              <a:rPr lang="en-US" sz="1800" dirty="0">
                <a:sym typeface="Symbol" panose="05050102010706020507" pitchFamily="18" charset="2"/>
              </a:rPr>
              <a:t>There are two alternatives: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is a valid over-approximation of states reachable within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r>
              <a:rPr lang="en-US" sz="1800" dirty="0">
                <a:sym typeface="Symbol" panose="05050102010706020507" pitchFamily="18" charset="2"/>
              </a:rPr>
              <a:t> steps, but 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ym typeface="Symbol" panose="05050102010706020507" pitchFamily="18" charset="2"/>
              </a:rPr>
              <a:t> is not strong enough to imply this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We can strengthen the inductive trace so that 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  TR  c’</a:t>
            </a:r>
            <a:r>
              <a:rPr lang="en-US" sz="1800" dirty="0">
                <a:sym typeface="Symbol" panose="05050102010706020507" pitchFamily="18" charset="2"/>
              </a:rPr>
              <a:t> becomes true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is </a:t>
            </a:r>
            <a:r>
              <a:rPr lang="en-US" sz="1800" b="1" dirty="0">
                <a:sym typeface="Symbol" panose="05050102010706020507" pitchFamily="18" charset="2"/>
              </a:rPr>
              <a:t>NOT</a:t>
            </a:r>
            <a:r>
              <a:rPr lang="en-US" sz="1800" dirty="0">
                <a:sym typeface="Symbol" panose="05050102010706020507" pitchFamily="18" charset="2"/>
              </a:rPr>
              <a:t> a valid over-approximation of states reachable within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r>
              <a:rPr lang="en-US" sz="1800" dirty="0">
                <a:sym typeface="Symbol" panose="05050102010706020507" pitchFamily="18" charset="2"/>
              </a:rPr>
              <a:t> steps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There is a real </a:t>
            </a:r>
            <a:r>
              <a:rPr lang="en-US" sz="1800" i="1" dirty="0">
                <a:solidFill>
                  <a:srgbClr val="C00000"/>
                </a:solidFill>
                <a:sym typeface="Symbol" panose="05050102010706020507" pitchFamily="18" charset="2"/>
              </a:rPr>
              <a:t>forward</a:t>
            </a:r>
            <a:r>
              <a:rPr lang="en-US" sz="18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800" i="1" dirty="0">
                <a:solidFill>
                  <a:srgbClr val="C00000"/>
                </a:solidFill>
                <a:sym typeface="Symbol" panose="05050102010706020507" pitchFamily="18" charset="2"/>
              </a:rPr>
              <a:t>reachable</a:t>
            </a:r>
            <a:r>
              <a:rPr lang="en-US" sz="1800" dirty="0">
                <a:sym typeface="Symbol" panose="05050102010706020507" pitchFamily="18" charset="2"/>
              </a:rPr>
              <a:t> state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r</a:t>
            </a:r>
            <a:r>
              <a:rPr lang="en-US" sz="1800" dirty="0">
                <a:sym typeface="Symbol" panose="05050102010706020507" pitchFamily="18" charset="2"/>
              </a:rPr>
              <a:t> that is excluded by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c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has no chance to be in the safe inductive invariant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is a </a:t>
            </a:r>
            <a:r>
              <a:rPr lang="en-US" sz="1800" i="1" dirty="0">
                <a:solidFill>
                  <a:srgbClr val="002060"/>
                </a:solidFill>
                <a:sym typeface="Symbol" panose="05050102010706020507" pitchFamily="18" charset="2"/>
              </a:rPr>
              <a:t>bad</a:t>
            </a:r>
            <a:r>
              <a:rPr lang="en-US" sz="1800" dirty="0">
                <a:sym typeface="Symbol" panose="05050102010706020507" pitchFamily="18" charset="2"/>
              </a:rPr>
              <a:t> lemma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algn="l"/>
            <a:r>
              <a:rPr lang="en-US" sz="1800" dirty="0">
                <a:sym typeface="Symbol" panose="05050102010706020507" pitchFamily="18" charset="2"/>
              </a:rPr>
              <a:t>A similar reasoning is used in:</a:t>
            </a:r>
          </a:p>
          <a:p>
            <a:pPr algn="l"/>
            <a:r>
              <a:rPr lang="en-US" sz="1800" dirty="0"/>
              <a:t>Z. Hassan, A. Bradley, F. </a:t>
            </a:r>
            <a:r>
              <a:rPr lang="en-US" sz="1800" dirty="0" err="1"/>
              <a:t>Somenzi</a:t>
            </a:r>
            <a:r>
              <a:rPr lang="en-US" sz="1800" dirty="0"/>
              <a:t>: </a:t>
            </a:r>
            <a:r>
              <a:rPr lang="en-US" sz="1800" i="1" dirty="0"/>
              <a:t>Better Generalization in IC3</a:t>
            </a:r>
            <a:r>
              <a:rPr lang="en-US" sz="1800" dirty="0"/>
              <a:t>. FMCAD 2013</a:t>
            </a:r>
            <a:br>
              <a:rPr lang="en-US" sz="1800" dirty="0"/>
            </a:br>
            <a:endParaRPr lang="en-US" sz="18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222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Two interdependent ideas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012190"/>
            <a:ext cx="815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+mj-lt"/>
              <a:buAutoNum type="arabicPeriod"/>
            </a:pPr>
            <a:r>
              <a:rPr lang="en-US" sz="1800" dirty="0"/>
              <a:t>Prioritize pushing existing lemmas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Given a lemma </a:t>
            </a:r>
            <a:r>
              <a:rPr lang="en-US" sz="1800" dirty="0">
                <a:solidFill>
                  <a:srgbClr val="002060"/>
                </a:solidFill>
              </a:rPr>
              <a:t>c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 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 err="1">
                <a:solidFill>
                  <a:srgbClr val="002060"/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 \ F</a:t>
            </a:r>
            <a:r>
              <a:rPr lang="en-US" sz="18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r>
              <a:rPr lang="en-US" sz="1800" dirty="0">
                <a:sym typeface="Symbol" panose="05050102010706020507" pitchFamily="18" charset="2"/>
              </a:rPr>
              <a:t>, we can add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(c, k+1)</a:t>
            </a:r>
            <a:r>
              <a:rPr lang="en-US" sz="1800" dirty="0">
                <a:sym typeface="Symbol" panose="05050102010706020507" pitchFamily="18" charset="2"/>
              </a:rPr>
              <a:t> as a </a:t>
            </a:r>
            <a:r>
              <a:rPr lang="en-US" sz="1800" i="1" dirty="0">
                <a:solidFill>
                  <a:srgbClr val="CC0000"/>
                </a:solidFill>
                <a:sym typeface="Symbol" panose="05050102010706020507" pitchFamily="18" charset="2"/>
              </a:rPr>
              <a:t>may-proof-obligation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May-proof-obligations are “nice to block”, but do not need to be blocked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If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(c, k+1)</a:t>
            </a:r>
            <a:r>
              <a:rPr lang="en-US" sz="1800" dirty="0">
                <a:sym typeface="Symbol" panose="05050102010706020507" pitchFamily="18" charset="2"/>
              </a:rPr>
              <a:t> can be blocked, then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is pushed to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endParaRPr lang="en-US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If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(c, k+1)</a:t>
            </a:r>
            <a:r>
              <a:rPr lang="en-US" sz="1800" dirty="0">
                <a:sym typeface="Symbol" panose="05050102010706020507" pitchFamily="18" charset="2"/>
              </a:rPr>
              <a:t> cannot be blocked, then we discover a </a:t>
            </a:r>
            <a:r>
              <a:rPr lang="en-US" sz="1800" i="1" dirty="0">
                <a:solidFill>
                  <a:srgbClr val="CC0000"/>
                </a:solidFill>
                <a:sym typeface="Symbol" panose="05050102010706020507" pitchFamily="18" charset="2"/>
              </a:rPr>
              <a:t>concrete reachable state</a:t>
            </a:r>
            <a:r>
              <a:rPr lang="en-US" sz="1800" dirty="0">
                <a:sym typeface="Symbol" panose="05050102010706020507" pitchFamily="18" charset="2"/>
              </a:rPr>
              <a:t>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r</a:t>
            </a:r>
            <a:r>
              <a:rPr lang="en-US" sz="1800" dirty="0">
                <a:sym typeface="Symbol" panose="05050102010706020507" pitchFamily="18" charset="2"/>
              </a:rPr>
              <a:t> that is excluded by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and that </a:t>
            </a:r>
            <a:r>
              <a:rPr lang="en-US" sz="1800" i="1" dirty="0">
                <a:sym typeface="Symbol" panose="05050102010706020507" pitchFamily="18" charset="2"/>
              </a:rPr>
              <a:t>explains</a:t>
            </a:r>
            <a:r>
              <a:rPr lang="en-US" sz="1800" dirty="0">
                <a:sym typeface="Symbol" panose="05050102010706020507" pitchFamily="18" charset="2"/>
              </a:rPr>
              <a:t> why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c</a:t>
            </a:r>
            <a:r>
              <a:rPr lang="en-US" sz="1800" dirty="0">
                <a:sym typeface="Symbol" panose="05050102010706020507" pitchFamily="18" charset="2"/>
              </a:rPr>
              <a:t> cannot be inductive</a:t>
            </a:r>
            <a:endParaRPr lang="en-US" sz="1800" dirty="0"/>
          </a:p>
          <a:p>
            <a:pPr marL="257175" indent="-257175" algn="l">
              <a:buFont typeface="+mj-lt"/>
              <a:buAutoNum type="arabicPeriod"/>
            </a:pPr>
            <a:endParaRPr lang="en-US" sz="1800" dirty="0"/>
          </a:p>
          <a:p>
            <a:pPr marL="257175" indent="-257175" algn="l">
              <a:buFont typeface="+mj-lt"/>
              <a:buAutoNum type="arabicPeriod"/>
            </a:pPr>
            <a:r>
              <a:rPr lang="en-US" sz="1800" dirty="0"/>
              <a:t>Discover </a:t>
            </a:r>
            <a:r>
              <a:rPr lang="en-US" sz="1800" dirty="0" smtClean="0"/>
              <a:t>and use new </a:t>
            </a:r>
            <a:r>
              <a:rPr lang="en-US" sz="1800" dirty="0"/>
              <a:t>forward reachable states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These are an </a:t>
            </a:r>
            <a:r>
              <a:rPr lang="en-US" sz="1800" i="1" dirty="0"/>
              <a:t>under-approximation</a:t>
            </a:r>
            <a:r>
              <a:rPr lang="en-US" sz="1800" dirty="0"/>
              <a:t> of forward reachable states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Given a reachable state, all the existing lemmas that exclude it are </a:t>
            </a:r>
            <a:r>
              <a:rPr lang="en-US" sz="1800" i="1" dirty="0"/>
              <a:t>bad</a:t>
            </a:r>
          </a:p>
          <a:p>
            <a:pPr marL="900113" lvl="2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Bad lemmas are never pushed 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Reachable states may show that certain may-proof-obligations cannot be blocked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Reachable states may be used when generalizing lemmas 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800" dirty="0"/>
              <a:t>Conceptually, computing new reachable states can be thought of as </a:t>
            </a:r>
            <a:r>
              <a:rPr lang="en-US" sz="1800" i="1" dirty="0"/>
              <a:t>new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Init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states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10" y="11493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4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Quip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222296"/>
            <a:ext cx="76846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Input: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 safety verification problem </a:t>
            </a:r>
            <a:r>
              <a:rPr lang="en-US" sz="2000" dirty="0">
                <a:solidFill>
                  <a:srgbClr val="002060"/>
                </a:solidFill>
              </a:rPr>
              <a:t>(</a:t>
            </a:r>
            <a:r>
              <a:rPr lang="en-US" sz="2000" dirty="0" err="1">
                <a:solidFill>
                  <a:srgbClr val="002060"/>
                </a:solidFill>
              </a:rPr>
              <a:t>Init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Tr</a:t>
            </a:r>
            <a:r>
              <a:rPr lang="en-US" sz="2000" dirty="0">
                <a:solidFill>
                  <a:srgbClr val="002060"/>
                </a:solidFill>
              </a:rPr>
              <a:t>, Bad)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Output: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counterexample</a:t>
            </a:r>
            <a:r>
              <a:rPr lang="en-US" sz="2000" dirty="0"/>
              <a:t>		(if the problem is </a:t>
            </a:r>
            <a:r>
              <a:rPr lang="en-US" sz="2000" dirty="0">
                <a:solidFill>
                  <a:srgbClr val="CC0000"/>
                </a:solidFill>
              </a:rPr>
              <a:t>UNSAFE</a:t>
            </a:r>
            <a:r>
              <a:rPr lang="en-US" sz="2000" dirty="0"/>
              <a:t>),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safe inductive invariant</a:t>
            </a:r>
            <a:r>
              <a:rPr lang="en-US" sz="2000" dirty="0"/>
              <a:t> 	(if the problem is </a:t>
            </a:r>
            <a:r>
              <a:rPr lang="en-US" sz="2000" dirty="0">
                <a:solidFill>
                  <a:srgbClr val="CC0000"/>
                </a:solidFill>
              </a:rPr>
              <a:t>SAFE</a:t>
            </a:r>
            <a:r>
              <a:rPr lang="en-US" sz="2000" dirty="0"/>
              <a:t>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Resource Limit</a:t>
            </a:r>
            <a:br>
              <a:rPr lang="en-US" sz="2000" dirty="0"/>
            </a:br>
            <a:endParaRPr lang="en-US" sz="2000" dirty="0"/>
          </a:p>
          <a:p>
            <a:pPr algn="l"/>
            <a:r>
              <a:rPr lang="en-US" sz="2000" dirty="0"/>
              <a:t>Main Data-structures: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 current working level </a:t>
            </a:r>
            <a:r>
              <a:rPr lang="en-US" sz="2000" dirty="0">
                <a:solidFill>
                  <a:srgbClr val="002060"/>
                </a:solidFill>
              </a:rPr>
              <a:t>N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An </a:t>
            </a:r>
            <a:r>
              <a:rPr lang="en-US" sz="2000" i="1" dirty="0">
                <a:solidFill>
                  <a:srgbClr val="CC0000"/>
                </a:solidFill>
              </a:rPr>
              <a:t>inductive trace</a:t>
            </a:r>
            <a:r>
              <a:rPr lang="en-US" sz="2000" dirty="0"/>
              <a:t>		(same as IC3)		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/>
              <a:t>A set of </a:t>
            </a:r>
            <a:r>
              <a:rPr lang="en-US" sz="2000" i="1" dirty="0">
                <a:solidFill>
                  <a:srgbClr val="CC0000"/>
                </a:solidFill>
              </a:rPr>
              <a:t>proof obligations</a:t>
            </a:r>
            <a:r>
              <a:rPr lang="en-US" sz="2000" dirty="0"/>
              <a:t>	(</a:t>
            </a:r>
            <a:r>
              <a:rPr lang="en-US" sz="2000" i="1" dirty="0">
                <a:solidFill>
                  <a:srgbClr val="0070C0"/>
                </a:solidFill>
              </a:rPr>
              <a:t>similar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to IC3)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 set R of </a:t>
            </a:r>
            <a:r>
              <a:rPr lang="en-US" sz="2000" i="1" dirty="0">
                <a:solidFill>
                  <a:srgbClr val="0070C0"/>
                </a:solidFill>
              </a:rPr>
              <a:t>forward reachable states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9124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Proof Obligations in Quip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902257"/>
            <a:ext cx="7684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 proof obligation in Quip is a </a:t>
            </a:r>
            <a:r>
              <a:rPr lang="en-US" sz="1800" dirty="0">
                <a:solidFill>
                  <a:srgbClr val="0070C0"/>
                </a:solidFill>
              </a:rPr>
              <a:t>triple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2060"/>
                </a:solidFill>
              </a:rPr>
              <a:t>(s, </a:t>
            </a:r>
            <a:r>
              <a:rPr lang="en-US" sz="1800" dirty="0" err="1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2060"/>
                </a:solidFill>
              </a:rPr>
              <a:t>)</a:t>
            </a:r>
            <a:r>
              <a:rPr lang="en-US" sz="1800" dirty="0"/>
              <a:t>, where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s</a:t>
            </a:r>
            <a:r>
              <a:rPr lang="en-US" sz="1800" dirty="0"/>
              <a:t> is a (generalized) cube over state variables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i</a:t>
            </a:r>
            <a:r>
              <a:rPr lang="en-US" sz="1800" dirty="0"/>
              <a:t> is a natural number</a:t>
            </a:r>
          </a:p>
          <a:p>
            <a:pPr marL="2571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p </a:t>
            </a:r>
            <a:r>
              <a:rPr lang="en-US" sz="1800" dirty="0">
                <a:solidFill>
                  <a:srgbClr val="0070C0"/>
                </a:solidFill>
                <a:sym typeface="Symbol" panose="05050102010706020507" pitchFamily="18" charset="2"/>
              </a:rPr>
              <a:t> {</a:t>
            </a:r>
            <a:r>
              <a:rPr lang="en-US" sz="1800" i="1" dirty="0">
                <a:solidFill>
                  <a:srgbClr val="0070C0"/>
                </a:solidFill>
                <a:sym typeface="Symbol" panose="05050102010706020507" pitchFamily="18" charset="2"/>
              </a:rPr>
              <a:t>may</a:t>
            </a:r>
            <a:r>
              <a:rPr lang="en-US" sz="1800" dirty="0">
                <a:solidFill>
                  <a:srgbClr val="0070C0"/>
                </a:solidFill>
                <a:sym typeface="Symbol" panose="05050102010706020507" pitchFamily="18" charset="2"/>
              </a:rPr>
              <a:t>, </a:t>
            </a:r>
            <a:r>
              <a:rPr lang="en-US" sz="1800" i="1" dirty="0">
                <a:solidFill>
                  <a:srgbClr val="0070C0"/>
                </a:solidFill>
                <a:sym typeface="Symbol" panose="05050102010706020507" pitchFamily="18" charset="2"/>
              </a:rPr>
              <a:t>must</a:t>
            </a:r>
            <a:r>
              <a:rPr lang="en-US" sz="1800" dirty="0">
                <a:solidFill>
                  <a:srgbClr val="0070C0"/>
                </a:solidFill>
                <a:sym typeface="Symbol" panose="05050102010706020507" pitchFamily="18" charset="2"/>
              </a:rPr>
              <a:t>}</a:t>
            </a:r>
          </a:p>
          <a:p>
            <a:pPr algn="l"/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 algn="l"/>
            <a:r>
              <a:rPr lang="en-US" sz="1800" b="1" dirty="0">
                <a:solidFill>
                  <a:schemeClr val="accent2"/>
                </a:solidFill>
              </a:rPr>
              <a:t>Remarks</a:t>
            </a:r>
            <a:r>
              <a:rPr lang="en-US" sz="1800" dirty="0"/>
              <a:t>: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As in IC3, if </a:t>
            </a:r>
            <a:r>
              <a:rPr lang="en-US" sz="1800" dirty="0">
                <a:solidFill>
                  <a:srgbClr val="002060"/>
                </a:solidFill>
              </a:rPr>
              <a:t>(s, </a:t>
            </a:r>
            <a:r>
              <a:rPr lang="en-US" sz="1800" dirty="0" err="1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</a:rPr>
              <a:t>, p)</a:t>
            </a:r>
            <a:r>
              <a:rPr lang="en-US" sz="1800" dirty="0"/>
              <a:t> is a proof obligation and </a:t>
            </a:r>
            <a:r>
              <a:rPr lang="en-US" sz="1800" dirty="0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</a:t>
            </a:r>
            <a:r>
              <a:rPr lang="en-US" sz="1800" dirty="0">
                <a:solidFill>
                  <a:srgbClr val="002060"/>
                </a:solidFill>
              </a:rPr>
              <a:t>1</a:t>
            </a:r>
            <a:r>
              <a:rPr lang="en-US" sz="1800" dirty="0"/>
              <a:t>, then </a:t>
            </a:r>
            <a:r>
              <a:rPr lang="en-US" sz="1800" dirty="0">
                <a:solidFill>
                  <a:srgbClr val="002060"/>
                </a:solidFill>
              </a:rPr>
              <a:t>(s, i-1)</a:t>
            </a:r>
            <a:r>
              <a:rPr lang="en-US" sz="1800" dirty="0"/>
              <a:t> is assumed to be already blocked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As in IC3, all proof obligations are managed via a priority  queue: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Proof obligations with </a:t>
            </a:r>
            <a:r>
              <a:rPr lang="en-US" sz="1800" i="1" dirty="0">
                <a:solidFill>
                  <a:schemeClr val="accent2"/>
                </a:solidFill>
              </a:rPr>
              <a:t>smallest level </a:t>
            </a:r>
            <a:r>
              <a:rPr lang="en-US" sz="1800" dirty="0"/>
              <a:t>are considered first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In case of a tie, proof obligations with </a:t>
            </a:r>
            <a:r>
              <a:rPr lang="en-US" sz="1800" i="1" dirty="0">
                <a:solidFill>
                  <a:schemeClr val="accent2"/>
                </a:solidFill>
              </a:rPr>
              <a:t>smallest number of literals</a:t>
            </a:r>
            <a:r>
              <a:rPr lang="en-US" sz="1800" dirty="0"/>
              <a:t> are considered first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(additional criteria for tie-breaking)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Have a “</a:t>
            </a:r>
            <a:r>
              <a:rPr lang="en-US" sz="1800" i="1" dirty="0">
                <a:solidFill>
                  <a:srgbClr val="CC0000"/>
                </a:solidFill>
              </a:rPr>
              <a:t>parent map</a:t>
            </a:r>
            <a:r>
              <a:rPr lang="en-US" sz="1800" dirty="0"/>
              <a:t>” from a proof obligation to its parent proof obligation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parent(t) = s </a:t>
            </a:r>
            <a:r>
              <a:rPr lang="en-US" sz="1800" dirty="0"/>
              <a:t>if </a:t>
            </a:r>
            <a:r>
              <a:rPr lang="en-US" sz="1800" dirty="0">
                <a:solidFill>
                  <a:srgbClr val="002060"/>
                </a:solidFill>
              </a:rPr>
              <a:t>(t, k-1, q) </a:t>
            </a:r>
            <a:r>
              <a:rPr lang="en-US" sz="1800" dirty="0"/>
              <a:t>is a predecessor of</a:t>
            </a:r>
            <a:r>
              <a:rPr lang="en-US" sz="1800" dirty="0">
                <a:solidFill>
                  <a:srgbClr val="002060"/>
                </a:solidFill>
              </a:rPr>
              <a:t> (s, k, p)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In fact, this is usually done in IC3 as well (for trace reconstruction)</a:t>
            </a:r>
          </a:p>
        </p:txBody>
      </p:sp>
    </p:spTree>
    <p:extLst>
      <p:ext uri="{BB962C8B-B14F-4D97-AF65-F5344CB8AC3E}">
        <p14:creationId xmlns:p14="http://schemas.microsoft.com/office/powerpoint/2010/main" val="1975194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Recursive Blocking Stage in Quip (1)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039416"/>
            <a:ext cx="7684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Each time that we examine a proof obligation </a:t>
            </a:r>
            <a:r>
              <a:rPr lang="en-US" sz="1800" dirty="0">
                <a:solidFill>
                  <a:srgbClr val="002060"/>
                </a:solidFill>
              </a:rPr>
              <a:t>(s, k, p)</a:t>
            </a:r>
            <a:r>
              <a:rPr lang="en-US" sz="1800" dirty="0"/>
              <a:t>, check whether </a:t>
            </a:r>
            <a:r>
              <a:rPr lang="en-US" sz="1800" dirty="0">
                <a:solidFill>
                  <a:srgbClr val="002060"/>
                </a:solidFill>
              </a:rPr>
              <a:t>s</a:t>
            </a:r>
            <a:r>
              <a:rPr lang="en-US" sz="1800" dirty="0"/>
              <a:t> intersects a reachable state </a:t>
            </a:r>
            <a:r>
              <a:rPr lang="en-US" sz="1800" dirty="0" err="1">
                <a:solidFill>
                  <a:srgbClr val="002060"/>
                </a:solidFill>
              </a:rPr>
              <a:t>r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R</a:t>
            </a:r>
            <a:endParaRPr lang="en-US" sz="18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800" dirty="0">
              <a:sym typeface="Symbol" panose="05050102010706020507" pitchFamily="18" charset="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>
                <a:sym typeface="Symbol" panose="05050102010706020507" pitchFamily="18" charset="2"/>
              </a:rPr>
              <a:t>Discover new reachable states when possible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Claim: if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intersects </a:t>
            </a:r>
            <a:r>
              <a:rPr lang="en-US" sz="1800" dirty="0" err="1">
                <a:solidFill>
                  <a:srgbClr val="002060"/>
                </a:solidFill>
              </a:rPr>
              <a:t>r</a:t>
            </a:r>
            <a:r>
              <a:rPr lang="en-US" sz="1800" dirty="0" err="1">
                <a:solidFill>
                  <a:srgbClr val="002060"/>
                </a:solidFill>
                <a:sym typeface="Symbol" panose="05050102010706020507" pitchFamily="18" charset="2"/>
              </a:rPr>
              <a:t>R</a:t>
            </a:r>
            <a:r>
              <a:rPr lang="en-US" sz="1800" dirty="0">
                <a:sym typeface="Symbol" panose="05050102010706020507" pitchFamily="18" charset="2"/>
              </a:rPr>
              <a:t> and if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parent(s)</a:t>
            </a:r>
            <a:r>
              <a:rPr lang="en-US" sz="1800" dirty="0">
                <a:sym typeface="Symbol" panose="05050102010706020507" pitchFamily="18" charset="2"/>
              </a:rPr>
              <a:t> exists, then there exists a reachable state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r’</a:t>
            </a:r>
            <a:r>
              <a:rPr lang="en-US" sz="1800" dirty="0">
                <a:sym typeface="Symbol" panose="05050102010706020507" pitchFamily="18" charset="2"/>
              </a:rPr>
              <a:t> that intersects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parent(s)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Indeed, </a:t>
            </a:r>
            <a:r>
              <a:rPr lang="en-US" sz="1800" b="1" dirty="0">
                <a:sym typeface="Symbol" panose="05050102010706020507" pitchFamily="18" charset="2"/>
              </a:rPr>
              <a:t>ALL</a:t>
            </a:r>
            <a:r>
              <a:rPr lang="en-US" sz="1800" dirty="0">
                <a:sym typeface="Symbol" panose="05050102010706020507" pitchFamily="18" charset="2"/>
              </a:rPr>
              <a:t> states in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lead to a state in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parent(s)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Therefore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r</a:t>
            </a:r>
            <a:r>
              <a:rPr lang="en-US" sz="1800" dirty="0">
                <a:sym typeface="Symbol" panose="05050102010706020507" pitchFamily="18" charset="2"/>
              </a:rPr>
              <a:t> leads to a state in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parent(s)</a:t>
            </a:r>
            <a:r>
              <a:rPr lang="en-US" sz="1800" dirty="0">
                <a:sym typeface="Symbol" panose="05050102010706020507" pitchFamily="18" charset="2"/>
              </a:rPr>
              <a:t> as well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A similar idea is present in: C. Wu, C. Wu, C. Lai, C. Huang: </a:t>
            </a:r>
            <a:r>
              <a:rPr lang="en-US" sz="1800" i="1" dirty="0">
                <a:sym typeface="Symbol" panose="05050102010706020507" pitchFamily="18" charset="2"/>
              </a:rPr>
              <a:t>A counterexample-guided interpolant generation algorithm for SAT-based model checking</a:t>
            </a:r>
            <a:r>
              <a:rPr lang="en-US" sz="1800" dirty="0">
                <a:sym typeface="Symbol" panose="05050102010706020507" pitchFamily="18" charset="2"/>
              </a:rPr>
              <a:t>. TCAD 2014</a:t>
            </a:r>
          </a:p>
          <a:p>
            <a:pPr algn="l"/>
            <a:endParaRPr lang="en-US" sz="1800" dirty="0">
              <a:sym typeface="Symbol" panose="05050102010706020507" pitchFamily="18" charset="2"/>
            </a:endParaRPr>
          </a:p>
          <a:p>
            <a:pPr marL="342900" indent="-342900" algn="l">
              <a:buFont typeface="+mj-lt"/>
              <a:buAutoNum type="arabicPeriod" startAt="3"/>
            </a:pPr>
            <a:r>
              <a:rPr lang="en-US" sz="1800" dirty="0">
                <a:sym typeface="Symbol" panose="05050102010706020507" pitchFamily="18" charset="2"/>
              </a:rPr>
              <a:t>When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(s, k, p)</a:t>
            </a:r>
            <a:r>
              <a:rPr lang="en-US" sz="1800" dirty="0">
                <a:sym typeface="Symbol" panose="05050102010706020507" pitchFamily="18" charset="2"/>
              </a:rPr>
              <a:t> is blocked by an inductive lemma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t</a:t>
            </a:r>
            <a:r>
              <a:rPr lang="en-US" sz="1800" dirty="0">
                <a:sym typeface="Symbol" panose="05050102010706020507" pitchFamily="18" charset="2"/>
              </a:rPr>
              <a:t>, add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(t, k+1, </a:t>
            </a:r>
            <a:r>
              <a:rPr lang="en-US" sz="1800" i="1" dirty="0">
                <a:solidFill>
                  <a:srgbClr val="002060"/>
                </a:solidFill>
                <a:sym typeface="Symbol" panose="05050102010706020507" pitchFamily="18" charset="2"/>
              </a:rPr>
              <a:t>may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) </a:t>
            </a:r>
            <a:r>
              <a:rPr lang="en-US" sz="1800" dirty="0">
                <a:sym typeface="Symbol" panose="05050102010706020507" pitchFamily="18" charset="2"/>
              </a:rPr>
              <a:t>as a new proof obligation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Symbol" panose="05050102010706020507" pitchFamily="18" charset="2"/>
              </a:rPr>
              <a:t>Push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t</a:t>
            </a:r>
            <a:r>
              <a:rPr lang="en-US" sz="1800" dirty="0">
                <a:sym typeface="Symbol" panose="05050102010706020507" pitchFamily="18" charset="2"/>
              </a:rPr>
              <a:t> to 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k+1</a:t>
            </a:r>
            <a:r>
              <a:rPr lang="en-US" sz="1800" dirty="0">
                <a:sym typeface="Symbol" panose="05050102010706020507" pitchFamily="18" charset="2"/>
              </a:rPr>
              <a:t> instead of blocking</a:t>
            </a:r>
            <a:r>
              <a:rPr lang="en-US" sz="1800" dirty="0">
                <a:solidFill>
                  <a:srgbClr val="002060"/>
                </a:solidFill>
                <a:sym typeface="Symbol" panose="05050102010706020507" pitchFamily="18" charset="2"/>
              </a:rPr>
              <a:t> (s, k+1)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342900" indent="-342900" algn="l">
              <a:buFont typeface="+mj-lt"/>
              <a:buAutoNum type="arabicPeriod" startAt="4"/>
            </a:pPr>
            <a:r>
              <a:rPr lang="en-US" sz="1800" dirty="0">
                <a:sym typeface="Symbol" panose="05050102010706020507" pitchFamily="18" charset="2"/>
              </a:rPr>
              <a:t>Clear all proof obligations if their number becomes too large (</a:t>
            </a:r>
            <a:r>
              <a:rPr lang="en-US" sz="1800" dirty="0">
                <a:solidFill>
                  <a:schemeClr val="accent2"/>
                </a:solidFill>
                <a:sym typeface="Symbol" panose="05050102010706020507" pitchFamily="18" charset="2"/>
              </a:rPr>
              <a:t>important</a:t>
            </a:r>
            <a:r>
              <a:rPr lang="en-US" sz="1800" dirty="0">
                <a:sym typeface="Symbol" panose="05050102010706020507" pitchFamily="18" charset="2"/>
              </a:rPr>
              <a:t>, not in pseudocode)</a:t>
            </a:r>
          </a:p>
        </p:txBody>
      </p:sp>
    </p:spTree>
    <p:extLst>
      <p:ext uri="{BB962C8B-B14F-4D97-AF65-F5344CB8AC3E}">
        <p14:creationId xmlns:p14="http://schemas.microsoft.com/office/powerpoint/2010/main" val="86970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Recursive Blocking Stage in Quip (2)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7220" y="1290876"/>
            <a:ext cx="76846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Find a reachable state </a:t>
            </a:r>
            <a:r>
              <a:rPr lang="en-US" sz="1600" i="1" dirty="0" err="1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i="1" dirty="0" err="1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s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,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 strengthen the inductive trace </a:t>
            </a:r>
            <a:r>
              <a:rPr lang="en-US" sz="1600" i="1" dirty="0" err="1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s.t.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</a:t>
            </a:r>
            <a:r>
              <a:rPr lang="en-US" sz="1600" i="1" baseline="-25000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 s</a:t>
            </a:r>
            <a:endParaRPr lang="en-US" sz="1600" i="1" dirty="0">
              <a:solidFill>
                <a:schemeClr val="accent2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6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Quip_recBlockCube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Add(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(s, N, q)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while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Empty(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do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(s, k, p)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 Pop(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Q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 = 0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&amp;&amp;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p = 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must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return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“Counterexample”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k = 0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&amp;&amp;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p = 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may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find a state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one-step-reachable from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Init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,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such that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intersects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parent(s)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add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to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;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continue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1600" baseline="-250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 s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continue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intersects some state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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&amp;&amp;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 = 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must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													“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Counterexample”</a:t>
            </a: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intersects some state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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&amp;&amp;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 = 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parent(s) 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exists, find a state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r’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one-step-reachable 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															from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such that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r’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intersects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parent(s)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    add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r’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to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continue</a:t>
            </a:r>
          </a:p>
          <a:p>
            <a:pPr algn="l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600" i="1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 continued on the next slide --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00162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Recursive Blocking Stage in Quip (3)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0080" y="1153716"/>
            <a:ext cx="79438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Quip_recBlockCube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2100" i="1" dirty="0">
                <a:solidFill>
                  <a:schemeClr val="accent2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 -- continued from the previous slide –-</a:t>
            </a: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2100" b="1" dirty="0"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en-US" sz="2100" baseline="-250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k-1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 </a:t>
            </a:r>
            <a:r>
              <a:rPr lang="en-US" sz="2100" dirty="0" err="1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 s’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 is SAT</a:t>
            </a: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t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 generalized predecessor of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s</a:t>
            </a: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Add(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Q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(t, k-1, p)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  <a:b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</a:b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Add(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Q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(s, k, p)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</a:t>
            </a:r>
            <a:r>
              <a:rPr lang="en-US" sz="21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else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/>
            </a:r>
            <a:b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</a:b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t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 generalize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s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by inductive </a:t>
            </a:r>
            <a:r>
              <a:rPr lang="en-US" sz="2100" dirty="0" smtClean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									generalization 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(to level </a:t>
            </a:r>
            <a:r>
              <a:rPr lang="en-US" sz="2100" dirty="0" err="1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mk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2100" dirty="0">
                <a:latin typeface="Consolas"/>
                <a:cs typeface="Consolas"/>
                <a:sym typeface="Symbol" panose="05050102010706020507" pitchFamily="18" charset="2"/>
              </a:rPr>
              <a:t>            add </a:t>
            </a:r>
            <a:r>
              <a:rPr lang="en-US" sz="2100" dirty="0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t </a:t>
            </a:r>
            <a:r>
              <a:rPr lang="en-US" sz="2100" dirty="0">
                <a:latin typeface="Consolas"/>
                <a:cs typeface="Consolas"/>
                <a:sym typeface="Symbol" panose="05050102010706020507" pitchFamily="18" charset="2"/>
              </a:rPr>
              <a:t>to </a:t>
            </a:r>
            <a:r>
              <a:rPr lang="en-US" sz="21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F</a:t>
            </a:r>
            <a:r>
              <a:rPr lang="en-US" sz="2100" baseline="-25000" dirty="0" err="1">
                <a:solidFill>
                  <a:srgbClr val="002060"/>
                </a:solidFill>
                <a:latin typeface="Consolas"/>
                <a:cs typeface="Consolas"/>
                <a:sym typeface="Symbol" panose="05050102010706020507" pitchFamily="18" charset="2"/>
              </a:rPr>
              <a:t>m</a:t>
            </a:r>
            <a:endParaRPr lang="en-US" sz="2100" dirty="0">
              <a:latin typeface="Consolas" panose="020B0609020204030204" pitchFamily="49" charset="0"/>
              <a:cs typeface="Consolas" panose="020B0609020204030204" pitchFamily="49" charset="0"/>
              <a:sym typeface="Symbol" panose="05050102010706020507" pitchFamily="18" charset="2"/>
            </a:endParaRP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</a:t>
            </a:r>
            <a:r>
              <a:rPr lang="en-US" sz="21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if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m&lt;N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               </a:t>
            </a:r>
            <a:r>
              <a:rPr lang="en-US" sz="2100" b="1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if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 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t = s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	Add(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Q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(t, m+1, p)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)</a:t>
            </a:r>
            <a:endParaRPr lang="en-US" sz="2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</a:t>
            </a:r>
            <a:r>
              <a:rPr lang="en-US" sz="2100" b="1" dirty="0"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		Add(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m+1, </a:t>
            </a:r>
            <a:r>
              <a:rPr lang="en-US" sz="2100" i="1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may</a:t>
            </a:r>
            <a:r>
              <a:rPr lang="en-US" sz="21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endParaRPr lang="en-US" sz="21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2100" i="1" dirty="0">
                <a:solidFill>
                  <a:schemeClr val="accent4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100" i="1" dirty="0" smtClean="0">
                <a:solidFill>
                  <a:schemeClr val="accent4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					// </a:t>
            </a:r>
            <a:r>
              <a:rPr lang="en-US" sz="2100" i="1" dirty="0">
                <a:solidFill>
                  <a:schemeClr val="accent4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attempt to block t (not s)</a:t>
            </a:r>
            <a:r>
              <a:rPr lang="en-US" sz="2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274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05306"/>
            <a:ext cx="8429625" cy="2021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Experiments: IC3 vs. Quip on HWMCC’13 and ’14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625843"/>
            <a:ext cx="8050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Implemented in </a:t>
            </a:r>
            <a:r>
              <a:rPr lang="en-US" sz="2000" dirty="0">
                <a:solidFill>
                  <a:srgbClr val="002060"/>
                </a:solidFill>
              </a:rPr>
              <a:t>IBM</a:t>
            </a:r>
            <a:r>
              <a:rPr lang="en-US" sz="2000" dirty="0"/>
              <a:t> formal verification tool </a:t>
            </a:r>
            <a:r>
              <a:rPr lang="en-US" sz="2000" i="1" dirty="0" err="1">
                <a:solidFill>
                  <a:srgbClr val="002060"/>
                </a:solidFill>
              </a:rPr>
              <a:t>Rulebase-Sixthsense</a:t>
            </a:r>
            <a:endParaRPr lang="en-US" sz="2000" i="1" dirty="0">
              <a:solidFill>
                <a:srgbClr val="002060"/>
              </a:solidFill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Data </a:t>
            </a:r>
            <a:r>
              <a:rPr lang="en-US" sz="2000" dirty="0"/>
              <a:t>for </a:t>
            </a:r>
            <a:r>
              <a:rPr lang="en-US" sz="2000" dirty="0">
                <a:solidFill>
                  <a:srgbClr val="002060"/>
                </a:solidFill>
              </a:rPr>
              <a:t>140</a:t>
            </a:r>
            <a:r>
              <a:rPr lang="en-US" sz="2000" dirty="0"/>
              <a:t> instances that were not trivially solved by preprocessing but could be solved either by IC3 or Quip within </a:t>
            </a:r>
            <a:r>
              <a:rPr lang="en-US" sz="2000" dirty="0">
                <a:solidFill>
                  <a:srgbClr val="002060"/>
                </a:solidFill>
              </a:rPr>
              <a:t>1</a:t>
            </a:r>
            <a:r>
              <a:rPr lang="en-US" sz="2000" dirty="0"/>
              <a:t>-hour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Detailed </a:t>
            </a:r>
            <a:r>
              <a:rPr lang="en-US" sz="2000" dirty="0"/>
              <a:t>results at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http://arieg.bitbucket.org/quip</a:t>
            </a:r>
          </a:p>
        </p:txBody>
      </p:sp>
    </p:spTree>
    <p:extLst>
      <p:ext uri="{BB962C8B-B14F-4D97-AF65-F5344CB8AC3E}">
        <p14:creationId xmlns:p14="http://schemas.microsoft.com/office/powerpoint/2010/main" val="137319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Experiments: IC3 vs. Quip on HWMCC’13 and ‘14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14" y="2008947"/>
            <a:ext cx="4333460" cy="3706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768" y="5633227"/>
            <a:ext cx="9653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IC3 (sec)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8908" y="3417685"/>
            <a:ext cx="1072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Quip (sec)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6339" y="2377938"/>
            <a:ext cx="36872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Data for 140 instances from </a:t>
            </a:r>
            <a:r>
              <a:rPr lang="en-US" sz="1500" dirty="0" err="1" smtClean="0"/>
              <a:t>prev</a:t>
            </a:r>
            <a:r>
              <a:rPr lang="en-US" sz="1500" dirty="0" smtClean="0"/>
              <a:t> slide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47461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A brief preview of Quip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222296"/>
            <a:ext cx="76846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Quip extends IC3 </a:t>
            </a:r>
            <a:r>
              <a:rPr lang="en-US" sz="1800" dirty="0" smtClean="0"/>
              <a:t>by allowing for</a:t>
            </a:r>
            <a:endParaRPr lang="en-US" sz="1800" dirty="0"/>
          </a:p>
          <a:p>
            <a:pPr algn="l"/>
            <a:endParaRPr lang="en-US" sz="1800" dirty="0"/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2"/>
                </a:solidFill>
              </a:rPr>
              <a:t>A wider range of conjectures (proof obligations)</a:t>
            </a:r>
            <a:endParaRPr lang="en-US" sz="1800" dirty="0">
              <a:solidFill>
                <a:schemeClr val="accent2"/>
              </a:solidFill>
            </a:endParaRP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Designed to push already existing lemmas more aggressively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Allows to push a given lemma by learning additional </a:t>
            </a:r>
            <a:r>
              <a:rPr lang="en-US" sz="1800" i="1" dirty="0"/>
              <a:t>supporting</a:t>
            </a:r>
            <a:r>
              <a:rPr lang="en-US" sz="1800" dirty="0"/>
              <a:t> lemmas </a:t>
            </a:r>
            <a:br>
              <a:rPr lang="en-US" sz="1800" dirty="0"/>
            </a:br>
            <a:r>
              <a:rPr lang="en-US" sz="1800" dirty="0"/>
              <a:t>(and hopefully to compute an inductive invariant faster)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2"/>
                </a:solidFill>
              </a:rPr>
              <a:t>Forward reachable states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Explain why a lemma cannot be pushed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Allows to keep the number of proof obligations under control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These are integrated into a single algorithmic </a:t>
            </a:r>
            <a:r>
              <a:rPr lang="en-US" sz="1800" dirty="0" smtClean="0"/>
              <a:t>procedure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The experimental results look </a:t>
            </a:r>
            <a:r>
              <a:rPr lang="en-US" sz="1800" dirty="0" smtClean="0"/>
              <a:t>good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5645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628650" y="2125267"/>
            <a:ext cx="76846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Improve handling of forward reachable states (both for performance and memory)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Generalize forward reachable states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Incorporate these ideas with other known IC3 developments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Abstraction-Refinement:</a:t>
            </a:r>
            <a:br>
              <a:rPr lang="en-US" sz="1500" dirty="0"/>
            </a:br>
            <a:r>
              <a:rPr lang="en-US" sz="1500" dirty="0"/>
              <a:t>Y. </a:t>
            </a:r>
            <a:r>
              <a:rPr lang="en-US" sz="1500" dirty="0" err="1"/>
              <a:t>Vizel</a:t>
            </a:r>
            <a:r>
              <a:rPr lang="en-US" sz="1500" dirty="0"/>
              <a:t>, O. </a:t>
            </a:r>
            <a:r>
              <a:rPr lang="en-US" sz="1500" dirty="0" err="1"/>
              <a:t>Grumberg</a:t>
            </a:r>
            <a:r>
              <a:rPr lang="en-US" sz="1500" dirty="0"/>
              <a:t>, S. </a:t>
            </a:r>
            <a:r>
              <a:rPr lang="en-US" sz="1500" dirty="0" err="1"/>
              <a:t>Shoham</a:t>
            </a:r>
            <a:r>
              <a:rPr lang="en-US" sz="1500" dirty="0"/>
              <a:t>: </a:t>
            </a:r>
            <a:r>
              <a:rPr lang="en-US" sz="1500" i="1" dirty="0"/>
              <a:t>Lazy abstraction and SAT-based reachability in hardware model checking</a:t>
            </a:r>
            <a:r>
              <a:rPr lang="en-US" sz="1500" dirty="0"/>
              <a:t>. FMCAD 2012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Lemma generalization:</a:t>
            </a:r>
            <a:br>
              <a:rPr lang="en-US" sz="1500" dirty="0"/>
            </a:br>
            <a:r>
              <a:rPr lang="en-US" sz="1500" dirty="0"/>
              <a:t>Z. Hassan, A. Bradley, F. </a:t>
            </a:r>
            <a:r>
              <a:rPr lang="en-US" sz="1500" dirty="0" err="1"/>
              <a:t>Somenzi</a:t>
            </a:r>
            <a:r>
              <a:rPr lang="en-US" sz="1500" dirty="0"/>
              <a:t>: </a:t>
            </a:r>
            <a:r>
              <a:rPr lang="en-US" sz="1500" i="1" dirty="0"/>
              <a:t>Better Generalization in IC3</a:t>
            </a:r>
            <a:r>
              <a:rPr lang="en-US" sz="1500" dirty="0"/>
              <a:t>. FMCAD 2013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Experiment with other ways to combine the ideas into a full algorithm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Lift Quip to more general domains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Quip – future work</a:t>
            </a:r>
          </a:p>
        </p:txBody>
      </p:sp>
    </p:spTree>
    <p:extLst>
      <p:ext uri="{BB962C8B-B14F-4D97-AF65-F5344CB8AC3E}">
        <p14:creationId xmlns:p14="http://schemas.microsoft.com/office/powerpoint/2010/main" val="551841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82701"/>
            <a:ext cx="8001000" cy="4444999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>
                <a:solidFill>
                  <a:srgbClr val="C00000"/>
                </a:solidFill>
              </a:rPr>
              <a:t>K-Induction</a:t>
            </a:r>
            <a:r>
              <a:rPr lang="en-US" sz="3000" dirty="0">
                <a:solidFill>
                  <a:srgbClr val="CC0000"/>
                </a:solidFill>
              </a:rPr>
              <a:t> </a:t>
            </a:r>
            <a:r>
              <a:rPr lang="en-US" sz="3000" dirty="0">
                <a:solidFill>
                  <a:srgbClr val="C00000"/>
                </a:solidFill>
              </a:rPr>
              <a:t>without</a:t>
            </a:r>
            <a:r>
              <a:rPr lang="en-US" sz="3000" dirty="0">
                <a:solidFill>
                  <a:srgbClr val="CC0000"/>
                </a:solidFill>
              </a:rPr>
              <a:t> Unrolling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>
                <a:solidFill>
                  <a:srgbClr val="002060"/>
                </a:solidFill>
              </a:rPr>
              <a:t>FMCAD’17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err="1"/>
              <a:t>Arie</a:t>
            </a:r>
            <a:r>
              <a:rPr lang="en-US" sz="3000" dirty="0"/>
              <a:t> </a:t>
            </a:r>
            <a:r>
              <a:rPr lang="en-US" sz="3000" dirty="0" err="1"/>
              <a:t>Gurfinkel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Alexander Ivrii</a:t>
            </a:r>
          </a:p>
        </p:txBody>
      </p:sp>
    </p:spTree>
    <p:extLst>
      <p:ext uri="{BB962C8B-B14F-4D97-AF65-F5344CB8AC3E}">
        <p14:creationId xmlns:p14="http://schemas.microsoft.com/office/powerpoint/2010/main" val="3876442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Induction:</a:t>
            </a:r>
          </a:p>
          <a:p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k-step Induction: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K-induction Principle</a:t>
            </a:r>
            <a:endParaRPr lang="en-US" altLang="en-US" dirty="0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6384925" y="884238"/>
            <a:ext cx="18053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[SSS2000]</a:t>
            </a:r>
            <a:endParaRPr lang="en-US" altLang="en-US" dirty="0"/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2990812" y="1971675"/>
            <a:ext cx="2765502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0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⇒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i+1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</a:p>
        </p:txBody>
      </p:sp>
      <p:sp>
        <p:nvSpPr>
          <p:cNvPr id="221190" name="Line 6"/>
          <p:cNvSpPr>
            <a:spLocks noChangeShapeType="1"/>
          </p:cNvSpPr>
          <p:nvPr/>
        </p:nvSpPr>
        <p:spPr bwMode="auto">
          <a:xfrm>
            <a:off x="3059742" y="3124200"/>
            <a:ext cx="2743200" cy="0"/>
          </a:xfrm>
          <a:prstGeom prst="line">
            <a:avLst/>
          </a:prstGeom>
          <a:ln w="28575"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2704268" y="4257675"/>
            <a:ext cx="3343351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0..k-1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i..i+k-1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⇒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i+k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2704267" y="5486400"/>
            <a:ext cx="3343351" cy="0"/>
          </a:xfrm>
          <a:prstGeom prst="line">
            <a:avLst/>
          </a:prstGeom>
          <a:ln w="28575"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9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22275"/>
            <a:ext cx="8153400" cy="387798"/>
          </a:xfrm>
        </p:spPr>
        <p:txBody>
          <a:bodyPr/>
          <a:lstStyle/>
          <a:p>
            <a:r>
              <a:rPr lang="en-US" altLang="en-US" dirty="0" smtClean="0"/>
              <a:t>SAT-based Model Checking with K-induction</a:t>
            </a:r>
            <a:endParaRPr lang="en-US" altLang="en-US" dirty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89038"/>
            <a:ext cx="8153400" cy="4800600"/>
          </a:xfrm>
        </p:spPr>
        <p:txBody>
          <a:bodyPr/>
          <a:lstStyle/>
          <a:p>
            <a:r>
              <a:rPr lang="en-US" altLang="en-US" dirty="0" smtClean="0"/>
              <a:t>Let the k-unrolling of transition relation be defined as:</a:t>
            </a:r>
            <a:endParaRPr lang="en-US" altLang="en-US" dirty="0"/>
          </a:p>
          <a:p>
            <a:pPr lvl="1">
              <a:buFontTx/>
              <a:buNone/>
            </a:pPr>
            <a:r>
              <a:rPr lang="en-US" altLang="en-US" dirty="0"/>
              <a:t>   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k</a:t>
            </a:r>
            <a:r>
              <a:rPr lang="en-US" altLang="en-US" dirty="0"/>
              <a:t> = T</a:t>
            </a:r>
            <a:r>
              <a:rPr lang="en-US" altLang="en-US" baseline="30000" dirty="0"/>
              <a:t>&lt;0&gt;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CC00FF"/>
                </a:solidFill>
              </a:rPr>
              <a:t>∧</a:t>
            </a:r>
            <a:r>
              <a:rPr lang="en-US" altLang="en-US" dirty="0" smtClean="0"/>
              <a:t> </a:t>
            </a:r>
            <a:r>
              <a:rPr lang="en-US" altLang="en-US" dirty="0"/>
              <a:t>T</a:t>
            </a:r>
            <a:r>
              <a:rPr lang="en-US" altLang="en-US" baseline="30000" dirty="0"/>
              <a:t>&lt;1&gt;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CC00FF"/>
                </a:solidFill>
              </a:rPr>
              <a:t>∧</a:t>
            </a:r>
            <a:r>
              <a:rPr lang="en-US" altLang="en-US" dirty="0" smtClean="0"/>
              <a:t> </a:t>
            </a:r>
            <a:r>
              <a:rPr lang="en-US" altLang="en-US" dirty="0"/>
              <a:t>... </a:t>
            </a:r>
            <a:r>
              <a:rPr lang="en-US" altLang="en-US" dirty="0">
                <a:solidFill>
                  <a:srgbClr val="CC00FF"/>
                </a:solidFill>
              </a:rPr>
              <a:t>∧</a:t>
            </a:r>
            <a:r>
              <a:rPr lang="en-US" altLang="en-US" dirty="0" smtClean="0"/>
              <a:t> </a:t>
            </a:r>
            <a:r>
              <a:rPr lang="en-US" altLang="en-US" dirty="0"/>
              <a:t>T</a:t>
            </a:r>
            <a:r>
              <a:rPr lang="en-US" altLang="en-US" baseline="30000" dirty="0"/>
              <a:t>&lt;k-1</a:t>
            </a:r>
            <a:r>
              <a:rPr lang="en-US" altLang="en-US" baseline="30000" dirty="0" smtClean="0"/>
              <a:t>&gt;</a:t>
            </a:r>
          </a:p>
          <a:p>
            <a:pPr lvl="1">
              <a:buFontTx/>
              <a:buNone/>
            </a:pPr>
            <a:endParaRPr lang="en-US" altLang="en-US" baseline="-25000" dirty="0"/>
          </a:p>
          <a:p>
            <a:r>
              <a:rPr lang="en-US" altLang="en-US" dirty="0" smtClean="0"/>
              <a:t>Use SAT solver to check validity of two formulas:</a:t>
            </a:r>
            <a:endParaRPr lang="en-US" altLang="en-US" dirty="0"/>
          </a:p>
          <a:p>
            <a:pPr lvl="1"/>
            <a:r>
              <a:rPr lang="en-US" altLang="en-US" dirty="0"/>
              <a:t>Base case:</a:t>
            </a:r>
          </a:p>
          <a:p>
            <a:pPr algn="ctr">
              <a:buFontTx/>
              <a:buNone/>
            </a:pPr>
            <a:r>
              <a:rPr lang="en-US" altLang="en-US" sz="2400" dirty="0">
                <a:solidFill>
                  <a:srgbClr val="CC00FF"/>
                </a:solidFill>
              </a:rPr>
              <a:t>I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&lt;0&gt;</a:t>
            </a:r>
            <a:r>
              <a:rPr lang="en-US" altLang="en-US" sz="2400" dirty="0">
                <a:solidFill>
                  <a:srgbClr val="CC00FF"/>
                </a:solidFill>
              </a:rPr>
              <a:t>  ∧</a:t>
            </a:r>
            <a:r>
              <a:rPr lang="en-US" altLang="en-US" sz="2400" dirty="0" smtClean="0">
                <a:solidFill>
                  <a:srgbClr val="FF0000"/>
                </a:solidFill>
                <a:latin typeface="Symbol" charset="2"/>
              </a:rPr>
              <a:t> </a:t>
            </a:r>
            <a:r>
              <a:rPr lang="en-US" altLang="en-US" sz="2400" dirty="0" smtClean="0">
                <a:solidFill>
                  <a:srgbClr val="CC00FF"/>
                </a:solidFill>
              </a:rPr>
              <a:t> </a:t>
            </a:r>
            <a:r>
              <a:rPr lang="en-US" altLang="en-US" sz="2400" dirty="0">
                <a:solidFill>
                  <a:srgbClr val="CC00FF"/>
                </a:solidFill>
              </a:rPr>
              <a:t>U</a:t>
            </a:r>
            <a:r>
              <a:rPr lang="en-US" altLang="en-US" sz="2400" baseline="-25000" dirty="0">
                <a:solidFill>
                  <a:srgbClr val="CC00FF"/>
                </a:solidFill>
              </a:rPr>
              <a:t>k-1</a:t>
            </a:r>
            <a:r>
              <a:rPr lang="en-US" altLang="en-US" sz="2400" dirty="0">
                <a:solidFill>
                  <a:srgbClr val="CC00FF"/>
                </a:solidFill>
              </a:rPr>
              <a:t> </a:t>
            </a:r>
            <a:r>
              <a:rPr lang="en-US" altLang="en-US" sz="2400" dirty="0" smtClean="0">
                <a:solidFill>
                  <a:srgbClr val="CC00FF"/>
                </a:solidFill>
              </a:rPr>
              <a:t>⇒  </a:t>
            </a:r>
            <a:r>
              <a:rPr lang="en-US" altLang="en-US" sz="2400" dirty="0">
                <a:solidFill>
                  <a:srgbClr val="CC00FF"/>
                </a:solidFill>
              </a:rPr>
              <a:t>P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&lt;0&gt;</a:t>
            </a:r>
            <a:r>
              <a:rPr lang="en-US" altLang="en-US" sz="2400" dirty="0">
                <a:solidFill>
                  <a:srgbClr val="CC00FF"/>
                </a:solidFill>
              </a:rPr>
              <a:t>...P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&lt;k-1&gt;</a:t>
            </a:r>
          </a:p>
          <a:p>
            <a:pPr lvl="1"/>
            <a:r>
              <a:rPr lang="en-US" altLang="en-US" dirty="0"/>
              <a:t>Induction step:</a:t>
            </a:r>
          </a:p>
          <a:p>
            <a:pPr algn="ctr">
              <a:buFontTx/>
              <a:buNone/>
            </a:pPr>
            <a:r>
              <a:rPr lang="en-US" altLang="en-US" sz="2400" dirty="0" err="1">
                <a:solidFill>
                  <a:srgbClr val="CC00FF"/>
                </a:solidFill>
              </a:rPr>
              <a:t>U</a:t>
            </a:r>
            <a:r>
              <a:rPr lang="en-US" altLang="en-US" sz="2400" baseline="-25000" dirty="0" err="1">
                <a:solidFill>
                  <a:srgbClr val="CC00FF"/>
                </a:solidFill>
              </a:rPr>
              <a:t>k</a:t>
            </a:r>
            <a:r>
              <a:rPr lang="en-US" altLang="en-US" sz="2400" dirty="0">
                <a:solidFill>
                  <a:srgbClr val="CC00FF"/>
                </a:solidFill>
              </a:rPr>
              <a:t>  ∧</a:t>
            </a:r>
            <a:r>
              <a:rPr lang="en-US" altLang="en-US" sz="2400" dirty="0" smtClean="0">
                <a:solidFill>
                  <a:srgbClr val="CC00FF"/>
                </a:solidFill>
              </a:rPr>
              <a:t>  </a:t>
            </a:r>
            <a:r>
              <a:rPr lang="en-US" altLang="en-US" sz="2400" dirty="0">
                <a:solidFill>
                  <a:srgbClr val="CC00FF"/>
                </a:solidFill>
              </a:rPr>
              <a:t>P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&lt;0&gt;</a:t>
            </a:r>
            <a:r>
              <a:rPr lang="en-US" altLang="en-US" sz="2400" dirty="0">
                <a:solidFill>
                  <a:srgbClr val="CC00FF"/>
                </a:solidFill>
              </a:rPr>
              <a:t>...P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&lt;k-1&gt;</a:t>
            </a:r>
            <a:r>
              <a:rPr lang="en-US" altLang="en-US" sz="2400" baseline="-25000" dirty="0">
                <a:solidFill>
                  <a:srgbClr val="CC00FF"/>
                </a:solidFill>
              </a:rPr>
              <a:t> </a:t>
            </a:r>
            <a:r>
              <a:rPr lang="en-US" altLang="en-US" sz="2400" dirty="0">
                <a:solidFill>
                  <a:srgbClr val="CC00FF"/>
                </a:solidFill>
              </a:rPr>
              <a:t>⇒</a:t>
            </a:r>
            <a:r>
              <a:rPr lang="en-US" altLang="en-US" sz="2400" baseline="-25000" dirty="0" smtClean="0">
                <a:solidFill>
                  <a:srgbClr val="CC00FF"/>
                </a:solidFill>
              </a:rPr>
              <a:t> </a:t>
            </a:r>
            <a:r>
              <a:rPr lang="en-US" altLang="en-US" sz="2400" dirty="0">
                <a:solidFill>
                  <a:srgbClr val="CC00FF"/>
                </a:solidFill>
              </a:rPr>
              <a:t>P</a:t>
            </a:r>
            <a:r>
              <a:rPr lang="en-US" altLang="en-US" sz="2400" baseline="30000" dirty="0">
                <a:solidFill>
                  <a:srgbClr val="CC00FF"/>
                </a:solidFill>
              </a:rPr>
              <a:t>&lt;k&gt;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If </a:t>
            </a:r>
            <a:r>
              <a:rPr lang="en-US" altLang="en-US" dirty="0"/>
              <a:t>both are valid, then P </a:t>
            </a:r>
            <a:r>
              <a:rPr lang="en-US" altLang="en-US" dirty="0" smtClean="0"/>
              <a:t>is true in all the reachable states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If the base case is invalid, there is a counterexample</a:t>
            </a:r>
          </a:p>
          <a:p>
            <a:endParaRPr lang="en-US" altLang="en-US" dirty="0"/>
          </a:p>
          <a:p>
            <a:r>
              <a:rPr lang="en-US" altLang="en-US" dirty="0" smtClean="0"/>
              <a:t>If the induction step is invalid, increase k and try again</a:t>
            </a:r>
            <a:endParaRPr lang="en-US" altLang="en-US" dirty="0"/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669925" y="5532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39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Simple path assumption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4648200"/>
          </a:xfrm>
        </p:spPr>
        <p:txBody>
          <a:bodyPr/>
          <a:lstStyle/>
          <a:p>
            <a:r>
              <a:rPr lang="en-US" altLang="en-US" dirty="0"/>
              <a:t>Unfortunately, k-induction is not </a:t>
            </a:r>
            <a:r>
              <a:rPr lang="en-US" altLang="en-US" dirty="0" smtClean="0"/>
              <a:t>complete</a:t>
            </a:r>
            <a:endParaRPr lang="en-US" altLang="en-US" dirty="0"/>
          </a:p>
          <a:p>
            <a:pPr lvl="1"/>
            <a:r>
              <a:rPr lang="en-US" altLang="en-US" dirty="0"/>
              <a:t>s</a:t>
            </a:r>
            <a:r>
              <a:rPr lang="en-US" altLang="en-US" dirty="0" smtClean="0"/>
              <a:t>ome </a:t>
            </a:r>
            <a:r>
              <a:rPr lang="en-US" altLang="en-US" dirty="0"/>
              <a:t>properties </a:t>
            </a:r>
            <a:r>
              <a:rPr lang="en-US" altLang="en-US" dirty="0" smtClean="0"/>
              <a:t>are not </a:t>
            </a:r>
            <a:r>
              <a:rPr lang="en-US" altLang="en-US" dirty="0"/>
              <a:t>k-inductive for any </a:t>
            </a:r>
            <a:r>
              <a:rPr lang="en-US" altLang="en-US" dirty="0" smtClean="0"/>
              <a:t>k</a:t>
            </a:r>
          </a:p>
          <a:p>
            <a:pPr lvl="1"/>
            <a:r>
              <a:rPr lang="en-US" altLang="en-US" dirty="0" smtClean="0"/>
              <a:t>for example,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Simple </a:t>
            </a:r>
            <a:r>
              <a:rPr lang="en-US" altLang="en-US" dirty="0"/>
              <a:t>path restriction:</a:t>
            </a:r>
          </a:p>
          <a:p>
            <a:pPr lvl="1"/>
            <a:r>
              <a:rPr lang="en-US" altLang="en-US" dirty="0"/>
              <a:t>There is a path to </a:t>
            </a:r>
            <a:r>
              <a:rPr lang="en-US" alt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¬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en-US" dirty="0" smtClean="0"/>
              <a:t> </a:t>
            </a:r>
            <a:r>
              <a:rPr lang="en-US" altLang="en-US" dirty="0" err="1"/>
              <a:t>iff</a:t>
            </a:r>
            <a:r>
              <a:rPr lang="en-US" altLang="en-US" dirty="0"/>
              <a:t> there is a </a:t>
            </a:r>
            <a:r>
              <a:rPr lang="en-US" altLang="en-US" i="1" dirty="0"/>
              <a:t>simple</a:t>
            </a:r>
            <a:r>
              <a:rPr lang="en-US" altLang="en-US" dirty="0"/>
              <a:t> path to </a:t>
            </a:r>
            <a:r>
              <a:rPr lang="en-US" alt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¬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en-US" dirty="0" smtClean="0"/>
              <a:t> </a:t>
            </a:r>
            <a:r>
              <a:rPr lang="en-US" altLang="en-US" dirty="0"/>
              <a:t>(path with no repeated states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224264" name="Line 8"/>
          <p:cNvSpPr>
            <a:spLocks noChangeShapeType="1"/>
          </p:cNvSpPr>
          <p:nvPr/>
        </p:nvSpPr>
        <p:spPr bwMode="auto">
          <a:xfrm>
            <a:off x="2057400" y="2971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4265" name="Freeform 9"/>
          <p:cNvSpPr>
            <a:spLocks/>
          </p:cNvSpPr>
          <p:nvPr/>
        </p:nvSpPr>
        <p:spPr bwMode="auto">
          <a:xfrm>
            <a:off x="2565400" y="3124200"/>
            <a:ext cx="812800" cy="533400"/>
          </a:xfrm>
          <a:custGeom>
            <a:avLst/>
            <a:gdLst>
              <a:gd name="T0" fmla="*/ 160 w 512"/>
              <a:gd name="T1" fmla="*/ 0 h 336"/>
              <a:gd name="T2" fmla="*/ 16 w 512"/>
              <a:gd name="T3" fmla="*/ 144 h 336"/>
              <a:gd name="T4" fmla="*/ 256 w 512"/>
              <a:gd name="T5" fmla="*/ 336 h 336"/>
              <a:gd name="T6" fmla="*/ 496 w 512"/>
              <a:gd name="T7" fmla="*/ 144 h 336"/>
              <a:gd name="T8" fmla="*/ 352 w 512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" h="336">
                <a:moveTo>
                  <a:pt x="160" y="0"/>
                </a:moveTo>
                <a:cubicBezTo>
                  <a:pt x="160" y="0"/>
                  <a:pt x="0" y="88"/>
                  <a:pt x="16" y="144"/>
                </a:cubicBezTo>
                <a:cubicBezTo>
                  <a:pt x="32" y="200"/>
                  <a:pt x="176" y="336"/>
                  <a:pt x="256" y="336"/>
                </a:cubicBezTo>
                <a:cubicBezTo>
                  <a:pt x="336" y="336"/>
                  <a:pt x="480" y="200"/>
                  <a:pt x="496" y="144"/>
                </a:cubicBezTo>
                <a:cubicBezTo>
                  <a:pt x="512" y="88"/>
                  <a:pt x="382" y="30"/>
                  <a:pt x="352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4277" name="Oval 21"/>
          <p:cNvSpPr>
            <a:spLocks noChangeArrowheads="1"/>
          </p:cNvSpPr>
          <p:nvPr/>
        </p:nvSpPr>
        <p:spPr bwMode="auto">
          <a:xfrm>
            <a:off x="2743200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4278" name="Freeform 22"/>
          <p:cNvSpPr>
            <a:spLocks/>
          </p:cNvSpPr>
          <p:nvPr/>
        </p:nvSpPr>
        <p:spPr bwMode="auto">
          <a:xfrm>
            <a:off x="4064000" y="3124200"/>
            <a:ext cx="812800" cy="533400"/>
          </a:xfrm>
          <a:custGeom>
            <a:avLst/>
            <a:gdLst>
              <a:gd name="T0" fmla="*/ 160 w 512"/>
              <a:gd name="T1" fmla="*/ 0 h 336"/>
              <a:gd name="T2" fmla="*/ 16 w 512"/>
              <a:gd name="T3" fmla="*/ 144 h 336"/>
              <a:gd name="T4" fmla="*/ 256 w 512"/>
              <a:gd name="T5" fmla="*/ 336 h 336"/>
              <a:gd name="T6" fmla="*/ 496 w 512"/>
              <a:gd name="T7" fmla="*/ 144 h 336"/>
              <a:gd name="T8" fmla="*/ 352 w 512"/>
              <a:gd name="T9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" h="336">
                <a:moveTo>
                  <a:pt x="160" y="0"/>
                </a:moveTo>
                <a:cubicBezTo>
                  <a:pt x="160" y="0"/>
                  <a:pt x="0" y="88"/>
                  <a:pt x="16" y="144"/>
                </a:cubicBezTo>
                <a:cubicBezTo>
                  <a:pt x="32" y="200"/>
                  <a:pt x="176" y="336"/>
                  <a:pt x="256" y="336"/>
                </a:cubicBezTo>
                <a:cubicBezTo>
                  <a:pt x="336" y="336"/>
                  <a:pt x="480" y="200"/>
                  <a:pt x="496" y="144"/>
                </a:cubicBezTo>
                <a:cubicBezTo>
                  <a:pt x="512" y="88"/>
                  <a:pt x="382" y="30"/>
                  <a:pt x="352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4279" name="Oval 23"/>
          <p:cNvSpPr>
            <a:spLocks noChangeArrowheads="1"/>
          </p:cNvSpPr>
          <p:nvPr/>
        </p:nvSpPr>
        <p:spPr bwMode="auto">
          <a:xfrm>
            <a:off x="4241800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2842841" y="2743200"/>
            <a:ext cx="372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Comic Sans MS"/>
              </a:rPr>
              <a:t>P</a:t>
            </a:r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4290641" y="2743200"/>
            <a:ext cx="372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Comic Sans MS"/>
              </a:rPr>
              <a:t>P</a:t>
            </a: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4724400" y="2971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4284" name="Oval 28"/>
          <p:cNvSpPr>
            <a:spLocks noChangeArrowheads="1"/>
          </p:cNvSpPr>
          <p:nvPr/>
        </p:nvSpPr>
        <p:spPr bwMode="auto">
          <a:xfrm>
            <a:off x="5410200" y="27432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4285" name="Text Box 29"/>
          <p:cNvSpPr txBox="1">
            <a:spLocks noChangeArrowheads="1"/>
          </p:cNvSpPr>
          <p:nvPr/>
        </p:nvSpPr>
        <p:spPr bwMode="auto">
          <a:xfrm>
            <a:off x="5322058" y="2708910"/>
            <a:ext cx="5453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Comic Sans MS"/>
              </a:rPr>
              <a:t>¬P</a:t>
            </a:r>
            <a:endParaRPr lang="en-US" altLang="en-US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395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Complete k-induction with simple paths</a:t>
            </a:r>
            <a:endParaRPr lang="en-US" altLang="en-US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1541642"/>
          </a:xfrm>
        </p:spPr>
        <p:txBody>
          <a:bodyPr/>
          <a:lstStyle/>
          <a:p>
            <a:r>
              <a:rPr lang="en-US" altLang="en-US" sz="2400" dirty="0"/>
              <a:t>Let simple(s</a:t>
            </a:r>
            <a:r>
              <a:rPr lang="en-US" altLang="en-US" sz="2400" baseline="-25000" dirty="0"/>
              <a:t>0..k</a:t>
            </a:r>
            <a:r>
              <a:rPr lang="en-US" altLang="en-US" sz="2400" dirty="0"/>
              <a:t>) be defined as</a:t>
            </a:r>
            <a:r>
              <a:rPr lang="en-US" altLang="en-US" sz="2400" dirty="0" smtClean="0"/>
              <a:t>:</a:t>
            </a:r>
          </a:p>
          <a:p>
            <a:pPr lvl="1"/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sz="2000" dirty="0" err="1" smtClean="0">
                <a:latin typeface="Calibri" charset="0"/>
                <a:ea typeface="Calibri" charset="0"/>
                <a:cs typeface="Calibri" charset="0"/>
              </a:rPr>
              <a:t>i,j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in 0..k : (</a:t>
            </a:r>
            <a:r>
              <a:rPr lang="en-US" altLang="en-US" sz="2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≠ 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j)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⇒ </a:t>
            </a:r>
            <a:r>
              <a:rPr lang="en-US" altLang="en-US" sz="2000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sz="2000" baseline="-25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000" dirty="0" smtClean="0">
                <a:latin typeface="Calibri" charset="0"/>
                <a:ea typeface="Calibri" charset="0"/>
                <a:cs typeface="Calibri" charset="0"/>
              </a:rPr>
              <a:t>≠ </a:t>
            </a:r>
            <a:r>
              <a:rPr lang="en-US" altLang="en-US" sz="2000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sz="2000" baseline="-25000" dirty="0" err="1">
                <a:latin typeface="Calibri" charset="0"/>
                <a:ea typeface="Calibri" charset="0"/>
                <a:cs typeface="Calibri" charset="0"/>
              </a:rPr>
              <a:t>j</a:t>
            </a:r>
            <a:endParaRPr lang="en-US" altLang="en-US" sz="2000" baseline="-25000" dirty="0">
              <a:latin typeface="Calibri" charset="0"/>
              <a:ea typeface="Calibri" charset="0"/>
              <a:cs typeface="Calibri" charset="0"/>
            </a:endParaRPr>
          </a:p>
          <a:p>
            <a:endParaRPr lang="en-US" altLang="en-US" sz="2400" dirty="0" smtClean="0"/>
          </a:p>
          <a:p>
            <a:r>
              <a:rPr lang="en-US" altLang="en-US" sz="2400" dirty="0" smtClean="0"/>
              <a:t>k-induction </a:t>
            </a:r>
            <a:r>
              <a:rPr lang="en-US" altLang="en-US" sz="2400" dirty="0"/>
              <a:t>over simple paths: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1608609" y="3038475"/>
            <a:ext cx="5536259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0..k-1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simple(s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0..k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∧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P(s</a:t>
            </a:r>
            <a:r>
              <a:rPr lang="en-US" altLang="en-US" baseline="-25000" dirty="0">
                <a:latin typeface="Calibri" charset="0"/>
                <a:ea typeface="Calibri" charset="0"/>
                <a:cs typeface="Calibri" charset="0"/>
              </a:rPr>
              <a:t>i..i+k-1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altLang="en-US" b="1" dirty="0" smtClean="0">
                <a:latin typeface="Calibri" charset="0"/>
                <a:ea typeface="Calibri" charset="0"/>
                <a:cs typeface="Calibri" charset="0"/>
              </a:rPr>
              <a:t>⇒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i+k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∀</a:t>
            </a:r>
            <a:r>
              <a:rPr lang="en-US" altLang="en-US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: P(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baseline="-250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 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410632" y="5307062"/>
            <a:ext cx="839893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Must hold for k large enough, since </a:t>
            </a:r>
            <a:r>
              <a:rPr lang="en-US" altLang="en-US" sz="24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altLang="en-US" sz="240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length of the longest simple path is bounded (recurrence diameter)</a:t>
            </a:r>
            <a:endParaRPr lang="en-US" altLang="en-US" sz="2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427870" y="4240033"/>
            <a:ext cx="6344530" cy="6752"/>
          </a:xfrm>
          <a:prstGeom prst="line">
            <a:avLst/>
          </a:prstGeom>
          <a:ln w="28575"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73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Terminology: k-invariants </a:t>
            </a:r>
            <a:r>
              <a:rPr lang="en-US" sz="3000" dirty="0"/>
              <a:t>and k-induction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165146"/>
            <a:ext cx="76846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</a:t>
            </a:r>
            <a:r>
              <a:rPr lang="en-US" sz="2000" dirty="0"/>
              <a:t>s an </a:t>
            </a:r>
            <a:r>
              <a:rPr lang="en-US" sz="2000" dirty="0">
                <a:solidFill>
                  <a:srgbClr val="C00000"/>
                </a:solidFill>
              </a:rPr>
              <a:t>invariant</a:t>
            </a:r>
            <a:r>
              <a:rPr lang="en-US" sz="2000" dirty="0"/>
              <a:t> if it holds on all reachable states </a:t>
            </a:r>
            <a:endParaRPr lang="en-US" sz="2000" dirty="0">
              <a:sym typeface="Symbol" panose="05050102010706020507" pitchFamily="18" charset="2"/>
            </a:endParaRPr>
          </a:p>
          <a:p>
            <a:pPr algn="l"/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</a:t>
            </a:r>
            <a:r>
              <a:rPr lang="en-US" sz="2000" dirty="0"/>
              <a:t>s a </a:t>
            </a:r>
            <a:r>
              <a:rPr lang="en-US" sz="2000" dirty="0">
                <a:solidFill>
                  <a:srgbClr val="CC0000"/>
                </a:solidFill>
              </a:rPr>
              <a:t>k-invariant</a:t>
            </a:r>
            <a:r>
              <a:rPr lang="en-US" sz="2000" dirty="0"/>
              <a:t> if it holds on all states reachable in up to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2000" dirty="0"/>
              <a:t> steps: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… 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N-1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 (X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  <a:r>
              <a:rPr lang="en-US" sz="2000" dirty="0">
                <a:sym typeface="Symbol" panose="05050102010706020507" pitchFamily="18" charset="2"/>
              </a:rPr>
              <a:t> for all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 ≤ N ≤ k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</a:t>
            </a:r>
            <a:r>
              <a:rPr lang="en-US" sz="2000" dirty="0"/>
              <a:t>s a </a:t>
            </a:r>
            <a:r>
              <a:rPr lang="en-US" sz="2000" dirty="0">
                <a:solidFill>
                  <a:srgbClr val="CC0000"/>
                </a:solidFill>
              </a:rPr>
              <a:t>k-inductive invariant</a:t>
            </a:r>
            <a:r>
              <a:rPr lang="en-US" sz="2000" dirty="0"/>
              <a:t> if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/>
              <a:t>is a (k-1)-invariant, and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…  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k-1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X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 (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X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algn="l"/>
            <a:endParaRPr lang="en-US" sz="2000" dirty="0" smtClean="0">
              <a:sym typeface="Symbol" panose="05050102010706020507" pitchFamily="18" charset="2"/>
            </a:endParaRPr>
          </a:p>
          <a:p>
            <a:pPr algn="l"/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C0000"/>
                </a:solidFill>
                <a:sym typeface="Symbol" panose="05050102010706020507" pitchFamily="18" charset="2"/>
              </a:rPr>
              <a:t>k-induction</a:t>
            </a:r>
            <a:r>
              <a:rPr lang="en-US" sz="2000" dirty="0">
                <a:sym typeface="Symbol" panose="05050102010706020507" pitchFamily="18" charset="2"/>
              </a:rPr>
              <a:t> states that if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is a k-inductive invariant, then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is an </a:t>
            </a:r>
            <a:r>
              <a:rPr lang="en-US" sz="2000" dirty="0" smtClean="0">
                <a:sym typeface="Symbol" panose="05050102010706020507" pitchFamily="18" charset="2"/>
              </a:rPr>
              <a:t>invariant</a:t>
            </a:r>
            <a:endParaRPr lang="en-US" sz="20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43383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k-induction vs IC3</a:t>
            </a:r>
            <a:endParaRPr lang="en-US" sz="3000" dirty="0"/>
          </a:p>
        </p:txBody>
      </p:sp>
      <p:sp>
        <p:nvSpPr>
          <p:cNvPr id="60" name="TextBox 59"/>
          <p:cNvSpPr txBox="1"/>
          <p:nvPr/>
        </p:nvSpPr>
        <p:spPr>
          <a:xfrm>
            <a:off x="533400" y="1119426"/>
            <a:ext cx="76846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k-induction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00000"/>
                </a:solidFill>
              </a:rPr>
              <a:t>IC3</a:t>
            </a:r>
            <a:r>
              <a:rPr lang="en-US" sz="2000" dirty="0"/>
              <a:t> have complementary strengths, both theoretically and practically</a:t>
            </a:r>
          </a:p>
          <a:p>
            <a:pPr algn="l"/>
            <a:endParaRPr lang="en-US" sz="20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Can we understand both algorithms in a common way?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we </a:t>
            </a:r>
            <a:r>
              <a:rPr lang="en-US" sz="2000" dirty="0"/>
              <a:t>present an IC3-like algorithm to show whether a given safety property is k-inductive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Can </a:t>
            </a:r>
            <a:r>
              <a:rPr lang="en-US" sz="2000" dirty="0"/>
              <a:t>we devise an effective algorithm combining the two?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we </a:t>
            </a:r>
            <a:r>
              <a:rPr lang="en-US" sz="2000" dirty="0"/>
              <a:t>show how IC3 can be extended with k-inductive reasoning – with minor modifications of the IC3-algorithm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3629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k-induction </a:t>
            </a:r>
            <a:r>
              <a:rPr lang="en-US" sz="3000" dirty="0" smtClean="0"/>
              <a:t>vs </a:t>
            </a:r>
            <a:r>
              <a:rPr lang="en-US" sz="3000" dirty="0"/>
              <a:t>IC3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233726"/>
            <a:ext cx="78562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k-induction and IC3 algorithms are heavily used for unbounded model checking in both hardware and software domains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Theoretically, the two algorithms have complementary strengths: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k-induction (with loop-free constraints) is stronger than 1-induction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IC3 derives new lemmas to strengthen the </a:t>
            </a:r>
            <a:r>
              <a:rPr lang="en-US" sz="2000" dirty="0" smtClean="0"/>
              <a:t>property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Practically (on hardware benchmarks)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k-induction is mostly successful for small values of k (up to 10)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IC3 solves </a:t>
            </a:r>
            <a:r>
              <a:rPr lang="en-US" sz="2000" dirty="0" smtClean="0"/>
              <a:t>many more </a:t>
            </a:r>
            <a:r>
              <a:rPr lang="en-US" sz="2000" dirty="0"/>
              <a:t>properties than k-induction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 smtClean="0"/>
              <a:t>However, there </a:t>
            </a:r>
            <a:r>
              <a:rPr lang="en-US" sz="2000" dirty="0"/>
              <a:t>are properties that can be proved by k-induction with low value of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2000" dirty="0"/>
              <a:t>, but IC3 “gets lost”</a:t>
            </a:r>
          </a:p>
        </p:txBody>
      </p:sp>
    </p:spTree>
    <p:extLst>
      <p:ext uri="{BB962C8B-B14F-4D97-AF65-F5344CB8AC3E}">
        <p14:creationId xmlns:p14="http://schemas.microsoft.com/office/powerpoint/2010/main" val="1843941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k-induction without unrolling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5770" y="1130857"/>
            <a:ext cx="76846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We present </a:t>
            </a:r>
            <a:r>
              <a:rPr lang="en-US" sz="2400" dirty="0">
                <a:solidFill>
                  <a:srgbClr val="C00000"/>
                </a:solidFill>
              </a:rPr>
              <a:t>K-IND</a:t>
            </a:r>
            <a:r>
              <a:rPr lang="en-US" sz="2400" dirty="0"/>
              <a:t> – an algorithm to decide whether a (k-1)-invariant formula </a:t>
            </a:r>
            <a:r>
              <a:rPr lang="en-US" sz="2400" dirty="0">
                <a:sym typeface="Symbol" panose="05050102010706020507" pitchFamily="18" charset="2"/>
              </a:rPr>
              <a:t></a:t>
            </a:r>
            <a:r>
              <a:rPr lang="en-US" sz="2400" dirty="0"/>
              <a:t> is k-inductive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K-IND returns: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 is k-inductive, OR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 is not k-inductive (and a counterexample to k-induction)</a:t>
            </a:r>
            <a:endParaRPr lang="en-US" sz="24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Highlights: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Does not unroll the transition </a:t>
            </a:r>
            <a:r>
              <a:rPr lang="en-US" sz="2400" dirty="0" smtClean="0"/>
              <a:t>relation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400" dirty="0"/>
              <a:t>Guarantees loop-free constraints without introducing expensive unique-state </a:t>
            </a:r>
            <a:r>
              <a:rPr lang="en-US" sz="2400" dirty="0" smtClean="0"/>
              <a:t>constraints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8897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Symbolic Safety and Reachability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transition system P = (V, </a:t>
            </a:r>
            <a:r>
              <a:rPr lang="en-US" dirty="0" err="1" smtClean="0"/>
              <a:t>Init</a:t>
            </a:r>
            <a:r>
              <a:rPr lang="en-US" dirty="0" smtClean="0"/>
              <a:t>, </a:t>
            </a:r>
            <a:r>
              <a:rPr lang="en-US" dirty="0" err="1" smtClean="0"/>
              <a:t>Tr</a:t>
            </a:r>
            <a:r>
              <a:rPr lang="en-US" dirty="0" smtClean="0"/>
              <a:t>, Bad)</a:t>
            </a:r>
          </a:p>
          <a:p>
            <a:r>
              <a:rPr lang="en-US" dirty="0" smtClean="0"/>
              <a:t>P is UNSAFE if and only if there exists a number N </a:t>
            </a:r>
            <a:r>
              <a:rPr lang="en-US" dirty="0" err="1" smtClean="0"/>
              <a:t>s.t.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 is SAFE if and only if there exists a safe inductive invariant </a:t>
            </a:r>
            <a:r>
              <a:rPr lang="en-US" dirty="0" err="1" smtClean="0"/>
              <a:t>Inv</a:t>
            </a:r>
            <a:r>
              <a:rPr lang="en-US" dirty="0" smtClean="0"/>
              <a:t> </a:t>
            </a:r>
            <a:r>
              <a:rPr lang="en-US" dirty="0" err="1" smtClean="0"/>
              <a:t>s.t.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339080" y="4203203"/>
            <a:ext cx="381000" cy="1066800"/>
          </a:xfrm>
          <a:prstGeom prst="rightBrace">
            <a:avLst>
              <a:gd name="adj1" fmla="val 55205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endParaRPr lang="en-US" sz="20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4380" y="4478537"/>
            <a:ext cx="220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Inductive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3480" y="5288280"/>
            <a:ext cx="10668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Safe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" y="2213362"/>
            <a:ext cx="6731000" cy="927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" y="4254003"/>
            <a:ext cx="4140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K-IND: for k=3 and without loop-free constraints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050846"/>
            <a:ext cx="76846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Let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800" dirty="0">
                <a:sym typeface="Symbol" panose="05050102010706020507" pitchFamily="18" charset="2"/>
              </a:rPr>
              <a:t> be 2-invariant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No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Init</a:t>
            </a:r>
            <a:r>
              <a:rPr lang="en-US" sz="1800" dirty="0">
                <a:sym typeface="Symbol" panose="05050102010706020507" pitchFamily="18" charset="2"/>
              </a:rPr>
              <a:t>-state can reach a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</a:t>
            </a:r>
            <a:r>
              <a:rPr lang="en-US" sz="1800" dirty="0">
                <a:sym typeface="Symbol" panose="05050102010706020507" pitchFamily="18" charset="2"/>
              </a:rPr>
              <a:t>-state in 0, 1 or 2 steps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Taking 0, 1 or 2 successive predecessors of a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</a:t>
            </a:r>
            <a:r>
              <a:rPr lang="en-US" sz="1800" dirty="0">
                <a:sym typeface="Symbol" panose="05050102010706020507" pitchFamily="18" charset="2"/>
              </a:rPr>
              <a:t>-state cannot get to an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Init</a:t>
            </a:r>
            <a:r>
              <a:rPr lang="en-US" sz="1800" dirty="0">
                <a:sym typeface="Symbol" panose="05050102010706020507" pitchFamily="18" charset="2"/>
              </a:rPr>
              <a:t>-state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We want to check/determine whether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800" dirty="0">
                <a:sym typeface="Symbol" panose="05050102010706020507" pitchFamily="18" charset="2"/>
              </a:rPr>
              <a:t> is 3-inductive </a:t>
            </a:r>
            <a:r>
              <a:rPr lang="en-US" sz="1800" dirty="0" smtClean="0">
                <a:sym typeface="Symbol" panose="05050102010706020507" pitchFamily="18" charset="2"/>
              </a:rPr>
              <a:t>invariant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 (X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?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Equivalently, we want to check whether the following formula is </a:t>
            </a:r>
            <a:r>
              <a:rPr lang="en-US" sz="1800" dirty="0" err="1" smtClean="0">
                <a:sym typeface="Symbol" panose="05050102010706020507" pitchFamily="18" charset="2"/>
              </a:rPr>
              <a:t>satisfiable</a:t>
            </a:r>
            <a:endParaRPr lang="en-US" sz="1800" dirty="0" smtClean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(X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Equivalently,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800" dirty="0">
                <a:sym typeface="Symbol" panose="05050102010706020507" pitchFamily="18" charset="2"/>
              </a:rPr>
              <a:t> is a 3-inductive invariant if and only if we cannot start from a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</a:t>
            </a:r>
            <a:r>
              <a:rPr lang="en-US" sz="1800" dirty="0">
                <a:sym typeface="Symbol" panose="05050102010706020507" pitchFamily="18" charset="2"/>
              </a:rPr>
              <a:t>-state and find 3 successive predecessors satisfying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</a:p>
          <a:p>
            <a:pPr algn="l"/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19642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demonstration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4110" y="1501440"/>
            <a:ext cx="76846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We use an IC3-like algorithm to check satisfiability:</a:t>
            </a:r>
          </a:p>
          <a:p>
            <a:pPr algn="l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	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(X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For simplicity, assume that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= s</a:t>
            </a:r>
            <a:r>
              <a:rPr lang="en-US" sz="1800" dirty="0">
                <a:sym typeface="Symbol" panose="05050102010706020507" pitchFamily="18" charset="2"/>
              </a:rPr>
              <a:t>, where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is a cube over registers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en-US" sz="1800" dirty="0">
                <a:sym typeface="Symbol" panose="05050102010706020507" pitchFamily="18" charset="2"/>
              </a:rPr>
              <a:t> is a predecessor 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u</a:t>
            </a:r>
            <a:r>
              <a:rPr lang="en-US" sz="1800" dirty="0">
                <a:sym typeface="Symbol" panose="05050102010706020507" pitchFamily="18" charset="2"/>
              </a:rPr>
              <a:t> is a predecessor 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v</a:t>
            </a:r>
            <a:r>
              <a:rPr lang="en-US" sz="1800" dirty="0">
                <a:sym typeface="Symbol" panose="05050102010706020507" pitchFamily="18" charset="2"/>
              </a:rPr>
              <a:t> is a predecessor 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u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We have found 3 successive predecessors: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</a:t>
            </a:r>
            <a:r>
              <a:rPr lang="en-US" sz="1800" dirty="0">
                <a:sym typeface="Symbol" panose="05050102010706020507" pitchFamily="18" charset="2"/>
              </a:rPr>
              <a:t>is not 3-inductive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Moreover, if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v</a:t>
            </a:r>
            <a:r>
              <a:rPr lang="en-US" sz="1800" dirty="0">
                <a:sym typeface="Symbol" panose="05050102010706020507" pitchFamily="18" charset="2"/>
              </a:rPr>
              <a:t> is an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Init</a:t>
            </a:r>
            <a:r>
              <a:rPr lang="en-US" sz="1800" dirty="0">
                <a:sym typeface="Symbol" panose="05050102010706020507" pitchFamily="18" charset="2"/>
              </a:rPr>
              <a:t>-state, then we have a counter-example to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endParaRPr lang="en-US" sz="1800" dirty="0">
              <a:sym typeface="Symbol" panose="05050102010706020507" pitchFamily="18" charset="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E7BE114-D612-42B2-BACD-1CD550AEB53F}"/>
              </a:ext>
            </a:extLst>
          </p:cNvPr>
          <p:cNvSpPr/>
          <p:nvPr/>
        </p:nvSpPr>
        <p:spPr>
          <a:xfrm>
            <a:off x="6838330" y="3205746"/>
            <a:ext cx="522215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45E9C4F-416C-4884-A011-F8EF0EACA9DD}"/>
              </a:ext>
            </a:extLst>
          </p:cNvPr>
          <p:cNvSpPr/>
          <p:nvPr/>
        </p:nvSpPr>
        <p:spPr>
          <a:xfrm>
            <a:off x="4903222" y="3205746"/>
            <a:ext cx="502292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2ABFAB0-9E68-4E8F-A80D-7299CFB4C289}"/>
              </a:ext>
            </a:extLst>
          </p:cNvPr>
          <p:cNvSpPr/>
          <p:nvPr/>
        </p:nvSpPr>
        <p:spPr>
          <a:xfrm>
            <a:off x="2966396" y="3205746"/>
            <a:ext cx="502292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u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37A6B8A-8FCE-47BD-93D9-2ACFC92DB306}"/>
              </a:ext>
            </a:extLst>
          </p:cNvPr>
          <p:cNvSpPr/>
          <p:nvPr/>
        </p:nvSpPr>
        <p:spPr>
          <a:xfrm>
            <a:off x="1025287" y="3205746"/>
            <a:ext cx="502292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v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9A274A0-0F90-49C4-9B81-7A9222F65F47}"/>
              </a:ext>
            </a:extLst>
          </p:cNvPr>
          <p:cNvCxnSpPr>
            <a:cxnSpLocks/>
            <a:stCxn id="25" idx="6"/>
            <a:endCxn id="24" idx="2"/>
          </p:cNvCxnSpPr>
          <p:nvPr/>
        </p:nvCxnSpPr>
        <p:spPr>
          <a:xfrm>
            <a:off x="1527578" y="3451124"/>
            <a:ext cx="143881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081843-07D5-474D-90B5-B64CD5F6A3DD}"/>
              </a:ext>
            </a:extLst>
          </p:cNvPr>
          <p:cNvSpPr txBox="1"/>
          <p:nvPr/>
        </p:nvSpPr>
        <p:spPr>
          <a:xfrm>
            <a:off x="5467127" y="3625355"/>
            <a:ext cx="14474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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s’ </a:t>
            </a: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2580FA0-F77C-44D0-8BA2-D80D7C2495D2}"/>
              </a:ext>
            </a:extLst>
          </p:cNvPr>
          <p:cNvSpPr txBox="1"/>
          <p:nvPr/>
        </p:nvSpPr>
        <p:spPr>
          <a:xfrm>
            <a:off x="3382168" y="3625099"/>
            <a:ext cx="1459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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t’ </a:t>
            </a: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A96BDAB-B761-4A9B-B4C1-FE8327CFFDEF}"/>
              </a:ext>
            </a:extLst>
          </p:cNvPr>
          <p:cNvCxnSpPr>
            <a:cxnSpLocks/>
          </p:cNvCxnSpPr>
          <p:nvPr/>
        </p:nvCxnSpPr>
        <p:spPr>
          <a:xfrm>
            <a:off x="3468688" y="3456359"/>
            <a:ext cx="14345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67FED5C-E1E9-410A-907F-193AAB6309DE}"/>
              </a:ext>
            </a:extLst>
          </p:cNvPr>
          <p:cNvCxnSpPr>
            <a:cxnSpLocks/>
          </p:cNvCxnSpPr>
          <p:nvPr/>
        </p:nvCxnSpPr>
        <p:spPr>
          <a:xfrm>
            <a:off x="5405513" y="3449024"/>
            <a:ext cx="14461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19E9A1-8236-478F-8E5F-426968F38BBB}"/>
              </a:ext>
            </a:extLst>
          </p:cNvPr>
          <p:cNvSpPr txBox="1"/>
          <p:nvPr/>
        </p:nvSpPr>
        <p:spPr>
          <a:xfrm>
            <a:off x="1302039" y="3625099"/>
            <a:ext cx="19256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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u’ </a:t>
            </a: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3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demonstration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287094"/>
            <a:ext cx="7684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We use an IC3-like algorithm to check satisfiability:</a:t>
            </a:r>
          </a:p>
          <a:p>
            <a:pPr algn="l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	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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(X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For simplicity, assume that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= s</a:t>
            </a:r>
            <a:r>
              <a:rPr lang="en-US" sz="1800" dirty="0">
                <a:sym typeface="Symbol" panose="05050102010706020507" pitchFamily="18" charset="2"/>
              </a:rPr>
              <a:t>, where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is a cube over registers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Suppose now that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en-US" sz="1800" dirty="0">
                <a:sym typeface="Symbol" panose="05050102010706020507" pitchFamily="18" charset="2"/>
              </a:rPr>
              <a:t> has no predecessors satisfying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As in IC3, we can learn a lemma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t</a:t>
            </a:r>
            <a:r>
              <a:rPr lang="en-US" sz="1800" dirty="0">
                <a:sym typeface="Symbol" panose="05050102010706020507" pitchFamily="18" charset="2"/>
              </a:rPr>
              <a:t> that explains why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en-US" sz="1800" dirty="0">
                <a:sym typeface="Symbol" panose="05050102010706020507" pitchFamily="18" charset="2"/>
              </a:rPr>
              <a:t> is not reachable</a:t>
            </a:r>
            <a:endParaRPr lang="en-US" sz="1800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All SAT queries are made relative to the same frame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All lemmas “hold for all frames”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No need re-enqueue discharged proof obligations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E7BE114-D612-42B2-BACD-1CD550AEB53F}"/>
              </a:ext>
            </a:extLst>
          </p:cNvPr>
          <p:cNvSpPr/>
          <p:nvPr/>
        </p:nvSpPr>
        <p:spPr>
          <a:xfrm>
            <a:off x="6838330" y="2919996"/>
            <a:ext cx="522215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45E9C4F-416C-4884-A011-F8EF0EACA9DD}"/>
              </a:ext>
            </a:extLst>
          </p:cNvPr>
          <p:cNvSpPr/>
          <p:nvPr/>
        </p:nvSpPr>
        <p:spPr>
          <a:xfrm>
            <a:off x="4903222" y="2919996"/>
            <a:ext cx="502292" cy="49075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081843-07D5-474D-90B5-B64CD5F6A3DD}"/>
              </a:ext>
            </a:extLst>
          </p:cNvPr>
          <p:cNvSpPr txBox="1"/>
          <p:nvPr/>
        </p:nvSpPr>
        <p:spPr>
          <a:xfrm>
            <a:off x="5467127" y="3339605"/>
            <a:ext cx="14474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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s’ </a:t>
            </a: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2580FA0-F77C-44D0-8BA2-D80D7C2495D2}"/>
              </a:ext>
            </a:extLst>
          </p:cNvPr>
          <p:cNvSpPr txBox="1"/>
          <p:nvPr/>
        </p:nvSpPr>
        <p:spPr>
          <a:xfrm>
            <a:off x="3382168" y="3339349"/>
            <a:ext cx="1459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  </a:t>
            </a:r>
            <a:r>
              <a:rPr lang="en-US" sz="21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t’ </a:t>
            </a:r>
            <a:endParaRPr lang="en-US" sz="21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1A96BDAB-B761-4A9B-B4C1-FE8327CFFDEF}"/>
              </a:ext>
            </a:extLst>
          </p:cNvPr>
          <p:cNvCxnSpPr>
            <a:cxnSpLocks/>
          </p:cNvCxnSpPr>
          <p:nvPr/>
        </p:nvCxnSpPr>
        <p:spPr>
          <a:xfrm>
            <a:off x="3468688" y="3170609"/>
            <a:ext cx="14345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67FED5C-E1E9-410A-907F-193AAB6309DE}"/>
              </a:ext>
            </a:extLst>
          </p:cNvPr>
          <p:cNvCxnSpPr>
            <a:cxnSpLocks/>
          </p:cNvCxnSpPr>
          <p:nvPr/>
        </p:nvCxnSpPr>
        <p:spPr>
          <a:xfrm>
            <a:off x="5405513" y="3163274"/>
            <a:ext cx="144619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05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demonstration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400" y="1107997"/>
            <a:ext cx="76846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Putting it all together: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Keep a stack of proof obligations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{(s,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)}</a:t>
            </a:r>
            <a:r>
              <a:rPr lang="en-US" sz="1600" dirty="0">
                <a:sym typeface="Symbol" panose="05050102010706020507" pitchFamily="18" charset="2"/>
              </a:rPr>
              <a:t>, initially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{(, 0)}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Where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ym typeface="Symbol" panose="05050102010706020507" pitchFamily="18" charset="2"/>
              </a:rPr>
              <a:t> represents the “depth” rather than “level”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Keep a set of lemmas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</a:t>
            </a:r>
            <a:r>
              <a:rPr lang="en-US" sz="1600" dirty="0">
                <a:sym typeface="Symbol" panose="05050102010706020507" pitchFamily="18" charset="2"/>
              </a:rPr>
              <a:t>, initially empty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Iteratively: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 panose="05050102010706020507" pitchFamily="18" charset="2"/>
              </a:rPr>
              <a:t>Take the top </a:t>
            </a:r>
            <a:r>
              <a:rPr lang="en-US" sz="1600" dirty="0">
                <a:sym typeface="Symbol" panose="05050102010706020507" pitchFamily="18" charset="2"/>
              </a:rPr>
              <a:t>proof obligation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en-US" sz="1600" dirty="0">
                <a:sym typeface="Symbol" panose="05050102010706020507" pitchFamily="18" charset="2"/>
              </a:rPr>
              <a:t> and </a:t>
            </a:r>
            <a:r>
              <a:rPr lang="en-US" sz="1600" dirty="0" smtClean="0">
                <a:sym typeface="Symbol" panose="05050102010706020507" pitchFamily="18" charset="2"/>
              </a:rPr>
              <a:t>make </a:t>
            </a:r>
            <a:r>
              <a:rPr lang="en-US" sz="1600" dirty="0">
                <a:sym typeface="Symbol" panose="05050102010706020507" pitchFamily="18" charset="2"/>
              </a:rPr>
              <a:t>a predecessor query </a:t>
            </a:r>
            <a:r>
              <a:rPr lang="en-US" sz="1600" dirty="0" smtClean="0">
                <a:sym typeface="Symbol" panose="05050102010706020507" pitchFamily="18" charset="2"/>
              </a:rPr>
              <a:t>			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 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t’  </a:t>
            </a:r>
            <a:r>
              <a:rPr lang="en-US" sz="1600" dirty="0">
                <a:sym typeface="Symbol" panose="05050102010706020507" pitchFamily="18" charset="2"/>
              </a:rPr>
              <a:t> 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If found a depth-3 predecessor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u</a:t>
            </a:r>
            <a:r>
              <a:rPr lang="en-US" sz="1600" dirty="0">
                <a:sym typeface="Symbol" panose="05050102010706020507" pitchFamily="18" charset="2"/>
              </a:rPr>
              <a:t> and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u</a:t>
            </a:r>
            <a:r>
              <a:rPr lang="en-US" sz="1600" dirty="0">
                <a:sym typeface="Symbol" panose="05050102010706020507" pitchFamily="18" charset="2"/>
              </a:rPr>
              <a:t> is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Init</a:t>
            </a:r>
            <a:r>
              <a:rPr lang="en-US" sz="1600" dirty="0">
                <a:sym typeface="Symbol" panose="05050102010706020507" pitchFamily="18" charset="2"/>
              </a:rPr>
              <a:t>, </a:t>
            </a:r>
            <a:r>
              <a:rPr lang="en-US" sz="1600" dirty="0" smtClean="0">
                <a:sym typeface="Symbol" panose="05050102010706020507" pitchFamily="18" charset="2"/>
              </a:rPr>
              <a:t>return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“Counter-Example”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Else if found a depth-3 predecessor, </a:t>
            </a:r>
            <a:r>
              <a:rPr lang="en-US" sz="1600" dirty="0" smtClean="0">
                <a:sym typeface="Symbol" panose="05050102010706020507" pitchFamily="18" charset="2"/>
              </a:rPr>
              <a:t>return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“Counter-Example to 2-induction”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Else if found a predecessor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u</a:t>
            </a:r>
            <a:r>
              <a:rPr lang="en-US" sz="1600" dirty="0">
                <a:sym typeface="Symbol" panose="05050102010706020507" pitchFamily="18" charset="2"/>
              </a:rPr>
              <a:t>, </a:t>
            </a:r>
            <a:r>
              <a:rPr lang="en-US" sz="1600" dirty="0" smtClean="0">
                <a:sym typeface="Symbol" panose="05050102010706020507" pitchFamily="18" charset="2"/>
              </a:rPr>
              <a:t>add </a:t>
            </a:r>
            <a:r>
              <a:rPr lang="en-US" sz="1600" dirty="0">
                <a:sym typeface="Symbol" panose="05050102010706020507" pitchFamily="18" charset="2"/>
              </a:rPr>
              <a:t>a new proof obligation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(u, i-1)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Else adds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t</a:t>
            </a:r>
            <a:r>
              <a:rPr lang="en-US" sz="1600" dirty="0">
                <a:sym typeface="Symbol" panose="05050102010706020507" pitchFamily="18" charset="2"/>
              </a:rPr>
              <a:t> to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If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  s</a:t>
            </a:r>
            <a:r>
              <a:rPr lang="en-US" sz="1600" dirty="0">
                <a:sym typeface="Symbol" panose="05050102010706020507" pitchFamily="18" charset="2"/>
              </a:rPr>
              <a:t>, return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“Blocked”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6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As in IC3, we can generalize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t</a:t>
            </a:r>
            <a:r>
              <a:rPr lang="en-US" sz="1600" dirty="0">
                <a:sym typeface="Symbol" panose="05050102010706020507" pitchFamily="18" charset="2"/>
              </a:rPr>
              <a:t> as long as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Init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t</a:t>
            </a:r>
            <a:r>
              <a:rPr lang="en-US" sz="1600" dirty="0">
                <a:sym typeface="Symbol" panose="05050102010706020507" pitchFamily="18" charset="2"/>
              </a:rPr>
              <a:t> and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   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t  t’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 panose="05050102010706020507" pitchFamily="18" charset="2"/>
              </a:rPr>
              <a:t>in </a:t>
            </a:r>
            <a:r>
              <a:rPr lang="en-US" sz="1600" dirty="0">
                <a:sym typeface="Symbol" panose="05050102010706020507" pitchFamily="18" charset="2"/>
              </a:rPr>
              <a:t>this </a:t>
            </a:r>
            <a:r>
              <a:rPr lang="en-US" sz="1600" dirty="0" smtClean="0">
                <a:sym typeface="Symbol" panose="05050102010706020507" pitchFamily="18" charset="2"/>
              </a:rPr>
              <a:t>case, </a:t>
            </a:r>
            <a:r>
              <a:rPr lang="en-US" sz="1600" dirty="0">
                <a:sym typeface="Symbol" panose="05050102010706020507" pitchFamily="18" charset="2"/>
              </a:rPr>
              <a:t>the algorithm may return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“Blocked”</a:t>
            </a:r>
            <a:r>
              <a:rPr lang="en-US" sz="1600" dirty="0">
                <a:sym typeface="Symbol" panose="05050102010706020507" pitchFamily="18" charset="2"/>
              </a:rPr>
              <a:t> even when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1600" dirty="0">
                <a:sym typeface="Symbol" panose="05050102010706020507" pitchFamily="18" charset="2"/>
              </a:rPr>
              <a:t> is not 3-inductive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 panose="05050102010706020507" pitchFamily="18" charset="2"/>
              </a:rPr>
              <a:t>But,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G</a:t>
            </a:r>
            <a:r>
              <a:rPr lang="en-US" sz="1600" dirty="0">
                <a:sym typeface="Symbol" panose="05050102010706020507" pitchFamily="18" charset="2"/>
              </a:rPr>
              <a:t> is still an inductive invariant proving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</a:p>
        </p:txBody>
      </p:sp>
    </p:spTree>
    <p:extLst>
      <p:ext uri="{BB962C8B-B14F-4D97-AF65-F5344CB8AC3E}">
        <p14:creationId xmlns:p14="http://schemas.microsoft.com/office/powerpoint/2010/main" val="1058631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loop-free constraints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5990" y="1713838"/>
            <a:ext cx="76846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To integrate simple-path constraints, add (the negations of) all parent states to the predecessor queries 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Here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s, t, u, v</a:t>
            </a:r>
            <a:r>
              <a:rPr lang="en-US" sz="1800" dirty="0">
                <a:sym typeface="Symbol" panose="05050102010706020507" pitchFamily="18" charset="2"/>
              </a:rPr>
              <a:t> are </a:t>
            </a:r>
            <a:r>
              <a:rPr lang="en-US" sz="1800" dirty="0">
                <a:solidFill>
                  <a:srgbClr val="CC0000"/>
                </a:solidFill>
                <a:sym typeface="Symbol" panose="05050102010706020507" pitchFamily="18" charset="2"/>
              </a:rPr>
              <a:t>generalized</a:t>
            </a:r>
            <a:r>
              <a:rPr lang="en-US" sz="1800" dirty="0">
                <a:sym typeface="Symbol" panose="05050102010706020507" pitchFamily="18" charset="2"/>
              </a:rPr>
              <a:t> proof obligations (= sets of states)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2F37041-2592-471F-8581-58DBE761F8F9}"/>
              </a:ext>
            </a:extLst>
          </p:cNvPr>
          <p:cNvGrpSpPr/>
          <p:nvPr/>
        </p:nvGrpSpPr>
        <p:grpSpPr>
          <a:xfrm>
            <a:off x="811208" y="3002644"/>
            <a:ext cx="6650005" cy="1254206"/>
            <a:chOff x="947386" y="2294385"/>
            <a:chExt cx="8866674" cy="167227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5FE18B2-CC42-4190-82AE-405711E6A518}"/>
                </a:ext>
              </a:extLst>
            </p:cNvPr>
            <p:cNvSpPr/>
            <p:nvPr/>
          </p:nvSpPr>
          <p:spPr>
            <a:xfrm>
              <a:off x="9117774" y="2294385"/>
              <a:ext cx="696286" cy="65434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s</a:t>
              </a:r>
              <a:endParaRPr lang="en-U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D57BEE72-715C-4429-9612-769289AFFB10}"/>
                </a:ext>
              </a:extLst>
            </p:cNvPr>
            <p:cNvSpPr/>
            <p:nvPr/>
          </p:nvSpPr>
          <p:spPr>
            <a:xfrm>
              <a:off x="6537629" y="2294385"/>
              <a:ext cx="669722" cy="65434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accent1">
                      <a:lumMod val="50000"/>
                    </a:schemeClr>
                  </a:solidFill>
                </a:rPr>
                <a:t>t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A1DD922-3B7A-46E1-B19F-6361644250CB}"/>
                </a:ext>
              </a:extLst>
            </p:cNvPr>
            <p:cNvSpPr/>
            <p:nvPr/>
          </p:nvSpPr>
          <p:spPr>
            <a:xfrm>
              <a:off x="3955195" y="2294385"/>
              <a:ext cx="669722" cy="65434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accent1">
                      <a:lumMod val="50000"/>
                    </a:schemeClr>
                  </a:solidFill>
                </a:rPr>
                <a:t>u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F4D2A35-7857-4D3B-98B3-57002E4D5C6B}"/>
                </a:ext>
              </a:extLst>
            </p:cNvPr>
            <p:cNvSpPr/>
            <p:nvPr/>
          </p:nvSpPr>
          <p:spPr>
            <a:xfrm>
              <a:off x="1367049" y="2294385"/>
              <a:ext cx="669722" cy="65434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EFE04751-4BCA-42B0-B24F-5EB5B3603969}"/>
                </a:ext>
              </a:extLst>
            </p:cNvPr>
            <p:cNvCxnSpPr>
              <a:cxnSpLocks/>
              <a:stCxn id="7" idx="6"/>
              <a:endCxn id="6" idx="2"/>
            </p:cNvCxnSpPr>
            <p:nvPr/>
          </p:nvCxnSpPr>
          <p:spPr>
            <a:xfrm>
              <a:off x="2036771" y="2621556"/>
              <a:ext cx="191842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E44050F-7964-47CE-B5EE-D359508CB62C}"/>
                </a:ext>
              </a:extLst>
            </p:cNvPr>
            <p:cNvSpPr txBox="1"/>
            <p:nvPr/>
          </p:nvSpPr>
          <p:spPr>
            <a:xfrm>
              <a:off x="6866242" y="3078982"/>
              <a:ext cx="294781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 s    </a:t>
              </a:r>
              <a:r>
                <a:rPr lang="en-US" sz="2100" dirty="0" err="1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Tr</a:t>
              </a:r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  s’ </a:t>
              </a:r>
              <a:endParaRPr lang="en-US" sz="2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EF62770-BEF2-4136-BCD3-B116059F45C9}"/>
                </a:ext>
              </a:extLst>
            </p:cNvPr>
            <p:cNvSpPr txBox="1"/>
            <p:nvPr/>
          </p:nvSpPr>
          <p:spPr>
            <a:xfrm>
              <a:off x="3818321" y="3412661"/>
              <a:ext cx="344154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 ts    </a:t>
              </a:r>
              <a:r>
                <a:rPr lang="en-US" sz="2100" dirty="0" err="1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Tr</a:t>
              </a:r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  t’ </a:t>
              </a:r>
              <a:endParaRPr lang="en-US" sz="2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E1936151-DF00-4606-8F5A-F757BEAB8B1F}"/>
                </a:ext>
              </a:extLst>
            </p:cNvPr>
            <p:cNvCxnSpPr>
              <a:cxnSpLocks/>
            </p:cNvCxnSpPr>
            <p:nvPr/>
          </p:nvCxnSpPr>
          <p:spPr>
            <a:xfrm>
              <a:off x="4624917" y="2628536"/>
              <a:ext cx="191271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CB778A97-5D03-4B9F-916B-531CF301F032}"/>
                </a:ext>
              </a:extLst>
            </p:cNvPr>
            <p:cNvCxnSpPr>
              <a:cxnSpLocks/>
            </p:cNvCxnSpPr>
            <p:nvPr/>
          </p:nvCxnSpPr>
          <p:spPr>
            <a:xfrm>
              <a:off x="7207351" y="2618756"/>
              <a:ext cx="192826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51D8E9-1F69-46FE-8E8B-2B9528E88D93}"/>
                </a:ext>
              </a:extLst>
            </p:cNvPr>
            <p:cNvSpPr txBox="1"/>
            <p:nvPr/>
          </p:nvSpPr>
          <p:spPr>
            <a:xfrm>
              <a:off x="947386" y="2853523"/>
              <a:ext cx="411052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uts    </a:t>
              </a:r>
              <a:r>
                <a:rPr lang="en-US" sz="2100" dirty="0" err="1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Tr</a:t>
              </a:r>
              <a:r>
                <a:rPr lang="en-US" sz="2100" dirty="0">
                  <a:solidFill>
                    <a:schemeClr val="accent1">
                      <a:lumMod val="50000"/>
                    </a:schemeClr>
                  </a:solidFill>
                  <a:sym typeface="Symbol" panose="05050102010706020507" pitchFamily="18" charset="2"/>
                </a:rPr>
                <a:t>  u’ </a:t>
              </a:r>
              <a:endParaRPr lang="en-US" sz="21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35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relatively k-inductive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352425" y="1462326"/>
            <a:ext cx="8515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Let F be 0-invariant 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Init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 F)</a:t>
            </a:r>
          </a:p>
          <a:p>
            <a:pPr algn="l"/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 i</a:t>
            </a:r>
            <a:r>
              <a:rPr lang="en-US" sz="2000" dirty="0"/>
              <a:t>s a k-inductive invariant </a:t>
            </a:r>
            <a:r>
              <a:rPr lang="en-US" sz="2000" dirty="0">
                <a:solidFill>
                  <a:srgbClr val="CC0000"/>
                </a:solidFill>
              </a:rPr>
              <a:t>relative to</a:t>
            </a:r>
            <a:r>
              <a:rPr lang="en-US" sz="2000" dirty="0"/>
              <a:t> F if </a:t>
            </a:r>
            <a:r>
              <a:rPr lang="en-US" sz="2000" dirty="0">
                <a:sym typeface="Symbol" panose="05050102010706020507" pitchFamily="18" charset="2"/>
              </a:rPr>
              <a:t> </a:t>
            </a:r>
            <a:r>
              <a:rPr lang="en-US" sz="2000" dirty="0"/>
              <a:t>is a k-invariant, and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F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 …  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k-1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F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</a:rPr>
              <a:t>k-1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(X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k-1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X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  (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X</a:t>
            </a:r>
            <a:r>
              <a:rPr lang="en-US" sz="2000" baseline="-25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algn="l"/>
            <a:endParaRPr lang="en-US" sz="20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/>
              <a:t>K-IND can be extended to determine if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</a:t>
            </a:r>
            <a:r>
              <a:rPr lang="en-US" sz="2000" dirty="0">
                <a:sym typeface="Symbol" panose="05050102010706020507" pitchFamily="18" charset="2"/>
              </a:rPr>
              <a:t> is k-inductive relative to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5047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K-IND: experimental results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628650" y="2125266"/>
            <a:ext cx="76846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dirty="0"/>
              <a:t>In practice (on hardware benchmarks, and without loop-free constraints):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K-IND solves a few more properties than k-induction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Due to lemma generalization</a:t>
            </a:r>
          </a:p>
          <a:p>
            <a:pPr algn="l"/>
            <a:r>
              <a:rPr lang="en-US" sz="1500" dirty="0"/>
              <a:t>	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When solved by both, k-induction is usually faster than K-IND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/>
              <a:t>Exactly in the same way as BMC is usually faster than IC3 when looking for counterexamples</a:t>
            </a:r>
          </a:p>
          <a:p>
            <a:pPr algn="l"/>
            <a:endParaRPr lang="en-US" sz="1500" dirty="0"/>
          </a:p>
          <a:p>
            <a:pPr algn="l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9209642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KIC3: K-Inductive IC3</a:t>
            </a:r>
            <a:endParaRPr lang="en-US" sz="3000" dirty="0"/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533400" y="1119427"/>
            <a:ext cx="76846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Related Work: </a:t>
            </a:r>
            <a:r>
              <a:rPr lang="en-US" sz="1800" dirty="0">
                <a:solidFill>
                  <a:srgbClr val="CC0000"/>
                </a:solidFill>
              </a:rPr>
              <a:t>PD-KIND</a:t>
            </a:r>
            <a:r>
              <a:rPr lang="en-US" sz="1800" dirty="0"/>
              <a:t>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“Property-Directed k-Induction”, </a:t>
            </a:r>
            <a:r>
              <a:rPr lang="en-US" sz="1800" dirty="0" err="1"/>
              <a:t>Dejan</a:t>
            </a:r>
            <a:r>
              <a:rPr lang="en-US" sz="1800" dirty="0"/>
              <a:t> </a:t>
            </a:r>
            <a:r>
              <a:rPr lang="en-US" sz="1800" dirty="0" err="1"/>
              <a:t>Jovanović</a:t>
            </a:r>
            <a:r>
              <a:rPr lang="en-US" sz="1800" dirty="0"/>
              <a:t> and Bruno </a:t>
            </a:r>
            <a:r>
              <a:rPr lang="en-US" sz="1800" dirty="0" err="1"/>
              <a:t>Dutertre</a:t>
            </a:r>
            <a:r>
              <a:rPr lang="en-US" sz="1800" dirty="0"/>
              <a:t>, FMCAD’2016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Variant of IC3/PDR based on k-induction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Effective on SMT benchmarks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Requires unrolling transition relation for validating k-inductive queries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 direct implementation of PD-KIND for hardware does not scale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Has strongly inspired our solution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We present </a:t>
            </a:r>
            <a:r>
              <a:rPr lang="en-US" sz="1800" dirty="0">
                <a:solidFill>
                  <a:srgbClr val="CC0000"/>
                </a:solidFill>
                <a:sym typeface="Symbol" panose="05050102010706020507" pitchFamily="18" charset="2"/>
              </a:rPr>
              <a:t>KIC3</a:t>
            </a:r>
            <a:r>
              <a:rPr lang="en-US" sz="1800" dirty="0">
                <a:sym typeface="Symbol" panose="05050102010706020507" pitchFamily="18" charset="2"/>
              </a:rPr>
              <a:t>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A framework extending IC3 with k-inductive reasoning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Integrates k-induction into IC3 with minor modifications of the IC3-framework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But does not fully incorporate loop-free constraints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519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k-inductive blocking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533400" y="1222296"/>
            <a:ext cx="815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Given a proof obligation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(s,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  <a:r>
              <a:rPr lang="en-US" sz="1800" dirty="0">
                <a:sym typeface="Symbol" panose="05050102010706020507" pitchFamily="18" charset="2"/>
              </a:rPr>
              <a:t>, we can attempt to block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using k-induction relative to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i-1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Can choose any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 ≤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Let’s suppose that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i-1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s 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s’</a:t>
            </a:r>
            <a:r>
              <a:rPr lang="en-US" sz="1800" dirty="0">
                <a:sym typeface="Symbol" panose="05050102010706020507" pitchFamily="18" charset="2"/>
              </a:rPr>
              <a:t> is satisfiable, and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</a:t>
            </a:r>
            <a:r>
              <a:rPr lang="en-US" sz="1800" dirty="0">
                <a:sym typeface="Symbol" panose="05050102010706020507" pitchFamily="18" charset="2"/>
              </a:rPr>
              <a:t> is a predecessor of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</a:t>
            </a:r>
            <a:r>
              <a:rPr lang="en-US" sz="1800" dirty="0">
                <a:sym typeface="Symbol" panose="05050102010706020507" pitchFamily="18" charset="2"/>
              </a:rPr>
              <a:t> in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i-1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IC3: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Adds a new proof obligation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(t, i-1)</a:t>
            </a:r>
            <a:r>
              <a:rPr lang="en-US" sz="1800" dirty="0"/>
              <a:t>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Proceeds to checking whether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i-2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t 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t’</a:t>
            </a:r>
            <a:r>
              <a:rPr lang="en-US" sz="1800" dirty="0">
                <a:sym typeface="Symbol" panose="05050102010706020507" pitchFamily="18" charset="2"/>
              </a:rPr>
              <a:t> is satisfiable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k-inductive blocking (for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k &gt; 1</a:t>
            </a:r>
            <a:r>
              <a:rPr lang="en-US" sz="1800" dirty="0"/>
              <a:t>):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Adds a new proof obligation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(t,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1800" dirty="0"/>
              <a:t>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800" dirty="0"/>
              <a:t>Proceeds to checking whether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8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i-1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 t 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Tr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 t’</a:t>
            </a:r>
            <a:r>
              <a:rPr lang="en-US" sz="1800" dirty="0">
                <a:sym typeface="Symbol" panose="05050102010706020507" pitchFamily="18" charset="2"/>
              </a:rPr>
              <a:t> is satisfiable</a:t>
            </a:r>
          </a:p>
          <a:p>
            <a:pPr lvl="1" algn="l"/>
            <a:endParaRPr lang="en-US" sz="18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3419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Comparison of KIC3-blocking and IC3-blocking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533400" y="1165146"/>
            <a:ext cx="815340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What happens if both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i-2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 t 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 t’</a:t>
            </a:r>
            <a:r>
              <a:rPr lang="en-US" sz="1600" dirty="0">
                <a:sym typeface="Symbol" panose="05050102010706020507" pitchFamily="18" charset="2"/>
              </a:rPr>
              <a:t> and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i-1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 t 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 t’</a:t>
            </a:r>
            <a:r>
              <a:rPr lang="en-US" sz="1600" dirty="0">
                <a:sym typeface="Symbol" panose="05050102010706020507" pitchFamily="18" charset="2"/>
              </a:rPr>
              <a:t> are UNSAT?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IC3 learns a lemma valid (at least) to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i-1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k-inductive blocking learns a lemma valid (at least) to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baseline="-25000" dirty="0">
                <a:sym typeface="Symbol" panose="05050102010706020507" pitchFamily="18" charset="2"/>
              </a:rPr>
              <a:t> </a:t>
            </a:r>
            <a:endParaRPr lang="en-US" sz="16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Lemmas learned by k-inductive blocking are in general of “higher quality”</a:t>
            </a:r>
          </a:p>
          <a:p>
            <a:pPr algn="l"/>
            <a:endParaRPr lang="en-US" sz="1600" dirty="0" smtClean="0">
              <a:sym typeface="Symbol" panose="05050102010706020507" pitchFamily="18" charset="2"/>
            </a:endParaRPr>
          </a:p>
          <a:p>
            <a:pPr algn="l"/>
            <a:endParaRPr lang="en-US" sz="16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What happens if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i-2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 t 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 t’</a:t>
            </a:r>
            <a:r>
              <a:rPr lang="en-US" sz="1600" dirty="0">
                <a:sym typeface="Symbol" panose="05050102010706020507" pitchFamily="18" charset="2"/>
              </a:rPr>
              <a:t> is UNSAT, while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  <a:sym typeface="Symbol" panose="05050102010706020507" pitchFamily="18" charset="2"/>
              </a:rPr>
              <a:t>i-1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 t 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Tr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 t’</a:t>
            </a:r>
            <a:r>
              <a:rPr lang="en-US" sz="1600" dirty="0">
                <a:sym typeface="Symbol" panose="05050102010706020507" pitchFamily="18" charset="2"/>
              </a:rPr>
              <a:t> is SAT?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IC3 stops blocking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(t, i-1)</a:t>
            </a:r>
            <a:r>
              <a:rPr lang="en-US" sz="1600" dirty="0">
                <a:sym typeface="Symbol" panose="05050102010706020507" pitchFamily="18" charset="2"/>
              </a:rPr>
              <a:t> and returns to blocking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k-inductive blocking continues blocking predecessors of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If k-inductive blocking succeeds blocking the topmost proof-obligation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It may learn more lemmas, but all of these lemmas are valid (at least) to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16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</a:p>
          <a:p>
            <a:pPr marL="942975" lvl="2" indent="-257175" algn="l">
              <a:buFont typeface="Arial" panose="020B0604020202020204" pitchFamily="34" charset="0"/>
              <a:buChar char="•"/>
            </a:pPr>
            <a:endParaRPr lang="en-US" sz="1600" baseline="-25000" dirty="0" smtClean="0">
              <a:sym typeface="Symbol" panose="05050102010706020507" pitchFamily="18" charset="2"/>
            </a:endParaRPr>
          </a:p>
          <a:p>
            <a:pPr marL="942975" lvl="2" indent="-257175" algn="l">
              <a:buFont typeface="Arial" panose="020B0604020202020204" pitchFamily="34" charset="0"/>
              <a:buChar char="•"/>
            </a:pPr>
            <a:endParaRPr lang="en-US" sz="1600" baseline="-25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Recall that using k-induction to block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r>
              <a:rPr lang="en-US" sz="1600" dirty="0">
                <a:sym typeface="Symbol" panose="05050102010706020507" pitchFamily="18" charset="2"/>
              </a:rPr>
              <a:t> may return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“counterexample-to-k-induction”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Simple solution:</a:t>
            </a:r>
            <a:r>
              <a:rPr lang="en-US" sz="1600" dirty="0">
                <a:sym typeface="Symbol" panose="05050102010706020507" pitchFamily="18" charset="2"/>
              </a:rPr>
              <a:t> fall back to blocking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r>
              <a:rPr lang="en-US" sz="1600" dirty="0">
                <a:sym typeface="Symbol" panose="05050102010706020507" pitchFamily="18" charset="2"/>
              </a:rPr>
              <a:t> using IC3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Inspired by PD-KIND:</a:t>
            </a:r>
            <a:r>
              <a:rPr lang="en-US" sz="1600" dirty="0">
                <a:sym typeface="Symbol" panose="05050102010706020507" pitchFamily="18" charset="2"/>
              </a:rPr>
              <a:t> block this counterexample-to-k-induction using IC3* and continue blocking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(s,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i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r>
              <a:rPr lang="en-US" sz="1600" dirty="0">
                <a:sym typeface="Symbol" panose="05050102010706020507" pitchFamily="18" charset="2"/>
              </a:rPr>
              <a:t> using </a:t>
            </a:r>
            <a:r>
              <a:rPr lang="en-US" sz="1600" dirty="0" smtClean="0">
                <a:sym typeface="Symbol" panose="05050102010706020507" pitchFamily="18" charset="2"/>
              </a:rPr>
              <a:t>k-induction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/>
            </a:r>
            <a:br>
              <a:rPr lang="en-US" sz="1600" dirty="0">
                <a:sym typeface="Symbol" panose="05050102010706020507" pitchFamily="18" charset="2"/>
              </a:rPr>
            </a:br>
            <a:r>
              <a:rPr lang="en-US" sz="1600" dirty="0">
                <a:sym typeface="Symbol" panose="05050102010706020507" pitchFamily="18" charset="2"/>
              </a:rPr>
              <a:t>	*or we can again use m-inductive blocking for a suitable value of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43579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rc 278"/>
          <p:cNvSpPr/>
          <p:nvPr/>
        </p:nvSpPr>
        <p:spPr bwMode="auto">
          <a:xfrm>
            <a:off x="-521640" y="2080288"/>
            <a:ext cx="6635245" cy="4638345"/>
          </a:xfrm>
          <a:prstGeom prst="arc">
            <a:avLst/>
          </a:prstGeom>
          <a:gradFill rotWithShape="1">
            <a:gsLst>
              <a:gs pos="0">
                <a:srgbClr val="85B962"/>
              </a:gs>
              <a:gs pos="100000">
                <a:srgbClr val="336600"/>
              </a:gs>
            </a:gsLst>
            <a:lin ang="2700000" scaled="1"/>
          </a:gradFill>
          <a:ln w="38100">
            <a:solidFill>
              <a:srgbClr val="006600"/>
            </a:solidFill>
            <a:round/>
            <a:headEnd/>
            <a:tailEnd/>
          </a:ln>
          <a:extLst/>
        </p:spPr>
        <p:txBody>
          <a:bodyPr/>
          <a:lstStyle/>
          <a:p>
            <a:pPr algn="l" eaLnBrk="1" hangingPunct="1"/>
            <a:endParaRPr lang="en-US" sz="18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Invariants</a:t>
            </a:r>
            <a:endParaRPr lang="en-US" dirty="0"/>
          </a:p>
        </p:txBody>
      </p:sp>
      <p:sp>
        <p:nvSpPr>
          <p:cNvPr id="114" name="Rectangle 7"/>
          <p:cNvSpPr>
            <a:spLocks noChangeArrowheads="1"/>
          </p:cNvSpPr>
          <p:nvPr/>
        </p:nvSpPr>
        <p:spPr bwMode="auto">
          <a:xfrm>
            <a:off x="2821115" y="1836182"/>
            <a:ext cx="3857626" cy="2551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>
            <a:off x="5575259" y="2030496"/>
            <a:ext cx="1041400" cy="684213"/>
          </a:xfrm>
          <a:prstGeom prst="ellipse">
            <a:avLst/>
          </a:prstGeom>
          <a:gradFill rotWithShape="1">
            <a:gsLst>
              <a:gs pos="0">
                <a:srgbClr val="A20000"/>
              </a:gs>
              <a:gs pos="100000">
                <a:srgbClr val="FF0000">
                  <a:alpha val="5000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8" name="Text Box 129"/>
          <p:cNvSpPr txBox="1">
            <a:spLocks noChangeArrowheads="1"/>
          </p:cNvSpPr>
          <p:nvPr/>
        </p:nvSpPr>
        <p:spPr bwMode="auto">
          <a:xfrm>
            <a:off x="3631223" y="1443216"/>
            <a:ext cx="2558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System State Space</a:t>
            </a:r>
          </a:p>
        </p:txBody>
      </p:sp>
      <p:grpSp>
        <p:nvGrpSpPr>
          <p:cNvPr id="127" name="Group 128"/>
          <p:cNvGrpSpPr>
            <a:grpSpLocks/>
          </p:cNvGrpSpPr>
          <p:nvPr/>
        </p:nvGrpSpPr>
        <p:grpSpPr bwMode="auto">
          <a:xfrm>
            <a:off x="2868740" y="2547301"/>
            <a:ext cx="1887537" cy="1782762"/>
            <a:chOff x="2509" y="1059"/>
            <a:chExt cx="698" cy="685"/>
          </a:xfrm>
        </p:grpSpPr>
        <p:grpSp>
          <p:nvGrpSpPr>
            <p:cNvPr id="128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191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212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2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203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3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94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29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161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82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2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73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3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64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0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131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52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2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43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3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34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21" name="Oval 268"/>
          <p:cNvSpPr>
            <a:spLocks noChangeArrowheads="1"/>
          </p:cNvSpPr>
          <p:nvPr/>
        </p:nvSpPr>
        <p:spPr bwMode="auto">
          <a:xfrm>
            <a:off x="2849690" y="4022088"/>
            <a:ext cx="493712" cy="312738"/>
          </a:xfrm>
          <a:prstGeom prst="ellipse">
            <a:avLst/>
          </a:prstGeom>
          <a:solidFill>
            <a:srgbClr val="3333CC">
              <a:alpha val="50195"/>
            </a:srgbClr>
          </a:solidFill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grpSp>
        <p:nvGrpSpPr>
          <p:cNvPr id="285" name="Group 72"/>
          <p:cNvGrpSpPr>
            <a:grpSpLocks/>
          </p:cNvGrpSpPr>
          <p:nvPr/>
        </p:nvGrpSpPr>
        <p:grpSpPr bwMode="auto">
          <a:xfrm>
            <a:off x="2872202" y="1875512"/>
            <a:ext cx="1887537" cy="497091"/>
            <a:chOff x="2509" y="1553"/>
            <a:chExt cx="698" cy="191"/>
          </a:xfrm>
        </p:grpSpPr>
        <p:grpSp>
          <p:nvGrpSpPr>
            <p:cNvPr id="286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307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7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298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8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289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6" name="Group 128"/>
          <p:cNvGrpSpPr>
            <a:grpSpLocks/>
          </p:cNvGrpSpPr>
          <p:nvPr/>
        </p:nvGrpSpPr>
        <p:grpSpPr bwMode="auto">
          <a:xfrm>
            <a:off x="4979624" y="2550272"/>
            <a:ext cx="1887537" cy="1782762"/>
            <a:chOff x="2509" y="1059"/>
            <a:chExt cx="698" cy="685"/>
          </a:xfrm>
        </p:grpSpPr>
        <p:grpSp>
          <p:nvGrpSpPr>
            <p:cNvPr id="317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380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401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1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92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2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83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8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350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71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1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62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2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53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9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320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41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1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32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2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23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0" name="Group 72"/>
          <p:cNvGrpSpPr>
            <a:grpSpLocks/>
          </p:cNvGrpSpPr>
          <p:nvPr/>
        </p:nvGrpSpPr>
        <p:grpSpPr bwMode="auto">
          <a:xfrm>
            <a:off x="4983086" y="1878483"/>
            <a:ext cx="1887537" cy="497091"/>
            <a:chOff x="2509" y="1553"/>
            <a:chExt cx="698" cy="191"/>
          </a:xfrm>
        </p:grpSpPr>
        <p:grpSp>
          <p:nvGrpSpPr>
            <p:cNvPr id="411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432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2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423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3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414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 bwMode="auto">
          <a:xfrm>
            <a:off x="6781799" y="1836182"/>
            <a:ext cx="181123" cy="255103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292929"/>
              </a:solidFill>
              <a:latin typeface="Comic Sans MS" panose="030F0702030302020204" pitchFamily="66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7" name="Rectangle 104"/>
          <p:cNvSpPr>
            <a:spLocks noChangeArrowheads="1"/>
          </p:cNvSpPr>
          <p:nvPr/>
        </p:nvSpPr>
        <p:spPr bwMode="auto">
          <a:xfrm>
            <a:off x="6718381" y="2141037"/>
            <a:ext cx="716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F01237"/>
                </a:solidFill>
                <a:latin typeface="Lucida Sans Unicode" panose="020B0602030504020204" pitchFamily="34" charset="0"/>
              </a:rPr>
              <a:t>Bad </a:t>
            </a:r>
          </a:p>
        </p:txBody>
      </p:sp>
      <p:sp>
        <p:nvSpPr>
          <p:cNvPr id="280" name="Text Box 103"/>
          <p:cNvSpPr txBox="1">
            <a:spLocks noChangeArrowheads="1"/>
          </p:cNvSpPr>
          <p:nvPr/>
        </p:nvSpPr>
        <p:spPr bwMode="auto">
          <a:xfrm>
            <a:off x="2875965" y="2138871"/>
            <a:ext cx="622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err="1" smtClean="0">
                <a:solidFill>
                  <a:srgbClr val="006600"/>
                </a:solidFill>
                <a:latin typeface="Lucida Sans Unicode" panose="020B0602030504020204" pitchFamily="34" charset="0"/>
              </a:rPr>
              <a:t>Inv</a:t>
            </a:r>
            <a:endParaRPr lang="en-US" altLang="en-US" sz="2400" dirty="0" smtClean="0">
              <a:solidFill>
                <a:srgbClr val="0066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961974" y="4494940"/>
            <a:ext cx="723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 S is safe </a:t>
            </a:r>
            <a:r>
              <a:rPr lang="en-US" sz="2200" dirty="0" err="1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iff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there exists an </a:t>
            </a:r>
            <a:r>
              <a:rPr lang="en-US" sz="2200" b="1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inductive invariant </a:t>
            </a:r>
            <a:r>
              <a:rPr lang="en-US" sz="2400" dirty="0" err="1" smtClean="0">
                <a:solidFill>
                  <a:srgbClr val="006600"/>
                </a:solidFill>
                <a:latin typeface="Calibri" panose="020F0502020204030204"/>
                <a:cs typeface="Times New Roman" panose="02020603050405020304" pitchFamily="18" charset="0"/>
              </a:rPr>
              <a:t>Inv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Rectangle 281"/>
              <p:cNvSpPr/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Initiation:            Initial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endParaRPr lang="en-US" sz="2200" dirty="0">
                  <a:solidFill>
                    <a:srgbClr val="006600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Safety:          </a:t>
                </a:r>
                <a:r>
                  <a:rPr lang="en-US" sz="2200" dirty="0" err="1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 smtClean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Consecution:   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TR(</a:t>
                </a:r>
                <a:r>
                  <a:rPr lang="en-US" sz="2200" dirty="0" err="1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)</a:t>
                </a: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/>
                      </a:rPr>
                      <m:t>⊆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US" sz="22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2" name="Rectangle 2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  <a:blipFill rotWithShape="0">
                <a:blip r:embed="rId3"/>
                <a:stretch>
                  <a:fillRect t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7" name="Text Box 103"/>
          <p:cNvSpPr txBox="1">
            <a:spLocks noChangeArrowheads="1"/>
          </p:cNvSpPr>
          <p:nvPr/>
        </p:nvSpPr>
        <p:spPr bwMode="auto">
          <a:xfrm>
            <a:off x="1948729" y="4012760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Initial</a:t>
            </a:r>
          </a:p>
        </p:txBody>
      </p:sp>
      <p:cxnSp>
        <p:nvCxnSpPr>
          <p:cNvPr id="459" name="Curved Connector 458"/>
          <p:cNvCxnSpPr/>
          <p:nvPr/>
        </p:nvCxnSpPr>
        <p:spPr>
          <a:xfrm rot="5400000" flipH="1">
            <a:off x="3938060" y="3378000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460" name="Curved Connector 459"/>
          <p:cNvCxnSpPr/>
          <p:nvPr/>
        </p:nvCxnSpPr>
        <p:spPr>
          <a:xfrm rot="5400000" flipH="1">
            <a:off x="4989880" y="3763212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4" name="TextBox 463"/>
              <p:cNvSpPr txBox="1"/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i.e., if 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and 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s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↝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 </a:t>
                </a:r>
                <a:b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</a:b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      then 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</m:oMath>
                </a14:m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endParaRPr lang="he-IL" sz="1800" dirty="0">
                  <a:solidFill>
                    <a:srgbClr val="292929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4" name="TextBox 4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39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6" name="Curved Connector 465"/>
          <p:cNvCxnSpPr/>
          <p:nvPr/>
        </p:nvCxnSpPr>
        <p:spPr>
          <a:xfrm rot="5400000" flipH="1" flipV="1">
            <a:off x="4011849" y="1871629"/>
            <a:ext cx="844977" cy="1047011"/>
          </a:xfrm>
          <a:prstGeom prst="curvedConnector2">
            <a:avLst/>
          </a:prstGeom>
          <a:ln w="31750">
            <a:solidFill>
              <a:srgbClr val="29292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" name="Picture 2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/>
          <a:stretch/>
        </p:blipFill>
        <p:spPr>
          <a:xfrm>
            <a:off x="4107452" y="2037536"/>
            <a:ext cx="356586" cy="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Alternative ways to think about KIC3-blocking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628650" y="1222296"/>
            <a:ext cx="76846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k-inductive blocking is IC3 with a slightly different strategy for managing proof obligations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IC3 schedules proof obligations at the lowest level they are unknown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k-inductive blocking may schedule proof obligations to higher levels instead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 k-inductive blocking can be thought of as abstraction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Given a proof obligation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(t, j)</a:t>
            </a:r>
            <a:r>
              <a:rPr lang="en-US" sz="2000" dirty="0">
                <a:sym typeface="Symbol" panose="05050102010706020507" pitchFamily="18" charset="2"/>
              </a:rPr>
              <a:t>, IC3 checks whether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t</a:t>
            </a:r>
            <a:r>
              <a:rPr lang="en-US" sz="2000" dirty="0">
                <a:sym typeface="Symbol" panose="05050102010706020507" pitchFamily="18" charset="2"/>
              </a:rPr>
              <a:t> is inductive relative to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j-1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However, any abstraction of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j-1</a:t>
            </a:r>
            <a:r>
              <a:rPr lang="en-US" sz="2000" baseline="-25000" dirty="0">
                <a:sym typeface="Symbol" panose="05050102010706020507" pitchFamily="18" charset="2"/>
              </a:rPr>
              <a:t> </a:t>
            </a:r>
            <a:r>
              <a:rPr lang="en-US" sz="2000" dirty="0">
                <a:sym typeface="Symbol" panose="05050102010706020507" pitchFamily="18" charset="2"/>
              </a:rPr>
              <a:t>can be used instead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For example, using only lemmas from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F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i-1</a:t>
            </a:r>
            <a:r>
              <a:rPr lang="en-US" sz="2000" dirty="0">
                <a:sym typeface="Symbol" panose="05050102010706020507" pitchFamily="18" charset="2"/>
              </a:rPr>
              <a:t> closely corresponds to KIC3</a:t>
            </a:r>
          </a:p>
        </p:txBody>
      </p:sp>
    </p:spTree>
    <p:extLst>
      <p:ext uri="{BB962C8B-B14F-4D97-AF65-F5344CB8AC3E}">
        <p14:creationId xmlns:p14="http://schemas.microsoft.com/office/powerpoint/2010/main" val="121438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Which states to block using KIC3-blocking?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533400" y="1325166"/>
            <a:ext cx="82334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For the experiments, we modified the procedure for recursive blocking of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(Bad,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  <a:r>
              <a:rPr lang="en-US" sz="2000" dirty="0">
                <a:sym typeface="Symbol" panose="05050102010706020507" pitchFamily="18" charset="2"/>
              </a:rPr>
              <a:t>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First, use k-inductive blocking of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(Bad,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If unsuccessful, block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(Bad,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)</a:t>
            </a:r>
            <a:r>
              <a:rPr lang="en-US" sz="2000" dirty="0">
                <a:sym typeface="Symbol" panose="05050102010706020507" pitchFamily="18" charset="2"/>
              </a:rPr>
              <a:t> as usual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Can also use k-inductive blocking during the pushing stage of the IC3 algorithm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Directly inspired by PD-KIND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6977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Experimental Results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533400" y="1256586"/>
            <a:ext cx="815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Implemented in IBM’s formal verification tool on top of Quip</a:t>
            </a:r>
            <a:br>
              <a:rPr lang="en-US" sz="1800" dirty="0">
                <a:sym typeface="Symbol" panose="05050102010706020507" pitchFamily="18" charset="2"/>
              </a:rPr>
            </a:br>
            <a:endParaRPr lang="en-US" sz="1800" dirty="0" smtClean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Symbol" panose="05050102010706020507" pitchFamily="18" charset="2"/>
              </a:rPr>
              <a:t>238 </a:t>
            </a:r>
            <a:r>
              <a:rPr lang="en-US" sz="1800" dirty="0">
                <a:sym typeface="Symbol" panose="05050102010706020507" pitchFamily="18" charset="2"/>
              </a:rPr>
              <a:t>single-property designs from HWMCC’15</a:t>
            </a:r>
            <a:br>
              <a:rPr lang="en-US" sz="1800" dirty="0">
                <a:sym typeface="Symbol" panose="05050102010706020507" pitchFamily="18" charset="2"/>
              </a:rPr>
            </a:br>
            <a:r>
              <a:rPr lang="en-US" sz="1800" dirty="0">
                <a:sym typeface="Symbol" panose="05050102010706020507" pitchFamily="18" charset="2"/>
              </a:rPr>
              <a:t>(all the designs that are not solved by simple logic synthesis, but are solved either by at least one configuration considered)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Experimented with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k</a:t>
            </a:r>
            <a:r>
              <a:rPr lang="en-US" sz="1800" dirty="0">
                <a:sym typeface="Symbol" panose="05050102010706020507" pitchFamily="18" charset="2"/>
              </a:rPr>
              <a:t> = the induction depth, and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m</a:t>
            </a:r>
            <a:r>
              <a:rPr lang="en-US" sz="1800" dirty="0">
                <a:sym typeface="Symbol" panose="05050102010706020507" pitchFamily="18" charset="2"/>
              </a:rPr>
              <a:t> = the number of counterexamples to k-induction blocked using IC3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800" dirty="0">
                <a:sym typeface="Symbol" panose="05050102010706020507" pitchFamily="18" charset="2"/>
              </a:rPr>
              <a:t>15-minutes time-limit (per property)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8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6957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Experimental Results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628650" y="1496616"/>
            <a:ext cx="390178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Increasing k, while fixing m=0: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Slightly in favor of using k-induction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Runtimes are highly correlated 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The scatter plot has k=5 and m=0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Points above diagonal = wins for IC3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Points below diagonal = wins for KIC3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IC3 solves 230 properties in 52,776 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KIC3 solves 233 properties  in 51,695 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Similar observations on proprietary designs and larger time-limits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4BD075-C209-4E16-B951-B6EC7701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88" y="1496290"/>
            <a:ext cx="4226402" cy="36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1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C89A26-D05E-4BED-B305-98DDEFFC0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908" y="1329740"/>
            <a:ext cx="4198234" cy="3607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Experimental Results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650" y="2125266"/>
            <a:ext cx="76846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08FE6-A9E6-4142-ADCD-C1CE52F3756F}"/>
              </a:ext>
            </a:extLst>
          </p:cNvPr>
          <p:cNvSpPr txBox="1"/>
          <p:nvPr/>
        </p:nvSpPr>
        <p:spPr>
          <a:xfrm>
            <a:off x="628650" y="1325167"/>
            <a:ext cx="39017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Increasing m, while fixing k: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Significantly degrades performance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Runtimes are less correlated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The scatter plot has k=5 and m=5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Points above diagonal = wins for IC3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Points below diagonal = wins for KIC3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IC3 solves 230 properties in 52,776 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KIC3 solves 224 properties  in 57,864 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1500" dirty="0">
                <a:sym typeface="Symbol" panose="05050102010706020507" pitchFamily="18" charset="2"/>
              </a:rPr>
              <a:t>Similar observations on proprietary designs and larger time-limits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sz="15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1213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IC3 is a great algorithm for hardware Model Checking</a:t>
            </a:r>
          </a:p>
          <a:p>
            <a:pPr lvl="1"/>
            <a:r>
              <a:rPr lang="en-US" dirty="0" smtClean="0"/>
              <a:t>but, it can still be improved</a:t>
            </a:r>
          </a:p>
          <a:p>
            <a:pPr lvl="1"/>
            <a:endParaRPr lang="en-US" dirty="0"/>
          </a:p>
          <a:p>
            <a:r>
              <a:rPr lang="en-US" dirty="0" smtClean="0"/>
              <a:t>QUIP: </a:t>
            </a:r>
            <a:r>
              <a:rPr lang="en-US" dirty="0" err="1" smtClean="0"/>
              <a:t>QUest</a:t>
            </a:r>
            <a:r>
              <a:rPr lang="en-US" dirty="0" smtClean="0"/>
              <a:t> for an Inductive Proof</a:t>
            </a:r>
          </a:p>
          <a:p>
            <a:pPr lvl="1"/>
            <a:r>
              <a:rPr lang="en-US" dirty="0" smtClean="0"/>
              <a:t>aggressively push existing lemmas</a:t>
            </a:r>
          </a:p>
          <a:p>
            <a:pPr lvl="1"/>
            <a:r>
              <a:rPr lang="en-US" dirty="0" smtClean="0"/>
              <a:t>enlarge initial state by computing reachable states</a:t>
            </a:r>
          </a:p>
          <a:p>
            <a:pPr lvl="1"/>
            <a:r>
              <a:rPr lang="en-US" dirty="0" smtClean="0"/>
              <a:t>use reachable states to prune bad lemmas</a:t>
            </a:r>
          </a:p>
          <a:p>
            <a:endParaRPr lang="en-US" dirty="0"/>
          </a:p>
          <a:p>
            <a:r>
              <a:rPr lang="en-US" dirty="0" smtClean="0"/>
              <a:t>KIC3: IC3 and k-induction</a:t>
            </a:r>
          </a:p>
          <a:p>
            <a:pPr lvl="1"/>
            <a:r>
              <a:rPr lang="en-US" dirty="0" smtClean="0"/>
              <a:t>k-induction without unrolling (and without simple path constraints)</a:t>
            </a:r>
          </a:p>
          <a:p>
            <a:pPr lvl="1"/>
            <a:r>
              <a:rPr lang="en-US" dirty="0" smtClean="0"/>
              <a:t>integrates easily into IC3 framework</a:t>
            </a:r>
          </a:p>
          <a:p>
            <a:pPr lvl="1"/>
            <a:r>
              <a:rPr lang="en-US" dirty="0" smtClean="0"/>
              <a:t>expensive, hard to control when to apply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IC3 is a great framework to explore MC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82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4114800" cy="5465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12" y="16002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? 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</a:t>
            </a: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   ? 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  ?</a:t>
            </a:r>
            <a:endParaRPr lang="en-US" sz="5400" b="1" kern="1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752600"/>
            <a:ext cx="166584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? 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</a:t>
            </a: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   ? 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kern="12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ＭＳ Ｐゴシック" pitchFamily="1" charset="-128"/>
              </a:rPr>
              <a:t>   ?</a:t>
            </a:r>
            <a:endParaRPr lang="en-US" sz="5400" b="1" kern="1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422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rc 278"/>
          <p:cNvSpPr/>
          <p:nvPr/>
        </p:nvSpPr>
        <p:spPr bwMode="auto">
          <a:xfrm>
            <a:off x="-521640" y="2080288"/>
            <a:ext cx="6635245" cy="4638345"/>
          </a:xfrm>
          <a:prstGeom prst="arc">
            <a:avLst/>
          </a:prstGeom>
          <a:gradFill rotWithShape="1">
            <a:gsLst>
              <a:gs pos="0">
                <a:srgbClr val="85B962"/>
              </a:gs>
              <a:gs pos="100000">
                <a:srgbClr val="336600"/>
              </a:gs>
            </a:gsLst>
            <a:lin ang="2700000" scaled="1"/>
          </a:gradFill>
          <a:ln w="38100">
            <a:solidFill>
              <a:srgbClr val="006600"/>
            </a:solidFill>
            <a:round/>
            <a:headEnd/>
            <a:tailEnd/>
          </a:ln>
          <a:extLst/>
        </p:spPr>
        <p:txBody>
          <a:bodyPr/>
          <a:lstStyle/>
          <a:p>
            <a:pPr algn="l" eaLnBrk="1" hangingPunct="1"/>
            <a:endParaRPr lang="en-US" sz="18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Invariants</a:t>
            </a:r>
            <a:endParaRPr lang="en-US" dirty="0"/>
          </a:p>
        </p:txBody>
      </p:sp>
      <p:sp>
        <p:nvSpPr>
          <p:cNvPr id="114" name="Rectangle 7"/>
          <p:cNvSpPr>
            <a:spLocks noChangeArrowheads="1"/>
          </p:cNvSpPr>
          <p:nvPr/>
        </p:nvSpPr>
        <p:spPr bwMode="auto">
          <a:xfrm>
            <a:off x="2821115" y="1836182"/>
            <a:ext cx="3857626" cy="2551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>
            <a:off x="5575259" y="2030496"/>
            <a:ext cx="1041400" cy="684213"/>
          </a:xfrm>
          <a:prstGeom prst="ellipse">
            <a:avLst/>
          </a:prstGeom>
          <a:gradFill rotWithShape="1">
            <a:gsLst>
              <a:gs pos="0">
                <a:srgbClr val="A20000"/>
              </a:gs>
              <a:gs pos="100000">
                <a:srgbClr val="FF0000">
                  <a:alpha val="5000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sp>
        <p:nvSpPr>
          <p:cNvPr id="118" name="Text Box 129"/>
          <p:cNvSpPr txBox="1">
            <a:spLocks noChangeArrowheads="1"/>
          </p:cNvSpPr>
          <p:nvPr/>
        </p:nvSpPr>
        <p:spPr bwMode="auto">
          <a:xfrm>
            <a:off x="3631223" y="1443216"/>
            <a:ext cx="2558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System State Space</a:t>
            </a:r>
          </a:p>
        </p:txBody>
      </p:sp>
      <p:grpSp>
        <p:nvGrpSpPr>
          <p:cNvPr id="127" name="Group 128"/>
          <p:cNvGrpSpPr>
            <a:grpSpLocks/>
          </p:cNvGrpSpPr>
          <p:nvPr/>
        </p:nvGrpSpPr>
        <p:grpSpPr bwMode="auto">
          <a:xfrm>
            <a:off x="2868740" y="2547301"/>
            <a:ext cx="1887537" cy="1782762"/>
            <a:chOff x="2509" y="1059"/>
            <a:chExt cx="698" cy="685"/>
          </a:xfrm>
        </p:grpSpPr>
        <p:grpSp>
          <p:nvGrpSpPr>
            <p:cNvPr id="128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191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212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2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203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3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94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29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161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82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2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73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3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64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0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131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152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2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143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3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134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21" name="Oval 268"/>
          <p:cNvSpPr>
            <a:spLocks noChangeArrowheads="1"/>
          </p:cNvSpPr>
          <p:nvPr/>
        </p:nvSpPr>
        <p:spPr bwMode="auto">
          <a:xfrm>
            <a:off x="2849690" y="4022088"/>
            <a:ext cx="493712" cy="312738"/>
          </a:xfrm>
          <a:prstGeom prst="ellipse">
            <a:avLst/>
          </a:prstGeom>
          <a:solidFill>
            <a:srgbClr val="3333CC">
              <a:alpha val="50195"/>
            </a:srgbClr>
          </a:solidFill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800" kern="0" smtClean="0">
              <a:solidFill>
                <a:srgbClr val="000000"/>
              </a:solidFill>
            </a:endParaRPr>
          </a:p>
        </p:txBody>
      </p:sp>
      <p:grpSp>
        <p:nvGrpSpPr>
          <p:cNvPr id="285" name="Group 72"/>
          <p:cNvGrpSpPr>
            <a:grpSpLocks/>
          </p:cNvGrpSpPr>
          <p:nvPr/>
        </p:nvGrpSpPr>
        <p:grpSpPr bwMode="auto">
          <a:xfrm>
            <a:off x="2872202" y="1875512"/>
            <a:ext cx="1887537" cy="497091"/>
            <a:chOff x="2509" y="1553"/>
            <a:chExt cx="698" cy="191"/>
          </a:xfrm>
        </p:grpSpPr>
        <p:grpSp>
          <p:nvGrpSpPr>
            <p:cNvPr id="286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307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7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298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8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289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6" name="Group 128"/>
          <p:cNvGrpSpPr>
            <a:grpSpLocks/>
          </p:cNvGrpSpPr>
          <p:nvPr/>
        </p:nvGrpSpPr>
        <p:grpSpPr bwMode="auto">
          <a:xfrm>
            <a:off x="4979624" y="2550272"/>
            <a:ext cx="1887537" cy="1782762"/>
            <a:chOff x="2509" y="1059"/>
            <a:chExt cx="698" cy="685"/>
          </a:xfrm>
        </p:grpSpPr>
        <p:grpSp>
          <p:nvGrpSpPr>
            <p:cNvPr id="317" name="Group 10"/>
            <p:cNvGrpSpPr>
              <a:grpSpLocks/>
            </p:cNvGrpSpPr>
            <p:nvPr/>
          </p:nvGrpSpPr>
          <p:grpSpPr bwMode="auto">
            <a:xfrm>
              <a:off x="2509" y="1553"/>
              <a:ext cx="698" cy="191"/>
              <a:chOff x="2509" y="1553"/>
              <a:chExt cx="698" cy="191"/>
            </a:xfrm>
          </p:grpSpPr>
          <p:grpSp>
            <p:nvGrpSpPr>
              <p:cNvPr id="380" name="Group 11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401" name="Oval 1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Oval 1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Oval 1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Oval 1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Oval 1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Oval 1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Oval 1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Oval 1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Oval 2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1" name="Group 21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92" name="Oval 2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Oval 2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Oval 2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Oval 2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Oval 2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Oval 2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Oval 2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Oval 2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Oval 3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82" name="Group 31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83" name="Oval 32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Oval 33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Oval 34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Oval 35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Oval 36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Oval 37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Oval 38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Oval 39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Oval 40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8" name="Group 41"/>
            <p:cNvGrpSpPr>
              <a:grpSpLocks/>
            </p:cNvGrpSpPr>
            <p:nvPr/>
          </p:nvGrpSpPr>
          <p:grpSpPr bwMode="auto">
            <a:xfrm>
              <a:off x="2509" y="1299"/>
              <a:ext cx="698" cy="191"/>
              <a:chOff x="2509" y="1553"/>
              <a:chExt cx="698" cy="191"/>
            </a:xfrm>
          </p:grpSpPr>
          <p:grpSp>
            <p:nvGrpSpPr>
              <p:cNvPr id="350" name="Group 42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71" name="Oval 4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Oval 4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Oval 4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Oval 4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Oval 4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Oval 4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Oval 4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Oval 5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Oval 5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1" name="Group 52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62" name="Oval 5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Oval 5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Oval 5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Oval 5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Oval 5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Oval 5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Oval 5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Oval 6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Oval 6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2" name="Group 62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53" name="Oval 63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Oval 64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Oval 65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Oval 66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Oval 67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Oval 68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Oval 69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Oval 70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Oval 71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19" name="Group 72"/>
            <p:cNvGrpSpPr>
              <a:grpSpLocks/>
            </p:cNvGrpSpPr>
            <p:nvPr/>
          </p:nvGrpSpPr>
          <p:grpSpPr bwMode="auto">
            <a:xfrm>
              <a:off x="2509" y="1059"/>
              <a:ext cx="698" cy="191"/>
              <a:chOff x="2509" y="1553"/>
              <a:chExt cx="698" cy="191"/>
            </a:xfrm>
          </p:grpSpPr>
          <p:grpSp>
            <p:nvGrpSpPr>
              <p:cNvPr id="320" name="Group 73"/>
              <p:cNvGrpSpPr>
                <a:grpSpLocks/>
              </p:cNvGrpSpPr>
              <p:nvPr/>
            </p:nvGrpSpPr>
            <p:grpSpPr bwMode="auto">
              <a:xfrm>
                <a:off x="2509" y="1554"/>
                <a:ext cx="186" cy="186"/>
                <a:chOff x="2628" y="1296"/>
                <a:chExt cx="186" cy="186"/>
              </a:xfrm>
            </p:grpSpPr>
            <p:sp>
              <p:nvSpPr>
                <p:cNvPr id="341" name="Oval 7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Oval 7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Oval 7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Oval 7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Oval 7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Oval 7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Oval 8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Oval 8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Oval 8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1" name="Group 83"/>
              <p:cNvGrpSpPr>
                <a:grpSpLocks/>
              </p:cNvGrpSpPr>
              <p:nvPr/>
            </p:nvGrpSpPr>
            <p:grpSpPr bwMode="auto">
              <a:xfrm>
                <a:off x="2757" y="1553"/>
                <a:ext cx="186" cy="186"/>
                <a:chOff x="2628" y="1296"/>
                <a:chExt cx="186" cy="186"/>
              </a:xfrm>
            </p:grpSpPr>
            <p:sp>
              <p:nvSpPr>
                <p:cNvPr id="332" name="Oval 8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Oval 8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Oval 8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Oval 8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Oval 8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Oval 8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Oval 9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Oval 9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Oval 9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2" name="Group 93"/>
              <p:cNvGrpSpPr>
                <a:grpSpLocks/>
              </p:cNvGrpSpPr>
              <p:nvPr/>
            </p:nvGrpSpPr>
            <p:grpSpPr bwMode="auto">
              <a:xfrm>
                <a:off x="3021" y="1558"/>
                <a:ext cx="186" cy="186"/>
                <a:chOff x="2628" y="1296"/>
                <a:chExt cx="186" cy="186"/>
              </a:xfrm>
            </p:grpSpPr>
            <p:sp>
              <p:nvSpPr>
                <p:cNvPr id="323" name="Oval 94"/>
                <p:cNvSpPr>
                  <a:spLocks noChangeArrowheads="1"/>
                </p:cNvSpPr>
                <p:nvPr/>
              </p:nvSpPr>
              <p:spPr bwMode="auto">
                <a:xfrm>
                  <a:off x="2628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Oval 95"/>
                <p:cNvSpPr>
                  <a:spLocks noChangeArrowheads="1"/>
                </p:cNvSpPr>
                <p:nvPr/>
              </p:nvSpPr>
              <p:spPr bwMode="auto">
                <a:xfrm>
                  <a:off x="2628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Oval 96"/>
                <p:cNvSpPr>
                  <a:spLocks noChangeArrowheads="1"/>
                </p:cNvSpPr>
                <p:nvPr/>
              </p:nvSpPr>
              <p:spPr bwMode="auto">
                <a:xfrm>
                  <a:off x="2628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Oval 97"/>
                <p:cNvSpPr>
                  <a:spLocks noChangeArrowheads="1"/>
                </p:cNvSpPr>
                <p:nvPr/>
              </p:nvSpPr>
              <p:spPr bwMode="auto">
                <a:xfrm>
                  <a:off x="2714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Oval 98"/>
                <p:cNvSpPr>
                  <a:spLocks noChangeArrowheads="1"/>
                </p:cNvSpPr>
                <p:nvPr/>
              </p:nvSpPr>
              <p:spPr bwMode="auto">
                <a:xfrm>
                  <a:off x="2714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Oval 99"/>
                <p:cNvSpPr>
                  <a:spLocks noChangeArrowheads="1"/>
                </p:cNvSpPr>
                <p:nvPr/>
              </p:nvSpPr>
              <p:spPr bwMode="auto">
                <a:xfrm>
                  <a:off x="2714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Oval 100"/>
                <p:cNvSpPr>
                  <a:spLocks noChangeArrowheads="1"/>
                </p:cNvSpPr>
                <p:nvPr/>
              </p:nvSpPr>
              <p:spPr bwMode="auto">
                <a:xfrm>
                  <a:off x="2802" y="1296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Oval 101"/>
                <p:cNvSpPr>
                  <a:spLocks noChangeArrowheads="1"/>
                </p:cNvSpPr>
                <p:nvPr/>
              </p:nvSpPr>
              <p:spPr bwMode="auto">
                <a:xfrm>
                  <a:off x="2802" y="1383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Oval 102"/>
                <p:cNvSpPr>
                  <a:spLocks noChangeArrowheads="1"/>
                </p:cNvSpPr>
                <p:nvPr/>
              </p:nvSpPr>
              <p:spPr bwMode="auto">
                <a:xfrm>
                  <a:off x="2802" y="1470"/>
                  <a:ext cx="12" cy="1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urier New" panose="02070309020205020404" pitchFamily="49" charset="0"/>
                    </a:defRPr>
                  </a:lvl9pPr>
                </a:lstStyle>
                <a:p>
                  <a:pPr algn="l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0" name="Group 72"/>
          <p:cNvGrpSpPr>
            <a:grpSpLocks/>
          </p:cNvGrpSpPr>
          <p:nvPr/>
        </p:nvGrpSpPr>
        <p:grpSpPr bwMode="auto">
          <a:xfrm>
            <a:off x="4983086" y="1878483"/>
            <a:ext cx="1887537" cy="497091"/>
            <a:chOff x="2509" y="1553"/>
            <a:chExt cx="698" cy="191"/>
          </a:xfrm>
        </p:grpSpPr>
        <p:grpSp>
          <p:nvGrpSpPr>
            <p:cNvPr id="411" name="Group 73"/>
            <p:cNvGrpSpPr>
              <a:grpSpLocks/>
            </p:cNvGrpSpPr>
            <p:nvPr/>
          </p:nvGrpSpPr>
          <p:grpSpPr bwMode="auto">
            <a:xfrm>
              <a:off x="2509" y="1554"/>
              <a:ext cx="186" cy="186"/>
              <a:chOff x="2628" y="1296"/>
              <a:chExt cx="186" cy="186"/>
            </a:xfrm>
          </p:grpSpPr>
          <p:sp>
            <p:nvSpPr>
              <p:cNvPr id="432" name="Oval 7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Oval 7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Oval 7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Oval 7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Oval 7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Oval 7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Oval 8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Oval 8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Oval 8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2" name="Group 83"/>
            <p:cNvGrpSpPr>
              <a:grpSpLocks/>
            </p:cNvGrpSpPr>
            <p:nvPr/>
          </p:nvGrpSpPr>
          <p:grpSpPr bwMode="auto">
            <a:xfrm>
              <a:off x="2757" y="1553"/>
              <a:ext cx="186" cy="186"/>
              <a:chOff x="2628" y="1296"/>
              <a:chExt cx="186" cy="186"/>
            </a:xfrm>
          </p:grpSpPr>
          <p:sp>
            <p:nvSpPr>
              <p:cNvPr id="423" name="Oval 8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Oval 8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Oval 8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Oval 8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Oval 8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Oval 8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Oval 9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Oval 9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Oval 9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3" name="Group 93"/>
            <p:cNvGrpSpPr>
              <a:grpSpLocks/>
            </p:cNvGrpSpPr>
            <p:nvPr/>
          </p:nvGrpSpPr>
          <p:grpSpPr bwMode="auto">
            <a:xfrm>
              <a:off x="3021" y="1558"/>
              <a:ext cx="186" cy="186"/>
              <a:chOff x="2628" y="1296"/>
              <a:chExt cx="186" cy="186"/>
            </a:xfrm>
          </p:grpSpPr>
          <p:sp>
            <p:nvSpPr>
              <p:cNvPr id="414" name="Oval 94"/>
              <p:cNvSpPr>
                <a:spLocks noChangeArrowheads="1"/>
              </p:cNvSpPr>
              <p:nvPr/>
            </p:nvSpPr>
            <p:spPr bwMode="auto">
              <a:xfrm>
                <a:off x="2628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Oval 95"/>
              <p:cNvSpPr>
                <a:spLocks noChangeArrowheads="1"/>
              </p:cNvSpPr>
              <p:nvPr/>
            </p:nvSpPr>
            <p:spPr bwMode="auto">
              <a:xfrm>
                <a:off x="2628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Oval 96"/>
              <p:cNvSpPr>
                <a:spLocks noChangeArrowheads="1"/>
              </p:cNvSpPr>
              <p:nvPr/>
            </p:nvSpPr>
            <p:spPr bwMode="auto">
              <a:xfrm>
                <a:off x="2628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Oval 97"/>
              <p:cNvSpPr>
                <a:spLocks noChangeArrowheads="1"/>
              </p:cNvSpPr>
              <p:nvPr/>
            </p:nvSpPr>
            <p:spPr bwMode="auto">
              <a:xfrm>
                <a:off x="2714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Oval 98"/>
              <p:cNvSpPr>
                <a:spLocks noChangeArrowheads="1"/>
              </p:cNvSpPr>
              <p:nvPr/>
            </p:nvSpPr>
            <p:spPr bwMode="auto">
              <a:xfrm>
                <a:off x="2714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Oval 99"/>
              <p:cNvSpPr>
                <a:spLocks noChangeArrowheads="1"/>
              </p:cNvSpPr>
              <p:nvPr/>
            </p:nvSpPr>
            <p:spPr bwMode="auto">
              <a:xfrm>
                <a:off x="2714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Oval 100"/>
              <p:cNvSpPr>
                <a:spLocks noChangeArrowheads="1"/>
              </p:cNvSpPr>
              <p:nvPr/>
            </p:nvSpPr>
            <p:spPr bwMode="auto">
              <a:xfrm>
                <a:off x="2802" y="1296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Oval 101"/>
              <p:cNvSpPr>
                <a:spLocks noChangeArrowheads="1"/>
              </p:cNvSpPr>
              <p:nvPr/>
            </p:nvSpPr>
            <p:spPr bwMode="auto">
              <a:xfrm>
                <a:off x="2802" y="1383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Oval 102"/>
              <p:cNvSpPr>
                <a:spLocks noChangeArrowheads="1"/>
              </p:cNvSpPr>
              <p:nvPr/>
            </p:nvSpPr>
            <p:spPr bwMode="auto">
              <a:xfrm>
                <a:off x="2802" y="1470"/>
                <a:ext cx="12" cy="1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urier New" panose="02070309020205020404" pitchFamily="49" charset="0"/>
                  </a:defRPr>
                </a:lvl9pPr>
              </a:lstStyle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1800" kern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 bwMode="auto">
          <a:xfrm>
            <a:off x="6781799" y="1836182"/>
            <a:ext cx="181123" cy="255103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000" smtClean="0">
              <a:solidFill>
                <a:srgbClr val="292929"/>
              </a:solidFill>
              <a:latin typeface="Comic Sans MS" panose="030F0702030302020204" pitchFamily="66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7" name="Rectangle 104"/>
          <p:cNvSpPr>
            <a:spLocks noChangeArrowheads="1"/>
          </p:cNvSpPr>
          <p:nvPr/>
        </p:nvSpPr>
        <p:spPr bwMode="auto">
          <a:xfrm>
            <a:off x="6718381" y="2141037"/>
            <a:ext cx="716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F01237"/>
                </a:solidFill>
                <a:latin typeface="Lucida Sans Unicode" panose="020B0602030504020204" pitchFamily="34" charset="0"/>
              </a:rPr>
              <a:t>Bad </a:t>
            </a:r>
          </a:p>
        </p:txBody>
      </p:sp>
      <p:sp>
        <p:nvSpPr>
          <p:cNvPr id="280" name="Text Box 103"/>
          <p:cNvSpPr txBox="1">
            <a:spLocks noChangeArrowheads="1"/>
          </p:cNvSpPr>
          <p:nvPr/>
        </p:nvSpPr>
        <p:spPr bwMode="auto">
          <a:xfrm>
            <a:off x="2875965" y="2138871"/>
            <a:ext cx="622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err="1" smtClean="0">
                <a:solidFill>
                  <a:srgbClr val="006600"/>
                </a:solidFill>
                <a:latin typeface="Lucida Sans Unicode" panose="020B0602030504020204" pitchFamily="34" charset="0"/>
              </a:rPr>
              <a:t>Inv</a:t>
            </a:r>
            <a:endParaRPr lang="en-US" altLang="en-US" sz="2400" dirty="0" smtClean="0">
              <a:solidFill>
                <a:srgbClr val="0066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961974" y="4494940"/>
            <a:ext cx="723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 S is safe </a:t>
            </a:r>
            <a:r>
              <a:rPr lang="en-US" sz="2200" dirty="0" err="1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iff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there exists an </a:t>
            </a:r>
            <a:r>
              <a:rPr lang="en-US" sz="2200" b="1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inductive invariant </a:t>
            </a:r>
            <a:r>
              <a:rPr lang="en-US" sz="2400" dirty="0" err="1" smtClean="0">
                <a:solidFill>
                  <a:srgbClr val="006600"/>
                </a:solidFill>
                <a:latin typeface="Calibri" panose="020F0502020204030204"/>
                <a:cs typeface="Times New Roman" panose="02020603050405020304" pitchFamily="18" charset="0"/>
              </a:rPr>
              <a:t>Inv</a:t>
            </a:r>
            <a:r>
              <a:rPr lang="en-US" sz="2200" dirty="0" smtClean="0">
                <a:solidFill>
                  <a:srgbClr val="29292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Rectangle 281"/>
              <p:cNvSpPr/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Initiation:            Initial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endParaRPr lang="en-US" sz="2200" dirty="0">
                  <a:solidFill>
                    <a:srgbClr val="006600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Safety:          </a:t>
                </a:r>
                <a:r>
                  <a:rPr lang="en-US" sz="2200" dirty="0" err="1" smtClean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 smtClean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 smtClean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Consecution:   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TR(</a:t>
                </a:r>
                <a:r>
                  <a:rPr lang="en-US" sz="2200" dirty="0" err="1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)</a:t>
                </a:r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Symbol"/>
                      </a:rPr>
                      <m:t>⊆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6600"/>
                    </a:solidFill>
                    <a:latin typeface="Calibri" panose="020F0502020204030204"/>
                    <a:cs typeface="Times New Roman" panose="02020603050405020304" pitchFamily="18" charset="0"/>
                  </a:rPr>
                  <a:t>Inv</a:t>
                </a:r>
              </a:p>
              <a:p>
                <a:pPr marL="742950" lvl="1" indent="-285750" algn="l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US" sz="2200" dirty="0">
                  <a:solidFill>
                    <a:prstClr val="black"/>
                  </a:solidFill>
                  <a:latin typeface="Calibri" panose="020F0502020204030204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2" name="Rectangle 2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379" y="4937272"/>
                <a:ext cx="6444894" cy="1311128"/>
              </a:xfrm>
              <a:prstGeom prst="rect">
                <a:avLst/>
              </a:prstGeom>
              <a:blipFill rotWithShape="0">
                <a:blip r:embed="rId3"/>
                <a:stretch>
                  <a:fillRect t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7" name="Text Box 103"/>
          <p:cNvSpPr txBox="1">
            <a:spLocks noChangeArrowheads="1"/>
          </p:cNvSpPr>
          <p:nvPr/>
        </p:nvSpPr>
        <p:spPr bwMode="auto">
          <a:xfrm>
            <a:off x="1948729" y="4012760"/>
            <a:ext cx="875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0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Initial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TextBox 457"/>
              <p:cNvSpPr txBox="1"/>
              <p:nvPr/>
            </p:nvSpPr>
            <p:spPr>
              <a:xfrm>
                <a:off x="1627118" y="6090376"/>
                <a:ext cx="72350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System S is </a:t>
                </a:r>
                <a:r>
                  <a:rPr lang="en-US" sz="2200" b="1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safe</a:t>
                </a:r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if Reach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2200" dirty="0">
                    <a:solidFill>
                      <a:srgbClr val="292929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Bad =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200" dirty="0">
                  <a:solidFill>
                    <a:srgbClr val="292929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8" name="TextBox 4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118" y="6090376"/>
                <a:ext cx="7235038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095"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9" name="Curved Connector 458"/>
          <p:cNvCxnSpPr/>
          <p:nvPr/>
        </p:nvCxnSpPr>
        <p:spPr>
          <a:xfrm rot="5400000" flipH="1">
            <a:off x="3938060" y="3378000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460" name="Curved Connector 459"/>
          <p:cNvCxnSpPr/>
          <p:nvPr/>
        </p:nvCxnSpPr>
        <p:spPr>
          <a:xfrm rot="5400000" flipH="1">
            <a:off x="4989880" y="3763212"/>
            <a:ext cx="396000" cy="10800"/>
          </a:xfrm>
          <a:prstGeom prst="curvedConnector5">
            <a:avLst>
              <a:gd name="adj1" fmla="val -35638"/>
              <a:gd name="adj2" fmla="val -3413748"/>
              <a:gd name="adj3" fmla="val 183156"/>
            </a:avLst>
          </a:prstGeom>
          <a:noFill/>
          <a:ln w="31750" cap="flat" cmpd="sng" algn="ctr">
            <a:solidFill>
              <a:srgbClr val="292929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sp>
        <p:nvSpPr>
          <p:cNvPr id="276" name="Freeform 130"/>
          <p:cNvSpPr>
            <a:spLocks/>
          </p:cNvSpPr>
          <p:nvPr/>
        </p:nvSpPr>
        <p:spPr bwMode="auto">
          <a:xfrm>
            <a:off x="2819400" y="2578532"/>
            <a:ext cx="2247790" cy="1808681"/>
          </a:xfrm>
          <a:custGeom>
            <a:avLst/>
            <a:gdLst>
              <a:gd name="T0" fmla="*/ 0 w 408"/>
              <a:gd name="T1" fmla="*/ 2147483647 h 363"/>
              <a:gd name="T2" fmla="*/ 0 w 408"/>
              <a:gd name="T3" fmla="*/ 0 h 363"/>
              <a:gd name="T4" fmla="*/ 2147483647 w 408"/>
              <a:gd name="T5" fmla="*/ 2147483647 h 363"/>
              <a:gd name="T6" fmla="*/ 2147483647 w 408"/>
              <a:gd name="T7" fmla="*/ 2147483647 h 363"/>
              <a:gd name="T8" fmla="*/ 0 w 408"/>
              <a:gd name="T9" fmla="*/ 2147483647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8"/>
              <a:gd name="T16" fmla="*/ 0 h 363"/>
              <a:gd name="T17" fmla="*/ 408 w 408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8" h="363">
                <a:moveTo>
                  <a:pt x="0" y="363"/>
                </a:moveTo>
                <a:lnTo>
                  <a:pt x="0" y="0"/>
                </a:lnTo>
                <a:lnTo>
                  <a:pt x="318" y="46"/>
                </a:lnTo>
                <a:lnTo>
                  <a:pt x="408" y="363"/>
                </a:lnTo>
                <a:lnTo>
                  <a:pt x="0" y="363"/>
                </a:lnTo>
                <a:close/>
              </a:path>
            </a:pathLst>
          </a:custGeom>
          <a:gradFill rotWithShape="1">
            <a:gsLst>
              <a:gs pos="0">
                <a:srgbClr val="A6A6FF"/>
              </a:gs>
              <a:gs pos="100000">
                <a:srgbClr val="0000FF">
                  <a:alpha val="0"/>
                </a:srgbClr>
              </a:gs>
            </a:gsLst>
            <a:lin ang="2700000" scaled="1"/>
          </a:gradFill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algn="l" eaLnBrk="1" hangingPunct="1"/>
            <a:endParaRPr lang="en-US" sz="18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277" name="Text Box 103"/>
          <p:cNvSpPr txBox="1">
            <a:spLocks noChangeArrowheads="1"/>
          </p:cNvSpPr>
          <p:nvPr/>
        </p:nvSpPr>
        <p:spPr bwMode="auto">
          <a:xfrm>
            <a:off x="2901191" y="2690230"/>
            <a:ext cx="1067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 eaLnBrk="1" hangingPunct="1"/>
            <a:r>
              <a:rPr lang="en-US" altLang="en-US" sz="2400" dirty="0" smtClean="0">
                <a:solidFill>
                  <a:srgbClr val="3333CC"/>
                </a:solidFill>
                <a:latin typeface="Lucida Sans Unicode" panose="020B0602030504020204" pitchFamily="34" charset="0"/>
              </a:rPr>
              <a:t>Reach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TextBox 269"/>
              <p:cNvSpPr txBox="1"/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i.e., if 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sym typeface="Symbol"/>
                      </a:rPr>
                      <m:t>∈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and 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s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↝</m:t>
                    </m:r>
                  </m:oMath>
                </a14:m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 </a:t>
                </a:r>
                <a:b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</a:b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      then </a:t>
                </a:r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t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2929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∈</m:t>
                    </m:r>
                  </m:oMath>
                </a14:m>
                <a:r>
                  <a:rPr lang="en-US" sz="1800" dirty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1800" dirty="0" err="1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Inv</a:t>
                </a:r>
                <a:r>
                  <a:rPr lang="en-US" sz="1800" dirty="0" smtClean="0">
                    <a:solidFill>
                      <a:srgbClr val="292929"/>
                    </a:solidFill>
                    <a:latin typeface="Calibri"/>
                    <a:cs typeface="Times New Roman" panose="02020603050405020304" pitchFamily="18" charset="0"/>
                    <a:sym typeface="Symbol"/>
                  </a:rPr>
                  <a:t> </a:t>
                </a:r>
                <a:endParaRPr lang="he-IL" sz="1800" dirty="0">
                  <a:solidFill>
                    <a:srgbClr val="292929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0" name="TextBox 2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493" y="5588287"/>
                <a:ext cx="2290884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39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0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from Bounded Proofs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b="0" dirty="0" smtClean="0"/>
                <a:t>A counterexample of length N exists?</a:t>
              </a:r>
            </a:p>
            <a:p>
              <a:endParaRPr lang="en-US" sz="2000" b="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SAT</a:t>
              </a:r>
              <a:endParaRPr lang="en-US" sz="1600" b="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0" dirty="0" smtClean="0"/>
                <a:t>Generalize proof</a:t>
              </a:r>
            </a:p>
            <a:p>
              <a:pPr algn="ctr"/>
              <a:endParaRPr lang="en-US" sz="2000" b="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SAT</a:t>
              </a:r>
              <a:endParaRPr lang="en-US" sz="1600" b="0" dirty="0"/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No + bounded proof</a:t>
            </a:r>
            <a:endParaRPr lang="en-US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c</a:t>
            </a:r>
            <a:r>
              <a:rPr lang="en-US" sz="2000" b="0" dirty="0" smtClean="0"/>
              <a:t>andidate</a:t>
            </a:r>
            <a:r>
              <a:rPr lang="en-US" sz="2000" dirty="0" smtClean="0"/>
              <a:t> 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0" dirty="0" smtClean="0"/>
                <a:t>Is a safe inductive invariant?</a:t>
              </a:r>
            </a:p>
            <a:p>
              <a:pPr algn="ctr"/>
              <a:endParaRPr lang="en-US" sz="1800" b="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 smtClean="0"/>
                <a:t>SAT</a:t>
              </a:r>
              <a:endParaRPr lang="en-US" sz="1600" b="0" dirty="0"/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No, </a:t>
            </a:r>
            <a:r>
              <a:rPr lang="en-US" sz="2000" b="0" dirty="0" smtClean="0">
                <a:latin typeface="Consolas" charset="0"/>
                <a:ea typeface="Consolas" charset="0"/>
                <a:cs typeface="Consolas" charset="0"/>
              </a:rPr>
              <a:t>N:=N+1</a:t>
            </a:r>
            <a:endParaRPr lang="en-US" sz="2000" b="0" dirty="0">
              <a:latin typeface="Consolas" charset="0"/>
              <a:ea typeface="Consolas" charset="0"/>
              <a:cs typeface="Consola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YES</a:t>
            </a:r>
            <a:endParaRPr lang="en-US" sz="20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latin typeface="Consolas" charset="0"/>
                <a:ea typeface="Consolas" charset="0"/>
                <a:cs typeface="Consolas" charset="0"/>
              </a:rPr>
              <a:t>T, N=0</a:t>
            </a:r>
            <a:endParaRPr lang="en-US" sz="2000" b="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1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</a:t>
            </a:r>
            <a:endParaRPr lang="en-US" dirty="0"/>
          </a:p>
        </p:txBody>
      </p:sp>
      <p:sp>
        <p:nvSpPr>
          <p:cNvPr id="4" name="Process 3"/>
          <p:cNvSpPr/>
          <p:nvPr/>
        </p:nvSpPr>
        <p:spPr bwMode="auto">
          <a:xfrm>
            <a:off x="3843423" y="784860"/>
            <a:ext cx="1219200" cy="4572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F = [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Init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]</a:t>
            </a:r>
          </a:p>
        </p:txBody>
      </p:sp>
      <p:sp>
        <p:nvSpPr>
          <p:cNvPr id="5" name="Process 4"/>
          <p:cNvSpPr/>
          <p:nvPr/>
        </p:nvSpPr>
        <p:spPr bwMode="auto">
          <a:xfrm>
            <a:off x="3657600" y="1775460"/>
            <a:ext cx="1600200" cy="61264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MkSafe</a:t>
            </a:r>
            <a:endParaRPr lang="en-US" sz="2000" b="1" dirty="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Process 5"/>
          <p:cNvSpPr/>
          <p:nvPr/>
        </p:nvSpPr>
        <p:spPr bwMode="auto">
          <a:xfrm>
            <a:off x="3657600" y="3375660"/>
            <a:ext cx="1600200" cy="61264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Push</a:t>
            </a:r>
          </a:p>
        </p:txBody>
      </p:sp>
      <p:sp>
        <p:nvSpPr>
          <p:cNvPr id="7" name="Decision 6"/>
          <p:cNvSpPr/>
          <p:nvPr/>
        </p:nvSpPr>
        <p:spPr bwMode="auto">
          <a:xfrm>
            <a:off x="3505200" y="5128260"/>
            <a:ext cx="1905000" cy="841248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cmsy10"/>
                <a:ea typeface="cmsy10"/>
                <a:cs typeface="cmsy10"/>
              </a:rPr>
              <a:t>∃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=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1800" baseline="-25000" dirty="0" smtClean="0">
                <a:solidFill>
                  <a:srgbClr val="000000"/>
                </a:solidFill>
              </a:rPr>
              <a:t>+1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7192" y="2689860"/>
            <a:ext cx="269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 = [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0</a:t>
            </a:r>
            <a:r>
              <a:rPr lang="en-US" dirty="0" smtClean="0"/>
              <a:t>, …, </a:t>
            </a:r>
            <a:r>
              <a:rPr lang="en-US" dirty="0" smtClean="0">
                <a:latin typeface="Arial"/>
              </a:rPr>
              <a:t>G</a:t>
            </a:r>
            <a:r>
              <a:rPr lang="en-US" baseline="-25000" dirty="0" smtClean="0">
                <a:latin typeface="Arial"/>
              </a:rPr>
              <a:t>N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7192" y="4270950"/>
            <a:ext cx="257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[</a:t>
            </a:r>
            <a:r>
              <a:rPr lang="en-US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0</a:t>
            </a:r>
            <a:r>
              <a:rPr lang="en-US" dirty="0" smtClean="0"/>
              <a:t>, …, </a:t>
            </a:r>
            <a:r>
              <a:rPr lang="en-US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N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 bwMode="auto">
          <a:xfrm>
            <a:off x="4457700" y="2388108"/>
            <a:ext cx="0" cy="987552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2"/>
            <a:endCxn id="7" idx="0"/>
          </p:cNvCxnSpPr>
          <p:nvPr/>
        </p:nvCxnSpPr>
        <p:spPr bwMode="auto">
          <a:xfrm>
            <a:off x="4457700" y="3988308"/>
            <a:ext cx="0" cy="1139952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4" idx="2"/>
            <a:endCxn id="5" idx="0"/>
          </p:cNvCxnSpPr>
          <p:nvPr/>
        </p:nvCxnSpPr>
        <p:spPr bwMode="auto">
          <a:xfrm>
            <a:off x="4453023" y="1242060"/>
            <a:ext cx="4677" cy="53340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Elbow Connector 21"/>
          <p:cNvCxnSpPr>
            <a:stCxn id="7" idx="1"/>
            <a:endCxn id="5" idx="1"/>
          </p:cNvCxnSpPr>
          <p:nvPr/>
        </p:nvCxnSpPr>
        <p:spPr bwMode="auto">
          <a:xfrm rot="10800000" flipH="1">
            <a:off x="3505200" y="2081784"/>
            <a:ext cx="152400" cy="3467100"/>
          </a:xfrm>
          <a:prstGeom prst="bentConnector3">
            <a:avLst>
              <a:gd name="adj1" fmla="val -427795"/>
            </a:avLst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80891" y="3997168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 = [</a:t>
            </a:r>
            <a:r>
              <a:rPr lang="en-US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0</a:t>
            </a:r>
            <a:r>
              <a:rPr lang="en-US" dirty="0" smtClean="0"/>
              <a:t>, …, </a:t>
            </a:r>
            <a:r>
              <a:rPr lang="en-US" dirty="0" smtClean="0">
                <a:latin typeface="Arial"/>
              </a:rPr>
              <a:t>F</a:t>
            </a:r>
            <a:r>
              <a:rPr lang="en-US" baseline="-25000" dirty="0" smtClean="0">
                <a:latin typeface="Arial"/>
              </a:rPr>
              <a:t>N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7467600" y="2396519"/>
            <a:ext cx="1371600" cy="381000"/>
          </a:xfrm>
          <a:prstGeom prst="wedgeRoundRectCallout">
            <a:avLst>
              <a:gd name="adj1" fmla="val -82419"/>
              <a:gd name="adj2" fmla="val 9631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PDR trace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09043" y="1827756"/>
            <a:ext cx="102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17903" y="5287274"/>
            <a:ext cx="12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SAFE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5" idx="3"/>
            <a:endCxn id="26" idx="1"/>
          </p:cNvCxnSpPr>
          <p:nvPr/>
        </p:nvCxnSpPr>
        <p:spPr bwMode="auto">
          <a:xfrm>
            <a:off x="5257800" y="2081784"/>
            <a:ext cx="951243" cy="7582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7" idx="3"/>
            <a:endCxn id="27" idx="1"/>
          </p:cNvCxnSpPr>
          <p:nvPr/>
        </p:nvCxnSpPr>
        <p:spPr bwMode="auto">
          <a:xfrm>
            <a:off x="5410200" y="5548884"/>
            <a:ext cx="807703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410200" y="5213820"/>
            <a:ext cx="5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Yes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2927236" y="520446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875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26"/>
          <p:cNvSpPr>
            <a:spLocks noChangeArrowheads="1"/>
          </p:cNvSpPr>
          <p:nvPr/>
        </p:nvSpPr>
        <p:spPr bwMode="auto">
          <a:xfrm flipH="1">
            <a:off x="5258497" y="4493081"/>
            <a:ext cx="3201523" cy="1711075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IC3/PDR In Pictures: </a:t>
            </a:r>
            <a:r>
              <a:rPr lang="en-US" dirty="0" err="1" smtClean="0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85571" y="228600"/>
            <a:ext cx="140294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𝑝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 &amp; 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𝑞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𝑝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 &amp; 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𝑞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 &amp; 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!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𝑝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charset="0"/>
                              <a:ea typeface="ＭＳ Ｐゴシック" pitchFamily="1" charset="-128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charset="0"/>
                              <a:ea typeface="ＭＳ Ｐゴシック" pitchFamily="1" charset="-128"/>
                            </a:rPr>
                            <m:t> !</m:t>
                          </m:r>
                          <m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charset="0"/>
                              <a:ea typeface="ＭＳ Ｐゴシック" pitchFamily="1" charset="-128"/>
                            </a:rPr>
                            <m:t>𝑞</m:t>
                          </m:r>
                          <m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charset="0"/>
                              <a:ea typeface="ＭＳ Ｐゴシック" pitchFamily="1" charset="-128"/>
                            </a:rPr>
                            <m:t> </m:t>
                          </m:r>
                        </m:e>
                      </m:d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 !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ular Callout 38"/>
              <p:cNvSpPr/>
              <p:nvPr/>
            </p:nvSpPr>
            <p:spPr bwMode="auto">
              <a:xfrm>
                <a:off x="4993201" y="2887649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!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𝑝</m:t>
                      </m:r>
                    </m:oMath>
                  </m:oMathPara>
                </a14:m>
                <a:endPara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9" name="Rectangular Callout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87649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Oval 26"/>
          <p:cNvSpPr>
            <a:spLocks noChangeArrowheads="1"/>
          </p:cNvSpPr>
          <p:nvPr/>
        </p:nvSpPr>
        <p:spPr bwMode="auto">
          <a:xfrm flipH="1">
            <a:off x="5308123" y="4600230"/>
            <a:ext cx="2516607" cy="149677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6" name="Oval 26"/>
          <p:cNvSpPr>
            <a:spLocks noChangeArrowheads="1"/>
          </p:cNvSpPr>
          <p:nvPr/>
        </p:nvSpPr>
        <p:spPr bwMode="auto">
          <a:xfrm flipH="1">
            <a:off x="5486400" y="4876800"/>
            <a:ext cx="1494962" cy="1022079"/>
          </a:xfrm>
          <a:prstGeom prst="ellipse">
            <a:avLst/>
          </a:prstGeom>
          <a:solidFill>
            <a:srgbClr val="3BB176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7" name="Oval 28"/>
          <p:cNvSpPr>
            <a:spLocks noChangeArrowheads="1"/>
          </p:cNvSpPr>
          <p:nvPr/>
        </p:nvSpPr>
        <p:spPr bwMode="auto">
          <a:xfrm flipH="1">
            <a:off x="5657843" y="5213099"/>
            <a:ext cx="475103" cy="306203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 flipH="1">
            <a:off x="5753370" y="5235601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b="0" i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0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69" name="Text Box 29"/>
          <p:cNvSpPr txBox="1">
            <a:spLocks noChangeArrowheads="1"/>
          </p:cNvSpPr>
          <p:nvPr/>
        </p:nvSpPr>
        <p:spPr bwMode="auto">
          <a:xfrm flipH="1">
            <a:off x="6509737" y="5021944"/>
            <a:ext cx="36976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1</a:t>
            </a:r>
          </a:p>
        </p:txBody>
      </p:sp>
      <p:sp>
        <p:nvSpPr>
          <p:cNvPr id="70" name="Text Box 29"/>
          <p:cNvSpPr txBox="1">
            <a:spLocks noChangeArrowheads="1"/>
          </p:cNvSpPr>
          <p:nvPr/>
        </p:nvSpPr>
        <p:spPr bwMode="auto">
          <a:xfrm flipH="1">
            <a:off x="7876855" y="4863100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he-IL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3</a:t>
            </a:r>
            <a:endParaRPr lang="en-US" altLang="en-US" sz="1350" i="1" baseline="-25000" dirty="0">
              <a:solidFill>
                <a:srgbClr val="000000"/>
              </a:solidFill>
              <a:latin typeface="Arial"/>
              <a:ea typeface="ＭＳ Ｐゴシック" pitchFamily="34" charset="-128"/>
            </a:endParaRPr>
          </a:p>
        </p:txBody>
      </p:sp>
      <p:sp>
        <p:nvSpPr>
          <p:cNvPr id="71" name="Text Box 29"/>
          <p:cNvSpPr txBox="1">
            <a:spLocks noChangeArrowheads="1"/>
          </p:cNvSpPr>
          <p:nvPr/>
        </p:nvSpPr>
        <p:spPr bwMode="auto">
          <a:xfrm flipH="1">
            <a:off x="7419611" y="4983317"/>
            <a:ext cx="4719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F</a:t>
            </a:r>
            <a:r>
              <a:rPr lang="en-US" altLang="en-US" sz="1350" i="1" baseline="-250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2" name="Ink 71"/>
              <p14:cNvContentPartPr/>
              <p14:nvPr/>
            </p14:nvContentPartPr>
            <p14:xfrm>
              <a:off x="7519214" y="4707053"/>
              <a:ext cx="810" cy="27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9899" y="4700843"/>
                <a:ext cx="19440" cy="1269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Oval 72"/>
          <p:cNvSpPr/>
          <p:nvPr/>
        </p:nvSpPr>
        <p:spPr>
          <a:xfrm>
            <a:off x="8692565" y="5457595"/>
            <a:ext cx="112184" cy="11001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7975889" y="5512602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/>
          <p:cNvSpPr/>
          <p:nvPr/>
        </p:nvSpPr>
        <p:spPr>
          <a:xfrm>
            <a:off x="7172344" y="5311194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/>
          <p:cNvSpPr/>
          <p:nvPr/>
        </p:nvSpPr>
        <p:spPr>
          <a:xfrm>
            <a:off x="6388658" y="5089300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7" name="Curved Connector 76"/>
          <p:cNvCxnSpPr/>
          <p:nvPr/>
        </p:nvCxnSpPr>
        <p:spPr>
          <a:xfrm rot="16200000" flipH="1">
            <a:off x="6504577" y="5139483"/>
            <a:ext cx="564954" cy="684610"/>
          </a:xfrm>
          <a:prstGeom prst="curvedConnector2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/>
          <p:nvPr/>
        </p:nvCxnSpPr>
        <p:spPr>
          <a:xfrm>
            <a:off x="7284530" y="5366200"/>
            <a:ext cx="691361" cy="201407"/>
          </a:xfrm>
          <a:prstGeom prst="curvedConnector3">
            <a:avLst>
              <a:gd name="adj1" fmla="val 5000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endCxn id="67" idx="0"/>
          </p:cNvCxnSpPr>
          <p:nvPr/>
        </p:nvCxnSpPr>
        <p:spPr>
          <a:xfrm rot="5400000" flipH="1" flipV="1">
            <a:off x="8362815" y="5126760"/>
            <a:ext cx="55007" cy="716676"/>
          </a:xfrm>
          <a:prstGeom prst="curvedConnector3">
            <a:avLst>
              <a:gd name="adj1" fmla="val 411690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129359" y="5709259"/>
            <a:ext cx="112184" cy="1100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1" name="Curved Connector 80"/>
          <p:cNvCxnSpPr/>
          <p:nvPr/>
        </p:nvCxnSpPr>
        <p:spPr>
          <a:xfrm rot="5400000" flipH="1" flipV="1">
            <a:off x="7510387" y="5297674"/>
            <a:ext cx="196658" cy="846530"/>
          </a:xfrm>
          <a:prstGeom prst="curvedConnector3">
            <a:avLst>
              <a:gd name="adj1" fmla="val -87182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18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  <p:bldP spid="39" grpId="0" animBg="1"/>
      <p:bldP spid="39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0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1_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12559</TotalTime>
  <Words>4501</Words>
  <Application>Microsoft Macintosh PowerPoint</Application>
  <PresentationFormat>On-screen Show (4:3)</PresentationFormat>
  <Paragraphs>766</Paragraphs>
  <Slides>56</Slides>
  <Notes>44</Notes>
  <HiddenSlides>10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6" baseType="lpstr">
      <vt:lpstr>Batang</vt:lpstr>
      <vt:lpstr>Calibri</vt:lpstr>
      <vt:lpstr>Cambria</vt:lpstr>
      <vt:lpstr>Cambria Math</vt:lpstr>
      <vt:lpstr>cmmi10</vt:lpstr>
      <vt:lpstr>cmsy10</vt:lpstr>
      <vt:lpstr>Comic Sans MS</vt:lpstr>
      <vt:lpstr>Consolas</vt:lpstr>
      <vt:lpstr>Courier New</vt:lpstr>
      <vt:lpstr>Gill Sans</vt:lpstr>
      <vt:lpstr>Helvetica</vt:lpstr>
      <vt:lpstr>Lucida Grande</vt:lpstr>
      <vt:lpstr>Lucida Sans Unicode</vt:lpstr>
      <vt:lpstr>ＭＳ Ｐゴシック</vt:lpstr>
      <vt:lpstr>Symbol</vt:lpstr>
      <vt:lpstr>Times</vt:lpstr>
      <vt:lpstr>Times New Roman</vt:lpstr>
      <vt:lpstr>Arial</vt:lpstr>
      <vt:lpstr>identity-presentation-fullcolor</vt:lpstr>
      <vt:lpstr>1_identity-presentation-fullcolor</vt:lpstr>
      <vt:lpstr>Pushing to the Top with K-induction</vt:lpstr>
      <vt:lpstr>Agenda</vt:lpstr>
      <vt:lpstr>A brief preview of Quip </vt:lpstr>
      <vt:lpstr>Problem: Symbolic Safety and Reachability</vt:lpstr>
      <vt:lpstr>Inductive Invariants</vt:lpstr>
      <vt:lpstr>Inductive Invariants</vt:lpstr>
      <vt:lpstr>Generalizing from Bounded Proofs</vt:lpstr>
      <vt:lpstr>IC3/PDR</vt:lpstr>
      <vt:lpstr>IC3/PDR In Pictures: MkSafe</vt:lpstr>
      <vt:lpstr>IC3/PDR in Pictures: Push</vt:lpstr>
      <vt:lpstr>A quick review of IC3/PDR</vt:lpstr>
      <vt:lpstr>Inductive Trace</vt:lpstr>
      <vt:lpstr>Safe Monotone Inductive Trace</vt:lpstr>
      <vt:lpstr>Proof Obligations in IC3</vt:lpstr>
      <vt:lpstr>Recursive Blocking Stage in IC3</vt:lpstr>
      <vt:lpstr>Pushing stage in IC3</vt:lpstr>
      <vt:lpstr>Towards improving IC3 (1)</vt:lpstr>
      <vt:lpstr>Towards improving IC3 (2)</vt:lpstr>
      <vt:lpstr>Immediate improvement: unlimited pushing</vt:lpstr>
      <vt:lpstr>Pushing is Useful</vt:lpstr>
      <vt:lpstr>What Happens when Pushing Fails</vt:lpstr>
      <vt:lpstr>Two interdependent ideas</vt:lpstr>
      <vt:lpstr>Quip</vt:lpstr>
      <vt:lpstr>Proof Obligations in Quip</vt:lpstr>
      <vt:lpstr>Recursive Blocking Stage in Quip (1)</vt:lpstr>
      <vt:lpstr>Recursive Blocking Stage in Quip (2)</vt:lpstr>
      <vt:lpstr>Recursive Blocking Stage in Quip (3)</vt:lpstr>
      <vt:lpstr>Experiments: IC3 vs. Quip on HWMCC’13 and ’14</vt:lpstr>
      <vt:lpstr>Experiments: IC3 vs. Quip on HWMCC’13 and ‘14</vt:lpstr>
      <vt:lpstr>Quip – future work</vt:lpstr>
      <vt:lpstr> K-Induction without Unrolling  FMCAD’17  Arie Gurfinkel Alexander Ivrii</vt:lpstr>
      <vt:lpstr>K-induction Principle</vt:lpstr>
      <vt:lpstr>SAT-based Model Checking with K-induction</vt:lpstr>
      <vt:lpstr>Simple path assumption</vt:lpstr>
      <vt:lpstr>Complete k-induction with simple paths</vt:lpstr>
      <vt:lpstr>Terminology: k-invariants and k-induction</vt:lpstr>
      <vt:lpstr>k-induction vs IC3</vt:lpstr>
      <vt:lpstr>k-induction vs IC3</vt:lpstr>
      <vt:lpstr>k-induction without unrolling</vt:lpstr>
      <vt:lpstr>K-IND: for k=3 and without loop-free constraints</vt:lpstr>
      <vt:lpstr>K-IND: demonstration</vt:lpstr>
      <vt:lpstr>K-IND: demonstration</vt:lpstr>
      <vt:lpstr>K-IND: demonstration</vt:lpstr>
      <vt:lpstr>K-IND: loop-free constraints</vt:lpstr>
      <vt:lpstr>K-IND: relatively k-inductive</vt:lpstr>
      <vt:lpstr>K-IND: experimental results</vt:lpstr>
      <vt:lpstr>KIC3: K-Inductive IC3</vt:lpstr>
      <vt:lpstr>k-inductive blocking</vt:lpstr>
      <vt:lpstr>Comparison of KIC3-blocking and IC3-blocking</vt:lpstr>
      <vt:lpstr>Alternative ways to think about KIC3-blocking</vt:lpstr>
      <vt:lpstr>Which states to block using KIC3-blocking?</vt:lpstr>
      <vt:lpstr>Experimental Results</vt:lpstr>
      <vt:lpstr>Experimental Results</vt:lpstr>
      <vt:lpstr>Experimental Results</vt:lpstr>
      <vt:lpstr>Conclusion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Fault, Error, and Failure</dc:title>
  <cp:lastModifiedBy>Arie Gurfinkel</cp:lastModifiedBy>
  <cp:revision>485</cp:revision>
  <cp:lastPrinted>2017-01-30T22:06:10Z</cp:lastPrinted>
  <dcterms:modified xsi:type="dcterms:W3CDTF">2017-11-11T20:01:36Z</dcterms:modified>
</cp:coreProperties>
</file>