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116"/>
  </p:notesMasterIdLst>
  <p:handoutMasterIdLst>
    <p:handoutMasterId r:id="rId117"/>
  </p:handoutMasterIdLst>
  <p:sldIdLst>
    <p:sldId id="256" r:id="rId6"/>
    <p:sldId id="531" r:id="rId7"/>
    <p:sldId id="790" r:id="rId8"/>
    <p:sldId id="791" r:id="rId9"/>
    <p:sldId id="545" r:id="rId10"/>
    <p:sldId id="784" r:id="rId11"/>
    <p:sldId id="546" r:id="rId12"/>
    <p:sldId id="785" r:id="rId13"/>
    <p:sldId id="964" r:id="rId14"/>
    <p:sldId id="527" r:id="rId15"/>
    <p:sldId id="544" r:id="rId16"/>
    <p:sldId id="510" r:id="rId17"/>
    <p:sldId id="511" r:id="rId18"/>
    <p:sldId id="965" r:id="rId19"/>
    <p:sldId id="966" r:id="rId20"/>
    <p:sldId id="945" r:id="rId21"/>
    <p:sldId id="946" r:id="rId22"/>
    <p:sldId id="947" r:id="rId23"/>
    <p:sldId id="526" r:id="rId24"/>
    <p:sldId id="962" r:id="rId25"/>
    <p:sldId id="702" r:id="rId26"/>
    <p:sldId id="792" r:id="rId27"/>
    <p:sldId id="339" r:id="rId28"/>
    <p:sldId id="889" r:id="rId29"/>
    <p:sldId id="769" r:id="rId30"/>
    <p:sldId id="890" r:id="rId31"/>
    <p:sldId id="795" r:id="rId32"/>
    <p:sldId id="796" r:id="rId33"/>
    <p:sldId id="788" r:id="rId34"/>
    <p:sldId id="530" r:id="rId35"/>
    <p:sldId id="961" r:id="rId36"/>
    <p:sldId id="368" r:id="rId37"/>
    <p:sldId id="264" r:id="rId38"/>
    <p:sldId id="805" r:id="rId39"/>
    <p:sldId id="806" r:id="rId40"/>
    <p:sldId id="333" r:id="rId41"/>
    <p:sldId id="789" r:id="rId42"/>
    <p:sldId id="798" r:id="rId43"/>
    <p:sldId id="277" r:id="rId44"/>
    <p:sldId id="779" r:id="rId45"/>
    <p:sldId id="801" r:id="rId46"/>
    <p:sldId id="802" r:id="rId47"/>
    <p:sldId id="780" r:id="rId48"/>
    <p:sldId id="513" r:id="rId49"/>
    <p:sldId id="959" r:id="rId50"/>
    <p:sldId id="514" r:id="rId51"/>
    <p:sldId id="967" r:id="rId52"/>
    <p:sldId id="283" r:id="rId53"/>
    <p:sldId id="284" r:id="rId54"/>
    <p:sldId id="783" r:id="rId55"/>
    <p:sldId id="304" r:id="rId56"/>
    <p:sldId id="971" r:id="rId57"/>
    <p:sldId id="968" r:id="rId58"/>
    <p:sldId id="704" r:id="rId59"/>
    <p:sldId id="533" r:id="rId60"/>
    <p:sldId id="536" r:id="rId61"/>
    <p:sldId id="830" r:id="rId62"/>
    <p:sldId id="831" r:id="rId63"/>
    <p:sldId id="832" r:id="rId64"/>
    <p:sldId id="835" r:id="rId65"/>
    <p:sldId id="836" r:id="rId66"/>
    <p:sldId id="837" r:id="rId67"/>
    <p:sldId id="838" r:id="rId68"/>
    <p:sldId id="839" r:id="rId69"/>
    <p:sldId id="840" r:id="rId70"/>
    <p:sldId id="841" r:id="rId71"/>
    <p:sldId id="537" r:id="rId72"/>
    <p:sldId id="844" r:id="rId73"/>
    <p:sldId id="846" r:id="rId74"/>
    <p:sldId id="847" r:id="rId75"/>
    <p:sldId id="848" r:id="rId76"/>
    <p:sldId id="849" r:id="rId77"/>
    <p:sldId id="850" r:id="rId78"/>
    <p:sldId id="856" r:id="rId79"/>
    <p:sldId id="857" r:id="rId80"/>
    <p:sldId id="858" r:id="rId81"/>
    <p:sldId id="859" r:id="rId82"/>
    <p:sldId id="860" r:id="rId83"/>
    <p:sldId id="963" r:id="rId84"/>
    <p:sldId id="874" r:id="rId85"/>
    <p:sldId id="880" r:id="rId86"/>
    <p:sldId id="881" r:id="rId87"/>
    <p:sldId id="882" r:id="rId88"/>
    <p:sldId id="884" r:id="rId89"/>
    <p:sldId id="885" r:id="rId90"/>
    <p:sldId id="886" r:id="rId91"/>
    <p:sldId id="943" r:id="rId92"/>
    <p:sldId id="260" r:id="rId93"/>
    <p:sldId id="275" r:id="rId94"/>
    <p:sldId id="261" r:id="rId95"/>
    <p:sldId id="970" r:id="rId96"/>
    <p:sldId id="267" r:id="rId97"/>
    <p:sldId id="266" r:id="rId98"/>
    <p:sldId id="271" r:id="rId99"/>
    <p:sldId id="891" r:id="rId100"/>
    <p:sldId id="941" r:id="rId101"/>
    <p:sldId id="936" r:id="rId102"/>
    <p:sldId id="257" r:id="rId103"/>
    <p:sldId id="258" r:id="rId104"/>
    <p:sldId id="934" r:id="rId105"/>
    <p:sldId id="935" r:id="rId106"/>
    <p:sldId id="937" r:id="rId107"/>
    <p:sldId id="938" r:id="rId108"/>
    <p:sldId id="939" r:id="rId109"/>
    <p:sldId id="940" r:id="rId110"/>
    <p:sldId id="975" r:id="rId111"/>
    <p:sldId id="973" r:id="rId112"/>
    <p:sldId id="974" r:id="rId113"/>
    <p:sldId id="542" r:id="rId114"/>
    <p:sldId id="573" r:id="rId115"/>
  </p:sldIdLst>
  <p:sldSz cx="9144000" cy="6858000" type="screen4x3"/>
  <p:notesSz cx="6858000" cy="2867025"/>
  <p:custDataLst>
    <p:tags r:id="rId118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744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720">
          <p15:clr>
            <a:srgbClr val="A4A3A4"/>
          </p15:clr>
        </p15:guide>
        <p15:guide id="5" pos="336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F63EC0-B272-293B-C101-6765F1666CF3}" name="Arie Gurfinkel" initials="AG" userId="S::agurfink@uwaterloo.ca::6ee9a164-7b14-49d1-9993-34ef427b8304" providerId="AD"/>
  <p188:author id="{D7FEE0CA-3DD0-FF50-AD31-01AD1C0D4965}" name="Siddharth Priya" initials="SP" userId="S::s2priya@uwaterloo.ca::02a5588d-a77f-4de2-8f3c-ef39d52e4519" providerId="AD"/>
  <p188:author id="{71C9F1E5-8E2C-8EB6-A5CA-3BDBD6893893}" name="Yusen Su" initials="YS" userId="S::y256su@uwaterloo.ca::88daff23-c61d-4e5b-8b28-d920514cf510" providerId="AD"/>
  <p188:author id="{C6AB21FF-C74F-65F2-7AB1-BD7A8291E860}" name="Xiang Zhou" initials="XZ" userId="S::x245zhou@uwaterloo.ca::c2b2f334-7716-4033-9585-b5c5c35d81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laj Bjorner" initials="NB" lastIdx="1" clrIdx="0">
    <p:extLst>
      <p:ext uri="{19B8F6BF-5375-455C-9EA6-DF929625EA0E}">
        <p15:presenceInfo xmlns:p15="http://schemas.microsoft.com/office/powerpoint/2012/main" userId="S::nbjorner@microsoft.com::063a94de-0c49-4d58-b22f-4505b39fd664" providerId="AD"/>
      </p:ext>
    </p:extLst>
  </p:cmAuthor>
  <p:cmAuthor id="2" name="Arie Gurfinkel" initials="AG" lastIdx="34" clrIdx="1">
    <p:extLst>
      <p:ext uri="{19B8F6BF-5375-455C-9EA6-DF929625EA0E}">
        <p15:presenceInfo xmlns:p15="http://schemas.microsoft.com/office/powerpoint/2012/main" userId="S::agurfink@uwaterloo.ca::6ee9a164-7b14-49d1-9993-34ef427b8304" providerId="AD"/>
      </p:ext>
    </p:extLst>
  </p:cmAuthor>
  <p:cmAuthor id="3" name="yutingc@chalmers.se" initials="yu" lastIdx="42" clrIdx="2">
    <p:extLst>
      <p:ext uri="{19B8F6BF-5375-455C-9EA6-DF929625EA0E}">
        <p15:presenceInfo xmlns:p15="http://schemas.microsoft.com/office/powerpoint/2012/main" userId="S::urn:spo:guest#yutingc@chalmers.se::" providerId="AD"/>
      </p:ext>
    </p:extLst>
  </p:cmAuthor>
  <p:cmAuthor id="4" name="Hari Govind Vediramana Krishnan" initials="HK" lastIdx="3" clrIdx="3">
    <p:extLst>
      <p:ext uri="{19B8F6BF-5375-455C-9EA6-DF929625EA0E}">
        <p15:presenceInfo xmlns:p15="http://schemas.microsoft.com/office/powerpoint/2012/main" userId="S::hgvedira@uwaterloo.ca::36c62b6d-8100-46fd-84c2-c43b67584083" providerId="AD"/>
      </p:ext>
    </p:extLst>
  </p:cmAuthor>
  <p:cmAuthor id="5" name="sharon.shoham@gmail.com" initials="sh" lastIdx="3" clrIdx="4">
    <p:extLst>
      <p:ext uri="{19B8F6BF-5375-455C-9EA6-DF929625EA0E}">
        <p15:presenceInfo xmlns:p15="http://schemas.microsoft.com/office/powerpoint/2012/main" userId="S::urn:spo:guest#sharon.shoham@gmail.com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F82"/>
    <a:srgbClr val="005695"/>
    <a:srgbClr val="C99804"/>
    <a:srgbClr val="5CA1FB"/>
    <a:srgbClr val="03A64C"/>
    <a:srgbClr val="B2CCE5"/>
    <a:srgbClr val="777777"/>
    <a:srgbClr val="8BADE5"/>
    <a:srgbClr val="B3C2D7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710"/>
  </p:normalViewPr>
  <p:slideViewPr>
    <p:cSldViewPr snapToGrid="0">
      <p:cViewPr varScale="1">
        <p:scale>
          <a:sx n="128" d="100"/>
          <a:sy n="128" d="100"/>
        </p:scale>
        <p:origin x="2024" y="176"/>
      </p:cViewPr>
      <p:guideLst>
        <p:guide orient="horz" pos="288"/>
        <p:guide orient="horz" pos="3744"/>
        <p:guide orient="horz" pos="960"/>
        <p:guide orient="horz" pos="720"/>
        <p:guide pos="336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tags" Target="tags/tag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microsoft.com/office/2018/10/relationships/authors" Target="author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commentAuthors" Target="commentAuthor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/>
              <a:t>© 2014 Carnegie 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>
                <a:latin typeface="Times New Roman" pitchFamily="18" charset="0"/>
              </a:rPr>
              <a:t>  </a:t>
            </a: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AC363E17-291A-4AC6-942A-2CC827AAF43E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46104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46105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3A6F02B3-FA41-0144-A820-A7FB86451623}" type="datetime1">
              <a:rPr lang="en-US" smtClean="0"/>
              <a:t>8/11/22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5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0229"/>
            <a:ext cx="5086350" cy="414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/>
              <a:t>© 2014 Carnegie 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>
                <a:latin typeface="Times New Roman" pitchFamily="18" charset="0"/>
              </a:rPr>
              <a:t>  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96682DAF-BC0D-4CE6-B4F0-24EEC6997256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7192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6713317C-AE4F-304A-A417-76747B19E616}" type="datetime1">
              <a:rPr lang="en-US" smtClean="0"/>
              <a:t>8/11/22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554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3429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6350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914400" algn="l" rtl="0" fontAlgn="base">
      <a:spcBef>
        <a:spcPct val="30000"/>
      </a:spcBef>
      <a:spcAft>
        <a:spcPct val="0"/>
      </a:spcAft>
      <a:buChar char="•"/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amoncurry/8735833706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Software Engineering Institute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096E88-BFCD-9942-B9CD-1CAA83296993}" type="datetime1">
              <a:rPr lang="en-US" smtClean="0"/>
              <a:t>8/11/22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b="1"/>
              <a:t>Title Slide</a:t>
            </a:r>
          </a:p>
          <a:p>
            <a:pPr marL="685800" lvl="1" indent="-342900"/>
            <a:r>
              <a:rPr lang="en-US"/>
              <a:t>Title and Subtitle text blocks should not be moved from their position if at all possible.</a:t>
            </a:r>
          </a:p>
          <a:p>
            <a:pPr marL="228600" indent="-228600"/>
            <a:endParaRPr lang="en-US"/>
          </a:p>
          <a:p>
            <a:pPr marL="228600" indent="-228600"/>
            <a:endParaRPr lang="en-US"/>
          </a:p>
          <a:p>
            <a:pPr marL="228600" indent="-2286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71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 the first iteration, spacer proves that the property holds at level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947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93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At a higher level, Spacer establishes the property by proving that a – c &lt; 1 </a:t>
            </a:r>
            <a:r>
              <a:rPr lang="en-US">
                <a:sym typeface="Wingdings" pitchFamily="2" charset="2"/>
              </a:rPr>
              <a:t> b – d &lt; 1. Spacer, in fact, learn more lemmas that these but these are the interesting ones. I am not going to explain why these were learned. This is caused by a combination of the heuristics inside SMT, interpolation and MBP.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25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What can be done? Lets take a closer look on how Spacer diverges.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Below each vertical group is one of the lemmas learned in that iteration.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474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What can be done? Lets take a closer look on how Spacer diverges.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Below each vertical group is one of the lemmas learned in that iteration.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9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design a guidance technique that takes as input all lemmas in the trace, the proof obligation and the new lemma and give as out either a </a:t>
            </a:r>
            <a:r>
              <a:rPr lang="en-US" err="1"/>
              <a:t>pob</a:t>
            </a:r>
            <a:r>
              <a:rPr lang="en-US"/>
              <a:t> or a new lemma.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670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lemmas from the example in cube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405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lemmas from the example in cube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718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40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lemmas from the example in cube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27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Rybalchenko</a:t>
            </a:r>
            <a:r>
              <a:rPr lang="en-US"/>
              <a:t> </a:t>
            </a:r>
            <a:r>
              <a:rPr lang="en-US" err="1"/>
              <a:t>Threader</a:t>
            </a:r>
            <a:r>
              <a:rPr lang="en-US"/>
              <a:t>,</a:t>
            </a:r>
            <a:r>
              <a:rPr lang="en-US" baseline="0"/>
              <a:t> </a:t>
            </a:r>
            <a:r>
              <a:rPr lang="en-US" baseline="0" err="1"/>
              <a:t>Podelski</a:t>
            </a:r>
            <a:r>
              <a:rPr lang="en-US" baseline="0"/>
              <a:t> POPL’17, Philipp </a:t>
            </a:r>
            <a:r>
              <a:rPr lang="en-US" baseline="0" err="1"/>
              <a:t>Ruemer</a:t>
            </a:r>
            <a:r>
              <a:rPr lang="en-US" baseline="0"/>
              <a:t> Workshop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8/11/22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8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design a guidance technique that takes as input all lemmas in the trace, the proof obligation and the new lemma and give as out either a </a:t>
            </a:r>
            <a:r>
              <a:rPr lang="en-US" err="1"/>
              <a:t>pob</a:t>
            </a:r>
            <a:r>
              <a:rPr lang="en-US"/>
              <a:t> or a new lemma.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91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compared with Spacer with a timeout of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790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7E09A-757F-1842-AF59-EA68D34BFB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269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487e96c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487e96c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e83546dd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e83546dd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8/11/22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4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8/11/22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hlinkClick r:id="rId3"/>
              </a:rPr>
              <a:t>https://www.flickr.com/photos/eamoncurry/8735833706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8/11/22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96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aspect of such MC algorithms is local reasoning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8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That is </a:t>
            </a:r>
            <a:r>
              <a:rPr lang="en-US" err="1"/>
              <a:t>itp</a:t>
            </a:r>
            <a:r>
              <a:rPr lang="en-US"/>
              <a:t> only works sometimes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89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86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yellow dots are proof obligations. The blue dot denotes current depth of exploration.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5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60483" y="6484430"/>
            <a:ext cx="305513" cy="3055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-130025" y="6484425"/>
            <a:ext cx="5487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37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55EA1-F528-AE4F-BC92-CE232E7C0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BFB01-8A7F-EB4B-B082-50988EA06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86FE-E31A-D84E-AF2B-80925216C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6A5A-6866-A44A-A66B-0E9471298C9F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86812-D1BD-9C41-818B-B4D1C7D5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3BBD2-9DBA-E94F-AB5E-7E65FF68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18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7625-84A2-8743-9224-E2C8A0C1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3C3FC-B1FC-E54B-9076-D5DCBB9C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4FF20-B29D-B946-ADF4-576822A82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4971-817B-304D-8DFF-B0D5BE78E141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B7067-63ED-D347-AB6C-F45C5DC44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19240-BE9F-B44E-A05E-3EF4BE27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4616" y="6492876"/>
            <a:ext cx="789384" cy="365125"/>
          </a:xfrm>
        </p:spPr>
        <p:txBody>
          <a:bodyPr/>
          <a:lstStyle>
            <a:lvl1pPr>
              <a:defRPr sz="1500"/>
            </a:lvl1pPr>
          </a:lstStyle>
          <a:p>
            <a:fld id="{14771AD8-F1AA-3546-B0E5-B22BCEAB6D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41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8B287-1BCA-9A4F-9D4A-347CB33CE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B9E06-D617-E748-BBAD-2E970EF0D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37E11-81DE-7D46-ADDC-7A6EDAAFC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65236-8B5B-5B41-9CB8-CDAC453E4F82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4DA69-F52A-5048-8FC1-C4A390BF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54762-59E1-794D-8525-009D97C9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3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02E0-CD97-874B-ABD9-1EB0D91B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183B0-DF15-C84A-8042-FFC8403646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CE2B2-D421-534C-8A07-ABD5A37EB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0847B-5B5A-6344-8987-257A73FA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3F40-A5B2-C240-AEA8-845C1F58C074}" type="datetime1">
              <a:rPr lang="en-CA" smtClean="0"/>
              <a:t>2022-08-11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EA98E-0451-0E47-9EB2-502B29C9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D0154-21ED-9047-A790-9C496278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49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53C75-3E3B-DE4A-9A78-74DFE34E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89C3E-7A42-EC4E-925C-DAEDC2605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0EB97-E6C9-794F-9B41-B2049EE28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3B034-F32C-EC4C-B36E-24DFE0730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B1A736-D590-9A48-B159-EF5257AD3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D0D301-56FA-4545-99AD-C5F96847D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045E-456B-ED47-8010-4BEDD67FA376}" type="datetime1">
              <a:rPr lang="en-CA" smtClean="0"/>
              <a:t>2022-08-11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97DED3-E9A5-454D-82FF-1C3D7D79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B2C68F-49FF-6D42-A14D-CB06B1C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80FE-AD26-3546-A1A2-4F9A575D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4F68E-B7E8-6A45-A7A5-C25F7FE9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25C-6BA7-0446-86D7-BFF56EE2ED3B}" type="datetime1">
              <a:rPr lang="en-CA" smtClean="0"/>
              <a:t>2022-08-11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7C579-8848-E348-8173-AD846B78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E986C-32EF-BA40-84B4-9AB5FF8A0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63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E5267-2977-2549-B3F9-5F456E80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26E4-9731-9247-AADE-B4E5DFFC98E5}" type="datetime1">
              <a:rPr lang="en-CA" smtClean="0"/>
              <a:t>2022-08-11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7C650E-58EB-CE48-A268-4CCB13AD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F4481-1DFC-6440-AFF4-A3DF5B36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42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8BBE-737D-344A-967F-1FB80C44D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10FF-EFD0-CE46-880E-D8D98401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C229-113E-4741-A256-42DC7003F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8BE0B-37F3-F448-A976-EA9EE112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E6AA-CDBE-E648-9EC8-0EFC8F1817C7}" type="datetime1">
              <a:rPr lang="en-CA" smtClean="0"/>
              <a:t>2022-08-11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BBB79-1446-C14C-8E35-B19B8B59C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02A6C-D029-CB4F-B6FF-C094C38F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68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6B5BF-3AB6-5141-B00E-B6445A1C4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EA005-606A-B643-B9E0-34649EEB5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40878-B079-2245-AACA-859BEC22C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201F3-4A97-FA41-B909-BE2B7F99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E6AC-8888-FC4D-9C1F-E6C0762BF94D}" type="datetime1">
              <a:rPr lang="en-CA" smtClean="0"/>
              <a:t>2022-08-11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85093-618D-1947-930B-D955778B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C8685-DF7C-3A44-B801-55149064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24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A3BA-EA57-7B44-9992-6D1DAA99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7A53B-0A18-B445-A729-030052258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1B4A2-3187-1E4C-8C18-4A8BCD6B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E1F-248A-3349-B9D2-2C1363D94914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B47AC-E3CB-D649-AD81-1C95398A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908D8-E03D-844E-B8CB-97FC5BF9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87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1FB2AD-9985-6C4A-BB86-6E4AD1B9D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04421-0863-6D49-8EE6-EA2F4ADD4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9AB8D-C669-9445-98F0-0EBB725F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9E79-6337-974B-BEF9-DAC10093C538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0DB1F-5B3A-8343-9B6E-6889D589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6CED7-74A8-6A48-A0BE-5411E6D92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54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6002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6601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1185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848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634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9419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1974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1261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6385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9999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9232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 i="0">
                <a:latin typeface="Verdana Pro Cond Black" panose="020B08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0" i="0">
                <a:latin typeface="Verdana Pro Cond" panose="020B060603050404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8288-7B9F-D843-9DDC-375A7A696627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59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Verdana Pro Cond Black" panose="020B08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024E-034A-3347-9E2B-A57C7619F441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05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 b="1" i="0">
                <a:latin typeface="Verdana Pro Cond Black" panose="020B08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Verdana Pro Cond" panose="020B060603050404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B14D-75EC-B04F-81BC-CE78A92C57B9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6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Verdana Pro Cond Black" panose="020B08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70B6-0524-B940-887A-4ED291B4ADF8}" type="datetime1">
              <a:rPr lang="en-CA" smtClean="0"/>
              <a:t>2022-08-11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31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1" i="0">
                <a:latin typeface="Verdana Pro Cond Black" panose="020B08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Verdana Pro Cond" panose="020B0606030504040204" pitchFamily="34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Verdana Pro Cond" panose="020B0606030504040204" pitchFamily="34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489-4523-6845-BA8D-8789C451CA6F}" type="datetime1">
              <a:rPr lang="en-CA" smtClean="0"/>
              <a:t>2022-08-11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421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Verdana Pro Cond Black" panose="020B08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9B11-25F4-D040-BC82-B4020864EE5B}" type="datetime1">
              <a:rPr lang="en-CA" smtClean="0"/>
              <a:t>2022-08-11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83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967A-453B-B34A-B7D7-D6D0F4FC26FE}" type="datetime1">
              <a:rPr lang="en-CA" smtClean="0"/>
              <a:t>2022-08-11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3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1" i="0">
                <a:latin typeface="Verdana Pro Cond Black" panose="020B08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Verdana Pro Cond" panose="020B0606030504040204" pitchFamily="34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748C-7997-FD48-904C-37C99051871C}" type="datetime1">
              <a:rPr lang="en-CA" smtClean="0"/>
              <a:t>2022-08-11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9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1" i="0">
                <a:latin typeface="Verdana Pro Cond Black" panose="020B08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Verdana Pro Cond" panose="020B0606030504040204" pitchFamily="34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60A6-562A-4D4C-ABF5-850329A5E705}" type="datetime1">
              <a:rPr lang="en-CA" smtClean="0"/>
              <a:t>2022-08-11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00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72A33-02C3-184B-BE88-910B767294B6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25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E74B-19D8-0E4B-8B53-08A08665B855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8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DB33-90F4-4E4D-B1E4-EBB2E8D1A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159C0-ECB9-2C48-A395-E9079A9DE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32011-81DA-B24F-BFBF-DAFC24BC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6DCB3-9100-224C-9F56-284632E530DF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A8898-1BE8-F845-A790-24A3CD50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F38FF-5D56-E447-8DAA-B838DBF7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49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25D7B-90F4-8842-8A42-F6446F3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3" y="114123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B238B-9E15-FE48-A180-AD3B6B814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80" y="1578200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7F54F-506F-004A-982E-69F2C1D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A7F7-2B9B-2440-A58F-2701BBA4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622AF-F8F1-B146-98C6-5DC55F543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4E49E-6815-964A-9F05-065529DC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3D49-85E7-974E-B613-81F1B8B5566B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8E0B0-1DCF-0841-98EC-01B1D5F9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C8332-A664-904E-868B-1D07D1D1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2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7B0E-1A0F-4B4D-9B14-0F097C48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9ACC-307B-DB40-BBCA-3C43F5A3C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12635-C137-FF43-AEA0-3D9CC686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1098B-0F5F-3C47-A583-3EF139A55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1693-F8F0-8742-B4F7-2A8D71BB96E0}" type="datetime1">
              <a:rPr lang="en-CA" smtClean="0"/>
              <a:t>2022-08-11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AEDA-6D18-934C-BAE0-A4455DCE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4C8C9-1A0B-A74E-8C22-85A0FCFCE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21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8193-E6B6-E847-9270-C9C4A7BB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42981-CC36-4F42-AA7D-7796E8357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FB373-98E0-B849-A810-793669FCA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E4ECF-6179-C240-BE80-B1D0349BE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15241-9CD6-694D-9E36-57BF9AF00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F897B-8BEF-A549-9683-3F761911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C37F-9D38-F242-8DB6-FD39283837BF}" type="datetime1">
              <a:rPr lang="en-CA" smtClean="0"/>
              <a:t>2022-08-11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1C4046-9361-234D-88A5-C7A01543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0C3125-236F-0347-AF3B-FD1E686B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71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4B85-9A8E-0D40-992A-1DD5A62C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21FD31-DB0B-D54B-AAC7-FCC2793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1182-6E88-884B-BD12-2E6C5460E594}" type="datetime1">
              <a:rPr lang="en-CA" smtClean="0"/>
              <a:t>2022-08-11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FF76B9-0901-C94B-8F19-EF3320AB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29A84-63F5-0543-8257-7D9A65FF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30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1E5A57-D8AE-EC4D-A356-79A4998F8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B08-5ED1-AC46-B354-A79A11F7F217}" type="datetime1">
              <a:rPr lang="en-CA" smtClean="0"/>
              <a:t>2022-08-11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54B7-F6D7-FF4B-8C90-C3B8FB8E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631E5-1A61-EE48-84D8-203F315E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05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7030-348E-0547-95F7-D11D1037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10F2C-E99E-0D40-9F9D-AD1464CBF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69FCD-A61B-8141-B5F9-23C61A0F5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75192-0612-FF4D-B8F1-4905E988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EADE-A1C1-574C-8927-55B6DE9E02A1}" type="datetime1">
              <a:rPr lang="en-CA" smtClean="0"/>
              <a:t>2022-08-11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B07E6-3E5A-C54F-B2CD-B9693766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FEECF-2BB4-8148-A3FC-9E63B1827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622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BD63-C64B-064B-A8CC-2BD685977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669EBA-5D1F-0E45-B438-0806D6863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12B38-1614-F74B-9AF5-3336535BF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E65E2-8C6C-4446-8B47-CF530BBF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0A45B-C347-7643-83D4-0A275FDCFAE8}" type="datetime1">
              <a:rPr lang="en-CA" smtClean="0"/>
              <a:t>2022-08-11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865D4-3767-3F49-A76D-9F012907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7B11C-1B5C-254C-A261-BD2282EC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089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7365-552A-4D4C-91E4-F0C43F57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54BF82-AD52-754D-AAC3-1096178B6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CE1D-FF46-F047-BB76-24554BA6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FE8B-B127-8F4B-840D-7D126BFCF10A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1C031-3D2A-004F-8380-D061EE10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985B1-E618-E145-BA76-A3A3A712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22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C52FA-CF2D-A84B-B674-A43CBE0C3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5614C-666C-2647-A67F-18002E128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716C1-482E-9145-8995-D03CD8D9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B036-AECE-7646-A681-5B391FDCF7C0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14B63-5402-BF4E-9173-CE43CD0D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BB820-2A0A-A247-A651-AD525469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7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15563" y="643837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7C48DA-121C-D44E-B25D-1ED0742E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944EF-88AF-A948-AD64-E9AF2931A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B7E43-9563-714A-B202-87EC0C9C1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A7374-3F47-844F-BC18-579E956A3F3E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A5E87-2971-AA4B-B27E-6AFD1909B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B9DC2-A26D-9A48-8137-FC71B52AD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71AD8-F1AA-3546-B0E5-B22BCEAB6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7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3619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13FD9-03E1-DA47-8124-C68DFFACB85E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2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Verdana Pro Cond" panose="020B0606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37E0C-AFE3-F245-8719-06BBF044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DC878-DB0B-134F-BE5D-CBC02FC9A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35A0C-1EA1-3B4E-85AF-66492BF50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D85F-32AD-D044-9E46-713A0C0ADDC2}" type="datetime1">
              <a:rPr lang="en-CA" smtClean="0"/>
              <a:t>2022-08-11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1BAF9-DA46-EF43-94B2-67D8EC31B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C54B8-EE08-A240-A458-9FB5D0B8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1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si-verification-and-security/opensmt/" TargetMode="External"/><Relationship Id="rId2" Type="http://schemas.openxmlformats.org/officeDocument/2006/relationships/hyperlink" Target="http://verify.inf.usi.ch/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oliditylang.org/en/latest/smtchecker.html" TargetMode="External"/><Relationship Id="rId2" Type="http://schemas.openxmlformats.org/officeDocument/2006/relationships/hyperlink" Target="https://github.com/gernst/korn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hyperlink" Target="https://freepngimg.com/png/64762-icons-electronic-list-computer-user-interface-mailing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5" Type="http://schemas.openxmlformats.org/officeDocument/2006/relationships/image" Target="../media/image5.png"/><Relationship Id="rId4" Type="http://schemas.openxmlformats.org/officeDocument/2006/relationships/image" Target="../media/image127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hc-comp" TargetMode="External"/><Relationship Id="rId2" Type="http://schemas.openxmlformats.org/officeDocument/2006/relationships/hyperlink" Target="https://chc-comp.github.io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ithub.com/Z3Prover/z3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0.pn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0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5" Type="http://schemas.openxmlformats.org/officeDocument/2006/relationships/image" Target="../media/image93.png"/><Relationship Id="rId4" Type="http://schemas.openxmlformats.org/officeDocument/2006/relationships/image" Target="../media/image91.png"/><Relationship Id="rId9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11" Type="http://schemas.openxmlformats.org/officeDocument/2006/relationships/image" Target="../media/image90.png"/><Relationship Id="rId5" Type="http://schemas.openxmlformats.org/officeDocument/2006/relationships/image" Target="../media/image93.png"/><Relationship Id="rId10" Type="http://schemas.openxmlformats.org/officeDocument/2006/relationships/image" Target="../media/image100.png"/><Relationship Id="rId4" Type="http://schemas.openxmlformats.org/officeDocument/2006/relationships/image" Target="../media/image91.png"/><Relationship Id="rId9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65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png"/><Relationship Id="rId11" Type="http://schemas.openxmlformats.org/officeDocument/2006/relationships/image" Target="../media/image72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65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72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Z3Prover/z3/pull/6026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5.png"/><Relationship Id="rId4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38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0.png"/><Relationship Id="rId5" Type="http://schemas.openxmlformats.org/officeDocument/2006/relationships/image" Target="../media/image79.png"/><Relationship Id="rId4" Type="http://schemas.openxmlformats.org/officeDocument/2006/relationships/image" Target="../media/image15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uverifiers/eldaric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ChangeArrowheads="1"/>
          </p:cNvSpPr>
          <p:nvPr/>
        </p:nvSpPr>
        <p:spPr bwMode="auto">
          <a:xfrm>
            <a:off x="4181475" y="5726113"/>
            <a:ext cx="18415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308965"/>
            <a:ext cx="7848600" cy="1077206"/>
          </a:xfrm>
        </p:spPr>
        <p:txBody>
          <a:bodyPr/>
          <a:lstStyle/>
          <a:p>
            <a:r>
              <a:rPr lang="en-US"/>
              <a:t>Program Verification with Constrained Horn Clauses</a:t>
            </a:r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284666"/>
            <a:ext cx="5638800" cy="1962501"/>
          </a:xfrm>
        </p:spPr>
        <p:txBody>
          <a:bodyPr/>
          <a:lstStyle/>
          <a:p>
            <a:r>
              <a:rPr lang="en-US" b="1" dirty="0"/>
              <a:t>Prof. Arie Gurfinkel </a:t>
            </a:r>
          </a:p>
          <a:p>
            <a:r>
              <a:rPr lang="en-US" dirty="0"/>
              <a:t>Department of Electrical and Computer Engineering</a:t>
            </a:r>
            <a:endParaRPr lang="en-US" dirty="0">
              <a:cs typeface="Arial"/>
            </a:endParaRPr>
          </a:p>
          <a:p>
            <a:r>
              <a:rPr lang="en-US" dirty="0"/>
              <a:t>University of Waterloo</a:t>
            </a:r>
            <a:endParaRPr lang="en-US" dirty="0">
              <a:cs typeface="Arial"/>
            </a:endParaRPr>
          </a:p>
          <a:p>
            <a:r>
              <a:rPr lang="en-US" dirty="0"/>
              <a:t>Waterloo, Ontario, Canada</a:t>
            </a:r>
            <a:endParaRPr lang="en-US" dirty="0">
              <a:cs typeface="Arial"/>
            </a:endParaRPr>
          </a:p>
          <a:p>
            <a:endParaRPr lang="en-US" dirty="0"/>
          </a:p>
          <a:p>
            <a:r>
              <a:rPr lang="en-US" dirty="0"/>
              <a:t>August 10, 2022</a:t>
            </a:r>
          </a:p>
          <a:p>
            <a:r>
              <a:rPr lang="en-US" dirty="0">
                <a:cs typeface="Arial"/>
              </a:rPr>
              <a:t>CAV, FLOC, 2022</a:t>
            </a:r>
          </a:p>
        </p:txBody>
      </p:sp>
      <p:pic>
        <p:nvPicPr>
          <p:cNvPr id="12" name="Picture 11" title="University of Waterlo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C1DBEC-1C13-017D-BAEE-73CD9B951305}"/>
              </a:ext>
            </a:extLst>
          </p:cNvPr>
          <p:cNvSpPr txBox="1"/>
          <p:nvPr/>
        </p:nvSpPr>
        <p:spPr>
          <a:xfrm>
            <a:off x="395114" y="5753656"/>
            <a:ext cx="493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/>
              <a:t>joint work with </a:t>
            </a:r>
            <a:r>
              <a:rPr lang="en-US" sz="1400" dirty="0"/>
              <a:t>A. Komuravelli</a:t>
            </a:r>
            <a:r>
              <a:rPr lang="en-US" sz="1400" b="0" dirty="0"/>
              <a:t>, S. Chaki, G. Fedyukovich, S. Shoham, N. </a:t>
            </a:r>
            <a:r>
              <a:rPr lang="en-US" sz="1400" b="0" dirty="0" err="1"/>
              <a:t>Bjørner</a:t>
            </a:r>
            <a:r>
              <a:rPr lang="en-US" sz="1400" b="0" dirty="0"/>
              <a:t>, </a:t>
            </a:r>
            <a:r>
              <a:rPr lang="en-US" sz="1400" dirty="0"/>
              <a:t>Hari Govind V. K.</a:t>
            </a:r>
            <a:r>
              <a:rPr lang="en-US" sz="1400" b="0" dirty="0"/>
              <a:t>, Y. (Jeff) Chen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483578"/>
            <a:ext cx="5774606" cy="1405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5029200" cy="148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Horn Clauses for Program Verification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108299"/>
            <a:ext cx="4463746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96" y="4368307"/>
            <a:ext cx="4578350" cy="1341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46727" y="5867400"/>
            <a:ext cx="451751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err="1"/>
              <a:t>Bjørner</a:t>
            </a:r>
            <a:r>
              <a:rPr lang="en-US" sz="1600" b="0"/>
              <a:t>, Gurfinkel, McMillan, and </a:t>
            </a:r>
            <a:r>
              <a:rPr lang="en-US" sz="1600" b="0" err="1"/>
              <a:t>Rybalchenko</a:t>
            </a:r>
            <a:r>
              <a:rPr lang="en-US" sz="1600" b="0"/>
              <a:t>:</a:t>
            </a:r>
            <a:r>
              <a:rPr lang="en-US" sz="1600"/>
              <a:t> </a:t>
            </a:r>
          </a:p>
          <a:p>
            <a:r>
              <a:rPr lang="en-US" sz="1600" b="0"/>
              <a:t>Horn Clause Solvers for Program Verification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800" y="5038915"/>
            <a:ext cx="3429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0"/>
              <a:t>De Angelis et al. Verifying Array Programs by Transforming Verification Conditions. VMCAI'14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1B0DB-5141-860C-637D-E05B0DF1AD67}"/>
              </a:ext>
            </a:extLst>
          </p:cNvPr>
          <p:cNvSpPr txBox="1"/>
          <p:nvPr/>
        </p:nvSpPr>
        <p:spPr>
          <a:xfrm>
            <a:off x="139396" y="910837"/>
            <a:ext cx="3784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b="0" err="1"/>
              <a:t>Rybalchenko</a:t>
            </a:r>
            <a:r>
              <a:rPr lang="en-US" sz="1400" b="0"/>
              <a:t> et al. Synthesizing Software Verifiers from Proof Rules. PLDI'12</a:t>
            </a:r>
          </a:p>
        </p:txBody>
      </p:sp>
    </p:spTree>
    <p:extLst>
      <p:ext uri="{BB962C8B-B14F-4D97-AF65-F5344CB8AC3E}">
        <p14:creationId xmlns:p14="http://schemas.microsoft.com/office/powerpoint/2010/main" val="350907306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71" y="394460"/>
            <a:ext cx="8397363" cy="852465"/>
          </a:xfrm>
        </p:spPr>
        <p:txBody>
          <a:bodyPr>
            <a:normAutofit/>
          </a:bodyPr>
          <a:lstStyle/>
          <a:p>
            <a:r>
              <a:rPr lang="en-US" err="1"/>
              <a:t>FreqHorn</a:t>
            </a:r>
            <a:r>
              <a:rPr lang="en-US"/>
              <a:t>: CHC solving by enumerative search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00526" y="5591549"/>
            <a:ext cx="1589796" cy="4703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SMT check </a:t>
            </a:r>
            <a:r>
              <a:rPr lang="en-US" sz="1800" b="0" i="1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95851" y="3336264"/>
            <a:ext cx="1599578" cy="441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SMT check 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890744" y="4252536"/>
            <a:ext cx="1599578" cy="4703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SMT check 2</a:t>
            </a:r>
          </a:p>
        </p:txBody>
      </p:sp>
      <p:sp>
        <p:nvSpPr>
          <p:cNvPr id="9" name="Can 8"/>
          <p:cNvSpPr/>
          <p:nvPr/>
        </p:nvSpPr>
        <p:spPr>
          <a:xfrm>
            <a:off x="4339307" y="1869281"/>
            <a:ext cx="880950" cy="771491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Bad tries</a:t>
            </a:r>
          </a:p>
        </p:txBody>
      </p:sp>
      <p:sp>
        <p:nvSpPr>
          <p:cNvPr id="12" name="Curved Up Arrow 11"/>
          <p:cNvSpPr/>
          <p:nvPr/>
        </p:nvSpPr>
        <p:spPr>
          <a:xfrm rot="10987768" flipH="1">
            <a:off x="4745481" y="1791382"/>
            <a:ext cx="1019765" cy="251069"/>
          </a:xfrm>
          <a:prstGeom prst="curvedUpArrow">
            <a:avLst>
              <a:gd name="adj1" fmla="val 55291"/>
              <a:gd name="adj2" fmla="val 134025"/>
              <a:gd name="adj3" fmla="val 374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flipH="1">
            <a:off x="4588281" y="2553518"/>
            <a:ext cx="1116020" cy="269616"/>
          </a:xfrm>
          <a:prstGeom prst="curvedUpArrow">
            <a:avLst>
              <a:gd name="adj1" fmla="val 55291"/>
              <a:gd name="adj2" fmla="val 134025"/>
              <a:gd name="adj3" fmla="val 374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Up Arrow 18"/>
          <p:cNvSpPr/>
          <p:nvPr/>
        </p:nvSpPr>
        <p:spPr>
          <a:xfrm rot="5400000" flipH="1">
            <a:off x="5167889" y="2994884"/>
            <a:ext cx="969842" cy="460019"/>
          </a:xfrm>
          <a:prstGeom prst="curvedUpArrow">
            <a:avLst>
              <a:gd name="adj1" fmla="val 20739"/>
              <a:gd name="adj2" fmla="val 49374"/>
              <a:gd name="adj3" fmla="val 297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an 6"/>
          <p:cNvSpPr/>
          <p:nvPr/>
        </p:nvSpPr>
        <p:spPr>
          <a:xfrm>
            <a:off x="8022194" y="1855650"/>
            <a:ext cx="969981" cy="766534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/>
              <a:t>Lemmas</a:t>
            </a:r>
          </a:p>
        </p:txBody>
      </p:sp>
      <p:sp>
        <p:nvSpPr>
          <p:cNvPr id="26" name="Curved Up Arrow 25"/>
          <p:cNvSpPr/>
          <p:nvPr/>
        </p:nvSpPr>
        <p:spPr>
          <a:xfrm rot="10612232">
            <a:off x="7474448" y="1770088"/>
            <a:ext cx="958912" cy="228944"/>
          </a:xfrm>
          <a:prstGeom prst="curvedUpArrow">
            <a:avLst>
              <a:gd name="adj1" fmla="val 55291"/>
              <a:gd name="adj2" fmla="val 134025"/>
              <a:gd name="adj3" fmla="val 374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Up Arrow 26"/>
          <p:cNvSpPr/>
          <p:nvPr/>
        </p:nvSpPr>
        <p:spPr>
          <a:xfrm>
            <a:off x="7540578" y="2564276"/>
            <a:ext cx="1049423" cy="267676"/>
          </a:xfrm>
          <a:prstGeom prst="curvedUpArrow">
            <a:avLst>
              <a:gd name="adj1" fmla="val 55291"/>
              <a:gd name="adj2" fmla="val 134025"/>
              <a:gd name="adj3" fmla="val 374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6533545" y="3906935"/>
            <a:ext cx="194922" cy="383459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6533545" y="5382874"/>
            <a:ext cx="194922" cy="24562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6200000">
            <a:off x="7570210" y="5657339"/>
            <a:ext cx="194922" cy="388305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6530147" y="2948575"/>
            <a:ext cx="194922" cy="41287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/>
          <p:cNvSpPr/>
          <p:nvPr/>
        </p:nvSpPr>
        <p:spPr>
          <a:xfrm rot="394501">
            <a:off x="5591843" y="1784720"/>
            <a:ext cx="2105668" cy="1122691"/>
          </a:xfrm>
          <a:prstGeom prst="cloud">
            <a:avLst/>
          </a:prstGeom>
          <a:gradFill flip="none" rotWithShape="1">
            <a:gsLst>
              <a:gs pos="0">
                <a:srgbClr val="B2E800"/>
              </a:gs>
              <a:gs pos="0">
                <a:srgbClr val="0070C0">
                  <a:tint val="66000"/>
                  <a:satMod val="160000"/>
                </a:srgbClr>
              </a:gs>
              <a:gs pos="50000">
                <a:schemeClr val="bg1"/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0031" y="1944769"/>
            <a:ext cx="1612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0"/>
              <a:t>Candidates</a:t>
            </a:r>
            <a:br>
              <a:rPr lang="en-US" sz="2200" b="0"/>
            </a:br>
            <a:r>
              <a:rPr lang="en-US" sz="2200" b="0"/>
              <a:t>(Grammar)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91" y="5429715"/>
            <a:ext cx="669269" cy="632229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6266547" y="4659726"/>
            <a:ext cx="1035373" cy="803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sz="5000"/>
              <a:t>…</a:t>
            </a:r>
            <a:endParaRPr lang="en-US" sz="5000"/>
          </a:p>
        </p:txBody>
      </p:sp>
      <p:sp>
        <p:nvSpPr>
          <p:cNvPr id="33" name="Down Arrow 32"/>
          <p:cNvSpPr/>
          <p:nvPr/>
        </p:nvSpPr>
        <p:spPr>
          <a:xfrm>
            <a:off x="6533545" y="4851998"/>
            <a:ext cx="194922" cy="22595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rved Up Arrow 16"/>
          <p:cNvSpPr/>
          <p:nvPr/>
        </p:nvSpPr>
        <p:spPr>
          <a:xfrm rot="5400000" flipH="1">
            <a:off x="3554840" y="3589479"/>
            <a:ext cx="3172352" cy="1473340"/>
          </a:xfrm>
          <a:prstGeom prst="curvedUpArrow">
            <a:avLst>
              <a:gd name="adj1" fmla="val 6477"/>
              <a:gd name="adj2" fmla="val 16203"/>
              <a:gd name="adj3" fmla="val 8996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Up Arrow 17"/>
          <p:cNvSpPr/>
          <p:nvPr/>
        </p:nvSpPr>
        <p:spPr>
          <a:xfrm rot="5400000" flipH="1">
            <a:off x="4617506" y="3335636"/>
            <a:ext cx="1860386" cy="669063"/>
          </a:xfrm>
          <a:prstGeom prst="curvedUpArrow">
            <a:avLst>
              <a:gd name="adj1" fmla="val 15307"/>
              <a:gd name="adj2" fmla="val 34030"/>
              <a:gd name="adj3" fmla="val 20486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4D8D90-4375-2048-B689-4A9ADB92FD3C}"/>
              </a:ext>
            </a:extLst>
          </p:cNvPr>
          <p:cNvSpPr txBox="1"/>
          <p:nvPr/>
        </p:nvSpPr>
        <p:spPr>
          <a:xfrm>
            <a:off x="4538050" y="992160"/>
            <a:ext cx="4259553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b="0">
                <a:solidFill>
                  <a:schemeClr val="tx1"/>
                </a:solidFill>
              </a:rPr>
              <a:t>G. </a:t>
            </a:r>
            <a:r>
              <a:rPr lang="en-US" sz="1400" b="0" err="1">
                <a:solidFill>
                  <a:schemeClr val="tx1"/>
                </a:solidFill>
              </a:rPr>
              <a:t>Fedyukovich</a:t>
            </a:r>
            <a:r>
              <a:rPr lang="en-US" sz="1400" b="0">
                <a:solidFill>
                  <a:schemeClr val="tx1"/>
                </a:solidFill>
              </a:rPr>
              <a:t>, S. Kaufman, R. </a:t>
            </a:r>
            <a:r>
              <a:rPr lang="en-US" sz="1400" b="0" err="1">
                <a:solidFill>
                  <a:schemeClr val="tx1"/>
                </a:solidFill>
              </a:rPr>
              <a:t>Bodik</a:t>
            </a:r>
            <a:r>
              <a:rPr lang="en-US" sz="1400" b="0">
                <a:solidFill>
                  <a:schemeClr val="tx1"/>
                </a:solidFill>
              </a:rPr>
              <a:t>, FMCAD’17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1F7B923-B060-C84C-8589-399CA590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97" y="1275225"/>
            <a:ext cx="3853379" cy="4800600"/>
          </a:xfrm>
        </p:spPr>
        <p:txBody>
          <a:bodyPr/>
          <a:lstStyle/>
          <a:p>
            <a:r>
              <a:rPr lang="en-US"/>
              <a:t>High-level view:</a:t>
            </a:r>
          </a:p>
          <a:p>
            <a:pPr lvl="1"/>
            <a:r>
              <a:rPr lang="en-US"/>
              <a:t>Loop between a candidate generator and SMT-solver</a:t>
            </a:r>
          </a:p>
          <a:p>
            <a:pPr lvl="1"/>
            <a:r>
              <a:rPr lang="en-US"/>
              <a:t>Synthesizes lemmas separately</a:t>
            </a:r>
          </a:p>
          <a:p>
            <a:r>
              <a:rPr lang="en-US"/>
              <a:t>Candidate generator</a:t>
            </a:r>
          </a:p>
          <a:p>
            <a:pPr lvl="1"/>
            <a:r>
              <a:rPr lang="en-US"/>
              <a:t>Syntax-Guided Synthesis (</a:t>
            </a:r>
            <a:r>
              <a:rPr lang="en-US" err="1"/>
              <a:t>SyGuS</a:t>
            </a:r>
            <a:r>
              <a:rPr lang="en-US"/>
              <a:t>)</a:t>
            </a:r>
          </a:p>
          <a:p>
            <a:pPr lvl="1"/>
            <a:r>
              <a:rPr lang="en-US"/>
              <a:t>Non-recursive grammars </a:t>
            </a:r>
            <a:br>
              <a:rPr lang="en-US"/>
            </a:br>
            <a:r>
              <a:rPr lang="en-US"/>
              <a:t>obtained from ASTs of verification conditions</a:t>
            </a:r>
          </a:p>
          <a:p>
            <a:pPr lvl="1"/>
            <a:r>
              <a:rPr lang="en-US" err="1"/>
              <a:t>Learnes</a:t>
            </a:r>
            <a:r>
              <a:rPr lang="en-US"/>
              <a:t> from positive / negative candidates</a:t>
            </a:r>
          </a:p>
          <a:p>
            <a:r>
              <a:rPr lang="en-US"/>
              <a:t>SMT-based decision maker</a:t>
            </a:r>
          </a:p>
          <a:p>
            <a:pPr lvl="1"/>
            <a:r>
              <a:rPr lang="en-US"/>
              <a:t>Off-the-shelf SMT solver</a:t>
            </a:r>
          </a:p>
          <a:p>
            <a:pPr lvl="1"/>
            <a:r>
              <a:rPr lang="en-US"/>
              <a:t>Does not need interpolation or quantifier elimination</a:t>
            </a:r>
          </a:p>
          <a:p>
            <a:pPr lvl="1"/>
            <a:r>
              <a:rPr lang="en-US"/>
              <a:t>Easy to maintain</a:t>
            </a:r>
          </a:p>
        </p:txBody>
      </p:sp>
    </p:spTree>
    <p:extLst>
      <p:ext uri="{BB962C8B-B14F-4D97-AF65-F5344CB8AC3E}">
        <p14:creationId xmlns:p14="http://schemas.microsoft.com/office/powerpoint/2010/main" val="277159792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53360"/>
            <a:ext cx="8153400" cy="4800600"/>
          </a:xfrm>
        </p:spPr>
        <p:txBody>
          <a:bodyPr/>
          <a:lstStyle/>
          <a:p>
            <a:r>
              <a:rPr lang="en-US"/>
              <a:t>Safety of numerical programs: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Accelerated using interpolation and Houdini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Accelerated using data learning and quantifier elimination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Extended to arrays and quantified invariants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Extended to disjunctive invariants</a:t>
            </a:r>
          </a:p>
          <a:p>
            <a:r>
              <a:rPr lang="en-US"/>
              <a:t>(Non)-termination of programs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Ranking functions, recurrence sets</a:t>
            </a:r>
          </a:p>
          <a:p>
            <a:r>
              <a:rPr lang="en-US"/>
              <a:t>Modular analysis 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Generation of function summaries 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Proving </a:t>
            </a:r>
            <a:r>
              <a:rPr lang="en-US" err="1"/>
              <a:t>hyperproperties</a:t>
            </a:r>
            <a:endParaRPr lang="en-US"/>
          </a:p>
          <a:p>
            <a:r>
              <a:rPr lang="en-US"/>
              <a:t>Specification synthesis 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From invariants to spec and back</a:t>
            </a:r>
          </a:p>
          <a:p>
            <a:r>
              <a:rPr lang="en-US"/>
              <a:t>Test case generation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Invariants block unreachable branches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9A46D6-1479-BA4A-9007-31C595233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71" y="394460"/>
            <a:ext cx="8397363" cy="852465"/>
          </a:xfrm>
        </p:spPr>
        <p:txBody>
          <a:bodyPr>
            <a:normAutofit/>
          </a:bodyPr>
          <a:lstStyle/>
          <a:p>
            <a:r>
              <a:rPr lang="en-US" err="1"/>
              <a:t>FreqHorn</a:t>
            </a:r>
            <a:r>
              <a:rPr lang="en-US"/>
              <a:t>: CHC applications/extensions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D762A955-3737-2D49-AEE8-5597907BE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20" y="146864"/>
            <a:ext cx="1384746" cy="1409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A627C-EA56-7343-8FED-270718F2C0B3}"/>
              </a:ext>
            </a:extLst>
          </p:cNvPr>
          <p:cNvSpPr txBox="1"/>
          <p:nvPr/>
        </p:nvSpPr>
        <p:spPr>
          <a:xfrm>
            <a:off x="5780690" y="1577956"/>
            <a:ext cx="323718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 err="1"/>
              <a:t>Fedyukovich</a:t>
            </a:r>
            <a:r>
              <a:rPr lang="en-US" sz="1400" b="0"/>
              <a:t> and R. </a:t>
            </a:r>
            <a:r>
              <a:rPr lang="en-US" sz="1400" b="0" err="1"/>
              <a:t>Bodík</a:t>
            </a:r>
            <a:r>
              <a:rPr lang="en-US" sz="1400" b="0"/>
              <a:t>, TACAS’18</a:t>
            </a:r>
            <a:endParaRPr lang="en-US" sz="1400" b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53F9-9CD1-9946-89AC-F8153D7963CA}"/>
              </a:ext>
            </a:extLst>
          </p:cNvPr>
          <p:cNvSpPr txBox="1"/>
          <p:nvPr/>
        </p:nvSpPr>
        <p:spPr>
          <a:xfrm>
            <a:off x="4639000" y="2210329"/>
            <a:ext cx="436836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 err="1"/>
              <a:t>Fedyukovich</a:t>
            </a:r>
            <a:r>
              <a:rPr lang="en-US" sz="1400" b="0"/>
              <a:t>, Prabhu, Madhukar, Gupta, FMCAD’18</a:t>
            </a:r>
            <a:endParaRPr lang="en-US" sz="1400" b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1F6DEA-D557-3149-879E-E8CA44C08BC3}"/>
              </a:ext>
            </a:extLst>
          </p:cNvPr>
          <p:cNvSpPr txBox="1"/>
          <p:nvPr/>
        </p:nvSpPr>
        <p:spPr>
          <a:xfrm>
            <a:off x="7882759" y="2585263"/>
            <a:ext cx="112460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-||-, CAV’19</a:t>
            </a:r>
            <a:endParaRPr lang="en-US" sz="1400" b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216810-26C3-3B4E-B847-CCBCAE4E5045}"/>
              </a:ext>
            </a:extLst>
          </p:cNvPr>
          <p:cNvSpPr txBox="1"/>
          <p:nvPr/>
        </p:nvSpPr>
        <p:spPr>
          <a:xfrm>
            <a:off x="6193761" y="2960197"/>
            <a:ext cx="281360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Riley and </a:t>
            </a:r>
            <a:r>
              <a:rPr lang="en-US" sz="1400" b="0" err="1"/>
              <a:t>Fedyukovich</a:t>
            </a:r>
            <a:r>
              <a:rPr lang="en-US" sz="1400" b="0"/>
              <a:t>, FSE’22</a:t>
            </a:r>
            <a:endParaRPr lang="en-US" sz="1400" b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7A4E4-094F-DD41-9231-046BBD91670D}"/>
              </a:ext>
            </a:extLst>
          </p:cNvPr>
          <p:cNvSpPr txBox="1"/>
          <p:nvPr/>
        </p:nvSpPr>
        <p:spPr>
          <a:xfrm>
            <a:off x="5854262" y="3577196"/>
            <a:ext cx="315310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 err="1"/>
              <a:t>Fedyukovich</a:t>
            </a:r>
            <a:r>
              <a:rPr lang="en-US" sz="1400" b="0"/>
              <a:t>, Zhang, Gupta, CAV’18</a:t>
            </a:r>
            <a:endParaRPr lang="en-US" sz="1400" b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E9AE67-9320-8745-AC17-12E39D52CF5C}"/>
              </a:ext>
            </a:extLst>
          </p:cNvPr>
          <p:cNvSpPr txBox="1"/>
          <p:nvPr/>
        </p:nvSpPr>
        <p:spPr>
          <a:xfrm>
            <a:off x="5780690" y="4255815"/>
            <a:ext cx="323718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Pick, </a:t>
            </a:r>
            <a:r>
              <a:rPr lang="en-US" sz="1400" b="0" err="1"/>
              <a:t>Fedyukovich</a:t>
            </a:r>
            <a:r>
              <a:rPr lang="en-US" sz="1400" b="0"/>
              <a:t>, Gupta, VMCAI’21</a:t>
            </a:r>
            <a:endParaRPr lang="en-US" sz="1400" b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7882DB-5B1E-CE4A-B263-293C908FE439}"/>
              </a:ext>
            </a:extLst>
          </p:cNvPr>
          <p:cNvSpPr txBox="1"/>
          <p:nvPr/>
        </p:nvSpPr>
        <p:spPr>
          <a:xfrm>
            <a:off x="5780690" y="4685420"/>
            <a:ext cx="323718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Pick, </a:t>
            </a:r>
            <a:r>
              <a:rPr lang="en-US" sz="1400" b="0" err="1"/>
              <a:t>Fedyukovich</a:t>
            </a:r>
            <a:r>
              <a:rPr lang="en-US" sz="1400" b="0"/>
              <a:t>, Gupta, FMCAD’20</a:t>
            </a:r>
            <a:endParaRPr lang="en-US" sz="1400" b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19BFDD-3E88-C240-98EF-51C66385152B}"/>
              </a:ext>
            </a:extLst>
          </p:cNvPr>
          <p:cNvSpPr txBox="1"/>
          <p:nvPr/>
        </p:nvSpPr>
        <p:spPr>
          <a:xfrm>
            <a:off x="4667362" y="5338160"/>
            <a:ext cx="436836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Prabhu, </a:t>
            </a:r>
            <a:r>
              <a:rPr lang="en-US" sz="1400" b="0" err="1"/>
              <a:t>Fedyukovich</a:t>
            </a:r>
            <a:r>
              <a:rPr lang="en-US" sz="1400" b="0"/>
              <a:t>, Madhukar, D’Souza, PLDI’21</a:t>
            </a:r>
            <a:endParaRPr lang="en-US" sz="1400" b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0A09D-B6CB-F949-B414-E8E567225014}"/>
              </a:ext>
            </a:extLst>
          </p:cNvPr>
          <p:cNvSpPr txBox="1"/>
          <p:nvPr/>
        </p:nvSpPr>
        <p:spPr>
          <a:xfrm>
            <a:off x="5970416" y="6021899"/>
            <a:ext cx="305797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 err="1"/>
              <a:t>Zlatkin</a:t>
            </a:r>
            <a:r>
              <a:rPr lang="en-US" sz="1400" b="0"/>
              <a:t> and </a:t>
            </a:r>
            <a:r>
              <a:rPr lang="en-US" sz="1400" b="0" err="1"/>
              <a:t>Fedyukovich</a:t>
            </a:r>
            <a:r>
              <a:rPr lang="en-US" sz="1400" b="0"/>
              <a:t>, TACAS’22</a:t>
            </a:r>
            <a:endParaRPr lang="en-US" sz="1400" b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22532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154A-B20B-0EC1-2098-DA90166B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Golem: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C81F1-AFA5-550E-D7F9-B313D2679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Solver for Constrained Horn Clauses</a:t>
            </a:r>
          </a:p>
          <a:p>
            <a:endParaRPr lang="en-US"/>
          </a:p>
          <a:p>
            <a:r>
              <a:rPr lang="en-US"/>
              <a:t>Developed at </a:t>
            </a:r>
            <a:r>
              <a:rPr lang="en-US">
                <a:hlinkClick r:id="rId2"/>
              </a:rPr>
              <a:t>USI Formal Verification and Security Lab</a:t>
            </a:r>
            <a:r>
              <a:rPr lang="en-US"/>
              <a:t> (Lugano, Switzerland) by Martin </a:t>
            </a:r>
            <a:r>
              <a:rPr lang="en-US" err="1"/>
              <a:t>Blicha</a:t>
            </a:r>
            <a:r>
              <a:rPr lang="en-US"/>
              <a:t> et al.</a:t>
            </a:r>
          </a:p>
          <a:p>
            <a:endParaRPr lang="en-US"/>
          </a:p>
          <a:p>
            <a:r>
              <a:rPr lang="en-US"/>
              <a:t>Craig interpolation-based algorithm for CHC solving</a:t>
            </a:r>
          </a:p>
          <a:p>
            <a:endParaRPr lang="en-US"/>
          </a:p>
          <a:p>
            <a:r>
              <a:rPr lang="en-US"/>
              <a:t>Tight integration with interpolating SMT solver </a:t>
            </a:r>
            <a:r>
              <a:rPr lang="en-US">
                <a:hlinkClick r:id="rId3"/>
              </a:rPr>
              <a:t>OpenSMT</a:t>
            </a:r>
            <a:endParaRPr lang="en-US"/>
          </a:p>
          <a:p>
            <a:endParaRPr lang="en-CA"/>
          </a:p>
          <a:p>
            <a:r>
              <a:rPr lang="en-CA"/>
              <a:t>Supports linear real and integer arithmetic as the background theory </a:t>
            </a:r>
          </a:p>
          <a:p>
            <a:endParaRPr lang="en-CA"/>
          </a:p>
          <a:p>
            <a:r>
              <a:rPr lang="en-CA"/>
              <a:t>Available at https://</a:t>
            </a:r>
            <a:r>
              <a:rPr lang="en-CA" err="1"/>
              <a:t>github.com</a:t>
            </a:r>
            <a:r>
              <a:rPr lang="en-CA"/>
              <a:t>/</a:t>
            </a:r>
            <a:r>
              <a:rPr lang="en-CA" err="1"/>
              <a:t>usi</a:t>
            </a:r>
            <a:r>
              <a:rPr lang="en-CA"/>
              <a:t>-verification-and-security/golem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33552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089D-3348-940E-F0F3-ED7210DA4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Golem: 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EF1EF-EF8F-84E5-BC45-F8927AF7D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Summer 2020</a:t>
            </a:r>
          </a:p>
          <a:p>
            <a:pPr lvl="1"/>
            <a:r>
              <a:rPr lang="en-CA"/>
              <a:t>first commits</a:t>
            </a:r>
          </a:p>
          <a:p>
            <a:r>
              <a:rPr lang="en-CA"/>
              <a:t>Winter 2020</a:t>
            </a:r>
          </a:p>
          <a:p>
            <a:pPr lvl="1"/>
            <a:r>
              <a:rPr lang="en-CA"/>
              <a:t>Impact engine [McMillan ’06] (Lazy Abstraction with Interpolants) </a:t>
            </a:r>
          </a:p>
          <a:p>
            <a:r>
              <a:rPr lang="en-CA"/>
              <a:t>March 2021</a:t>
            </a:r>
          </a:p>
          <a:p>
            <a:pPr lvl="1"/>
            <a:r>
              <a:rPr lang="en-CA"/>
              <a:t>3 medals at CHC-COMP ’21</a:t>
            </a:r>
          </a:p>
          <a:p>
            <a:r>
              <a:rPr lang="en-CA"/>
              <a:t>May 2021</a:t>
            </a:r>
          </a:p>
          <a:p>
            <a:pPr lvl="1"/>
            <a:r>
              <a:rPr lang="en-CA"/>
              <a:t>Spacer engine [Komuravelli et al. ’16] </a:t>
            </a:r>
          </a:p>
          <a:p>
            <a:r>
              <a:rPr lang="en-CA"/>
              <a:t>Summer 2021</a:t>
            </a:r>
          </a:p>
          <a:p>
            <a:pPr lvl="1"/>
            <a:r>
              <a:rPr lang="en-CA"/>
              <a:t>TPA engine [</a:t>
            </a:r>
            <a:r>
              <a:rPr lang="en-CA" err="1"/>
              <a:t>Blicha</a:t>
            </a:r>
            <a:r>
              <a:rPr lang="en-CA"/>
              <a:t> et al. ’22] (Transition Power Abstraction) </a:t>
            </a:r>
          </a:p>
          <a:p>
            <a:r>
              <a:rPr lang="en-CA"/>
              <a:t>April 2022 </a:t>
            </a:r>
          </a:p>
          <a:p>
            <a:pPr lvl="1"/>
            <a:r>
              <a:rPr lang="en-CA"/>
              <a:t>4 medals at CHC-COMP ’22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86990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3AAC-8856-6ADB-5EA8-248711F5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Golem: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ABB66-242B-6A88-EB0D-2EA3AEC5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67" y="1167340"/>
            <a:ext cx="7267433" cy="47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28925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185E-EAAF-84D1-2D95-286BEAFD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Golem: Future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361F7-F493-784B-0F63-C1C3599B9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Extend supported background theories (arrays, ADTs) </a:t>
            </a:r>
          </a:p>
          <a:p>
            <a:endParaRPr lang="en-CA"/>
          </a:p>
          <a:p>
            <a:r>
              <a:rPr lang="en-CA"/>
              <a:t>Extend TPA engine to support nonlinear CHC systems </a:t>
            </a:r>
          </a:p>
          <a:p>
            <a:endParaRPr lang="en-CA"/>
          </a:p>
          <a:p>
            <a:r>
              <a:rPr lang="en-CA"/>
              <a:t>Golem as backend for </a:t>
            </a:r>
            <a:r>
              <a:rPr lang="en-CA">
                <a:hlinkClick r:id="rId2"/>
              </a:rPr>
              <a:t>Korn</a:t>
            </a:r>
            <a:br>
              <a:rPr lang="en-CA"/>
            </a:br>
            <a:endParaRPr lang="en-CA"/>
          </a:p>
          <a:p>
            <a:r>
              <a:rPr lang="en-CA"/>
              <a:t>Golem as backend for </a:t>
            </a:r>
            <a:r>
              <a:rPr lang="en-CA" err="1">
                <a:hlinkClick r:id="rId3"/>
              </a:rPr>
              <a:t>SolCMC</a:t>
            </a:r>
            <a:r>
              <a:rPr lang="en-CA"/>
              <a:t> (Alt et al. ’22) </a:t>
            </a:r>
          </a:p>
          <a:p>
            <a:endParaRPr lang="en-CA"/>
          </a:p>
          <a:p>
            <a:r>
              <a:rPr lang="en-CA"/>
              <a:t>Develop proper API for Golem as library </a:t>
            </a:r>
          </a:p>
          <a:p>
            <a:endParaRPr lang="en-CA"/>
          </a:p>
          <a:p>
            <a:r>
              <a:rPr lang="en-CA"/>
              <a:t>Support </a:t>
            </a:r>
            <a:r>
              <a:rPr lang="en-CA" err="1"/>
              <a:t>Datalog</a:t>
            </a:r>
            <a:r>
              <a:rPr lang="en-CA"/>
              <a:t> input format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33342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ECEEE-C8EE-4148-86E5-2CA24DA1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Users of CHC Solvers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63107-06D5-0541-80F7-3752C6803640}"/>
              </a:ext>
            </a:extLst>
          </p:cNvPr>
          <p:cNvSpPr txBox="1"/>
          <p:nvPr/>
        </p:nvSpPr>
        <p:spPr>
          <a:xfrm>
            <a:off x="7610552" y="2431116"/>
            <a:ext cx="1313919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0" dirty="0">
                <a:solidFill>
                  <a:prstClr val="black"/>
                </a:solidFill>
                <a:latin typeface="Calibri" panose="020F0502020204030204"/>
              </a:rPr>
              <a:t>SAT (</a:t>
            </a:r>
            <a:r>
              <a:rPr lang="en-US" sz="2100" b="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SAFE)</a:t>
            </a:r>
            <a:endParaRPr lang="en-US" sz="21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58976-1840-E04B-80A9-974E7A3BD951}"/>
              </a:ext>
            </a:extLst>
          </p:cNvPr>
          <p:cNvSpPr txBox="1"/>
          <p:nvPr/>
        </p:nvSpPr>
        <p:spPr>
          <a:xfrm>
            <a:off x="7610551" y="3919519"/>
            <a:ext cx="1313919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0" dirty="0">
                <a:solidFill>
                  <a:prstClr val="black"/>
                </a:solidFill>
                <a:latin typeface="Calibri" panose="020F0502020204030204"/>
              </a:rPr>
              <a:t>UNSAT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00" b="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(UNSAFE)</a:t>
            </a:r>
            <a:endParaRPr lang="en-US" sz="21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0EE3D-F11D-4545-BD49-449EDED737D1}"/>
              </a:ext>
            </a:extLst>
          </p:cNvPr>
          <p:cNvSpPr txBox="1"/>
          <p:nvPr/>
        </p:nvSpPr>
        <p:spPr>
          <a:xfrm>
            <a:off x="130872" y="3065439"/>
            <a:ext cx="2099731" cy="15927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srgbClr val="4472C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method</a:t>
            </a: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Main(x: List, </a:t>
            </a:r>
            <a:r>
              <a:rPr lang="en-CA" sz="825" b="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Int) </a:t>
            </a: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srgbClr val="4472C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requires</a:t>
            </a: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length(x) == </a:t>
            </a:r>
            <a:r>
              <a:rPr lang="en-CA" sz="825" b="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CA" sz="825" b="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srgbClr val="4472C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while</a:t>
            </a: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(*) </a:t>
            </a: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srgbClr val="FF0000"/>
                </a:solidFill>
                <a:latin typeface="Consolas"/>
                <a:cs typeface="Consolas" panose="020B0609020204030204" pitchFamily="49" charset="0"/>
              </a:rPr>
              <a:t> inv</a:t>
            </a:r>
            <a:r>
              <a:rPr lang="en-CA" sz="825" b="0" dirty="0">
                <a:solidFill>
                  <a:prstClr val="black"/>
                </a:solidFill>
                <a:latin typeface="Consolas"/>
                <a:cs typeface="Consolas" panose="020B0609020204030204" pitchFamily="49" charset="0"/>
              </a:rPr>
              <a:t>: ?</a:t>
            </a: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prstClr val="black"/>
                </a:solidFill>
                <a:latin typeface="Consolas"/>
                <a:cs typeface="Consolas" panose="020B0609020204030204" pitchFamily="49" charset="0"/>
              </a:rPr>
              <a:t> {</a:t>
            </a: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 (x != nil) {</a:t>
            </a: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x, </a:t>
            </a:r>
            <a:r>
              <a:rPr lang="en-CA" sz="825" b="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:= </a:t>
            </a:r>
            <a:r>
              <a:rPr lang="en-CA" sz="825" b="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x.tail</a:t>
            </a: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CA" sz="825" b="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 1;</a:t>
            </a: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AFABAB"/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srgbClr val="000000"/>
                </a:solidFill>
                <a:latin typeface="Consolas"/>
                <a:cs typeface="Consolas" panose="020B0609020204030204" pitchFamily="49" charset="0"/>
              </a:rPr>
              <a:t> }</a:t>
            </a: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srgbClr val="4472C4"/>
                </a:solidFill>
                <a:latin typeface="Consolas"/>
                <a:cs typeface="Consolas" panose="020B0609020204030204" pitchFamily="49" charset="0"/>
              </a:rPr>
              <a:t> assert</a:t>
            </a:r>
            <a:r>
              <a:rPr lang="en-CA" sz="825" b="0" dirty="0">
                <a:solidFill>
                  <a:prstClr val="black"/>
                </a:solidFill>
                <a:latin typeface="Consolas"/>
                <a:cs typeface="Consolas" panose="020B0609020204030204" pitchFamily="49" charset="0"/>
              </a:rPr>
              <a:t>(</a:t>
            </a:r>
            <a:r>
              <a:rPr lang="en-CA" sz="825" b="0" dirty="0" err="1">
                <a:solidFill>
                  <a:prstClr val="black"/>
                </a:solidFill>
                <a:latin typeface="Consolas"/>
                <a:cs typeface="Consolas" panose="020B0609020204030204" pitchFamily="49" charset="0"/>
              </a:rPr>
              <a:t>i</a:t>
            </a:r>
            <a:r>
              <a:rPr lang="en-CA" sz="825" b="0" dirty="0">
                <a:solidFill>
                  <a:prstClr val="black"/>
                </a:solidFill>
                <a:latin typeface="Consolas"/>
                <a:cs typeface="Consolas" panose="020B0609020204030204" pitchFamily="49" charset="0"/>
              </a:rPr>
              <a:t> &gt;= 0);</a:t>
            </a:r>
            <a:endParaRPr lang="en-CA" sz="825" b="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257175" indent="-257175" algn="l" defTabSz="685800" fontAlgn="auto">
              <a:spcBef>
                <a:spcPts val="0"/>
              </a:spcBef>
              <a:spcAft>
                <a:spcPts val="0"/>
              </a:spcAft>
              <a:buClr>
                <a:srgbClr val="E7E6E6">
                  <a:lumMod val="75000"/>
                </a:srgbClr>
              </a:buClr>
              <a:buSzPct val="75000"/>
              <a:buFontTx/>
              <a:buAutoNum type="arabicPeriod"/>
            </a:pPr>
            <a:r>
              <a:rPr lang="en-CA" sz="825" b="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8D5EFA-C75A-5245-ADE2-416F214B1BE8}"/>
              </a:ext>
            </a:extLst>
          </p:cNvPr>
          <p:cNvSpPr/>
          <p:nvPr/>
        </p:nvSpPr>
        <p:spPr>
          <a:xfrm>
            <a:off x="2852004" y="3520058"/>
            <a:ext cx="1069130" cy="5410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0" dirty="0">
                <a:solidFill>
                  <a:prstClr val="black"/>
                </a:solidFill>
                <a:latin typeface="Calibri" panose="020F0502020204030204"/>
              </a:rPr>
              <a:t>VC GEN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9F98D3-FC50-2342-BA63-55990AD8AEFC}"/>
              </a:ext>
            </a:extLst>
          </p:cNvPr>
          <p:cNvSpPr/>
          <p:nvPr/>
        </p:nvSpPr>
        <p:spPr>
          <a:xfrm>
            <a:off x="5084388" y="3469630"/>
            <a:ext cx="1373562" cy="6222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0" dirty="0">
                <a:solidFill>
                  <a:prstClr val="black"/>
                </a:solidFill>
                <a:latin typeface="Calibri" panose="020F0502020204030204"/>
              </a:rPr>
              <a:t>CHC solver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48E1E39-E5E9-B24A-A004-D3C73921D408}"/>
              </a:ext>
            </a:extLst>
          </p:cNvPr>
          <p:cNvSpPr/>
          <p:nvPr/>
        </p:nvSpPr>
        <p:spPr>
          <a:xfrm>
            <a:off x="2299865" y="3708544"/>
            <a:ext cx="442436" cy="19620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B0C9A73-C637-774A-8E6E-00E10C8BB6AC}"/>
              </a:ext>
            </a:extLst>
          </p:cNvPr>
          <p:cNvSpPr/>
          <p:nvPr/>
        </p:nvSpPr>
        <p:spPr>
          <a:xfrm>
            <a:off x="3990395" y="3686454"/>
            <a:ext cx="955469" cy="23306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05C5F0-985A-EF4D-902C-14FDF8055645}"/>
              </a:ext>
            </a:extLst>
          </p:cNvPr>
          <p:cNvSpPr/>
          <p:nvPr/>
        </p:nvSpPr>
        <p:spPr>
          <a:xfrm>
            <a:off x="4085395" y="3224789"/>
            <a:ext cx="765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+mn-ea"/>
              </a:rPr>
              <a:t>CHC</a:t>
            </a:r>
            <a:endParaRPr lang="en-US" sz="24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C0BDAD1-C4B7-4C4C-A5D2-4FB7E2DC4E66}"/>
              </a:ext>
            </a:extLst>
          </p:cNvPr>
          <p:cNvSpPr/>
          <p:nvPr/>
        </p:nvSpPr>
        <p:spPr>
          <a:xfrm rot="20022669">
            <a:off x="6563061" y="3291071"/>
            <a:ext cx="700313" cy="30899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BA05A6ED-5225-0E4F-A072-546648C6C970}"/>
              </a:ext>
            </a:extLst>
          </p:cNvPr>
          <p:cNvSpPr/>
          <p:nvPr/>
        </p:nvSpPr>
        <p:spPr>
          <a:xfrm rot="1241120">
            <a:off x="6621846" y="3820913"/>
            <a:ext cx="752256" cy="28093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" descr="GitHub - seahorn/seahorn: SeaHorn Verification Framework">
            <a:extLst>
              <a:ext uri="{FF2B5EF4-FFF2-40B4-BE49-F238E27FC236}">
                <a16:creationId xmlns:a16="http://schemas.microsoft.com/office/drawing/2014/main" id="{EE1F6687-B51A-7347-9302-1D1E6E3B7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39" y="5969470"/>
            <a:ext cx="549757" cy="5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27A8B5-4760-3A42-9CC6-1BAD470ED948}"/>
              </a:ext>
            </a:extLst>
          </p:cNvPr>
          <p:cNvSpPr/>
          <p:nvPr/>
        </p:nvSpPr>
        <p:spPr>
          <a:xfrm>
            <a:off x="3929102" y="6030905"/>
            <a:ext cx="2108846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</a:rPr>
              <a:t>rust-horn</a:t>
            </a:r>
          </a:p>
        </p:txBody>
      </p:sp>
      <p:pic>
        <p:nvPicPr>
          <p:cNvPr id="23" name="Picture 4" descr="Jayhorn: A Framework for Verifying Java programs">
            <a:extLst>
              <a:ext uri="{FF2B5EF4-FFF2-40B4-BE49-F238E27FC236}">
                <a16:creationId xmlns:a16="http://schemas.microsoft.com/office/drawing/2014/main" id="{5E5D42AB-1301-E544-8DE4-B4E06BB9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27" y="5907526"/>
            <a:ext cx="1112544" cy="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Value Types In Solidity - Knoldus Blogs">
            <a:extLst>
              <a:ext uri="{FF2B5EF4-FFF2-40B4-BE49-F238E27FC236}">
                <a16:creationId xmlns:a16="http://schemas.microsoft.com/office/drawing/2014/main" id="{50F18D1D-A52D-D247-B167-F7D61BB14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80" y="5959510"/>
            <a:ext cx="1384046" cy="58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yckekoTE.png">
            <a:extLst>
              <a:ext uri="{FF2B5EF4-FFF2-40B4-BE49-F238E27FC236}">
                <a16:creationId xmlns:a16="http://schemas.microsoft.com/office/drawing/2014/main" id="{4F92DBD1-9B7D-ACB9-CA18-F0FBFF29E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37" y="3469630"/>
            <a:ext cx="295351" cy="393801"/>
          </a:xfrm>
          <a:prstGeom prst="rect">
            <a:avLst/>
          </a:prstGeom>
        </p:spPr>
      </p:pic>
      <p:pic>
        <p:nvPicPr>
          <p:cNvPr id="29" name="Picture 28" descr="Schematic, icon&#10;&#10;Description automatically generated">
            <a:extLst>
              <a:ext uri="{FF2B5EF4-FFF2-40B4-BE49-F238E27FC236}">
                <a16:creationId xmlns:a16="http://schemas.microsoft.com/office/drawing/2014/main" id="{6CF2E70B-7027-938E-7725-180E08D90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11456" y="1853356"/>
            <a:ext cx="1002456" cy="1416205"/>
          </a:xfrm>
          <a:prstGeom prst="rect">
            <a:avLst/>
          </a:prstGeom>
        </p:spPr>
      </p:pic>
      <p:pic>
        <p:nvPicPr>
          <p:cNvPr id="31" name="Picture 30" descr="Schematic, icon&#10;&#10;Description automatically generated">
            <a:extLst>
              <a:ext uri="{FF2B5EF4-FFF2-40B4-BE49-F238E27FC236}">
                <a16:creationId xmlns:a16="http://schemas.microsoft.com/office/drawing/2014/main" id="{355D0553-EF3D-522F-C546-788765C1C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81932" y="1940782"/>
            <a:ext cx="1002456" cy="1416205"/>
          </a:xfrm>
          <a:prstGeom prst="rect">
            <a:avLst/>
          </a:prstGeom>
        </p:spPr>
      </p:pic>
      <p:pic>
        <p:nvPicPr>
          <p:cNvPr id="32" name="Picture 31" descr="Schematic, icon&#10;&#10;Description automatically generated">
            <a:extLst>
              <a:ext uri="{FF2B5EF4-FFF2-40B4-BE49-F238E27FC236}">
                <a16:creationId xmlns:a16="http://schemas.microsoft.com/office/drawing/2014/main" id="{DEFA3CD5-64F9-B26B-E700-0ECBFE441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25340" y="1999055"/>
            <a:ext cx="1002456" cy="1416205"/>
          </a:xfrm>
          <a:prstGeom prst="rect">
            <a:avLst/>
          </a:prstGeom>
        </p:spPr>
      </p:pic>
      <p:pic>
        <p:nvPicPr>
          <p:cNvPr id="33" name="Picture 32" descr="Schematic, icon&#10;&#10;Description automatically generated">
            <a:extLst>
              <a:ext uri="{FF2B5EF4-FFF2-40B4-BE49-F238E27FC236}">
                <a16:creationId xmlns:a16="http://schemas.microsoft.com/office/drawing/2014/main" id="{7AC72E0F-D842-4EF2-B016-BC546C55A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74011" y="1429937"/>
            <a:ext cx="1002456" cy="141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85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B9E9-EA34-9178-B55D-7EE5FAE4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HST: Spacer Visualizer (ver. 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2ED9A-6C37-A030-6E39-5F6DEC012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500240"/>
            <a:ext cx="8153400" cy="159576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Created by Matteo </a:t>
            </a:r>
            <a:r>
              <a:rPr lang="en-US" dirty="0" err="1"/>
              <a:t>Marescotti</a:t>
            </a:r>
            <a:r>
              <a:rPr lang="en-US" dirty="0"/>
              <a:t> as a side-project to understand Spacer behavior</a:t>
            </a:r>
          </a:p>
          <a:p>
            <a:endParaRPr lang="en-US" dirty="0"/>
          </a:p>
          <a:p>
            <a:r>
              <a:rPr lang="en-US" dirty="0"/>
              <a:t>Extremely useful in understanding what Spacer is doing</a:t>
            </a:r>
          </a:p>
          <a:p>
            <a:endParaRPr lang="en-US" dirty="0"/>
          </a:p>
          <a:p>
            <a:r>
              <a:rPr lang="en-US" dirty="0"/>
              <a:t>Intendent for internal use only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DEB8F41-5377-760F-DB10-69B8EB175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3" r="43124" b="28164"/>
          <a:stretch/>
        </p:blipFill>
        <p:spPr>
          <a:xfrm>
            <a:off x="1439727" y="1158436"/>
            <a:ext cx="6005409" cy="2989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6252857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BA526-1783-39FC-E802-765AF24D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HST: Spacer Visualizer (ver. 2)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B2DA17-2AD6-EAE0-ADD1-33CC02370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47" y="1834538"/>
            <a:ext cx="5229921" cy="2854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429347-8147-C43B-AAEF-0BD1CF08A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884234"/>
            <a:ext cx="8153400" cy="1211766"/>
          </a:xfrm>
        </p:spPr>
        <p:txBody>
          <a:bodyPr/>
          <a:lstStyle/>
          <a:p>
            <a:r>
              <a:rPr lang="en-US" dirty="0"/>
              <a:t>with Aishwarya Ramanathan, </a:t>
            </a:r>
            <a:r>
              <a:rPr lang="en-US" dirty="0" err="1"/>
              <a:t>Nham</a:t>
            </a:r>
            <a:r>
              <a:rPr lang="en-US" dirty="0"/>
              <a:t> Le, and Richard </a:t>
            </a:r>
            <a:r>
              <a:rPr lang="en-US" dirty="0" err="1"/>
              <a:t>Trefler</a:t>
            </a:r>
            <a:endParaRPr lang="en-US" dirty="0"/>
          </a:p>
          <a:p>
            <a:pPr lvl="1"/>
            <a:r>
              <a:rPr lang="en-US" dirty="0"/>
              <a:t>based on Vampire Visualizer by Bernhard </a:t>
            </a:r>
            <a:r>
              <a:rPr lang="en-US" dirty="0" err="1"/>
              <a:t>Gleiss</a:t>
            </a:r>
            <a:r>
              <a:rPr lang="en-US" dirty="0"/>
              <a:t> </a:t>
            </a:r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B24422BA-FDBA-BCDC-DF1E-7DD51F130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2284"/>
            <a:ext cx="5096528" cy="3510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1969EE-1D86-0F62-E96E-5716112D7AF3}"/>
              </a:ext>
            </a:extLst>
          </p:cNvPr>
          <p:cNvSpPr txBox="1"/>
          <p:nvPr/>
        </p:nvSpPr>
        <p:spPr>
          <a:xfrm>
            <a:off x="3170210" y="6066393"/>
            <a:ext cx="53014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0" dirty="0"/>
              <a:t>https://</a:t>
            </a:r>
            <a:r>
              <a:rPr lang="en-US" sz="1800" b="0" dirty="0" err="1"/>
              <a:t>github.com</a:t>
            </a:r>
            <a:r>
              <a:rPr lang="en-US" sz="1800" b="0" dirty="0"/>
              <a:t>/nhamlv-55/spacer-visualization/</a:t>
            </a:r>
          </a:p>
        </p:txBody>
      </p:sp>
    </p:spTree>
    <p:extLst>
      <p:ext uri="{BB962C8B-B14F-4D97-AF65-F5344CB8AC3E}">
        <p14:creationId xmlns:p14="http://schemas.microsoft.com/office/powerpoint/2010/main" val="1819199871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25D7-0552-DA45-8312-71C87FE7B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Art, Science, and Magic</a:t>
            </a:r>
            <a:r>
              <a:rPr lang="en-US" dirty="0"/>
              <a:t> of CHCs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7D4D9-E3AC-B440-8901-512D166D8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Checking of Safety Properties is CHC satisfiability</a:t>
            </a:r>
          </a:p>
          <a:p>
            <a:pPr lvl="1"/>
            <a:r>
              <a:rPr lang="en-US" dirty="0"/>
              <a:t>Logic: Constrained Horn Clauses (CHC)</a:t>
            </a:r>
          </a:p>
          <a:p>
            <a:pPr lvl="1"/>
            <a:r>
              <a:rPr lang="en-US" dirty="0"/>
              <a:t>“Decision” procedure: Spacer</a:t>
            </a:r>
          </a:p>
          <a:p>
            <a:pPr lvl="1"/>
            <a:r>
              <a:rPr lang="en-US" dirty="0"/>
              <a:t>Constraints: arithmetic, </a:t>
            </a:r>
            <a:r>
              <a:rPr lang="en-US" dirty="0" err="1"/>
              <a:t>bv</a:t>
            </a:r>
            <a:r>
              <a:rPr lang="en-US" dirty="0"/>
              <a:t>, </a:t>
            </a:r>
            <a:r>
              <a:rPr lang="en-US" b="1" dirty="0"/>
              <a:t>arrays</a:t>
            </a:r>
            <a:r>
              <a:rPr lang="en-US" dirty="0"/>
              <a:t>, </a:t>
            </a:r>
            <a:r>
              <a:rPr lang="en-US" b="1" dirty="0"/>
              <a:t>quantifiers</a:t>
            </a:r>
            <a:r>
              <a:rPr lang="en-US" dirty="0"/>
              <a:t>, </a:t>
            </a:r>
            <a:r>
              <a:rPr lang="en-US" b="1" dirty="0" err="1"/>
              <a:t>adt</a:t>
            </a:r>
            <a:r>
              <a:rPr lang="en-US" b="1" dirty="0"/>
              <a:t> + </a:t>
            </a:r>
            <a:r>
              <a:rPr lang="en-US" b="1" dirty="0" err="1"/>
              <a:t>recfn</a:t>
            </a:r>
            <a:r>
              <a:rPr lang="en-US" dirty="0"/>
              <a:t>, …</a:t>
            </a:r>
          </a:p>
          <a:p>
            <a:pPr marL="114300" lvl="1" indent="0">
              <a:buNone/>
            </a:pPr>
            <a:endParaRPr lang="en-US" dirty="0"/>
          </a:p>
          <a:p>
            <a:pPr indent="-169863"/>
            <a:r>
              <a:rPr lang="en-US" b="1" dirty="0"/>
              <a:t>Art:</a:t>
            </a:r>
            <a:r>
              <a:rPr lang="en-US" dirty="0"/>
              <a:t> finding the right encoding from the problem domain to logic</a:t>
            </a:r>
          </a:p>
          <a:p>
            <a:pPr lvl="1"/>
            <a:r>
              <a:rPr lang="en-US" dirty="0"/>
              <a:t>the difference between easy to impossible</a:t>
            </a:r>
          </a:p>
          <a:p>
            <a:pPr lvl="1"/>
            <a:r>
              <a:rPr lang="en-US" dirty="0"/>
              <a:t>encodings can “simulate” specialized algorithms</a:t>
            </a:r>
          </a:p>
          <a:p>
            <a:pPr indent="-169863"/>
            <a:r>
              <a:rPr lang="en-US" b="1" dirty="0"/>
              <a:t>Science:</a:t>
            </a:r>
            <a:r>
              <a:rPr lang="en-US" dirty="0"/>
              <a:t> Progress, termination (when decidable)</a:t>
            </a:r>
          </a:p>
          <a:p>
            <a:pPr lvl="1"/>
            <a:r>
              <a:rPr lang="en-US" dirty="0"/>
              <a:t>while the underlying problem is undecidable, many fragment or sub-problems are decidable</a:t>
            </a:r>
          </a:p>
          <a:p>
            <a:pPr indent="-169863"/>
            <a:r>
              <a:rPr lang="en-US" b="1" dirty="0"/>
              <a:t>Magic:</a:t>
            </a:r>
            <a:r>
              <a:rPr lang="en-US" dirty="0"/>
              <a:t> actually solving useful problems</a:t>
            </a:r>
          </a:p>
          <a:p>
            <a:pPr lvl="1"/>
            <a:r>
              <a:rPr lang="en-US" dirty="0"/>
              <a:t>interpolation, heuristics, generalizations, …</a:t>
            </a:r>
          </a:p>
          <a:p>
            <a:pPr lvl="1"/>
            <a:r>
              <a:rPr lang="en-US" dirty="0"/>
              <a:t>the list is endless</a:t>
            </a:r>
          </a:p>
        </p:txBody>
      </p:sp>
      <p:pic>
        <p:nvPicPr>
          <p:cNvPr id="4" name="Picture 3" descr="zyckekoTE.png">
            <a:extLst>
              <a:ext uri="{FF2B5EF4-FFF2-40B4-BE49-F238E27FC236}">
                <a16:creationId xmlns:a16="http://schemas.microsoft.com/office/drawing/2014/main" id="{FAB47A76-B295-4541-AC66-1A6EF8716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062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91000" y="1001012"/>
            <a:ext cx="4762067" cy="2432402"/>
            <a:chOff x="0" y="1596019"/>
            <a:chExt cx="4762067" cy="24324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96019"/>
              <a:ext cx="4762067" cy="19091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1" y="3505201"/>
              <a:ext cx="4609666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err="1"/>
                <a:t>Hojjat</a:t>
              </a:r>
              <a:r>
                <a:rPr lang="en-US" sz="1400" b="0"/>
                <a:t> et al. Horn Clauses for Communicating Timed Systems. HCVS'14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775597"/>
          </a:xfrm>
        </p:spPr>
        <p:txBody>
          <a:bodyPr/>
          <a:lstStyle/>
          <a:p>
            <a:r>
              <a:rPr lang="en-US"/>
              <a:t>Horn Clauses for Concurrent / Distributed / Parameterized Systems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6267" y="1371600"/>
            <a:ext cx="3784600" cy="2333917"/>
            <a:chOff x="5130800" y="1066800"/>
            <a:chExt cx="3784600" cy="23339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6700" y="1066800"/>
              <a:ext cx="3352800" cy="17020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0800" y="2877497"/>
              <a:ext cx="378460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err="1"/>
                <a:t>Rybalchenko</a:t>
              </a:r>
              <a:r>
                <a:rPr lang="en-US" sz="1400" b="0"/>
                <a:t> et al. Synthesizing Software Verifiers from Proof Rules. PLDI'12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9701" y="4192055"/>
            <a:ext cx="6007105" cy="2521804"/>
            <a:chOff x="139701" y="4192055"/>
            <a:chExt cx="6007105" cy="2521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01" y="4192055"/>
              <a:ext cx="6007105" cy="19855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37140" y="6190639"/>
              <a:ext cx="387306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err="1"/>
                <a:t>Hoenicke</a:t>
              </a:r>
              <a:r>
                <a:rPr lang="en-US" sz="1400" b="0"/>
                <a:t> et al. Thread Modularity at Many Levels. POPL'17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867" y="3628064"/>
            <a:ext cx="3886200" cy="21744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79715" y="5827359"/>
            <a:ext cx="347335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0"/>
              <a:t>Gurfinkel et al.  SMT-Based Verification of Parameterized Systems. FSE 2016</a:t>
            </a:r>
          </a:p>
        </p:txBody>
      </p:sp>
    </p:spTree>
    <p:extLst>
      <p:ext uri="{BB962C8B-B14F-4D97-AF65-F5344CB8AC3E}">
        <p14:creationId xmlns:p14="http://schemas.microsoft.com/office/powerpoint/2010/main" val="1652914393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D77154-A75B-D14E-B6FE-12B73BEF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/>
              <a:t>END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6B0119-87AD-E04A-BB83-7FBDE06BD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8799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A349-2C08-2740-932A-57EDD213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Verification with HORN(LIA)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3BD3D-D827-C745-822D-C63C076E494E}"/>
              </a:ext>
            </a:extLst>
          </p:cNvPr>
          <p:cNvSpPr txBox="1"/>
          <p:nvPr/>
        </p:nvSpPr>
        <p:spPr>
          <a:xfrm>
            <a:off x="304800" y="1066800"/>
            <a:ext cx="286488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z = x;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assume (y &gt; 0);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while (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&lt; y) {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 z = z + 1; 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+ 1; 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assert(z == x + y);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F563D-30FA-4F47-A663-B5C91E8C6527}"/>
              </a:ext>
            </a:extLst>
          </p:cNvPr>
          <p:cNvSpPr txBox="1"/>
          <p:nvPr/>
        </p:nvSpPr>
        <p:spPr>
          <a:xfrm>
            <a:off x="87067" y="4572000"/>
            <a:ext cx="9056933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z = x &amp;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= 0 &amp; y &gt; 0 		         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	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)</a:t>
            </a:r>
          </a:p>
          <a:p>
            <a:pPr algn="l"/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) &amp;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&lt; y &amp; z1=z+1 &amp; i1=i+1  	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z1, i1)</a:t>
            </a:r>
          </a:p>
          <a:p>
            <a:pPr algn="l"/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) &amp;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&gt;= y &amp; z !=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x+y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	    	false</a:t>
            </a:r>
            <a:endParaRPr lang="en-US" b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9C1D6E-2E5F-4F42-881E-1EFD6ABE330B}"/>
              </a:ext>
            </a:extLst>
          </p:cNvPr>
          <p:cNvGrpSpPr/>
          <p:nvPr/>
        </p:nvGrpSpPr>
        <p:grpSpPr>
          <a:xfrm>
            <a:off x="3962400" y="2051804"/>
            <a:ext cx="2438400" cy="2291596"/>
            <a:chOff x="3962400" y="2051804"/>
            <a:chExt cx="2438400" cy="2291596"/>
          </a:xfrm>
        </p:grpSpPr>
        <p:sp>
          <p:nvSpPr>
            <p:cNvPr id="8" name="Bent-Up Arrow 7">
              <a:extLst>
                <a:ext uri="{FF2B5EF4-FFF2-40B4-BE49-F238E27FC236}">
                  <a16:creationId xmlns:a16="http://schemas.microsoft.com/office/drawing/2014/main" id="{67EDCAFC-CF4D-E94F-B99F-685A383A1BDF}"/>
                </a:ext>
              </a:extLst>
            </p:cNvPr>
            <p:cNvSpPr/>
            <p:nvPr/>
          </p:nvSpPr>
          <p:spPr bwMode="auto">
            <a:xfrm rot="10800000" flipH="1">
              <a:off x="3962400" y="2051804"/>
              <a:ext cx="2438400" cy="2291596"/>
            </a:xfrm>
            <a:prstGeom prst="bentUpArrow">
              <a:avLst/>
            </a:prstGeom>
            <a:solidFill>
              <a:srgbClr val="5CA1F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27925-F614-3343-B97E-DA147AD283B1}"/>
                </a:ext>
              </a:extLst>
            </p:cNvPr>
            <p:cNvSpPr txBox="1"/>
            <p:nvPr/>
          </p:nvSpPr>
          <p:spPr>
            <a:xfrm>
              <a:off x="4267200" y="2126436"/>
              <a:ext cx="114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IS SAT?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665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417C-E02B-D84E-B477-51316E96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SMT-LIB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1FD3E-82D6-444E-AD95-D81DFA85D2A7}"/>
              </a:ext>
            </a:extLst>
          </p:cNvPr>
          <p:cNvSpPr txBox="1"/>
          <p:nvPr/>
        </p:nvSpPr>
        <p:spPr>
          <a:xfrm>
            <a:off x="304800" y="1066800"/>
            <a:ext cx="3657600" cy="53245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(set-logic HORN)</a:t>
            </a:r>
          </a:p>
          <a:p>
            <a:pPr algn="l"/>
            <a:endParaRPr lang="en-US" sz="800" b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;;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(x, y, z,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(declare-fun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Bool)</a:t>
            </a:r>
          </a:p>
          <a:p>
            <a:pPr algn="l"/>
            <a:endParaRPr lang="en-US" sz="800" b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(assert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 (A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(B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(C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(D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(=&gt; (and (&gt; B 0) (= C A) (= D 0))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 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A B C D)))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(assert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 (A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(B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(C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(D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(C1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(D1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(=&gt;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(and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A B C D) (&lt; D B) (= C1 (+ C 1)) (= D1 (+ D 1)))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A B C1 D1)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(assert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 (A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(B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(C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(D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(=&gt; (and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A B C D) (&gt;= D B) (not (= C (+ A B))))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  false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 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algn="l"/>
            <a:endParaRPr lang="en-US" sz="800" b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(check-sat)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(get-model)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EAD06-CC0C-5E47-8BAE-10D9AE57C67D}"/>
              </a:ext>
            </a:extLst>
          </p:cNvPr>
          <p:cNvSpPr txBox="1"/>
          <p:nvPr/>
        </p:nvSpPr>
        <p:spPr>
          <a:xfrm>
            <a:off x="4267200" y="1066800"/>
            <a:ext cx="4288353" cy="191590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 z3 add-by-one.smt2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sat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(model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(define-fun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((x!0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(x!1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(x!2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(x!3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 Bool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(and (&lt;= (+ x!2 (* (- 1) x!0) (* (- 1) x!3)) 0)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(&lt;= (+ x!2 (* (- 1) x!0) (* (- 1) x!1)) 0)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(&lt;= (+ x!0 x!3 (* (- 1) x!2)) 0)))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B8F67-CC63-7C4A-8856-D6C92BD36A18}"/>
              </a:ext>
            </a:extLst>
          </p:cNvPr>
          <p:cNvSpPr/>
          <p:nvPr/>
        </p:nvSpPr>
        <p:spPr>
          <a:xfrm>
            <a:off x="4267200" y="4114800"/>
            <a:ext cx="396240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(x, y, z, </a:t>
            </a:r>
            <a:r>
              <a:rPr lang="en-US" sz="3200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	z  = x + </a:t>
            </a:r>
            <a:r>
              <a:rPr lang="en-US" sz="3200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pPr algn="l"/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	z &lt;= x + y</a:t>
            </a:r>
          </a:p>
        </p:txBody>
      </p:sp>
    </p:spTree>
    <p:extLst>
      <p:ext uri="{BB962C8B-B14F-4D97-AF65-F5344CB8AC3E}">
        <p14:creationId xmlns:p14="http://schemas.microsoft.com/office/powerpoint/2010/main" val="950489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A349-2C08-2740-932A-57EDD213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Verification with HORN(LIA)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3BD3D-D827-C745-822D-C63C076E494E}"/>
              </a:ext>
            </a:extLst>
          </p:cNvPr>
          <p:cNvSpPr txBox="1"/>
          <p:nvPr/>
        </p:nvSpPr>
        <p:spPr>
          <a:xfrm>
            <a:off x="304800" y="1066800"/>
            <a:ext cx="4698722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inc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(int z) { return z + 1; }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assume(x &lt;= 0);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while (x &lt; 5) {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  x =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inc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(x);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assert(x &lt; 10);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F563D-30FA-4F47-A663-B5C91E8C6527}"/>
              </a:ext>
            </a:extLst>
          </p:cNvPr>
          <p:cNvSpPr txBox="1"/>
          <p:nvPr/>
        </p:nvSpPr>
        <p:spPr>
          <a:xfrm>
            <a:off x="892138" y="4452730"/>
            <a:ext cx="7218194" cy="1785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r = z + 1		        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  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Inc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(z, r)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x &lt;= 0                         Inv(x)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Inv(x) &amp; x &lt; 5 &amp;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Inc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y)   	Inv(y)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Inv(x) &amp; x &gt;= 5 &amp; x &gt;= 10 	   	false</a:t>
            </a:r>
            <a:endParaRPr lang="en-US" b="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9C1D6E-2E5F-4F42-881E-1EFD6ABE330B}"/>
              </a:ext>
            </a:extLst>
          </p:cNvPr>
          <p:cNvGrpSpPr/>
          <p:nvPr/>
        </p:nvGrpSpPr>
        <p:grpSpPr>
          <a:xfrm>
            <a:off x="3962400" y="2051804"/>
            <a:ext cx="3720548" cy="1894031"/>
            <a:chOff x="3962400" y="2051804"/>
            <a:chExt cx="2438400" cy="2291596"/>
          </a:xfrm>
        </p:grpSpPr>
        <p:sp>
          <p:nvSpPr>
            <p:cNvPr id="8" name="Bent-Up Arrow 7">
              <a:extLst>
                <a:ext uri="{FF2B5EF4-FFF2-40B4-BE49-F238E27FC236}">
                  <a16:creationId xmlns:a16="http://schemas.microsoft.com/office/drawing/2014/main" id="{67EDCAFC-CF4D-E94F-B99F-685A383A1BDF}"/>
                </a:ext>
              </a:extLst>
            </p:cNvPr>
            <p:cNvSpPr/>
            <p:nvPr/>
          </p:nvSpPr>
          <p:spPr bwMode="auto">
            <a:xfrm rot="10800000" flipH="1">
              <a:off x="3962400" y="2051804"/>
              <a:ext cx="2438400" cy="2291596"/>
            </a:xfrm>
            <a:prstGeom prst="bentUpArrow">
              <a:avLst/>
            </a:prstGeom>
            <a:solidFill>
              <a:srgbClr val="5CA1F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27925-F614-3343-B97E-DA147AD283B1}"/>
                </a:ext>
              </a:extLst>
            </p:cNvPr>
            <p:cNvSpPr txBox="1"/>
            <p:nvPr/>
          </p:nvSpPr>
          <p:spPr>
            <a:xfrm>
              <a:off x="4267200" y="2126436"/>
              <a:ext cx="114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 SAT?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997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417C-E02B-D84E-B477-51316E96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SMT-LIB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1FD3E-82D6-444E-AD95-D81DFA85D2A7}"/>
              </a:ext>
            </a:extLst>
          </p:cNvPr>
          <p:cNvSpPr txBox="1"/>
          <p:nvPr/>
        </p:nvSpPr>
        <p:spPr>
          <a:xfrm>
            <a:off x="304800" y="1066800"/>
            <a:ext cx="3657600" cy="3231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(set-logic HORN)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(set-option :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fp.xform.inline_linear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false)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(set-option :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fp.xform.inline_eager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false)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(declare-fun Inv ( Int ) Bool)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(declare-fun Inc ( Int Int ) Bool)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((z Int)) (Inc z (+ z 1))))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((x Int)) (=&gt; (&lt;= x 0) (Inv x))))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((x Int) (y Int)) (=&gt; (and (&lt; x 5) (Inc x y)) (Inv y))))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((x Int)) (=&gt; (and (Inv x) (&gt;= x 5) (&gt;= x 10)) false)))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(check-sat)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(get-model)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EAD06-CC0C-5E47-8BAE-10D9AE57C67D}"/>
              </a:ext>
            </a:extLst>
          </p:cNvPr>
          <p:cNvSpPr txBox="1"/>
          <p:nvPr/>
        </p:nvSpPr>
        <p:spPr>
          <a:xfrm>
            <a:off x="4267200" y="1066800"/>
            <a:ext cx="4092787" cy="191590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 z3 add-by-one-fn.smt2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sat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(define-fun Inc ((x!0 Int) (x!1 Int)) Bool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(not (&gt;= (+ x!1 (* (- 1) x!0)) 2)))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(define-fun Inv ((x!0 Int)) Bool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(not (&gt;= x!0 6)))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B8F67-CC63-7C4A-8856-D6C92BD36A18}"/>
              </a:ext>
            </a:extLst>
          </p:cNvPr>
          <p:cNvSpPr/>
          <p:nvPr/>
        </p:nvSpPr>
        <p:spPr>
          <a:xfrm>
            <a:off x="4332393" y="3634958"/>
            <a:ext cx="3962400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Inc(x0,x1) := </a:t>
            </a:r>
          </a:p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	x1 &lt;= x0 + 1</a:t>
            </a:r>
          </a:p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Inv(x0) :=</a:t>
            </a:r>
          </a:p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	x0 &lt;= 5 </a:t>
            </a:r>
          </a:p>
        </p:txBody>
      </p:sp>
    </p:spTree>
    <p:extLst>
      <p:ext uri="{BB962C8B-B14F-4D97-AF65-F5344CB8AC3E}">
        <p14:creationId xmlns:p14="http://schemas.microsoft.com/office/powerpoint/2010/main" val="2008548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1803-DD1D-B08F-F4C8-F760FE29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of CHCs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3A462-D733-85EF-3925-57A677DB0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Prototyping different strategies and proof rules for verification</a:t>
            </a:r>
          </a:p>
          <a:p>
            <a:pPr lvl="1"/>
            <a:r>
              <a:rPr lang="en-US"/>
              <a:t>verification by inductive invariants</a:t>
            </a:r>
          </a:p>
          <a:p>
            <a:pPr lvl="1"/>
            <a:r>
              <a:rPr lang="en-US"/>
              <a:t>modular invariants</a:t>
            </a:r>
          </a:p>
          <a:p>
            <a:pPr lvl="1"/>
            <a:r>
              <a:rPr lang="en-US"/>
              <a:t>predicate abstraction</a:t>
            </a:r>
          </a:p>
          <a:p>
            <a:pPr lvl="1"/>
            <a:r>
              <a:rPr lang="en-US"/>
              <a:t>modular proof rules for concurrent systems</a:t>
            </a:r>
          </a:p>
          <a:p>
            <a:pPr lvl="1"/>
            <a:r>
              <a:rPr lang="en-US"/>
              <a:t>verification of parameterized systems</a:t>
            </a:r>
          </a:p>
          <a:p>
            <a:pPr lvl="1"/>
            <a:r>
              <a:rPr lang="en-US"/>
              <a:t>type inference for refinement type systems</a:t>
            </a:r>
          </a:p>
          <a:p>
            <a:pPr lvl="1"/>
            <a:r>
              <a:rPr lang="en-US"/>
              <a:t>synthesis</a:t>
            </a:r>
          </a:p>
          <a:p>
            <a:pPr lvl="1"/>
            <a:r>
              <a:rPr lang="en-US"/>
              <a:t>…</a:t>
            </a:r>
          </a:p>
          <a:p>
            <a:pPr lvl="1"/>
            <a:r>
              <a:rPr lang="en-US"/>
              <a:t>create new verification tools by reducing to CHCs</a:t>
            </a:r>
          </a:p>
          <a:p>
            <a:pPr lvl="1"/>
            <a:endParaRPr lang="en-US"/>
          </a:p>
          <a:p>
            <a:r>
              <a:rPr lang="en-US" dirty="0"/>
              <a:t>Building </a:t>
            </a:r>
            <a:r>
              <a:rPr lang="en-US"/>
              <a:t>automated verification tools</a:t>
            </a:r>
          </a:p>
          <a:p>
            <a:pPr lvl="1"/>
            <a:r>
              <a:rPr lang="en-US"/>
              <a:t>SeaHorn, </a:t>
            </a:r>
            <a:r>
              <a:rPr lang="en-US" err="1"/>
              <a:t>JayHorn</a:t>
            </a:r>
            <a:r>
              <a:rPr lang="en-US"/>
              <a:t>, </a:t>
            </a:r>
            <a:r>
              <a:rPr lang="en-US" err="1"/>
              <a:t>RustHorn</a:t>
            </a:r>
            <a:r>
              <a:rPr lang="en-US"/>
              <a:t>, …</a:t>
            </a:r>
          </a:p>
          <a:p>
            <a:pPr lvl="1"/>
            <a:r>
              <a:rPr lang="en-US" err="1"/>
              <a:t>SmartACE</a:t>
            </a:r>
            <a:r>
              <a:rPr lang="en-US"/>
              <a:t>, </a:t>
            </a:r>
            <a:r>
              <a:rPr lang="en-US" dirty="0" err="1"/>
              <a:t>SolCMC</a:t>
            </a:r>
            <a:r>
              <a:rPr lang="en-US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13931772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Logic-based Algorithmic Verification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SeaHorn</a:t>
            </a:r>
          </a:p>
        </p:txBody>
      </p:sp>
    </p:spTree>
    <p:extLst>
      <p:ext uri="{BB962C8B-B14F-4D97-AF65-F5344CB8AC3E}">
        <p14:creationId xmlns:p14="http://schemas.microsoft.com/office/powerpoint/2010/main" val="11805735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Logic-based Algorithmic Verification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1162050" cy="115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07" y="2818169"/>
            <a:ext cx="1647444" cy="119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1400" y="30581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yuthaya" charset="-34"/>
                <a:ea typeface="Ayuthaya" charset="-34"/>
                <a:cs typeface="Ayuthaya" charset="-34"/>
              </a:rPr>
              <a:t>CPR</a:t>
            </a:r>
          </a:p>
        </p:txBody>
      </p:sp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9571947" flipH="1">
            <a:off x="1695505" y="2321561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41507" y="841864"/>
            <a:ext cx="1066800" cy="596123"/>
          </a:xfrm>
          <a:prstGeom prst="wedgeRoundRectCallout">
            <a:avLst>
              <a:gd name="adj1" fmla="val -36290"/>
              <a:gd name="adj2" fmla="val 8513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Simulink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493646" y="2962420"/>
            <a:ext cx="1066800" cy="596123"/>
          </a:xfrm>
          <a:prstGeom prst="wedgeRoundRectCallout">
            <a:avLst>
              <a:gd name="adj1" fmla="val 77527"/>
              <a:gd name="adj2" fmla="val 2981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Lustre</a:t>
            </a: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982085" y="1437987"/>
            <a:ext cx="1944763" cy="1109106"/>
          </a:xfrm>
          <a:prstGeom prst="wedgeRoundRectCallout">
            <a:avLst>
              <a:gd name="adj1" fmla="val 3272"/>
              <a:gd name="adj2" fmla="val 8283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c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oncurrent /distributed systems</a:t>
            </a: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0359" y="410959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yuthaya" charset="-34"/>
                <a:ea typeface="Ayuthaya" charset="-34"/>
                <a:cs typeface="Ayuthaya" charset="-34"/>
              </a:rPr>
              <a:t>T2</a:t>
            </a: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383910" y="3956876"/>
            <a:ext cx="1286272" cy="636088"/>
          </a:xfrm>
          <a:prstGeom prst="wedgeRoundRectCallout">
            <a:avLst>
              <a:gd name="adj1" fmla="val 72466"/>
              <a:gd name="adj2" fmla="val 1456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Termination for C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SeaHorn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CA506E7-B60A-C84E-B9F6-609C64D49FDF}"/>
              </a:ext>
            </a:extLst>
          </p:cNvPr>
          <p:cNvSpPr/>
          <p:nvPr/>
        </p:nvSpPr>
        <p:spPr bwMode="auto">
          <a:xfrm rot="2028053">
            <a:off x="6775093" y="4677657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50753-AC37-AF48-87E2-1B406456CCFA}"/>
              </a:ext>
            </a:extLst>
          </p:cNvPr>
          <p:cNvSpPr txBox="1"/>
          <p:nvPr/>
        </p:nvSpPr>
        <p:spPr>
          <a:xfrm>
            <a:off x="7164061" y="4093164"/>
            <a:ext cx="1448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Smart Contracts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7DAFA59B-335B-0D48-A9A2-5F0DB36C0DA1}"/>
              </a:ext>
            </a:extLst>
          </p:cNvPr>
          <p:cNvSpPr/>
          <p:nvPr/>
        </p:nvSpPr>
        <p:spPr bwMode="auto">
          <a:xfrm rot="16200000">
            <a:off x="1719976" y="510887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836B5-37B8-494E-A304-2BEE0E86C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99" y="5523173"/>
            <a:ext cx="1130383" cy="7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1612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Logic-based Algorithmic Verification</a:t>
            </a:r>
            <a:r>
              <a:rPr lang="en-US" dirty="0"/>
              <a:t> (in 2022)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6428802" flipH="1">
            <a:off x="1955632" y="4830193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SeaHorn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CA506E7-B60A-C84E-B9F6-609C64D49FDF}"/>
              </a:ext>
            </a:extLst>
          </p:cNvPr>
          <p:cNvSpPr/>
          <p:nvPr/>
        </p:nvSpPr>
        <p:spPr bwMode="auto">
          <a:xfrm rot="2028053">
            <a:off x="6775093" y="4677657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50753-AC37-AF48-87E2-1B406456CCFA}"/>
              </a:ext>
            </a:extLst>
          </p:cNvPr>
          <p:cNvSpPr txBox="1"/>
          <p:nvPr/>
        </p:nvSpPr>
        <p:spPr>
          <a:xfrm>
            <a:off x="7287713" y="4356754"/>
            <a:ext cx="1448984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SolCMC</a:t>
            </a:r>
            <a:endParaRPr lang="en-US" dirty="0"/>
          </a:p>
          <a:p>
            <a:r>
              <a:rPr lang="en-US" sz="1050" dirty="0"/>
              <a:t>@ CAV2022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19A553-51EB-14BF-839C-4BF71E0F46BA}"/>
              </a:ext>
            </a:extLst>
          </p:cNvPr>
          <p:cNvSpPr txBox="1"/>
          <p:nvPr/>
        </p:nvSpPr>
        <p:spPr>
          <a:xfrm>
            <a:off x="2092902" y="3076758"/>
            <a:ext cx="135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RustHorn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582113-4EC4-CA6C-4080-B57DF0587716}"/>
              </a:ext>
            </a:extLst>
          </p:cNvPr>
          <p:cNvSpPr txBox="1"/>
          <p:nvPr/>
        </p:nvSpPr>
        <p:spPr>
          <a:xfrm>
            <a:off x="590662" y="4815078"/>
            <a:ext cx="125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Simulink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19085300-3F23-7481-11F9-A91495D91BA7}"/>
              </a:ext>
            </a:extLst>
          </p:cNvPr>
          <p:cNvSpPr/>
          <p:nvPr/>
        </p:nvSpPr>
        <p:spPr bwMode="auto">
          <a:xfrm rot="2474170" flipH="1">
            <a:off x="6821989" y="1747862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FB8106-AAFC-62DB-125B-2E7E23F786A5}"/>
              </a:ext>
            </a:extLst>
          </p:cNvPr>
          <p:cNvSpPr txBox="1"/>
          <p:nvPr/>
        </p:nvSpPr>
        <p:spPr>
          <a:xfrm>
            <a:off x="6761479" y="1317318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SmartACE</a:t>
            </a:r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E1918014-DA0D-0F18-24E1-C0275E8706AD}"/>
              </a:ext>
            </a:extLst>
          </p:cNvPr>
          <p:cNvSpPr/>
          <p:nvPr/>
        </p:nvSpPr>
        <p:spPr bwMode="auto">
          <a:xfrm rot="2028053">
            <a:off x="6456679" y="379187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3FDC1E-780A-F0B4-C5BD-9B2CEBE9B35B}"/>
              </a:ext>
            </a:extLst>
          </p:cNvPr>
          <p:cNvSpPr txBox="1"/>
          <p:nvPr/>
        </p:nvSpPr>
        <p:spPr>
          <a:xfrm>
            <a:off x="6605305" y="3366268"/>
            <a:ext cx="1448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SolType</a:t>
            </a:r>
            <a:endParaRPr lang="en-US"/>
          </a:p>
        </p:txBody>
      </p:sp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C5D1B8C3-3A4A-CC10-6BB8-3E1C1D25AAAC}"/>
              </a:ext>
            </a:extLst>
          </p:cNvPr>
          <p:cNvSpPr/>
          <p:nvPr/>
        </p:nvSpPr>
        <p:spPr bwMode="auto">
          <a:xfrm>
            <a:off x="1575747" y="221464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Rust</a:t>
            </a:r>
          </a:p>
        </p:txBody>
      </p: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40D39BC6-1AB6-439F-AED1-31E0FE986847}"/>
              </a:ext>
            </a:extLst>
          </p:cNvPr>
          <p:cNvSpPr/>
          <p:nvPr/>
        </p:nvSpPr>
        <p:spPr bwMode="auto">
          <a:xfrm>
            <a:off x="7932554" y="3218154"/>
            <a:ext cx="1066800" cy="596123"/>
          </a:xfrm>
          <a:prstGeom prst="wedgeRoundRectCallout">
            <a:avLst>
              <a:gd name="adj1" fmla="val -51873"/>
              <a:gd name="adj2" fmla="val 10915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Solidity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47AE35-E937-8C2B-FACE-8EBF2A52236B}"/>
              </a:ext>
            </a:extLst>
          </p:cNvPr>
          <p:cNvSpPr txBox="1"/>
          <p:nvPr/>
        </p:nvSpPr>
        <p:spPr>
          <a:xfrm>
            <a:off x="1132021" y="3814277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MESSY</a:t>
            </a:r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EB60AFD2-826D-047F-7101-0ED31811071D}"/>
              </a:ext>
            </a:extLst>
          </p:cNvPr>
          <p:cNvSpPr/>
          <p:nvPr/>
        </p:nvSpPr>
        <p:spPr bwMode="auto">
          <a:xfrm rot="18315938" flipH="1">
            <a:off x="2154583" y="4006984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ounded Rectangular Callout 38">
            <a:extLst>
              <a:ext uri="{FF2B5EF4-FFF2-40B4-BE49-F238E27FC236}">
                <a16:creationId xmlns:a16="http://schemas.microsoft.com/office/drawing/2014/main" id="{2402344C-B44E-C310-5E5F-4B7471153E9B}"/>
              </a:ext>
            </a:extLst>
          </p:cNvPr>
          <p:cNvSpPr/>
          <p:nvPr/>
        </p:nvSpPr>
        <p:spPr bwMode="auto">
          <a:xfrm>
            <a:off x="292567" y="2915524"/>
            <a:ext cx="1252267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Synthesis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F39C5-278D-E9FE-128C-5731CCE26FDC}"/>
              </a:ext>
            </a:extLst>
          </p:cNvPr>
          <p:cNvSpPr txBox="1"/>
          <p:nvPr/>
        </p:nvSpPr>
        <p:spPr>
          <a:xfrm>
            <a:off x="1336451" y="1082851"/>
            <a:ext cx="1481751" cy="642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Trees</a:t>
            </a:r>
          </a:p>
          <a:p>
            <a:r>
              <a:rPr lang="en-US" sz="1050" dirty="0"/>
              <a:t>@ CAV2022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ADA0604-9203-6C05-FE1D-D162B48CC006}"/>
              </a:ext>
            </a:extLst>
          </p:cNvPr>
          <p:cNvSpPr/>
          <p:nvPr/>
        </p:nvSpPr>
        <p:spPr bwMode="auto">
          <a:xfrm rot="19571947" flipH="1">
            <a:off x="2667313" y="1656063"/>
            <a:ext cx="609600" cy="14745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88974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yckekoTE.png">
            <a:extLst>
              <a:ext uri="{FF2B5EF4-FFF2-40B4-BE49-F238E27FC236}">
                <a16:creationId xmlns:a16="http://schemas.microsoft.com/office/drawing/2014/main" id="{BD25989E-2138-994A-8356-B5780C6B0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15458-F7B5-1A4C-B42E-82DDE48D9862}"/>
              </a:ext>
            </a:extLst>
          </p:cNvPr>
          <p:cNvSpPr txBox="1"/>
          <p:nvPr/>
        </p:nvSpPr>
        <p:spPr>
          <a:xfrm>
            <a:off x="1600200" y="7620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/>
              <a:t>Software Model Checking of Programs / Transitions Systems / Push-down Systems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DA7DE-9C51-524D-BE5F-317DEA248B7A}"/>
              </a:ext>
            </a:extLst>
          </p:cNvPr>
          <p:cNvSpPr txBox="1"/>
          <p:nvPr/>
        </p:nvSpPr>
        <p:spPr>
          <a:xfrm>
            <a:off x="1607634" y="26670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/>
              <a:t>Satisfiability of Constrained Horn Logic (CHC) fragment of First Order Logic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EB1B4-8ACA-034E-B8EC-98A3527F66BB}"/>
              </a:ext>
            </a:extLst>
          </p:cNvPr>
          <p:cNvSpPr txBox="1"/>
          <p:nvPr/>
        </p:nvSpPr>
        <p:spPr>
          <a:xfrm>
            <a:off x="1752600" y="45720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/>
              <a:t>Reduce Model Checking to FOL Satisfiability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9EF38-53DB-B447-B8D0-02EFDABD4199}"/>
              </a:ext>
            </a:extLst>
          </p:cNvPr>
          <p:cNvSpPr txBox="1"/>
          <p:nvPr/>
        </p:nvSpPr>
        <p:spPr>
          <a:xfrm>
            <a:off x="3478238" y="1760667"/>
            <a:ext cx="678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/>
              <a:t>=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8029A4-3E5A-6C49-B3FD-65C2D19DED77}"/>
              </a:ext>
            </a:extLst>
          </p:cNvPr>
          <p:cNvCxnSpPr/>
          <p:nvPr/>
        </p:nvCxnSpPr>
        <p:spPr bwMode="auto">
          <a:xfrm>
            <a:off x="1295400" y="4267200"/>
            <a:ext cx="5715000" cy="0"/>
          </a:xfrm>
          <a:prstGeom prst="line">
            <a:avLst/>
          </a:prstGeom>
          <a:solidFill>
            <a:srgbClr val="5CA1FB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7483940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A746E-E933-A8F5-874F-1131B46B5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State of CHC 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306B1-C8CA-E2A0-7758-2949BDF2A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Multiple mature solvers using competing techniques and algorithms</a:t>
            </a:r>
          </a:p>
          <a:p>
            <a:pPr lvl="1"/>
            <a:r>
              <a:rPr lang="en-US"/>
              <a:t>Spacer (in Z3), </a:t>
            </a:r>
            <a:r>
              <a:rPr lang="en-US" err="1"/>
              <a:t>Eldarica</a:t>
            </a:r>
            <a:r>
              <a:rPr lang="en-US"/>
              <a:t>, </a:t>
            </a:r>
            <a:r>
              <a:rPr lang="en-US" err="1"/>
              <a:t>FreqHorn</a:t>
            </a:r>
            <a:r>
              <a:rPr lang="en-US"/>
              <a:t>, Golem, …</a:t>
            </a:r>
          </a:p>
          <a:p>
            <a:pPr lvl="1"/>
            <a:endParaRPr lang="en-US"/>
          </a:p>
          <a:p>
            <a:r>
              <a:rPr lang="en-US"/>
              <a:t>Annual competition </a:t>
            </a:r>
          </a:p>
          <a:p>
            <a:pPr lvl="1"/>
            <a:r>
              <a:rPr lang="en-US"/>
              <a:t>CHC-COMP: </a:t>
            </a:r>
            <a:r>
              <a:rPr lang="en-US">
                <a:hlinkClick r:id="rId2"/>
              </a:rPr>
              <a:t>https://chc-comp.github.io/</a:t>
            </a:r>
            <a:endParaRPr lang="en-US"/>
          </a:p>
          <a:p>
            <a:pPr lvl="1"/>
            <a:r>
              <a:rPr lang="en-US"/>
              <a:t>in 2022, 7 tracks with 5+1 solvers</a:t>
            </a:r>
          </a:p>
          <a:p>
            <a:pPr lvl="1"/>
            <a:endParaRPr lang="en-US"/>
          </a:p>
          <a:p>
            <a:r>
              <a:rPr lang="en-US"/>
              <a:t>Growing collection of benchmarks</a:t>
            </a:r>
          </a:p>
          <a:p>
            <a:pPr lvl="1"/>
            <a:r>
              <a:rPr lang="en-US"/>
              <a:t>maintained by CHC-COMP</a:t>
            </a:r>
          </a:p>
          <a:p>
            <a:pPr lvl="1"/>
            <a:r>
              <a:rPr lang="en-US"/>
              <a:t>established (simplified) format</a:t>
            </a:r>
          </a:p>
          <a:p>
            <a:pPr lvl="1"/>
            <a:r>
              <a:rPr lang="en-US"/>
              <a:t>organized in separate repos under </a:t>
            </a:r>
            <a:r>
              <a:rPr lang="en-US">
                <a:hlinkClick r:id="rId3"/>
              </a:rPr>
              <a:t>https://github.com/chc-comp</a:t>
            </a:r>
            <a:endParaRPr lang="en-US"/>
          </a:p>
          <a:p>
            <a:pPr lvl="1"/>
            <a:endParaRPr lang="en-US"/>
          </a:p>
          <a:p>
            <a:r>
              <a:rPr lang="en-US"/>
              <a:t>Growing number of academic and industrial users</a:t>
            </a:r>
          </a:p>
          <a:p>
            <a:pPr lvl="1"/>
            <a:r>
              <a:rPr lang="en-US"/>
              <a:t>SeaHorn, </a:t>
            </a:r>
            <a:r>
              <a:rPr lang="en-US" err="1"/>
              <a:t>JayHorn</a:t>
            </a:r>
            <a:r>
              <a:rPr lang="en-US"/>
              <a:t>, </a:t>
            </a:r>
            <a:r>
              <a:rPr lang="en-US" err="1"/>
              <a:t>RustHorn</a:t>
            </a:r>
            <a:r>
              <a:rPr lang="en-US"/>
              <a:t>, MESSY, </a:t>
            </a:r>
            <a:r>
              <a:rPr lang="en-US" err="1"/>
              <a:t>SolType</a:t>
            </a:r>
            <a:r>
              <a:rPr lang="en-US"/>
              <a:t>, </a:t>
            </a:r>
            <a:r>
              <a:rPr lang="en-US" err="1"/>
              <a:t>SolC</a:t>
            </a:r>
            <a:r>
              <a:rPr lang="en-US"/>
              <a:t> </a:t>
            </a:r>
            <a:r>
              <a:rPr lang="en-US" err="1"/>
              <a:t>SMTChecker</a:t>
            </a:r>
            <a:r>
              <a:rPr lang="en-US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7984337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942FF6-69A0-1A4B-9CAB-BFB0C4F1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</p:spPr>
        <p:txBody>
          <a:bodyPr/>
          <a:lstStyle/>
          <a:p>
            <a:r>
              <a:rPr lang="en-US"/>
              <a:t>Solving Constrained Horn Clauses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ACEB8-C753-F64E-B0ED-EC9149A15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Documents and Settings\arie\Local Settings\Temporary Internet Files\Content.IE5\CDV5HDAD\MC900312712[1].wmf">
            <a:extLst>
              <a:ext uri="{FF2B5EF4-FFF2-40B4-BE49-F238E27FC236}">
                <a16:creationId xmlns:a16="http://schemas.microsoft.com/office/drawing/2014/main" id="{7B344368-8955-0F4D-8CDE-AE5F88C3E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838200"/>
            <a:ext cx="1820863" cy="164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904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xit" presetSubtype="0" repeatCount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50CCF-027F-074D-ACD9-F282E971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little bit of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A78EE-2B3F-784F-B4A0-2B9B2A80A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Satisfiability of CHC over most interesting theories is </a:t>
            </a:r>
            <a:r>
              <a:rPr lang="en-US" b="1"/>
              <a:t>undecidable</a:t>
            </a:r>
          </a:p>
          <a:p>
            <a:pPr lvl="1"/>
            <a:r>
              <a:rPr lang="en-US"/>
              <a:t>e.g., CHC(Linear Real Arithmetic), CHC(Linear Integer Arithmetic)</a:t>
            </a:r>
          </a:p>
          <a:p>
            <a:pPr lvl="1"/>
            <a:r>
              <a:rPr lang="en-US"/>
              <a:t>proof: many easy reductions, for example, counter automata</a:t>
            </a:r>
          </a:p>
          <a:p>
            <a:pPr lvl="1"/>
            <a:endParaRPr lang="en-US"/>
          </a:p>
          <a:p>
            <a:r>
              <a:rPr lang="en-US"/>
              <a:t>Satisfiability of Linear CHC over Propositional logic is </a:t>
            </a:r>
            <a:r>
              <a:rPr lang="en-US" b="1"/>
              <a:t>decidable</a:t>
            </a:r>
          </a:p>
          <a:p>
            <a:pPr lvl="1"/>
            <a:r>
              <a:rPr lang="en-US" b="1"/>
              <a:t>Finite state model checking </a:t>
            </a:r>
            <a:r>
              <a:rPr lang="en-US"/>
              <a:t>of transition systems</a:t>
            </a:r>
          </a:p>
          <a:p>
            <a:pPr lvl="1"/>
            <a:r>
              <a:rPr lang="en-US"/>
              <a:t>Complexity: linear in the size of the graph induced by the transition system</a:t>
            </a:r>
          </a:p>
          <a:p>
            <a:pPr lvl="1"/>
            <a:endParaRPr lang="en-US"/>
          </a:p>
          <a:p>
            <a:r>
              <a:rPr lang="en-US"/>
              <a:t>Satisfiability of Non-Linear CHC over Propositional logic is </a:t>
            </a:r>
            <a:r>
              <a:rPr lang="en-US" b="1"/>
              <a:t>decidable</a:t>
            </a:r>
          </a:p>
          <a:p>
            <a:pPr lvl="1"/>
            <a:r>
              <a:rPr lang="en-US" b="1"/>
              <a:t>Finite state</a:t>
            </a:r>
            <a:r>
              <a:rPr lang="en-US"/>
              <a:t> model checking of </a:t>
            </a:r>
            <a:r>
              <a:rPr lang="en-US" b="1"/>
              <a:t>pushdown systems</a:t>
            </a:r>
          </a:p>
          <a:p>
            <a:pPr lvl="1"/>
            <a:r>
              <a:rPr lang="en-US"/>
              <a:t>Complexity: cubic in the size of the pushdown system</a:t>
            </a:r>
          </a:p>
          <a:p>
            <a:pPr marL="114300" lvl="1" indent="0">
              <a:buNone/>
            </a:pPr>
            <a:endParaRPr lang="en-US"/>
          </a:p>
          <a:p>
            <a:pPr marL="114300" lvl="1" indent="0">
              <a:buNone/>
            </a:pPr>
            <a:r>
              <a:rPr lang="en-US">
                <a:solidFill>
                  <a:schemeClr val="tx1"/>
                </a:solidFill>
              </a:rPr>
              <a:t>Decidability of some classes of CHC: Difference arithmetic (= timed automata)</a:t>
            </a:r>
          </a:p>
        </p:txBody>
      </p:sp>
    </p:spTree>
    <p:extLst>
      <p:ext uri="{BB962C8B-B14F-4D97-AF65-F5344CB8AC3E}">
        <p14:creationId xmlns:p14="http://schemas.microsoft.com/office/powerpoint/2010/main" val="22763142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38CC1D3-E2B0-8241-8976-862AA43FE458}"/>
              </a:ext>
            </a:extLst>
          </p:cNvPr>
          <p:cNvSpPr/>
          <p:nvPr/>
        </p:nvSpPr>
        <p:spPr bwMode="auto">
          <a:xfrm>
            <a:off x="228601" y="4876800"/>
            <a:ext cx="8458200" cy="12873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C0C07-8667-FF44-B3A0-DBF73972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for Solving CHC(T)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2DFED-0909-7249-A174-7683851BA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Predicate abstraction by lifting Model Checking to HORN</a:t>
            </a:r>
          </a:p>
          <a:p>
            <a:pPr lvl="1"/>
            <a:r>
              <a:rPr lang="en-US" dirty="0"/>
              <a:t>QARMC, </a:t>
            </a:r>
            <a:r>
              <a:rPr lang="en-US" dirty="0" err="1"/>
              <a:t>Eldarica</a:t>
            </a:r>
            <a:r>
              <a:rPr lang="en-US" dirty="0"/>
              <a:t>, …</a:t>
            </a:r>
          </a:p>
          <a:p>
            <a:r>
              <a:rPr lang="en-US" dirty="0"/>
              <a:t>Maximal Inductive Subset from a finite Candidate space (Houdini)</a:t>
            </a:r>
          </a:p>
          <a:p>
            <a:pPr lvl="1"/>
            <a:r>
              <a:rPr lang="en-US" dirty="0"/>
              <a:t>TACAS’18: </a:t>
            </a:r>
            <a:r>
              <a:rPr lang="en-US" dirty="0" err="1"/>
              <a:t>hoice</a:t>
            </a:r>
            <a:r>
              <a:rPr lang="en-US" dirty="0"/>
              <a:t>, </a:t>
            </a:r>
            <a:r>
              <a:rPr lang="en-US" dirty="0" err="1"/>
              <a:t>FreqHorn</a:t>
            </a:r>
            <a:endParaRPr lang="en-US" dirty="0"/>
          </a:p>
          <a:p>
            <a:r>
              <a:rPr lang="en-US" dirty="0"/>
              <a:t>Machine Learning</a:t>
            </a:r>
          </a:p>
          <a:p>
            <a:pPr lvl="1"/>
            <a:r>
              <a:rPr lang="en-US" dirty="0"/>
              <a:t>PLDI’18: sample, ML to guess predicates, DT to guess combinations</a:t>
            </a:r>
          </a:p>
          <a:p>
            <a:r>
              <a:rPr lang="en-US" dirty="0"/>
              <a:t>Abstract Interpretation (Poly, intervals, boxes, arrays…)</a:t>
            </a:r>
          </a:p>
          <a:p>
            <a:pPr lvl="1"/>
            <a:r>
              <a:rPr lang="en-US" dirty="0"/>
              <a:t>Approximate least model by an abstract domain (SeaHorn, …)</a:t>
            </a:r>
          </a:p>
          <a:p>
            <a:r>
              <a:rPr lang="en-US" dirty="0"/>
              <a:t>Interpolation-based Model Checking</a:t>
            </a:r>
          </a:p>
          <a:p>
            <a:pPr lvl="1"/>
            <a:r>
              <a:rPr lang="en-US" dirty="0"/>
              <a:t>Duality, QARMC, …</a:t>
            </a:r>
          </a:p>
          <a:p>
            <a:endParaRPr lang="en-US" dirty="0"/>
          </a:p>
          <a:p>
            <a:r>
              <a:rPr lang="en-US" dirty="0"/>
              <a:t>SMT-based Unbounded Model Checking (building on IC3/PDR)</a:t>
            </a:r>
          </a:p>
          <a:p>
            <a:pPr lvl="1"/>
            <a:r>
              <a:rPr lang="en-US" b="1" dirty="0"/>
              <a:t>SPACER</a:t>
            </a:r>
            <a:r>
              <a:rPr lang="en-US" dirty="0"/>
              <a:t>, Implicit Predicate Abstraction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8704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/>
              <a:t>Spacer: Solving SMT-constrained CHC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Spacer: SAT procedure for SMT-constrained Horn Clauses</a:t>
            </a:r>
          </a:p>
          <a:p>
            <a:pPr lvl="1"/>
            <a:r>
              <a:rPr lang="en-US"/>
              <a:t>now the default CHC solver in Z3 </a:t>
            </a:r>
          </a:p>
          <a:p>
            <a:pPr lvl="2"/>
            <a:r>
              <a:rPr lang="en-US">
                <a:hlinkClick r:id="rId2"/>
              </a:rPr>
              <a:t>https://github.com/Z3Prover/z3</a:t>
            </a:r>
            <a:endParaRPr lang="en-US"/>
          </a:p>
          <a:p>
            <a:pPr lvl="2"/>
            <a:r>
              <a:rPr lang="en-US" i="1">
                <a:ea typeface="Consolas" charset="0"/>
                <a:cs typeface="Consolas" charset="0"/>
              </a:rPr>
              <a:t>dev branch at https://</a:t>
            </a:r>
            <a:r>
              <a:rPr lang="en-US" i="1" err="1">
                <a:ea typeface="Consolas" charset="0"/>
                <a:cs typeface="Consolas" charset="0"/>
              </a:rPr>
              <a:t>github.com</a:t>
            </a:r>
            <a:r>
              <a:rPr lang="en-US" i="1">
                <a:ea typeface="Consolas" charset="0"/>
                <a:cs typeface="Consolas" charset="0"/>
              </a:rPr>
              <a:t>/</a:t>
            </a:r>
            <a:r>
              <a:rPr lang="en-US" i="1" err="1">
                <a:ea typeface="Consolas" charset="0"/>
                <a:cs typeface="Consolas" charset="0"/>
              </a:rPr>
              <a:t>agurfinkel</a:t>
            </a:r>
            <a:r>
              <a:rPr lang="en-US" i="1">
                <a:ea typeface="Consolas" charset="0"/>
                <a:cs typeface="Consolas" charset="0"/>
              </a:rPr>
              <a:t>/z3</a:t>
            </a:r>
            <a:endParaRPr lang="en-US" i="1"/>
          </a:p>
          <a:p>
            <a:r>
              <a:rPr lang="en-US"/>
              <a:t>Supported SMT-Theories</a:t>
            </a:r>
          </a:p>
          <a:p>
            <a:pPr lvl="1"/>
            <a:r>
              <a:rPr lang="en-US"/>
              <a:t>Linear Real and Integer Arithmetic</a:t>
            </a:r>
          </a:p>
          <a:p>
            <a:pPr lvl="1"/>
            <a:r>
              <a:rPr lang="en-US"/>
              <a:t>Quantifier-free theory of arrays</a:t>
            </a:r>
          </a:p>
          <a:p>
            <a:pPr lvl="1"/>
            <a:r>
              <a:rPr lang="en-US"/>
              <a:t>Universally quantified theory of arrays + arithmetic</a:t>
            </a:r>
          </a:p>
          <a:p>
            <a:pPr lvl="1"/>
            <a:r>
              <a:rPr lang="en-US"/>
              <a:t>Good support for many other SMT-theories</a:t>
            </a:r>
          </a:p>
          <a:p>
            <a:pPr lvl="2"/>
            <a:r>
              <a:rPr lang="en-US"/>
              <a:t>bit-vectors, ADT, recursive functions, …</a:t>
            </a:r>
            <a:endParaRPr lang="en-US" i="1"/>
          </a:p>
          <a:p>
            <a:r>
              <a:rPr lang="en-US"/>
              <a:t>Supports Non-Linear CHC</a:t>
            </a:r>
          </a:p>
          <a:p>
            <a:pPr lvl="1"/>
            <a:r>
              <a:rPr lang="en-US"/>
              <a:t>for procedure summaries in inter-procedural verification conditions</a:t>
            </a:r>
          </a:p>
          <a:p>
            <a:pPr lvl="1"/>
            <a:r>
              <a:rPr lang="en-US"/>
              <a:t>for compositional reasoning: abstraction, assume-guarantee, thread modular, etc.</a:t>
            </a:r>
          </a:p>
        </p:txBody>
      </p:sp>
      <p:pic>
        <p:nvPicPr>
          <p:cNvPr id="4" name="Picture 3" descr="zyckeko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6435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74BD-B216-1A44-90F3-1075067E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Magician’s Guide to Solving Undecidable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CE65-A3DE-2748-9613-B08F519A9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Develop a procedure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for a decidable problem</a:t>
            </a:r>
          </a:p>
          <a:p>
            <a:endParaRPr lang="en-US"/>
          </a:p>
          <a:p>
            <a:r>
              <a:rPr lang="en-US"/>
              <a:t>Show that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is a decision procedure for the problem</a:t>
            </a:r>
          </a:p>
          <a:p>
            <a:pPr lvl="1"/>
            <a:r>
              <a:rPr lang="en-US"/>
              <a:t>e.g., model checking of finite-state systems</a:t>
            </a:r>
          </a:p>
          <a:p>
            <a:endParaRPr lang="en-US"/>
          </a:p>
          <a:p>
            <a:r>
              <a:rPr lang="en-US"/>
              <a:t>Choose one of</a:t>
            </a:r>
          </a:p>
          <a:p>
            <a:pPr lvl="1"/>
            <a:r>
              <a:rPr lang="en-US"/>
              <a:t>Always terminate with some answer (over-approximation)</a:t>
            </a:r>
          </a:p>
          <a:p>
            <a:pPr lvl="1"/>
            <a:r>
              <a:rPr lang="en-US"/>
              <a:t>Always make useful progress (under-approximation)</a:t>
            </a:r>
          </a:p>
          <a:p>
            <a:pPr lvl="1"/>
            <a:endParaRPr lang="en-US"/>
          </a:p>
          <a:p>
            <a:r>
              <a:rPr lang="en-US"/>
              <a:t>Extend procedure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to procedure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/>
              <a:t> that “solves” the undecidable problem</a:t>
            </a:r>
          </a:p>
          <a:p>
            <a:pPr lvl="1"/>
            <a:r>
              <a:rPr lang="en-US"/>
              <a:t>Ensure that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/>
              <a:t> is still a decision procedure whenever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is</a:t>
            </a:r>
          </a:p>
          <a:p>
            <a:pPr lvl="1"/>
            <a:r>
              <a:rPr lang="en-US"/>
              <a:t>Ensure that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/>
              <a:t> either always terminates or makes progress</a:t>
            </a:r>
          </a:p>
        </p:txBody>
      </p:sp>
      <p:pic>
        <p:nvPicPr>
          <p:cNvPr id="4" name="Picture 2" descr="C:\Documents and Settings\arie\Local Settings\Temporary Internet Files\Content.IE5\CDV5HDAD\MC900312712[1].wmf">
            <a:extLst>
              <a:ext uri="{FF2B5EF4-FFF2-40B4-BE49-F238E27FC236}">
                <a16:creationId xmlns:a16="http://schemas.microsoft.com/office/drawing/2014/main" id="{9E94E9F9-1AB2-0849-BFE7-83E6984B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937" y="2667000"/>
            <a:ext cx="1820863" cy="164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78346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12C2-75ED-A201-3E4E-BE99646A4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7798"/>
          </a:xfrm>
        </p:spPr>
        <p:txBody>
          <a:bodyPr/>
          <a:lstStyle/>
          <a:p>
            <a:r>
              <a:rPr lang="en-US" dirty="0"/>
              <a:t>SPACER’s guiding principles for solving CHCs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4EA33-081D-2E26-FA21-5401F6AF7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Make Progress</a:t>
            </a:r>
          </a:p>
          <a:p>
            <a:pPr lvl="1"/>
            <a:r>
              <a:rPr lang="en-US" dirty="0"/>
              <a:t>always make progress</a:t>
            </a:r>
          </a:p>
          <a:p>
            <a:pPr lvl="1"/>
            <a:r>
              <a:rPr lang="en-US" dirty="0"/>
              <a:t>if input CHC is unsatisfiable, after enough time, the solving procedure must terminate with UNSAT</a:t>
            </a:r>
          </a:p>
          <a:p>
            <a:pPr lvl="1"/>
            <a:r>
              <a:rPr lang="en-US" dirty="0"/>
              <a:t>e.g., examine longer and longer resolution proofs (i.e., </a:t>
            </a:r>
            <a:r>
              <a:rPr lang="en-US" dirty="0" err="1"/>
              <a:t>unfoldings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b="1" dirty="0"/>
              <a:t>Keep Decidability</a:t>
            </a:r>
          </a:p>
          <a:p>
            <a:pPr lvl="1"/>
            <a:r>
              <a:rPr lang="en-US" dirty="0"/>
              <a:t>decision procedure for decidable fragments</a:t>
            </a:r>
          </a:p>
          <a:p>
            <a:pPr lvl="1"/>
            <a:r>
              <a:rPr lang="en-US" dirty="0"/>
              <a:t>usually, we ensure that solving procedures are decision procedures for CHC over Propositional logic (i.e., finite state model checking)</a:t>
            </a:r>
          </a:p>
          <a:p>
            <a:pPr lvl="1"/>
            <a:r>
              <a:rPr lang="en-US" dirty="0"/>
              <a:t>”sharpen” decidability result based on specific domain (i.e., LIA, ADT, etc.)</a:t>
            </a:r>
          </a:p>
          <a:p>
            <a:pPr lvl="1"/>
            <a:r>
              <a:rPr lang="en-US" dirty="0"/>
              <a:t>many open decidability questions remain</a:t>
            </a:r>
          </a:p>
          <a:p>
            <a:pPr lvl="2"/>
            <a:r>
              <a:rPr lang="en-US" dirty="0"/>
              <a:t>e.g., is Spacer a decision procedure for (encoding) of timed automata?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881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8C7C-AD13-4709-9C07-9B887F7A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IC3, PDR, and friends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9CDF-CBD9-4418-88AB-91C4F4837C70}"/>
              </a:ext>
            </a:extLst>
          </p:cNvPr>
          <p:cNvSpPr/>
          <p:nvPr/>
        </p:nvSpPr>
        <p:spPr bwMode="auto">
          <a:xfrm>
            <a:off x="1948962" y="1828800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34190-EA75-4B5B-A72A-F2797AB616AF}"/>
              </a:ext>
            </a:extLst>
          </p:cNvPr>
          <p:cNvSpPr/>
          <p:nvPr/>
        </p:nvSpPr>
        <p:spPr bwMode="auto">
          <a:xfrm>
            <a:off x="3091962" y="1828800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70DB-0862-4AC4-98CF-F688DADE36AE}"/>
              </a:ext>
            </a:extLst>
          </p:cNvPr>
          <p:cNvSpPr/>
          <p:nvPr/>
        </p:nvSpPr>
        <p:spPr bwMode="auto">
          <a:xfrm>
            <a:off x="4234962" y="1814945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D33C2-138F-48DF-BDB7-3712F9E71C14}"/>
              </a:ext>
            </a:extLst>
          </p:cNvPr>
          <p:cNvSpPr/>
          <p:nvPr/>
        </p:nvSpPr>
        <p:spPr bwMode="auto">
          <a:xfrm>
            <a:off x="1466362" y="1981200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D36772-1951-4F44-8723-4A72D4C0CC28}"/>
              </a:ext>
            </a:extLst>
          </p:cNvPr>
          <p:cNvSpPr/>
          <p:nvPr/>
        </p:nvSpPr>
        <p:spPr bwMode="auto">
          <a:xfrm>
            <a:off x="2644531" y="1967345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3D2AF1-A012-4297-A96A-337586AC4CC7}"/>
              </a:ext>
            </a:extLst>
          </p:cNvPr>
          <p:cNvSpPr/>
          <p:nvPr/>
        </p:nvSpPr>
        <p:spPr bwMode="auto">
          <a:xfrm>
            <a:off x="3780918" y="1967345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ED2FF2-DFC7-4A30-9FF8-D2CC7C9D28EC}"/>
              </a:ext>
            </a:extLst>
          </p:cNvPr>
          <p:cNvSpPr/>
          <p:nvPr/>
        </p:nvSpPr>
        <p:spPr bwMode="auto">
          <a:xfrm>
            <a:off x="4920762" y="1967345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/>
              <p:nvPr/>
            </p:nvSpPr>
            <p:spPr>
              <a:xfrm>
                <a:off x="1219200" y="135941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359418"/>
                <a:ext cx="914400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/>
              <p:nvPr/>
            </p:nvSpPr>
            <p:spPr>
              <a:xfrm>
                <a:off x="2415931" y="135941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931" y="1359418"/>
                <a:ext cx="914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/>
              <p:nvPr/>
            </p:nvSpPr>
            <p:spPr>
              <a:xfrm>
                <a:off x="3594100" y="1366346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100" y="1366346"/>
                <a:ext cx="9144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/>
              <p:nvPr/>
            </p:nvSpPr>
            <p:spPr>
              <a:xfrm>
                <a:off x="4692162" y="132441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162" y="1324418"/>
                <a:ext cx="91440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FA79F1-2140-4167-8220-D90B2F9C7B72}"/>
              </a:ext>
            </a:extLst>
          </p:cNvPr>
          <p:cNvSpPr txBox="1"/>
          <p:nvPr/>
        </p:nvSpPr>
        <p:spPr>
          <a:xfrm>
            <a:off x="5983739" y="1573182"/>
            <a:ext cx="28717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Finite State Machines</a:t>
            </a:r>
          </a:p>
          <a:p>
            <a:r>
              <a:rPr lang="en-US"/>
              <a:t>(HW model checking)</a:t>
            </a:r>
          </a:p>
          <a:p>
            <a:r>
              <a:rPr lang="en-US"/>
              <a:t>[Bradley, VMCAI 2011]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F5747-DCC9-430A-872A-682AB2C59201}"/>
              </a:ext>
            </a:extLst>
          </p:cNvPr>
          <p:cNvSpPr/>
          <p:nvPr/>
        </p:nvSpPr>
        <p:spPr bwMode="auto">
          <a:xfrm>
            <a:off x="1948962" y="3366003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55EEA-7C1A-4768-81AE-8B92D317FFCF}"/>
              </a:ext>
            </a:extLst>
          </p:cNvPr>
          <p:cNvSpPr/>
          <p:nvPr/>
        </p:nvSpPr>
        <p:spPr bwMode="auto">
          <a:xfrm>
            <a:off x="3091962" y="3366003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E8C5A-110B-4434-B26E-0F112FFF5093}"/>
              </a:ext>
            </a:extLst>
          </p:cNvPr>
          <p:cNvSpPr/>
          <p:nvPr/>
        </p:nvSpPr>
        <p:spPr bwMode="auto">
          <a:xfrm>
            <a:off x="4234962" y="3352148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A5EB167-609C-4FB8-8224-D099B1D8F2BE}"/>
              </a:ext>
            </a:extLst>
          </p:cNvPr>
          <p:cNvSpPr/>
          <p:nvPr/>
        </p:nvSpPr>
        <p:spPr bwMode="auto">
          <a:xfrm>
            <a:off x="1466362" y="3518403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87F1CA7-5D5D-4F59-8587-C0504C5F5BA6}"/>
              </a:ext>
            </a:extLst>
          </p:cNvPr>
          <p:cNvSpPr/>
          <p:nvPr/>
        </p:nvSpPr>
        <p:spPr bwMode="auto">
          <a:xfrm>
            <a:off x="2644531" y="35045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A87836-373F-4EBC-818F-55C8F8EEBB2D}"/>
              </a:ext>
            </a:extLst>
          </p:cNvPr>
          <p:cNvSpPr/>
          <p:nvPr/>
        </p:nvSpPr>
        <p:spPr bwMode="auto">
          <a:xfrm>
            <a:off x="3780918" y="35045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652C07-3CE0-4B59-9472-CA18CB00DD44}"/>
              </a:ext>
            </a:extLst>
          </p:cNvPr>
          <p:cNvSpPr/>
          <p:nvPr/>
        </p:nvSpPr>
        <p:spPr bwMode="auto">
          <a:xfrm>
            <a:off x="4920762" y="35045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/>
              <p:nvPr/>
            </p:nvSpPr>
            <p:spPr>
              <a:xfrm>
                <a:off x="1219200" y="2896621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896621"/>
                <a:ext cx="914400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/>
              <p:nvPr/>
            </p:nvSpPr>
            <p:spPr>
              <a:xfrm>
                <a:off x="2415931" y="2896621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931" y="2896621"/>
                <a:ext cx="914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/>
              <p:nvPr/>
            </p:nvSpPr>
            <p:spPr>
              <a:xfrm>
                <a:off x="3594100" y="290354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100" y="2903549"/>
                <a:ext cx="9144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/>
              <p:nvPr/>
            </p:nvSpPr>
            <p:spPr>
              <a:xfrm>
                <a:off x="4815509" y="287583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509" y="2875838"/>
                <a:ext cx="91440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2CD4C-8FAF-43B6-951D-AF5B9E7DDC93}"/>
              </a:ext>
            </a:extLst>
          </p:cNvPr>
          <p:cNvSpPr txBox="1"/>
          <p:nvPr/>
        </p:nvSpPr>
        <p:spPr>
          <a:xfrm>
            <a:off x="5644203" y="3899594"/>
            <a:ext cx="34584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Push Down Machines</a:t>
            </a:r>
          </a:p>
          <a:p>
            <a:r>
              <a:rPr lang="en-US"/>
              <a:t>(SW model checking)</a:t>
            </a:r>
          </a:p>
          <a:p>
            <a:r>
              <a:rPr lang="en-US"/>
              <a:t>[</a:t>
            </a:r>
            <a:r>
              <a:rPr lang="en-US" err="1"/>
              <a:t>Hoder&amp;Bjørner</a:t>
            </a:r>
            <a:r>
              <a:rPr lang="en-US"/>
              <a:t>, SAT 2012]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523D228-D606-4602-91DF-67BEED08F640}"/>
              </a:ext>
            </a:extLst>
          </p:cNvPr>
          <p:cNvSpPr/>
          <p:nvPr/>
        </p:nvSpPr>
        <p:spPr bwMode="auto">
          <a:xfrm rot="19233833">
            <a:off x="2677200" y="39617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B968-56C6-44C9-A158-A3112C12C013}"/>
              </a:ext>
            </a:extLst>
          </p:cNvPr>
          <p:cNvSpPr/>
          <p:nvPr/>
        </p:nvSpPr>
        <p:spPr bwMode="auto">
          <a:xfrm>
            <a:off x="1946638" y="4184587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F8CE4FF-41D1-43DA-B6AD-2E002A34CAF9}"/>
              </a:ext>
            </a:extLst>
          </p:cNvPr>
          <p:cNvSpPr/>
          <p:nvPr/>
        </p:nvSpPr>
        <p:spPr bwMode="auto">
          <a:xfrm rot="19233833">
            <a:off x="3835389" y="3963919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94E73E-4845-4810-8D26-D0F11E224108}"/>
              </a:ext>
            </a:extLst>
          </p:cNvPr>
          <p:cNvSpPr/>
          <p:nvPr/>
        </p:nvSpPr>
        <p:spPr bwMode="auto">
          <a:xfrm>
            <a:off x="3111615" y="4194589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420501-BC14-452F-A409-3F1B26E34414}"/>
              </a:ext>
            </a:extLst>
          </p:cNvPr>
          <p:cNvSpPr/>
          <p:nvPr/>
        </p:nvSpPr>
        <p:spPr bwMode="auto">
          <a:xfrm rot="19233833">
            <a:off x="2685906" y="480771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EAEEE3-9BD6-4273-9B71-1F4927F8FD03}"/>
              </a:ext>
            </a:extLst>
          </p:cNvPr>
          <p:cNvSpPr/>
          <p:nvPr/>
        </p:nvSpPr>
        <p:spPr bwMode="auto">
          <a:xfrm>
            <a:off x="1946638" y="5029200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4686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8C7C-AD13-4709-9C07-9B887F7A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IC3, PDR and friends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9CDF-CBD9-4418-88AB-91C4F4837C70}"/>
              </a:ext>
            </a:extLst>
          </p:cNvPr>
          <p:cNvSpPr/>
          <p:nvPr/>
        </p:nvSpPr>
        <p:spPr bwMode="auto">
          <a:xfrm>
            <a:off x="791622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34190-EA75-4B5B-A72A-F2797AB616AF}"/>
              </a:ext>
            </a:extLst>
          </p:cNvPr>
          <p:cNvSpPr/>
          <p:nvPr/>
        </p:nvSpPr>
        <p:spPr bwMode="auto">
          <a:xfrm>
            <a:off x="1437417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70DB-0862-4AC4-98CF-F688DADE36AE}"/>
              </a:ext>
            </a:extLst>
          </p:cNvPr>
          <p:cNvSpPr/>
          <p:nvPr/>
        </p:nvSpPr>
        <p:spPr bwMode="auto">
          <a:xfrm>
            <a:off x="2083212" y="121719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D33C2-138F-48DF-BDB7-3712F9E71C14}"/>
              </a:ext>
            </a:extLst>
          </p:cNvPr>
          <p:cNvSpPr/>
          <p:nvPr/>
        </p:nvSpPr>
        <p:spPr bwMode="auto">
          <a:xfrm>
            <a:off x="518954" y="131410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D36772-1951-4F44-8723-4A72D4C0CC28}"/>
              </a:ext>
            </a:extLst>
          </p:cNvPr>
          <p:cNvSpPr/>
          <p:nvPr/>
        </p:nvSpPr>
        <p:spPr bwMode="auto">
          <a:xfrm>
            <a:off x="118461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3D2AF1-A012-4297-A96A-337586AC4CC7}"/>
              </a:ext>
            </a:extLst>
          </p:cNvPr>
          <p:cNvSpPr/>
          <p:nvPr/>
        </p:nvSpPr>
        <p:spPr bwMode="auto">
          <a:xfrm>
            <a:off x="1826677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ED2FF2-DFC7-4A30-9FF8-D2CC7C9D28EC}"/>
              </a:ext>
            </a:extLst>
          </p:cNvPr>
          <p:cNvSpPr/>
          <p:nvPr/>
        </p:nvSpPr>
        <p:spPr bwMode="auto">
          <a:xfrm>
            <a:off x="247068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/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/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/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/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FA79F1-2140-4167-8220-D90B2F9C7B72}"/>
              </a:ext>
            </a:extLst>
          </p:cNvPr>
          <p:cNvSpPr txBox="1"/>
          <p:nvPr/>
        </p:nvSpPr>
        <p:spPr>
          <a:xfrm>
            <a:off x="407635" y="1873671"/>
            <a:ext cx="2289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Finite State Machines</a:t>
            </a:r>
          </a:p>
          <a:p>
            <a:r>
              <a:rPr lang="en-US" sz="1400"/>
              <a:t>(HW model checking)</a:t>
            </a:r>
          </a:p>
          <a:p>
            <a:r>
              <a:rPr lang="en-US" sz="1400"/>
              <a:t>[Bradley, VMCAI 2011]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F5747-DCC9-430A-872A-682AB2C59201}"/>
              </a:ext>
            </a:extLst>
          </p:cNvPr>
          <p:cNvSpPr/>
          <p:nvPr/>
        </p:nvSpPr>
        <p:spPr bwMode="auto">
          <a:xfrm>
            <a:off x="747760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55EEA-7C1A-4768-81AE-8B92D317FFCF}"/>
              </a:ext>
            </a:extLst>
          </p:cNvPr>
          <p:cNvSpPr/>
          <p:nvPr/>
        </p:nvSpPr>
        <p:spPr bwMode="auto">
          <a:xfrm>
            <a:off x="1393555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E8C5A-110B-4434-B26E-0F112FFF5093}"/>
              </a:ext>
            </a:extLst>
          </p:cNvPr>
          <p:cNvSpPr/>
          <p:nvPr/>
        </p:nvSpPr>
        <p:spPr bwMode="auto">
          <a:xfrm>
            <a:off x="2039350" y="365128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A5EB167-609C-4FB8-8224-D099B1D8F2BE}"/>
              </a:ext>
            </a:extLst>
          </p:cNvPr>
          <p:cNvSpPr/>
          <p:nvPr/>
        </p:nvSpPr>
        <p:spPr bwMode="auto">
          <a:xfrm>
            <a:off x="475092" y="37481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87F1CA7-5D5D-4F59-8587-C0504C5F5BA6}"/>
              </a:ext>
            </a:extLst>
          </p:cNvPr>
          <p:cNvSpPr/>
          <p:nvPr/>
        </p:nvSpPr>
        <p:spPr bwMode="auto">
          <a:xfrm>
            <a:off x="114075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A87836-373F-4EBC-818F-55C8F8EEBB2D}"/>
              </a:ext>
            </a:extLst>
          </p:cNvPr>
          <p:cNvSpPr/>
          <p:nvPr/>
        </p:nvSpPr>
        <p:spPr bwMode="auto">
          <a:xfrm>
            <a:off x="1782815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652C07-3CE0-4B59-9472-CA18CB00DD44}"/>
              </a:ext>
            </a:extLst>
          </p:cNvPr>
          <p:cNvSpPr/>
          <p:nvPr/>
        </p:nvSpPr>
        <p:spPr bwMode="auto">
          <a:xfrm>
            <a:off x="242682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/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/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/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/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2CD4C-8FAF-43B6-951D-AF5B9E7DDC93}"/>
              </a:ext>
            </a:extLst>
          </p:cNvPr>
          <p:cNvSpPr txBox="1"/>
          <p:nvPr/>
        </p:nvSpPr>
        <p:spPr>
          <a:xfrm>
            <a:off x="337079" y="5112707"/>
            <a:ext cx="2431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Push Down Machines</a:t>
            </a:r>
          </a:p>
          <a:p>
            <a:r>
              <a:rPr lang="en-US" sz="1400"/>
              <a:t>(SW model checking)</a:t>
            </a:r>
          </a:p>
          <a:p>
            <a:r>
              <a:rPr lang="en-US" sz="1400"/>
              <a:t>[Hoder, </a:t>
            </a:r>
            <a:r>
              <a:rPr lang="en-US" sz="1400" err="1"/>
              <a:t>Bjørner</a:t>
            </a:r>
            <a:r>
              <a:rPr lang="en-US" sz="1400"/>
              <a:t>, SAT 2012]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523D228-D606-4602-91DF-67BEED08F640}"/>
              </a:ext>
            </a:extLst>
          </p:cNvPr>
          <p:cNvSpPr/>
          <p:nvPr/>
        </p:nvSpPr>
        <p:spPr bwMode="auto">
          <a:xfrm rot="19233833">
            <a:off x="1159214" y="40065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B968-56C6-44C9-A158-A3112C12C013}"/>
              </a:ext>
            </a:extLst>
          </p:cNvPr>
          <p:cNvSpPr/>
          <p:nvPr/>
        </p:nvSpPr>
        <p:spPr bwMode="auto">
          <a:xfrm>
            <a:off x="746447" y="413646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F8CE4FF-41D1-43DA-B6AD-2E002A34CAF9}"/>
              </a:ext>
            </a:extLst>
          </p:cNvPr>
          <p:cNvSpPr/>
          <p:nvPr/>
        </p:nvSpPr>
        <p:spPr bwMode="auto">
          <a:xfrm rot="19233833">
            <a:off x="1813591" y="400784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94E73E-4845-4810-8D26-D0F11E224108}"/>
              </a:ext>
            </a:extLst>
          </p:cNvPr>
          <p:cNvSpPr/>
          <p:nvPr/>
        </p:nvSpPr>
        <p:spPr bwMode="auto">
          <a:xfrm>
            <a:off x="1404659" y="414228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420501-BC14-452F-A409-3F1B26E34414}"/>
              </a:ext>
            </a:extLst>
          </p:cNvPr>
          <p:cNvSpPr/>
          <p:nvPr/>
        </p:nvSpPr>
        <p:spPr bwMode="auto">
          <a:xfrm rot="19233833">
            <a:off x="1164134" y="4499646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EAEEE3-9BD6-4273-9B71-1F4927F8FD03}"/>
              </a:ext>
            </a:extLst>
          </p:cNvPr>
          <p:cNvSpPr/>
          <p:nvPr/>
        </p:nvSpPr>
        <p:spPr bwMode="auto">
          <a:xfrm>
            <a:off x="746447" y="462873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D2B71-FB66-4DEB-A959-45915092EDF5}"/>
              </a:ext>
            </a:extLst>
          </p:cNvPr>
          <p:cNvSpPr txBox="1"/>
          <p:nvPr/>
        </p:nvSpPr>
        <p:spPr>
          <a:xfrm>
            <a:off x="3341238" y="914400"/>
            <a:ext cx="5493876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Finite State </a:t>
            </a:r>
          </a:p>
          <a:p>
            <a:pPr marL="342900" indent="-342900" algn="l">
              <a:buFontTx/>
              <a:buChar char="-"/>
            </a:pPr>
            <a:r>
              <a:rPr lang="en-US" sz="1800"/>
              <a:t>Incremental SAT solving  [Bradley, VMCAI 11]</a:t>
            </a:r>
          </a:p>
          <a:p>
            <a:pPr marL="342900" indent="-342900" algn="l">
              <a:buFontTx/>
              <a:buChar char="-"/>
            </a:pPr>
            <a:r>
              <a:rPr lang="en-US" sz="1800"/>
              <a:t>Fast prime implicants          [</a:t>
            </a:r>
            <a:r>
              <a:rPr lang="en-US" sz="1800" err="1"/>
              <a:t>Een</a:t>
            </a:r>
            <a:r>
              <a:rPr lang="en-US" sz="1800"/>
              <a:t>&amp; FMCAD 11]</a:t>
            </a:r>
          </a:p>
          <a:p>
            <a:pPr marL="342900" indent="-342900" algn="l">
              <a:buFontTx/>
              <a:buChar char="-"/>
            </a:pPr>
            <a:r>
              <a:rPr lang="en-US" sz="1800"/>
              <a:t>Basis for predicate abstraction </a:t>
            </a:r>
            <a:br>
              <a:rPr lang="en-US" sz="1800"/>
            </a:br>
            <a:r>
              <a:rPr lang="en-US" sz="1800"/>
              <a:t>[</a:t>
            </a:r>
            <a:r>
              <a:rPr lang="en-US" sz="1800" err="1"/>
              <a:t>Cimatti</a:t>
            </a:r>
            <a:r>
              <a:rPr lang="en-US" sz="1800"/>
              <a:t>&amp; TACAS 14, </a:t>
            </a:r>
            <a:r>
              <a:rPr lang="en-US" sz="1800" err="1"/>
              <a:t>Birgmeier</a:t>
            </a:r>
            <a:r>
              <a:rPr lang="en-US" sz="1800"/>
              <a:t>&amp; CAV 14]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5350F8-4EDD-4A38-A3D8-A381F402E151}"/>
                  </a:ext>
                </a:extLst>
              </p:cNvPr>
              <p:cNvSpPr txBox="1"/>
              <p:nvPr/>
            </p:nvSpPr>
            <p:spPr>
              <a:xfrm>
                <a:off x="3122053" y="3276600"/>
                <a:ext cx="6102953" cy="3277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/>
                  <a:t>Infinite State 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/>
                  <a:t>Arithmetic + Farkas 		         [H&amp;B, SAT 12]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/>
                  <a:t>Arithmetic + Model Based Projection [K&amp;, CAV 14]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 err="1"/>
                  <a:t>Polyhedra</a:t>
                </a:r>
                <a:r>
                  <a:rPr lang="en-US" sz="1800"/>
                  <a:t> + Convex Closure        [B&amp;G, VMCAI 15] 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/>
                  <a:t>Arithmetic + Arrays 		      [K&amp;, FMCAD 15]</a:t>
                </a:r>
              </a:p>
              <a:p>
                <a:pPr marL="342900" indent="-342900" algn="l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∃∀</m:t>
                    </m:r>
                  </m:oMath>
                </a14:m>
                <a:r>
                  <a:rPr lang="en-US" sz="1800"/>
                  <a:t> - EPR fragment 		          [K’&amp;, CAV 15]</a:t>
                </a:r>
              </a:p>
              <a:p>
                <a:pPr marL="342900" indent="-342900" algn="l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∃∀</m:t>
                    </m:r>
                  </m:oMath>
                </a14:m>
                <a:r>
                  <a:rPr lang="en-US" sz="1800"/>
                  <a:t> + Arithmetic/Arrays 	         [G&amp;, ATVA 18]</a:t>
                </a:r>
              </a:p>
              <a:p>
                <a:pPr marL="342900" indent="-342900" algn="l">
                  <a:buFontTx/>
                  <a:buChar char="-"/>
                </a:pPr>
                <a:endParaRPr lang="en-US" sz="18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5350F8-4EDD-4A38-A3D8-A381F402E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053" y="3276600"/>
                <a:ext cx="6102953" cy="3277820"/>
              </a:xfrm>
              <a:prstGeom prst="rect">
                <a:avLst/>
              </a:prstGeom>
              <a:blipFill>
                <a:blip r:embed="rId8"/>
                <a:stretch>
                  <a:fillRect l="-699" t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019582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8C7C-AD13-4709-9C07-9B887F7A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IC3, PDR and friends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9CDF-CBD9-4418-88AB-91C4F4837C70}"/>
              </a:ext>
            </a:extLst>
          </p:cNvPr>
          <p:cNvSpPr/>
          <p:nvPr/>
        </p:nvSpPr>
        <p:spPr bwMode="auto">
          <a:xfrm>
            <a:off x="791622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34190-EA75-4B5B-A72A-F2797AB616AF}"/>
              </a:ext>
            </a:extLst>
          </p:cNvPr>
          <p:cNvSpPr/>
          <p:nvPr/>
        </p:nvSpPr>
        <p:spPr bwMode="auto">
          <a:xfrm>
            <a:off x="1437417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70DB-0862-4AC4-98CF-F688DADE36AE}"/>
              </a:ext>
            </a:extLst>
          </p:cNvPr>
          <p:cNvSpPr/>
          <p:nvPr/>
        </p:nvSpPr>
        <p:spPr bwMode="auto">
          <a:xfrm>
            <a:off x="2083212" y="121719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D33C2-138F-48DF-BDB7-3712F9E71C14}"/>
              </a:ext>
            </a:extLst>
          </p:cNvPr>
          <p:cNvSpPr/>
          <p:nvPr/>
        </p:nvSpPr>
        <p:spPr bwMode="auto">
          <a:xfrm>
            <a:off x="518954" y="131410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D36772-1951-4F44-8723-4A72D4C0CC28}"/>
              </a:ext>
            </a:extLst>
          </p:cNvPr>
          <p:cNvSpPr/>
          <p:nvPr/>
        </p:nvSpPr>
        <p:spPr bwMode="auto">
          <a:xfrm>
            <a:off x="118461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3D2AF1-A012-4297-A96A-337586AC4CC7}"/>
              </a:ext>
            </a:extLst>
          </p:cNvPr>
          <p:cNvSpPr/>
          <p:nvPr/>
        </p:nvSpPr>
        <p:spPr bwMode="auto">
          <a:xfrm>
            <a:off x="1826677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ED2FF2-DFC7-4A30-9FF8-D2CC7C9D28EC}"/>
              </a:ext>
            </a:extLst>
          </p:cNvPr>
          <p:cNvSpPr/>
          <p:nvPr/>
        </p:nvSpPr>
        <p:spPr bwMode="auto">
          <a:xfrm>
            <a:off x="247068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/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/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/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/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FA79F1-2140-4167-8220-D90B2F9C7B72}"/>
              </a:ext>
            </a:extLst>
          </p:cNvPr>
          <p:cNvSpPr txBox="1"/>
          <p:nvPr/>
        </p:nvSpPr>
        <p:spPr>
          <a:xfrm>
            <a:off x="407635" y="1873671"/>
            <a:ext cx="2289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Finite State Machines</a:t>
            </a:r>
          </a:p>
          <a:p>
            <a:r>
              <a:rPr lang="en-US" sz="1400"/>
              <a:t>(HW model checking)</a:t>
            </a:r>
          </a:p>
          <a:p>
            <a:r>
              <a:rPr lang="en-US" sz="1400"/>
              <a:t>[Bradley, VMCAI 2011]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F5747-DCC9-430A-872A-682AB2C59201}"/>
              </a:ext>
            </a:extLst>
          </p:cNvPr>
          <p:cNvSpPr/>
          <p:nvPr/>
        </p:nvSpPr>
        <p:spPr bwMode="auto">
          <a:xfrm>
            <a:off x="747760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55EEA-7C1A-4768-81AE-8B92D317FFCF}"/>
              </a:ext>
            </a:extLst>
          </p:cNvPr>
          <p:cNvSpPr/>
          <p:nvPr/>
        </p:nvSpPr>
        <p:spPr bwMode="auto">
          <a:xfrm>
            <a:off x="1393555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E8C5A-110B-4434-B26E-0F112FFF5093}"/>
              </a:ext>
            </a:extLst>
          </p:cNvPr>
          <p:cNvSpPr/>
          <p:nvPr/>
        </p:nvSpPr>
        <p:spPr bwMode="auto">
          <a:xfrm>
            <a:off x="2039350" y="365128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A5EB167-609C-4FB8-8224-D099B1D8F2BE}"/>
              </a:ext>
            </a:extLst>
          </p:cNvPr>
          <p:cNvSpPr/>
          <p:nvPr/>
        </p:nvSpPr>
        <p:spPr bwMode="auto">
          <a:xfrm>
            <a:off x="475092" y="37481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87F1CA7-5D5D-4F59-8587-C0504C5F5BA6}"/>
              </a:ext>
            </a:extLst>
          </p:cNvPr>
          <p:cNvSpPr/>
          <p:nvPr/>
        </p:nvSpPr>
        <p:spPr bwMode="auto">
          <a:xfrm>
            <a:off x="114075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A87836-373F-4EBC-818F-55C8F8EEBB2D}"/>
              </a:ext>
            </a:extLst>
          </p:cNvPr>
          <p:cNvSpPr/>
          <p:nvPr/>
        </p:nvSpPr>
        <p:spPr bwMode="auto">
          <a:xfrm>
            <a:off x="1782815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652C07-3CE0-4B59-9472-CA18CB00DD44}"/>
              </a:ext>
            </a:extLst>
          </p:cNvPr>
          <p:cNvSpPr/>
          <p:nvPr/>
        </p:nvSpPr>
        <p:spPr bwMode="auto">
          <a:xfrm>
            <a:off x="242682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/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/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/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/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2CD4C-8FAF-43B6-951D-AF5B9E7DDC93}"/>
              </a:ext>
            </a:extLst>
          </p:cNvPr>
          <p:cNvSpPr txBox="1"/>
          <p:nvPr/>
        </p:nvSpPr>
        <p:spPr>
          <a:xfrm>
            <a:off x="540948" y="5112707"/>
            <a:ext cx="2023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Push Down Machines</a:t>
            </a:r>
          </a:p>
          <a:p>
            <a:r>
              <a:rPr lang="en-US" sz="1400"/>
              <a:t>(SW model checking)</a:t>
            </a:r>
          </a:p>
          <a:p>
            <a:r>
              <a:rPr lang="en-US" sz="1400"/>
              <a:t>[Hoder, B, SAT 2012]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523D228-D606-4602-91DF-67BEED08F640}"/>
              </a:ext>
            </a:extLst>
          </p:cNvPr>
          <p:cNvSpPr/>
          <p:nvPr/>
        </p:nvSpPr>
        <p:spPr bwMode="auto">
          <a:xfrm rot="19233833">
            <a:off x="1159214" y="40065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B968-56C6-44C9-A158-A3112C12C013}"/>
              </a:ext>
            </a:extLst>
          </p:cNvPr>
          <p:cNvSpPr/>
          <p:nvPr/>
        </p:nvSpPr>
        <p:spPr bwMode="auto">
          <a:xfrm>
            <a:off x="746447" y="413646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F8CE4FF-41D1-43DA-B6AD-2E002A34CAF9}"/>
              </a:ext>
            </a:extLst>
          </p:cNvPr>
          <p:cNvSpPr/>
          <p:nvPr/>
        </p:nvSpPr>
        <p:spPr bwMode="auto">
          <a:xfrm rot="19233833">
            <a:off x="1813591" y="400784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94E73E-4845-4810-8D26-D0F11E224108}"/>
              </a:ext>
            </a:extLst>
          </p:cNvPr>
          <p:cNvSpPr/>
          <p:nvPr/>
        </p:nvSpPr>
        <p:spPr bwMode="auto">
          <a:xfrm>
            <a:off x="1404659" y="414228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420501-BC14-452F-A409-3F1B26E34414}"/>
              </a:ext>
            </a:extLst>
          </p:cNvPr>
          <p:cNvSpPr/>
          <p:nvPr/>
        </p:nvSpPr>
        <p:spPr bwMode="auto">
          <a:xfrm rot="19233833">
            <a:off x="1164134" y="4499646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EAEEE3-9BD6-4273-9B71-1F4927F8FD03}"/>
              </a:ext>
            </a:extLst>
          </p:cNvPr>
          <p:cNvSpPr/>
          <p:nvPr/>
        </p:nvSpPr>
        <p:spPr bwMode="auto">
          <a:xfrm>
            <a:off x="746447" y="462873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5350F8-4EDD-4A38-A3D8-A381F402E151}"/>
              </a:ext>
            </a:extLst>
          </p:cNvPr>
          <p:cNvSpPr txBox="1"/>
          <p:nvPr/>
        </p:nvSpPr>
        <p:spPr>
          <a:xfrm>
            <a:off x="3089721" y="930749"/>
            <a:ext cx="1506737" cy="56323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/>
              <a:t>Finite State</a:t>
            </a:r>
          </a:p>
          <a:p>
            <a:endParaRPr lang="en-US" sz="1800"/>
          </a:p>
          <a:p>
            <a:r>
              <a:rPr lang="en-US" sz="1800"/>
              <a:t>SAT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Infinite State</a:t>
            </a:r>
          </a:p>
          <a:p>
            <a:endParaRPr lang="en-US" sz="1800"/>
          </a:p>
          <a:p>
            <a:r>
              <a:rPr lang="en-US" sz="1800"/>
              <a:t>SMT</a:t>
            </a:r>
          </a:p>
          <a:p>
            <a:r>
              <a:rPr lang="en-US" sz="1800"/>
              <a:t>Arithmetic</a:t>
            </a:r>
          </a:p>
          <a:p>
            <a:r>
              <a:rPr lang="en-US" sz="1800"/>
              <a:t>Arrays</a:t>
            </a:r>
          </a:p>
          <a:p>
            <a:r>
              <a:rPr lang="en-US" sz="1800"/>
              <a:t>Quantifiers </a:t>
            </a:r>
          </a:p>
          <a:p>
            <a:pPr marL="342900" indent="-342900" algn="l">
              <a:buFontTx/>
              <a:buChar char="-"/>
            </a:pPr>
            <a:endParaRPr 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8F3AD2-3676-40BB-BB33-1F2D65C69443}"/>
              </a:ext>
            </a:extLst>
          </p:cNvPr>
          <p:cNvSpPr txBox="1"/>
          <p:nvPr/>
        </p:nvSpPr>
        <p:spPr>
          <a:xfrm>
            <a:off x="4794617" y="930749"/>
            <a:ext cx="4271234" cy="56323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Search Strategies</a:t>
            </a:r>
          </a:p>
          <a:p>
            <a:endParaRPr lang="en-US" sz="1800"/>
          </a:p>
          <a:p>
            <a:pPr algn="l"/>
            <a:r>
              <a:rPr lang="en-US" sz="1800"/>
              <a:t>[Bradley, VMCAI 11]</a:t>
            </a:r>
            <a:br>
              <a:rPr lang="en-US" sz="1800"/>
            </a:br>
            <a:r>
              <a:rPr lang="en-US" sz="1800"/>
              <a:t>CTI – Counter Examples To Induction</a:t>
            </a:r>
          </a:p>
          <a:p>
            <a:pPr algn="l"/>
            <a:endParaRPr lang="en-US" sz="1800"/>
          </a:p>
          <a:p>
            <a:pPr algn="l"/>
            <a:endParaRPr lang="en-US" sz="1800"/>
          </a:p>
          <a:p>
            <a:pPr algn="l"/>
            <a:r>
              <a:rPr lang="en-US" sz="1800"/>
              <a:t>[</a:t>
            </a:r>
            <a:r>
              <a:rPr lang="en-US" sz="1800" err="1"/>
              <a:t>G&amp;Ivrii</a:t>
            </a:r>
            <a:r>
              <a:rPr lang="en-US" sz="1800"/>
              <a:t>, FMCAD 15]</a:t>
            </a:r>
            <a:br>
              <a:rPr lang="en-US" sz="1800"/>
            </a:br>
            <a:r>
              <a:rPr lang="en-US" sz="1800"/>
              <a:t>Under and over-approximations</a:t>
            </a:r>
          </a:p>
          <a:p>
            <a:pPr algn="l"/>
            <a:endParaRPr lang="en-US" sz="1800"/>
          </a:p>
          <a:p>
            <a:pPr algn="l"/>
            <a:endParaRPr lang="en-US" sz="1800"/>
          </a:p>
          <a:p>
            <a:pPr algn="l"/>
            <a:r>
              <a:rPr lang="en-US" sz="1800"/>
              <a:t>[</a:t>
            </a:r>
            <a:r>
              <a:rPr lang="en-US" sz="1800" err="1"/>
              <a:t>Vizel&amp;G</a:t>
            </a:r>
            <a:r>
              <a:rPr lang="en-US" sz="1800"/>
              <a:t>, CAV 14]</a:t>
            </a:r>
            <a:br>
              <a:rPr lang="en-US" sz="1800"/>
            </a:br>
            <a:r>
              <a:rPr lang="en-US" sz="1800"/>
              <a:t>Use SAT for blocking</a:t>
            </a:r>
            <a:br>
              <a:rPr lang="en-US" sz="1800"/>
            </a:br>
            <a:r>
              <a:rPr lang="en-US" sz="1800"/>
              <a:t>IC3 for pushing</a:t>
            </a:r>
          </a:p>
          <a:p>
            <a:pPr algn="l"/>
            <a:endParaRPr lang="en-US" sz="1800"/>
          </a:p>
          <a:p>
            <a:pPr algn="l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8440057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/>
              <a:t>Constrained Horn Clauses (CHC)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/>
                  <a:t>A Constrained Horn Clause (CHC) is a FOL formula of the form</a:t>
                </a:r>
                <a:r>
                  <a:rPr lang="en-US" sz="2800">
                    <a:latin typeface="cmsy10"/>
                    <a:ea typeface="cmsy10"/>
                    <a:cs typeface="cmsy10"/>
                  </a:rPr>
                  <a:t>       </a:t>
                </a:r>
              </a:p>
              <a:p>
                <a:r>
                  <a:rPr lang="en-US" sz="2800">
                    <a:latin typeface="cmsy10"/>
                    <a:ea typeface="cmsy10"/>
                    <a:cs typeface="cmsy10"/>
                  </a:rPr>
                  <a:t>	</a:t>
                </a:r>
                <a:endParaRPr lang="en-US" sz="2800"/>
              </a:p>
              <a:p>
                <a:r>
                  <a:rPr lang="en-US" sz="2800"/>
                  <a:t> </a:t>
                </a:r>
              </a:p>
              <a:p>
                <a:pPr lvl="1"/>
                <a:r>
                  <a:rPr lang="en-US" sz="2400">
                    <a:solidFill>
                      <a:schemeClr val="tx1"/>
                    </a:solidFill>
                    <a:latin typeface="cmmi10"/>
                  </a:rPr>
                  <a:t>𝜑</a:t>
                </a:r>
                <a:r>
                  <a:rPr lang="en-US" sz="2400"/>
                  <a:t> - constraint in a background theory </a:t>
                </a:r>
                <a:r>
                  <a:rPr lang="en-US" sz="2400">
                    <a:solidFill>
                      <a:schemeClr val="tx1"/>
                    </a:solidFill>
                  </a:rPr>
                  <a:t>𝒯</a:t>
                </a:r>
              </a:p>
              <a:p>
                <a:pPr lvl="1"/>
                <a:r>
                  <a:rPr lang="en-US" sz="2400">
                    <a:solidFill>
                      <a:schemeClr val="tx1"/>
                    </a:solidFill>
                  </a:rPr>
                  <a:t>𝒯</a:t>
                </a:r>
                <a:r>
                  <a:rPr lang="en-US" sz="2400">
                    <a:ea typeface="cmmi10"/>
                    <a:cs typeface="cmmi10"/>
                  </a:rPr>
                  <a:t> - background theory</a:t>
                </a:r>
              </a:p>
              <a:p>
                <a:pPr lvl="2"/>
                <a:r>
                  <a:rPr lang="en-US" sz="2400">
                    <a:ea typeface="cmmi10"/>
                    <a:cs typeface="cmmi10"/>
                  </a:rPr>
                  <a:t>Linear Arithmetic, Arrays, Bit-Vectors, or combinations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𝑉</m:t>
                    </m:r>
                  </m:oMath>
                </a14:m>
                <a:r>
                  <a:rPr lang="en-US" sz="2400">
                    <a:ea typeface="cmmi10"/>
                    <a:cs typeface="cmmi10"/>
                  </a:rPr>
                  <a:t> -  variables,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𝑋</m:t>
                    </m:r>
                    <m:r>
                      <a:rPr lang="en-US" sz="24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𝑖</m:t>
                    </m:r>
                  </m:oMath>
                </a14:m>
                <a:r>
                  <a:rPr lang="en-US" sz="2400" baseline="-25000">
                    <a:ea typeface="cmmi10"/>
                    <a:cs typeface="cmmi10"/>
                  </a:rPr>
                  <a:t> </a:t>
                </a:r>
                <a:r>
                  <a:rPr lang="en-US" sz="2400">
                    <a:ea typeface="cmmi10"/>
                    <a:cs typeface="cmmi10"/>
                  </a:rPr>
                  <a:t>are terms over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𝑉</m:t>
                    </m:r>
                  </m:oMath>
                </a14:m>
                <a:endParaRPr lang="en-US" sz="2400" baseline="-25000">
                  <a:solidFill>
                    <a:schemeClr val="tx1"/>
                  </a:solidFill>
                  <a:ea typeface="cmmi10"/>
                  <a:cs typeface="cmmi1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4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/>
                  <a:t>- n-</a:t>
                </a:r>
                <a:r>
                  <a:rPr lang="en-US" sz="2400" err="1"/>
                  <a:t>ary</a:t>
                </a:r>
                <a:r>
                  <a:rPr lang="en-US" sz="2400"/>
                  <a:t> predicates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sz="2400"/>
                  <a:t>- application of a predicate to first-order terms</a:t>
                </a:r>
                <a:endParaRPr lang="en-US" sz="2400" baseline="-2500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693" t="-2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5AE7168-CD6A-A74D-98AD-6D7014F4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2362200"/>
            <a:ext cx="787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135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by Incremental Generalization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90133" y="2144889"/>
            <a:ext cx="2393245" cy="1555576"/>
            <a:chOff x="2957689" y="2438399"/>
            <a:chExt cx="3228622" cy="2144890"/>
          </a:xfrm>
        </p:grpSpPr>
        <p:sp>
          <p:nvSpPr>
            <p:cNvPr id="7" name="Rounded Rectangle 6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b="0"/>
                <a:t>A counterexample of length N exists?</a:t>
              </a:r>
            </a:p>
            <a:p>
              <a:endParaRPr lang="en-US" sz="2000" b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71282" y="3901563"/>
              <a:ext cx="892971" cy="55658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/>
                <a:t>SMT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06601" y="4670860"/>
            <a:ext cx="2354200" cy="1425498"/>
            <a:chOff x="2957689" y="2438399"/>
            <a:chExt cx="3228622" cy="2144890"/>
          </a:xfrm>
        </p:grpSpPr>
        <p:sp>
          <p:nvSpPr>
            <p:cNvPr id="10" name="Rounded Rectangle 9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0"/>
                <a:t>Generalize proof</a:t>
              </a:r>
            </a:p>
            <a:p>
              <a:pPr algn="ctr"/>
              <a:endParaRPr lang="en-US" sz="2000" b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071283" y="3894820"/>
              <a:ext cx="955297" cy="563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/>
                <a:t>SMT</a:t>
              </a:r>
            </a:p>
          </p:txBody>
        </p:sp>
      </p:grpSp>
      <p:cxnSp>
        <p:nvCxnSpPr>
          <p:cNvPr id="12" name="Elbow Connector 11"/>
          <p:cNvCxnSpPr>
            <a:stCxn id="7" idx="2"/>
            <a:endCxn id="10" idx="0"/>
          </p:cNvCxnSpPr>
          <p:nvPr/>
        </p:nvCxnSpPr>
        <p:spPr>
          <a:xfrm rot="5400000">
            <a:off x="2200032" y="4184135"/>
            <a:ext cx="970395" cy="3055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51290" y="3951462"/>
            <a:ext cx="238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/>
              <a:t>No + bounded proof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74598" y="5383832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/>
              <a:t>candidate</a:t>
            </a:r>
            <a:r>
              <a:rPr lang="en-US" sz="2000"/>
              <a:t> </a:t>
            </a:r>
            <a:r>
              <a:rPr lang="en-US" sz="2000" b="1" i="1" err="1">
                <a:latin typeface="Times New Roman" charset="0"/>
                <a:ea typeface="Times New Roman" charset="0"/>
                <a:cs typeface="Times New Roman" charset="0"/>
              </a:rPr>
              <a:t>Inv</a:t>
            </a:r>
            <a:endParaRPr lang="en-US" sz="2000" b="1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Elbow Connector 16"/>
          <p:cNvCxnSpPr>
            <a:stCxn id="10" idx="3"/>
            <a:endCxn id="22" idx="2"/>
          </p:cNvCxnSpPr>
          <p:nvPr/>
        </p:nvCxnSpPr>
        <p:spPr>
          <a:xfrm flipV="1">
            <a:off x="3860801" y="4901529"/>
            <a:ext cx="2373841" cy="482080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120216" y="3493431"/>
            <a:ext cx="2228851" cy="1408098"/>
            <a:chOff x="2957689" y="2438399"/>
            <a:chExt cx="3228622" cy="2144890"/>
          </a:xfrm>
        </p:grpSpPr>
        <p:sp>
          <p:nvSpPr>
            <p:cNvPr id="22" name="Rounded Rectangle 21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0"/>
                <a:t>Is a safe inductive invariant?</a:t>
              </a:r>
            </a:p>
            <a:p>
              <a:pPr algn="ctr"/>
              <a:endParaRPr lang="en-US" sz="1800" b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071284" y="3889461"/>
              <a:ext cx="968746" cy="5686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/>
                <a:t>SMT</a:t>
              </a:r>
            </a:p>
          </p:txBody>
        </p:sp>
      </p:grpSp>
      <p:cxnSp>
        <p:nvCxnSpPr>
          <p:cNvPr id="27" name="Elbow Connector 26"/>
          <p:cNvCxnSpPr>
            <a:stCxn id="22" idx="0"/>
            <a:endCxn id="7" idx="3"/>
          </p:cNvCxnSpPr>
          <p:nvPr/>
        </p:nvCxnSpPr>
        <p:spPr>
          <a:xfrm rot="16200000" flipV="1">
            <a:off x="4773633" y="2032422"/>
            <a:ext cx="570754" cy="2351264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28231" y="2441578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/>
              <a:t>No, </a:t>
            </a:r>
            <a:r>
              <a:rPr lang="en-US" sz="2000" b="0">
                <a:latin typeface="Consolas" charset="0"/>
                <a:ea typeface="Consolas" charset="0"/>
                <a:cs typeface="Consolas" charset="0"/>
              </a:rPr>
              <a:t>N:=N+1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5" y="3443206"/>
            <a:ext cx="692672" cy="868032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7" idx="1"/>
            <a:endCxn id="31" idx="0"/>
          </p:cNvCxnSpPr>
          <p:nvPr/>
        </p:nvCxnSpPr>
        <p:spPr>
          <a:xfrm rot="10800000" flipV="1">
            <a:off x="511881" y="2922676"/>
            <a:ext cx="978252" cy="520529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145698" y="2490801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34200" y="3766796"/>
            <a:ext cx="145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B050"/>
                </a:solidFill>
              </a:rPr>
              <a:t>YES</a:t>
            </a:r>
            <a:endParaRPr lang="en-US" sz="2000" b="1" i="1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095" y="3723276"/>
            <a:ext cx="940506" cy="947584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22" idx="3"/>
            <a:endCxn id="40" idx="1"/>
          </p:cNvCxnSpPr>
          <p:nvPr/>
        </p:nvCxnSpPr>
        <p:spPr>
          <a:xfrm flipV="1">
            <a:off x="7349067" y="4197068"/>
            <a:ext cx="702028" cy="41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7" idx="0"/>
          </p:cNvCxnSpPr>
          <p:nvPr/>
        </p:nvCxnSpPr>
        <p:spPr>
          <a:xfrm>
            <a:off x="2683701" y="1563487"/>
            <a:ext cx="3055" cy="58140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119010" y="1497179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latin typeface="Consolas" charset="0"/>
                <a:ea typeface="Consolas" charset="0"/>
                <a:cs typeface="Consolas" charset="0"/>
              </a:rPr>
              <a:t>T, N=0</a:t>
            </a:r>
          </a:p>
        </p:txBody>
      </p:sp>
    </p:spTree>
    <p:extLst>
      <p:ext uri="{BB962C8B-B14F-4D97-AF65-F5344CB8AC3E}">
        <p14:creationId xmlns:p14="http://schemas.microsoft.com/office/powerpoint/2010/main" val="237432780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A987-797E-094C-9BD1-CA28792E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16400-5594-724A-858B-83615C3610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9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0EC470D-8695-E54E-AEF9-DD9C2B9F9DCF}" type="slidenum">
              <a:rPr lang="en-US" smtClean="0"/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7AA552-474E-B749-810F-D88251774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699" y="148941"/>
            <a:ext cx="739801" cy="125050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E4C4589-C40D-1B4F-9390-52C952F2B15D}"/>
              </a:ext>
            </a:extLst>
          </p:cNvPr>
          <p:cNvGrpSpPr/>
          <p:nvPr/>
        </p:nvGrpSpPr>
        <p:grpSpPr>
          <a:xfrm>
            <a:off x="2651203" y="1572218"/>
            <a:ext cx="6256917" cy="4377756"/>
            <a:chOff x="3764280" y="618880"/>
            <a:chExt cx="8342556" cy="5837007"/>
          </a:xfrm>
        </p:grpSpPr>
        <p:sp>
          <p:nvSpPr>
            <p:cNvPr id="47" name="Alternate Process 46">
              <a:extLst>
                <a:ext uri="{FF2B5EF4-FFF2-40B4-BE49-F238E27FC236}">
                  <a16:creationId xmlns:a16="http://schemas.microsoft.com/office/drawing/2014/main" id="{06B8226F-89D0-DF47-B9AB-A13CD3B81722}"/>
                </a:ext>
              </a:extLst>
            </p:cNvPr>
            <p:cNvSpPr/>
            <p:nvPr/>
          </p:nvSpPr>
          <p:spPr>
            <a:xfrm>
              <a:off x="3764280" y="618880"/>
              <a:ext cx="8342556" cy="4957761"/>
            </a:xfrm>
            <a:prstGeom prst="flowChartAlternateProcess">
              <a:avLst/>
            </a:prstGeom>
            <a:noFill/>
            <a:ln w="381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Alternate Process 12">
              <a:extLst>
                <a:ext uri="{FF2B5EF4-FFF2-40B4-BE49-F238E27FC236}">
                  <a16:creationId xmlns:a16="http://schemas.microsoft.com/office/drawing/2014/main" id="{7F701D5F-5619-0948-8EFA-092147C85044}"/>
                </a:ext>
              </a:extLst>
            </p:cNvPr>
            <p:cNvSpPr/>
            <p:nvPr/>
          </p:nvSpPr>
          <p:spPr>
            <a:xfrm>
              <a:off x="7228148" y="2062526"/>
              <a:ext cx="1476407" cy="715082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schemeClr val="tx1"/>
                  </a:solidFill>
                  <a:latin typeface="Calibri" panose="020F0502020204030204"/>
                </a:rPr>
                <a:t>Generate predecessor</a:t>
              </a:r>
            </a:p>
          </p:txBody>
        </p:sp>
        <p:sp>
          <p:nvSpPr>
            <p:cNvPr id="14" name="Alternate Process 13">
              <a:extLst>
                <a:ext uri="{FF2B5EF4-FFF2-40B4-BE49-F238E27FC236}">
                  <a16:creationId xmlns:a16="http://schemas.microsoft.com/office/drawing/2014/main" id="{2C16017A-622F-4E45-A47D-7A4381E5535B}"/>
                </a:ext>
              </a:extLst>
            </p:cNvPr>
            <p:cNvSpPr/>
            <p:nvPr/>
          </p:nvSpPr>
          <p:spPr>
            <a:xfrm>
              <a:off x="6325500" y="4404321"/>
              <a:ext cx="1476407" cy="763856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schemeClr val="tx1"/>
                  </a:solidFill>
                  <a:latin typeface="Calibri" panose="020F0502020204030204"/>
                </a:rPr>
                <a:t>Learn reachable state</a:t>
              </a:r>
            </a:p>
          </p:txBody>
        </p:sp>
        <p:sp>
          <p:nvSpPr>
            <p:cNvPr id="15" name="Alternate Process 14">
              <a:extLst>
                <a:ext uri="{FF2B5EF4-FFF2-40B4-BE49-F238E27FC236}">
                  <a16:creationId xmlns:a16="http://schemas.microsoft.com/office/drawing/2014/main" id="{67748B36-4D36-8845-B068-E289F0AC9BE5}"/>
                </a:ext>
              </a:extLst>
            </p:cNvPr>
            <p:cNvSpPr/>
            <p:nvPr/>
          </p:nvSpPr>
          <p:spPr>
            <a:xfrm>
              <a:off x="7984344" y="4417415"/>
              <a:ext cx="1476407" cy="715082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schemeClr val="tx1"/>
                  </a:solidFill>
                  <a:latin typeface="Calibri" panose="020F0502020204030204"/>
                </a:rPr>
                <a:t>Learn lemma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116D378-AC41-7449-BACF-E7A19B2303C3}"/>
                    </a:ext>
                  </a:extLst>
                </p:cNvPr>
                <p:cNvSpPr txBox="1"/>
                <p:nvPr/>
              </p:nvSpPr>
              <p:spPr>
                <a:xfrm>
                  <a:off x="6574543" y="753015"/>
                  <a:ext cx="3357600" cy="492443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>
                      <a:solidFill>
                        <a:prstClr val="black"/>
                      </a:solidFill>
                      <a:latin typeface="Verdana Pro" panose="020B0804030504040204" pitchFamily="34" charset="0"/>
                    </a:rPr>
                    <a:t>Is</a:t>
                  </a:r>
                  <a:r>
                    <a:rPr lang="en-US" sz="1800" b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𝑷𝑶𝑩</m:t>
                      </m:r>
                      <m:r>
                        <a:rPr lang="en-CA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800">
                      <a:solidFill>
                        <a:prstClr val="black"/>
                      </a:solidFill>
                      <a:latin typeface="Verdana Pro" panose="020B0804030504040204" pitchFamily="34" charset="0"/>
                    </a:rPr>
                    <a:t>reachable?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116D378-AC41-7449-BACF-E7A19B230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4543" y="753015"/>
                  <a:ext cx="3357600" cy="492443"/>
                </a:xfrm>
                <a:prstGeom prst="rect">
                  <a:avLst/>
                </a:prstGeom>
                <a:blipFill>
                  <a:blip r:embed="rId3"/>
                  <a:stretch>
                    <a:fillRect l="-2179" t="-8197" b="-24590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33468476-0DFA-2240-9F6E-275ACF71CA1B}"/>
                </a:ext>
              </a:extLst>
            </p:cNvPr>
            <p:cNvSpPr/>
            <p:nvPr/>
          </p:nvSpPr>
          <p:spPr>
            <a:xfrm>
              <a:off x="7837813" y="1604093"/>
              <a:ext cx="248807" cy="377307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F4A30D90-04BC-2546-81F9-13E14F73FA19}"/>
                </a:ext>
              </a:extLst>
            </p:cNvPr>
            <p:cNvSpPr/>
            <p:nvPr/>
          </p:nvSpPr>
          <p:spPr>
            <a:xfrm>
              <a:off x="7823233" y="2869475"/>
              <a:ext cx="248807" cy="377307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4EF2534-5628-B24B-8571-4B4475B6AB8A}"/>
                    </a:ext>
                  </a:extLst>
                </p:cNvPr>
                <p:cNvSpPr/>
                <p:nvPr/>
              </p:nvSpPr>
              <p:spPr>
                <a:xfrm>
                  <a:off x="7630219" y="1234139"/>
                  <a:ext cx="508548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𝑷𝑶𝑩</m:t>
                        </m:r>
                      </m:oMath>
                    </m:oMathPara>
                  </a14:m>
                  <a:endParaRPr lang="en-US" sz="1500" b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4EF2534-5628-B24B-8571-4B4475B6AB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0219" y="1234139"/>
                  <a:ext cx="508548" cy="430887"/>
                </a:xfrm>
                <a:prstGeom prst="rect">
                  <a:avLst/>
                </a:prstGeom>
                <a:blipFill>
                  <a:blip r:embed="rId4"/>
                  <a:stretch>
                    <a:fillRect r="-483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Alternate Process 19">
              <a:extLst>
                <a:ext uri="{FF2B5EF4-FFF2-40B4-BE49-F238E27FC236}">
                  <a16:creationId xmlns:a16="http://schemas.microsoft.com/office/drawing/2014/main" id="{9FB94F08-8918-EA4B-914B-A65454145E92}"/>
                </a:ext>
              </a:extLst>
            </p:cNvPr>
            <p:cNvSpPr/>
            <p:nvPr/>
          </p:nvSpPr>
          <p:spPr>
            <a:xfrm>
              <a:off x="3897126" y="724621"/>
              <a:ext cx="8084883" cy="4783908"/>
            </a:xfrm>
            <a:prstGeom prst="flowChartAlternateProcess">
              <a:avLst/>
            </a:prstGeom>
            <a:noFill/>
            <a:ln w="381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4617B11-31BC-5B4B-A56F-1D28615AE4F9}"/>
                    </a:ext>
                  </a:extLst>
                </p:cNvPr>
                <p:cNvSpPr/>
                <p:nvPr/>
              </p:nvSpPr>
              <p:spPr>
                <a:xfrm>
                  <a:off x="8008651" y="2794923"/>
                  <a:ext cx="859637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CA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𝑷𝑶𝑩</m:t>
                      </m:r>
                    </m:oMath>
                  </a14:m>
                  <a:r>
                    <a:rPr lang="en-US" sz="1500" b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rPr>
                    <a:t>’</a:t>
                  </a: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4617B11-31BC-5B4B-A56F-1D28615AE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8651" y="2794923"/>
                  <a:ext cx="859637" cy="430887"/>
                </a:xfrm>
                <a:prstGeom prst="rect">
                  <a:avLst/>
                </a:prstGeom>
                <a:blipFill>
                  <a:blip r:embed="rId5"/>
                  <a:stretch>
                    <a:fillRect t="-5660" r="-2830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Alternate Process 21">
                  <a:extLst>
                    <a:ext uri="{FF2B5EF4-FFF2-40B4-BE49-F238E27FC236}">
                      <a16:creationId xmlns:a16="http://schemas.microsoft.com/office/drawing/2014/main" id="{65DCDE3F-707F-7347-9862-C592D06AA76B}"/>
                    </a:ext>
                  </a:extLst>
                </p:cNvPr>
                <p:cNvSpPr/>
                <p:nvPr/>
              </p:nvSpPr>
              <p:spPr>
                <a:xfrm>
                  <a:off x="7143355" y="3255799"/>
                  <a:ext cx="1681979" cy="715082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Is </a:t>
                  </a:r>
                  <a14:m>
                    <m:oMath xmlns:m="http://schemas.openxmlformats.org/officeDocument/2006/math">
                      <m:r>
                        <a:rPr lang="en-CA" sz="13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𝑷𝑶𝑩</m:t>
                      </m:r>
                      <m:r>
                        <a:rPr lang="en-CA" sz="13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 reachable? </a:t>
                  </a:r>
                </a:p>
              </p:txBody>
            </p:sp>
          </mc:Choice>
          <mc:Fallback xmlns="">
            <p:sp>
              <p:nvSpPr>
                <p:cNvPr id="22" name="Alternate Process 21">
                  <a:extLst>
                    <a:ext uri="{FF2B5EF4-FFF2-40B4-BE49-F238E27FC236}">
                      <a16:creationId xmlns:a16="http://schemas.microsoft.com/office/drawing/2014/main" id="{65DCDE3F-707F-7347-9862-C592D06AA7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3355" y="3255799"/>
                  <a:ext cx="1681979" cy="715082"/>
                </a:xfrm>
                <a:prstGeom prst="flowChartAlternateProcess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Bent Arrow 22">
              <a:extLst>
                <a:ext uri="{FF2B5EF4-FFF2-40B4-BE49-F238E27FC236}">
                  <a16:creationId xmlns:a16="http://schemas.microsoft.com/office/drawing/2014/main" id="{1AE952F5-921A-0D4A-A268-B88435E205C2}"/>
                </a:ext>
              </a:extLst>
            </p:cNvPr>
            <p:cNvSpPr/>
            <p:nvPr/>
          </p:nvSpPr>
          <p:spPr>
            <a:xfrm rot="10800000" flipV="1">
              <a:off x="8701243" y="2231193"/>
              <a:ext cx="2384512" cy="1891490"/>
            </a:xfrm>
            <a:prstGeom prst="bentArrow">
              <a:avLst>
                <a:gd name="adj1" fmla="val 10341"/>
                <a:gd name="adj2" fmla="val 11257"/>
                <a:gd name="adj3" fmla="val 25000"/>
                <a:gd name="adj4" fmla="val 47414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Bent Arrow 23">
              <a:extLst>
                <a:ext uri="{FF2B5EF4-FFF2-40B4-BE49-F238E27FC236}">
                  <a16:creationId xmlns:a16="http://schemas.microsoft.com/office/drawing/2014/main" id="{B07F736E-4F30-2E4C-9167-74A15F815A41}"/>
                </a:ext>
              </a:extLst>
            </p:cNvPr>
            <p:cNvSpPr/>
            <p:nvPr/>
          </p:nvSpPr>
          <p:spPr>
            <a:xfrm>
              <a:off x="4678754" y="2215736"/>
              <a:ext cx="2549394" cy="1816436"/>
            </a:xfrm>
            <a:prstGeom prst="bentArrow">
              <a:avLst>
                <a:gd name="adj1" fmla="val 11830"/>
                <a:gd name="adj2" fmla="val 13241"/>
                <a:gd name="adj3" fmla="val 25000"/>
                <a:gd name="adj4" fmla="val 43750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Alternate Process 25">
                  <a:extLst>
                    <a:ext uri="{FF2B5EF4-FFF2-40B4-BE49-F238E27FC236}">
                      <a16:creationId xmlns:a16="http://schemas.microsoft.com/office/drawing/2014/main" id="{D53A4E65-0901-5A40-BCDB-CD980D83576F}"/>
                    </a:ext>
                  </a:extLst>
                </p:cNvPr>
                <p:cNvSpPr/>
                <p:nvPr/>
              </p:nvSpPr>
              <p:spPr>
                <a:xfrm>
                  <a:off x="4184403" y="4054983"/>
                  <a:ext cx="1564704" cy="1064420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Reachable states intersect with </a:t>
                  </a:r>
                  <a14:m>
                    <m:oMath xmlns:m="http://schemas.openxmlformats.org/officeDocument/2006/math">
                      <m:r>
                        <a:rPr lang="en-CA" sz="13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𝑷𝑶𝑩</m:t>
                      </m:r>
                    </m:oMath>
                  </a14:m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 ? </a:t>
                  </a:r>
                </a:p>
              </p:txBody>
            </p:sp>
          </mc:Choice>
          <mc:Fallback xmlns="">
            <p:sp>
              <p:nvSpPr>
                <p:cNvPr id="26" name="Alternate Process 25">
                  <a:extLst>
                    <a:ext uri="{FF2B5EF4-FFF2-40B4-BE49-F238E27FC236}">
                      <a16:creationId xmlns:a16="http://schemas.microsoft.com/office/drawing/2014/main" id="{D53A4E65-0901-5A40-BCDB-CD980D8357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403" y="4054983"/>
                  <a:ext cx="1564704" cy="1064420"/>
                </a:xfrm>
                <a:prstGeom prst="flowChartAlternateProcess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Alternate Process 26">
                  <a:extLst>
                    <a:ext uri="{FF2B5EF4-FFF2-40B4-BE49-F238E27FC236}">
                      <a16:creationId xmlns:a16="http://schemas.microsoft.com/office/drawing/2014/main" id="{AE9F6886-D93B-DE48-BE0A-DDF3EC62D17A}"/>
                    </a:ext>
                  </a:extLst>
                </p:cNvPr>
                <p:cNvSpPr/>
                <p:nvPr/>
              </p:nvSpPr>
              <p:spPr>
                <a:xfrm>
                  <a:off x="10268898" y="4122683"/>
                  <a:ext cx="1564704" cy="1064420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350" b="0">
                      <a:solidFill>
                        <a:schemeClr val="tx1"/>
                      </a:solidFill>
                      <a:latin typeface="Calibri" panose="020F0502020204030204"/>
                    </a:rPr>
                    <a:t>Lemmas block</a:t>
                  </a:r>
                  <a14:m>
                    <m:oMath xmlns:m="http://schemas.openxmlformats.org/officeDocument/2006/math">
                      <m:r>
                        <a:rPr lang="en-CA" sz="13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𝑷𝑶𝑩</m:t>
                      </m:r>
                    </m:oMath>
                  </a14:m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 ?</a:t>
                  </a:r>
                  <a:r>
                    <a:rPr lang="en-CA" sz="1350" b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endParaRPr lang="en-US" sz="1350" b="0">
                    <a:solidFill>
                      <a:schemeClr val="tx1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7" name="Alternate Process 26">
                  <a:extLst>
                    <a:ext uri="{FF2B5EF4-FFF2-40B4-BE49-F238E27FC236}">
                      <a16:creationId xmlns:a16="http://schemas.microsoft.com/office/drawing/2014/main" id="{AE9F6886-D93B-DE48-BE0A-DDF3EC62D1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8898" y="4122683"/>
                  <a:ext cx="1564704" cy="1064420"/>
                </a:xfrm>
                <a:prstGeom prst="flowChartAlternateProcess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36595399-302C-4041-87D8-B3DF438339ED}"/>
                </a:ext>
              </a:extLst>
            </p:cNvPr>
            <p:cNvSpPr/>
            <p:nvPr/>
          </p:nvSpPr>
          <p:spPr>
            <a:xfrm rot="2201163">
              <a:off x="7456533" y="4040996"/>
              <a:ext cx="248807" cy="377307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2B8F0B28-0DD1-F24E-AE2D-87800FB9A2F7}"/>
                </a:ext>
              </a:extLst>
            </p:cNvPr>
            <p:cNvSpPr/>
            <p:nvPr/>
          </p:nvSpPr>
          <p:spPr>
            <a:xfrm rot="19451626">
              <a:off x="8174450" y="4029593"/>
              <a:ext cx="248807" cy="377307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F02F3A4B-2F6B-194A-A070-CB3EFB1C0BB0}"/>
                </a:ext>
              </a:extLst>
            </p:cNvPr>
            <p:cNvSpPr/>
            <p:nvPr/>
          </p:nvSpPr>
          <p:spPr>
            <a:xfrm rot="16200000">
              <a:off x="9710071" y="4356798"/>
              <a:ext cx="288166" cy="786805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id="{F72C5EF9-171F-A249-A650-178777B87649}"/>
                </a:ext>
              </a:extLst>
            </p:cNvPr>
            <p:cNvSpPr/>
            <p:nvPr/>
          </p:nvSpPr>
          <p:spPr>
            <a:xfrm rot="5400000">
              <a:off x="5883814" y="4487445"/>
              <a:ext cx="288165" cy="525514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F82776D9-D4DA-5A41-9FFF-8C71719F3E75}"/>
                </a:ext>
              </a:extLst>
            </p:cNvPr>
            <p:cNvSpPr/>
            <p:nvPr/>
          </p:nvSpPr>
          <p:spPr>
            <a:xfrm>
              <a:off x="4717948" y="5142214"/>
              <a:ext cx="248807" cy="698121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97233830-D03A-1744-B61C-8C8CD0C418BC}"/>
                </a:ext>
              </a:extLst>
            </p:cNvPr>
            <p:cNvSpPr/>
            <p:nvPr/>
          </p:nvSpPr>
          <p:spPr>
            <a:xfrm>
              <a:off x="10842860" y="5187104"/>
              <a:ext cx="248807" cy="673692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7659E8-DFC6-FE4E-9199-F69B2B8CD503}"/>
                </a:ext>
              </a:extLst>
            </p:cNvPr>
            <p:cNvSpPr txBox="1"/>
            <p:nvPr/>
          </p:nvSpPr>
          <p:spPr>
            <a:xfrm>
              <a:off x="6906397" y="3966877"/>
              <a:ext cx="5774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YES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851C83-8917-7341-9A11-902FBBF57BDB}"/>
                </a:ext>
              </a:extLst>
            </p:cNvPr>
            <p:cNvSpPr txBox="1"/>
            <p:nvPr/>
          </p:nvSpPr>
          <p:spPr>
            <a:xfrm>
              <a:off x="11082937" y="5168177"/>
              <a:ext cx="5774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YES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BF9081-B48B-7343-A2E6-882F07EA089F}"/>
                </a:ext>
              </a:extLst>
            </p:cNvPr>
            <p:cNvSpPr txBox="1"/>
            <p:nvPr/>
          </p:nvSpPr>
          <p:spPr>
            <a:xfrm>
              <a:off x="4988097" y="5192069"/>
              <a:ext cx="5774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YES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E05923-F23D-AA4A-AFD5-705D9BF57AD8}"/>
                </a:ext>
              </a:extLst>
            </p:cNvPr>
            <p:cNvSpPr txBox="1"/>
            <p:nvPr/>
          </p:nvSpPr>
          <p:spPr>
            <a:xfrm>
              <a:off x="11098985" y="3679028"/>
              <a:ext cx="5497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B76A89-7675-ED42-B513-F085F4103B09}"/>
                </a:ext>
              </a:extLst>
            </p:cNvPr>
            <p:cNvSpPr txBox="1"/>
            <p:nvPr/>
          </p:nvSpPr>
          <p:spPr>
            <a:xfrm>
              <a:off x="4141101" y="3632779"/>
              <a:ext cx="5497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NO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5446C71-A818-4340-9873-213B256191D1}"/>
                </a:ext>
              </a:extLst>
            </p:cNvPr>
            <p:cNvSpPr txBox="1"/>
            <p:nvPr/>
          </p:nvSpPr>
          <p:spPr>
            <a:xfrm>
              <a:off x="8405867" y="3998523"/>
              <a:ext cx="5497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NO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D1C1ED-F2BE-444B-BDB9-1DCBB888DE92}"/>
                </a:ext>
              </a:extLst>
            </p:cNvPr>
            <p:cNvSpPr txBox="1"/>
            <p:nvPr/>
          </p:nvSpPr>
          <p:spPr>
            <a:xfrm>
              <a:off x="10600764" y="5807000"/>
              <a:ext cx="78269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>
                  <a:solidFill>
                    <a:srgbClr val="7030A0"/>
                  </a:solidFill>
                  <a:latin typeface="Calibri" panose="020F0502020204030204"/>
                  <a:ea typeface="+mn-ea"/>
                </a:rPr>
                <a:t>NO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DADB106-A7D3-264E-B454-55C871117BA7}"/>
                </a:ext>
              </a:extLst>
            </p:cNvPr>
            <p:cNvSpPr txBox="1"/>
            <p:nvPr/>
          </p:nvSpPr>
          <p:spPr>
            <a:xfrm>
              <a:off x="4457085" y="5840334"/>
              <a:ext cx="83185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>
                  <a:solidFill>
                    <a:srgbClr val="7030A0"/>
                  </a:solidFill>
                  <a:latin typeface="Calibri" panose="020F0502020204030204"/>
                  <a:ea typeface="+mn-ea"/>
                </a:rPr>
                <a:t>YES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F59532E-D751-FC4F-A31F-6B93FAFEDECF}"/>
              </a:ext>
            </a:extLst>
          </p:cNvPr>
          <p:cNvSpPr txBox="1"/>
          <p:nvPr/>
        </p:nvSpPr>
        <p:spPr>
          <a:xfrm>
            <a:off x="109141" y="2225526"/>
            <a:ext cx="237836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IC3-style search for solutions to CHCs</a:t>
            </a:r>
          </a:p>
          <a:p>
            <a:pPr marL="214313" indent="-214313" algn="l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Works by recursively </a:t>
            </a:r>
            <a:r>
              <a:rPr lang="en-US" sz="1350" b="0" i="1">
                <a:solidFill>
                  <a:prstClr val="black"/>
                </a:solidFill>
                <a:latin typeface="Calibri" panose="020F0502020204030204"/>
                <a:ea typeface="+mn-ea"/>
              </a:rPr>
              <a:t>blocking 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proof obligations</a:t>
            </a:r>
            <a:r>
              <a:rPr lang="en-US" sz="1350" b="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(POB)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POB</a:t>
            </a:r>
          </a:p>
          <a:p>
            <a:pPr marL="557213" lvl="1" indent="-214313" algn="l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BAD states</a:t>
            </a:r>
          </a:p>
          <a:p>
            <a:pPr marL="557213" lvl="1" indent="-214313" algn="l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Predecessors to BAD states</a:t>
            </a:r>
          </a:p>
          <a:p>
            <a:pPr marL="214313" indent="-214313" algn="l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Generate predecessors using quantifier elimination (Model Based Projection)</a:t>
            </a:r>
          </a:p>
        </p:txBody>
      </p:sp>
    </p:spTree>
    <p:extLst>
      <p:ext uri="{BB962C8B-B14F-4D97-AF65-F5344CB8AC3E}">
        <p14:creationId xmlns:p14="http://schemas.microsoft.com/office/powerpoint/2010/main" val="267446953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8153400" cy="394980"/>
          </a:xfrm>
        </p:spPr>
        <p:txBody>
          <a:bodyPr/>
          <a:lstStyle/>
          <a:p>
            <a:r>
              <a:rPr lang="en-US"/>
              <a:t>Linear CHC </a:t>
            </a:r>
            <a:r>
              <a:rPr lang="en-US" err="1"/>
              <a:t>Satisfiability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Satisfiability</a:t>
            </a:r>
            <a:r>
              <a:rPr lang="en-US"/>
              <a:t> of a set of linear CHCs is reducible to </a:t>
            </a:r>
            <a:r>
              <a:rPr lang="en-US" err="1"/>
              <a:t>satisfiability</a:t>
            </a:r>
            <a:r>
              <a:rPr lang="en-US"/>
              <a:t> of </a:t>
            </a:r>
            <a:r>
              <a:rPr lang="en-US" b="1" dirty="0"/>
              <a:t>THREE</a:t>
            </a:r>
            <a:r>
              <a:rPr lang="en-US"/>
              <a:t> clauses of the form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where,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X’ = {x’ | x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msy10"/>
              </a:rPr>
              <a:t>in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X}</a:t>
            </a:r>
            <a:r>
              <a:rPr lang="en-US"/>
              <a:t>,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a fresh predicate, and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Init</a:t>
            </a:r>
            <a:r>
              <a:rPr lang="en-US"/>
              <a:t>,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Bad</a:t>
            </a:r>
            <a:r>
              <a:rPr lang="en-US"/>
              <a:t>, and </a:t>
            </a:r>
            <a:r>
              <a:rPr lang="en-US" i="1"/>
              <a:t>Tr</a:t>
            </a:r>
            <a:r>
              <a:rPr lang="en-US"/>
              <a:t> are constraints</a:t>
            </a:r>
          </a:p>
          <a:p>
            <a:r>
              <a:rPr lang="en-US" b="1"/>
              <a:t>Proof</a:t>
            </a:r>
            <a:r>
              <a:rPr lang="en-US"/>
              <a:t>:</a:t>
            </a:r>
          </a:p>
          <a:p>
            <a:pPr marL="114300" lvl="1" indent="0">
              <a:buNone/>
            </a:pPr>
            <a:r>
              <a:rPr lang="en-US"/>
              <a:t>add extra arguments to distinguish between predicates</a:t>
            </a:r>
          </a:p>
          <a:p>
            <a:pPr marL="104775" lvl="1" indent="0">
              <a:buNone/>
            </a:pPr>
            <a:r>
              <a:rPr lang="en-US"/>
              <a:t>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6908" y="4876800"/>
            <a:ext cx="45258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4775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Q(y)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sy10"/>
                <a:ea typeface="cmsy10"/>
                <a:cs typeface="cmsy10"/>
                <a:sym typeface="Gill Sans"/>
              </a:rPr>
              <a:t>∧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mi10"/>
                <a:ea typeface="ＭＳ Ｐゴシック" pitchFamily="1" charset="-128"/>
                <a:cs typeface="+mj-cs"/>
                <a:sym typeface="Gill Sans"/>
              </a:rPr>
              <a:t>tau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ＭＳ Ｐゴシック" pitchFamily="1" charset="-128"/>
                <a:cs typeface="+mj-cs"/>
                <a:sym typeface="Symbol"/>
              </a:rPr>
              <a:t>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W(y, z) </a:t>
            </a:r>
          </a:p>
          <a:p>
            <a:pPr marL="396875" marR="0" lvl="2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P(id=‘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+mj-cs"/>
                <a:sym typeface="Gill Sans"/>
              </a:rPr>
              <a:t>Q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’, y)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sy10"/>
                <a:ea typeface="cmsy10"/>
                <a:cs typeface="cmsy10"/>
                <a:sym typeface="Gill Sans"/>
              </a:rPr>
              <a:t>∧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</a:t>
            </a:r>
            <a:r>
              <a:rPr lang="en-US" b="0">
                <a:solidFill>
                  <a:srgbClr val="000000"/>
                </a:solidFill>
                <a:latin typeface="cmmi10"/>
                <a:cs typeface="+mj-cs"/>
                <a:sym typeface="Gill Sans"/>
              </a:rPr>
              <a:t>tau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ＭＳ Ｐゴシック" pitchFamily="1" charset="-128"/>
                <a:cs typeface="+mj-cs"/>
                <a:sym typeface="Symbol"/>
              </a:rPr>
              <a:t>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P(id=‘W’, y, z)</a:t>
            </a:r>
          </a:p>
        </p:txBody>
      </p:sp>
      <p:cxnSp>
        <p:nvCxnSpPr>
          <p:cNvPr id="7" name="Straight Connector 6"/>
          <p:cNvCxnSpPr>
            <a:stCxn id="2" idx="1"/>
            <a:endCxn id="2" idx="3"/>
          </p:cNvCxnSpPr>
          <p:nvPr/>
        </p:nvCxnSpPr>
        <p:spPr bwMode="auto">
          <a:xfrm>
            <a:off x="2156908" y="5307687"/>
            <a:ext cx="4525854" cy="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A04CBC8-DC1F-A442-B9AB-932F757F1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81200"/>
            <a:ext cx="4370649" cy="1296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4141742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IC3/PDR In Pictures: </a:t>
            </a:r>
            <a:r>
              <a:rPr lang="en-US" dirty="0"/>
              <a:t>Search for Finite </a:t>
            </a:r>
            <a:r>
              <a:rPr lang="en-US" dirty="0" err="1"/>
              <a:t>Cexs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=1,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ular Callout 33"/>
              <p:cNvSpPr/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=3,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4" name="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ular Callout 34"/>
              <p:cNvSpPr/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ＭＳ Ｐゴシック" pitchFamily="1" charset="-128"/>
                        </a:rPr>
                        <m:t>&lt;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ＭＳ Ｐゴシック" pitchFamily="1" charset="-128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5" name="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2A8CC10A-1467-B440-8B6C-70FE410B1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231" y="5026387"/>
            <a:ext cx="6553200" cy="8269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6C387E-0C8C-D14B-8BDE-276AD386A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231" y="6048003"/>
            <a:ext cx="5547360" cy="323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8BC7BE-DFBC-0542-93A7-FF413A8AC4ED}"/>
              </a:ext>
            </a:extLst>
          </p:cNvPr>
          <p:cNvSpPr txBox="1"/>
          <p:nvPr/>
        </p:nvSpPr>
        <p:spPr>
          <a:xfrm>
            <a:off x="271288" y="5034166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Predecessor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D39B1A-21F5-CA47-8328-0526C558C11E}"/>
              </a:ext>
            </a:extLst>
          </p:cNvPr>
          <p:cNvSpPr txBox="1"/>
          <p:nvPr/>
        </p:nvSpPr>
        <p:spPr>
          <a:xfrm>
            <a:off x="328998" y="6024765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NewLemma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62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31" grpId="0" animBg="1"/>
      <p:bldP spid="32" grpId="0" animBg="1"/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05200" y="2514600"/>
            <a:ext cx="1447800" cy="3276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Inductive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IC3/PDR in Pictures: </a:t>
            </a:r>
            <a:r>
              <a:rPr lang="en-US" dirty="0"/>
              <a:t>Is Inductive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133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581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09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105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133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3581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09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5105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7818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5814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609600" y="55626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029200" y="2743200"/>
                <a:ext cx="3962400" cy="13874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Algorithm Invariants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𝑰𝒏𝒊𝒕</m:t>
                    </m:r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⊆</m:t>
                    </m:r>
                    <m:sSub>
                      <m:sSubPr>
                        <m:ctrlP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</m:t>
                    </m:r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⊆</m:t>
                    </m:r>
                    <m:bar>
                      <m:barPr>
                        <m:pos m:val="top"/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ar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𝑩𝒂𝒅</m:t>
                        </m:r>
                      </m:e>
                    </m:bar>
                  </m:oMath>
                </a14:m>
                <a:endParaRPr kumimoji="0" 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</a:t>
                </a: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⊆</m:t>
                    </m:r>
                    <m:sSub>
                      <m:sSubPr>
                        <m:ctrlP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</m:oMath>
                </a14:m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∩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𝑻</m:t>
                    </m:r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⊆</m:t>
                    </m:r>
                    <m:sSubSup>
                      <m:sSub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endParaRPr kumimoji="0" 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743200"/>
                <a:ext cx="3962400" cy="13874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F0EDBFA-1C47-3647-B09D-AF71D6F7D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859" y="6172199"/>
            <a:ext cx="681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55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5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04800" y="3124200"/>
            <a:ext cx="8048513" cy="20619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IC3/PDR: Solving Linear (Propositional) CHC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5300" y="1066800"/>
                <a:ext cx="8153400" cy="5257800"/>
              </a:xfrm>
            </p:spPr>
            <p:txBody>
              <a:bodyPr/>
              <a:lstStyle/>
              <a:p>
                <a:r>
                  <a:rPr lang="en-US" b="1"/>
                  <a:t>Unreachable and Reachable</a:t>
                </a:r>
              </a:p>
              <a:p>
                <a:pPr lvl="1"/>
                <a:r>
                  <a:rPr lang="en-US"/>
                  <a:t>terminate the algorithm when a solution is found</a:t>
                </a:r>
              </a:p>
              <a:p>
                <a:r>
                  <a:rPr lang="en-US" b="1"/>
                  <a:t>Unfold</a:t>
                </a:r>
              </a:p>
              <a:p>
                <a:pPr lvl="1"/>
                <a:r>
                  <a:rPr lang="en-US"/>
                  <a:t>increase search bound by 1</a:t>
                </a:r>
              </a:p>
              <a:p>
                <a:r>
                  <a:rPr lang="en-US" b="1"/>
                  <a:t>Candidate</a:t>
                </a:r>
                <a:endParaRPr lang="en-US"/>
              </a:p>
              <a:p>
                <a:pPr lvl="1"/>
                <a:r>
                  <a:rPr lang="en-US"/>
                  <a:t>choose a bad state in the last frame</a:t>
                </a:r>
              </a:p>
              <a:p>
                <a:r>
                  <a:rPr lang="en-US" b="1"/>
                  <a:t>Predecessor</a:t>
                </a:r>
              </a:p>
              <a:p>
                <a:pPr lvl="1"/>
                <a:r>
                  <a:rPr lang="en-US"/>
                  <a:t>extend a </a:t>
                </a:r>
                <a:r>
                  <a:rPr lang="en-US" err="1"/>
                  <a:t>pob</a:t>
                </a:r>
                <a:r>
                  <a:rPr lang="en-US"/>
                  <a:t> (backward) consistent with the current frame</a:t>
                </a:r>
              </a:p>
              <a:p>
                <a:pPr lvl="1"/>
                <a:r>
                  <a:rPr lang="en-US"/>
                  <a:t>choose an assignment </a:t>
                </a:r>
                <a:r>
                  <a:rPr lang="en-US" b="1" i="1"/>
                  <a:t>s</a:t>
                </a:r>
                <a:r>
                  <a:rPr lang="en-US"/>
                  <a:t> </a:t>
                </a:r>
                <a:r>
                  <a:rPr lang="en-US" err="1"/>
                  <a:t>s.t.</a:t>
                </a:r>
                <a:r>
                  <a:rPr lang="en-US"/>
                  <a:t>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𝑝𝑜𝑏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’) </m:t>
                    </m:r>
                  </m:oMath>
                </a14:m>
                <a:r>
                  <a:rPr lang="en-US"/>
                  <a:t>is SAT</a:t>
                </a:r>
              </a:p>
              <a:p>
                <a:r>
                  <a:rPr lang="en-US" b="1" err="1"/>
                  <a:t>NewLemma</a:t>
                </a:r>
                <a:r>
                  <a:rPr lang="en-US" b="1"/>
                  <a:t> </a:t>
                </a:r>
                <a:endParaRPr lang="en-US"/>
              </a:p>
              <a:p>
                <a:pPr lvl="1"/>
                <a:r>
                  <a:rPr lang="en-US"/>
                  <a:t>construct a lemma to explain why </a:t>
                </a:r>
                <a:r>
                  <a:rPr lang="en-US" err="1"/>
                  <a:t>pob</a:t>
                </a:r>
                <a:r>
                  <a:rPr lang="en-US"/>
                  <a:t> cannot be extended</a:t>
                </a:r>
              </a:p>
              <a:p>
                <a:pPr lvl="1"/>
                <a:r>
                  <a:rPr lang="en-US"/>
                  <a:t>Find a clause </a:t>
                </a:r>
                <a:r>
                  <a:rPr lang="en-US" b="1" i="1"/>
                  <a:t>L</a:t>
                </a:r>
                <a:r>
                  <a:rPr lang="en-US"/>
                  <a:t> </a:t>
                </a:r>
                <a:r>
                  <a:rPr lang="en-US" err="1"/>
                  <a:t>s.t.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⇒¬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𝑝𝑜𝑏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,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𝐼𝑛𝑖𝑡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,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/>
              </a:p>
              <a:p>
                <a:r>
                  <a:rPr lang="en-US" b="1"/>
                  <a:t>Induction</a:t>
                </a:r>
              </a:p>
              <a:p>
                <a:pPr lvl="1"/>
                <a:r>
                  <a:rPr lang="en-US"/>
                  <a:t>propagate a lemma as far into the future as possible</a:t>
                </a:r>
              </a:p>
              <a:p>
                <a:pPr lvl="1"/>
                <a:r>
                  <a:rPr lang="en-US"/>
                  <a:t>(optionally) strengthen by dropping literals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5300" y="1066800"/>
                <a:ext cx="8153400" cy="5257800"/>
              </a:xfrm>
              <a:blipFill>
                <a:blip r:embed="rId2"/>
                <a:stretch>
                  <a:fillRect l="-1868" t="-1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4775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Extending IC3/PDR to CHC Solving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Theories with infinitely many models</a:t>
            </a:r>
          </a:p>
          <a:p>
            <a:pPr lvl="1"/>
            <a:r>
              <a:rPr lang="en-US"/>
              <a:t>infinitely many satisfying assignments</a:t>
            </a:r>
          </a:p>
          <a:p>
            <a:pPr lvl="1"/>
            <a:r>
              <a:rPr lang="en-US" b="1"/>
              <a:t>can’t </a:t>
            </a:r>
            <a:r>
              <a:rPr lang="en-US"/>
              <a:t>simply </a:t>
            </a:r>
            <a:r>
              <a:rPr lang="en-US" b="1"/>
              <a:t>enumerate</a:t>
            </a:r>
            <a:r>
              <a:rPr lang="en-US"/>
              <a:t> (when computing predecessor)</a:t>
            </a:r>
          </a:p>
          <a:p>
            <a:pPr lvl="1"/>
            <a:r>
              <a:rPr lang="en-US" b="1"/>
              <a:t>can’t</a:t>
            </a:r>
            <a:r>
              <a:rPr lang="en-US"/>
              <a:t> block </a:t>
            </a:r>
            <a:r>
              <a:rPr lang="en-US" b="1"/>
              <a:t>one</a:t>
            </a:r>
            <a:r>
              <a:rPr lang="en-US"/>
              <a:t> assignment </a:t>
            </a:r>
            <a:r>
              <a:rPr lang="en-US" b="1"/>
              <a:t>at a time </a:t>
            </a:r>
            <a:r>
              <a:rPr lang="en-US"/>
              <a:t>(when blocking)</a:t>
            </a:r>
          </a:p>
          <a:p>
            <a:pPr lvl="1"/>
            <a:endParaRPr lang="en-US"/>
          </a:p>
          <a:p>
            <a:r>
              <a:rPr lang="en-US"/>
              <a:t>Non-Linear Horn Clauses</a:t>
            </a:r>
          </a:p>
          <a:p>
            <a:pPr lvl="1"/>
            <a:r>
              <a:rPr lang="en-US"/>
              <a:t>multiple interdependent predecessors</a:t>
            </a:r>
          </a:p>
          <a:p>
            <a:pPr lvl="1"/>
            <a:r>
              <a:rPr lang="en-US"/>
              <a:t>when a CHC clause depends on multiple predicates</a:t>
            </a:r>
          </a:p>
          <a:p>
            <a:pPr lvl="1"/>
            <a:endParaRPr lang="en-US"/>
          </a:p>
          <a:p>
            <a:r>
              <a:rPr lang="en-US"/>
              <a:t>CHC solving is undecidable in general</a:t>
            </a:r>
          </a:p>
          <a:p>
            <a:pPr lvl="1"/>
            <a:r>
              <a:rPr lang="en-US"/>
              <a:t>want an algorithm that makes </a:t>
            </a:r>
            <a:r>
              <a:rPr lang="en-US" b="1"/>
              <a:t>progress</a:t>
            </a:r>
          </a:p>
          <a:p>
            <a:pPr lvl="1"/>
            <a:r>
              <a:rPr lang="en-US" b="1"/>
              <a:t>doesn’t </a:t>
            </a:r>
            <a:r>
              <a:rPr lang="en-US"/>
              <a:t>get </a:t>
            </a:r>
            <a:r>
              <a:rPr lang="en-US" b="1"/>
              <a:t>stuck</a:t>
            </a:r>
            <a:r>
              <a:rPr lang="en-US"/>
              <a:t> in a decidable sub-problem</a:t>
            </a:r>
          </a:p>
          <a:p>
            <a:pPr lvl="1"/>
            <a:r>
              <a:rPr lang="en-US" b="1"/>
              <a:t>guaranteed</a:t>
            </a:r>
            <a:r>
              <a:rPr lang="en-US"/>
              <a:t> to find a </a:t>
            </a:r>
            <a:r>
              <a:rPr lang="en-US" b="1"/>
              <a:t>counterexample</a:t>
            </a:r>
            <a:r>
              <a:rPr lang="en-US"/>
              <a:t> (if it exists)</a:t>
            </a:r>
          </a:p>
        </p:txBody>
      </p:sp>
    </p:spTree>
    <p:extLst>
      <p:ext uri="{BB962C8B-B14F-4D97-AF65-F5344CB8AC3E}">
        <p14:creationId xmlns:p14="http://schemas.microsoft.com/office/powerpoint/2010/main" val="211621997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04800" y="3124200"/>
            <a:ext cx="8048513" cy="203465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IC3/PDR: Solving Linear (Propositional) CHC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5300" y="1066800"/>
                <a:ext cx="8153400" cy="5257800"/>
              </a:xfrm>
            </p:spPr>
            <p:txBody>
              <a:bodyPr/>
              <a:lstStyle/>
              <a:p>
                <a:r>
                  <a:rPr lang="en-US" b="1"/>
                  <a:t>Unreachable and Reachable</a:t>
                </a:r>
              </a:p>
              <a:p>
                <a:pPr lvl="1"/>
                <a:r>
                  <a:rPr lang="en-US"/>
                  <a:t>terminate the algorithm when a solution is found</a:t>
                </a:r>
              </a:p>
              <a:p>
                <a:r>
                  <a:rPr lang="en-US" b="1"/>
                  <a:t>Unfold</a:t>
                </a:r>
              </a:p>
              <a:p>
                <a:pPr lvl="1"/>
                <a:r>
                  <a:rPr lang="en-US"/>
                  <a:t>increase search bound by 1</a:t>
                </a:r>
              </a:p>
              <a:p>
                <a:r>
                  <a:rPr lang="en-US" b="1"/>
                  <a:t>Candidate</a:t>
                </a:r>
                <a:endParaRPr lang="en-US"/>
              </a:p>
              <a:p>
                <a:pPr lvl="1"/>
                <a:r>
                  <a:rPr lang="en-US"/>
                  <a:t>choose a bad state in the last frame</a:t>
                </a:r>
              </a:p>
              <a:p>
                <a:r>
                  <a:rPr lang="en-US" b="1"/>
                  <a:t>Predecessor</a:t>
                </a:r>
              </a:p>
              <a:p>
                <a:pPr lvl="1"/>
                <a:r>
                  <a:rPr lang="en-US"/>
                  <a:t>extend a </a:t>
                </a:r>
                <a:r>
                  <a:rPr lang="en-US" err="1"/>
                  <a:t>pob</a:t>
                </a:r>
                <a:r>
                  <a:rPr lang="en-US"/>
                  <a:t> (backward) consistent with the current frame</a:t>
                </a:r>
              </a:p>
              <a:p>
                <a:pPr lvl="1"/>
                <a:r>
                  <a:rPr lang="en-US"/>
                  <a:t>choose an assignment </a:t>
                </a:r>
                <a:r>
                  <a:rPr lang="en-US" b="1" i="1"/>
                  <a:t>s</a:t>
                </a:r>
                <a:r>
                  <a:rPr lang="en-US"/>
                  <a:t> </a:t>
                </a:r>
                <a:r>
                  <a:rPr lang="en-US" err="1"/>
                  <a:t>s.t.</a:t>
                </a:r>
                <a:r>
                  <a:rPr lang="en-US"/>
                  <a:t>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𝑝𝑜𝑏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’) </m:t>
                    </m:r>
                  </m:oMath>
                </a14:m>
                <a:r>
                  <a:rPr lang="en-US"/>
                  <a:t>is SAT</a:t>
                </a:r>
              </a:p>
              <a:p>
                <a:r>
                  <a:rPr lang="en-US" b="1" err="1"/>
                  <a:t>NewLemma</a:t>
                </a:r>
                <a:endParaRPr lang="en-US"/>
              </a:p>
              <a:p>
                <a:pPr lvl="1"/>
                <a:r>
                  <a:rPr lang="en-US"/>
                  <a:t>construct a lemma to explain why </a:t>
                </a:r>
                <a:r>
                  <a:rPr lang="en-US" err="1"/>
                  <a:t>pob</a:t>
                </a:r>
                <a:r>
                  <a:rPr lang="en-US"/>
                  <a:t> cannot be extended</a:t>
                </a:r>
              </a:p>
              <a:p>
                <a:pPr lvl="1"/>
                <a:r>
                  <a:rPr lang="en-US"/>
                  <a:t>Find a clause </a:t>
                </a:r>
                <a:r>
                  <a:rPr lang="en-US" b="1" i="1"/>
                  <a:t>L</a:t>
                </a:r>
                <a:r>
                  <a:rPr lang="en-US"/>
                  <a:t> </a:t>
                </a:r>
                <a:r>
                  <a:rPr lang="en-US" err="1"/>
                  <a:t>s.t.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⇒¬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𝑝𝑜𝑏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,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𝐼𝑛𝑖𝑡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,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/>
              </a:p>
              <a:p>
                <a:r>
                  <a:rPr lang="en-US" b="1"/>
                  <a:t>Induction</a:t>
                </a:r>
              </a:p>
              <a:p>
                <a:pPr lvl="1"/>
                <a:r>
                  <a:rPr lang="en-US"/>
                  <a:t>propagate a lemma as far into the future as possible</a:t>
                </a:r>
              </a:p>
              <a:p>
                <a:pPr lvl="1"/>
                <a:r>
                  <a:rPr lang="en-US"/>
                  <a:t>(optionally) strengthen by dropping literals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5300" y="1066800"/>
                <a:ext cx="8153400" cy="5257800"/>
              </a:xfrm>
              <a:blipFill>
                <a:blip r:embed="rId2"/>
                <a:stretch>
                  <a:fillRect l="-1868" t="-1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50E4228-A17F-40A6-B776-FAC9B6C5515D}"/>
              </a:ext>
            </a:extLst>
          </p:cNvPr>
          <p:cNvSpPr/>
          <p:nvPr/>
        </p:nvSpPr>
        <p:spPr bwMode="auto">
          <a:xfrm>
            <a:off x="7086600" y="2667000"/>
            <a:ext cx="1600200" cy="990600"/>
          </a:xfrm>
          <a:prstGeom prst="wedgeRoundRect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Theory dependent</a:t>
            </a:r>
          </a:p>
        </p:txBody>
      </p:sp>
    </p:spTree>
    <p:extLst>
      <p:ext uri="{BB962C8B-B14F-4D97-AF65-F5344CB8AC3E}">
        <p14:creationId xmlns:p14="http://schemas.microsoft.com/office/powerpoint/2010/main" val="114837441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4800600"/>
            <a:ext cx="7772400" cy="553998"/>
          </a:xfrm>
        </p:spPr>
        <p:txBody>
          <a:bodyPr/>
          <a:lstStyle/>
          <a:p>
            <a:r>
              <a:rPr lang="en-US"/>
              <a:t>New Lemma (Spacer)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22313" y="3048000"/>
                <a:ext cx="7772400" cy="1500187"/>
              </a:xfrm>
            </p:spPr>
            <p:txBody>
              <a:bodyPr/>
              <a:lstStyle/>
              <a:p>
                <a:r>
                  <a:rPr lang="en-US" sz="2800"/>
                  <a:t>Looking for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800"/>
              </a:p>
              <a:p>
                <a:endParaRPr lang="en-US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22313" y="3048000"/>
                <a:ext cx="7772400" cy="1500187"/>
              </a:xfrm>
              <a:blipFill>
                <a:blip r:embed="rId2"/>
                <a:stretch>
                  <a:fillRect l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6FF95A-400F-4E69-BFB7-CD729A379680}"/>
                  </a:ext>
                </a:extLst>
              </p:cNvPr>
              <p:cNvSpPr txBox="1"/>
              <p:nvPr/>
            </p:nvSpPr>
            <p:spPr>
              <a:xfrm>
                <a:off x="390471" y="1905000"/>
                <a:ext cx="8565806" cy="62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∧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𝑻𝒓</m:t>
                              </m:r>
                            </m:e>
                          </m:d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∨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𝑰𝒏𝒊</m:t>
                          </m:r>
                          <m:sSup>
                            <m:sSup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𝒕</m:t>
                              </m:r>
                            </m:e>
                            <m:sup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⇒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𝝋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  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𝝋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⇒¬</m:t>
                      </m:r>
                      <m:r>
                        <a:rPr kumimoji="0" lang="en-CA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𝒑𝒐𝒃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6FF95A-400F-4E69-BFB7-CD729A379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71" y="1905000"/>
                <a:ext cx="8565806" cy="6253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88810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Spacer: </a:t>
            </a:r>
            <a:r>
              <a:rPr lang="en-US" err="1"/>
              <a:t>NewLemma</a:t>
            </a:r>
            <a:r>
              <a:rPr lang="en-US"/>
              <a:t> Rule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438400"/>
            <a:ext cx="8153400" cy="3657600"/>
          </a:xfrm>
        </p:spPr>
        <p:txBody>
          <a:bodyPr/>
          <a:lstStyle/>
          <a:p>
            <a:r>
              <a:rPr lang="en-US"/>
              <a:t>Proof obligation (</a:t>
            </a:r>
            <a:r>
              <a:rPr lang="en-US" err="1"/>
              <a:t>pob</a:t>
            </a:r>
            <a:r>
              <a:rPr lang="en-US"/>
              <a:t>)  is blocked using Craig Interpolation</a:t>
            </a:r>
          </a:p>
          <a:p>
            <a:pPr lvl="1"/>
            <a:r>
              <a:rPr lang="en-US"/>
              <a:t>summarizes the reason why the </a:t>
            </a:r>
            <a:r>
              <a:rPr lang="en-US" err="1"/>
              <a:t>pob</a:t>
            </a:r>
            <a:r>
              <a:rPr lang="en-US"/>
              <a:t> cannot be extended</a:t>
            </a:r>
          </a:p>
          <a:p>
            <a:pPr lvl="1"/>
            <a:endParaRPr lang="en-US"/>
          </a:p>
          <a:p>
            <a:r>
              <a:rPr lang="en-US"/>
              <a:t>Generalization is not inductive</a:t>
            </a:r>
          </a:p>
          <a:p>
            <a:pPr lvl="1"/>
            <a:r>
              <a:rPr lang="en-US"/>
              <a:t>weaker than IC3/PDR</a:t>
            </a:r>
          </a:p>
          <a:p>
            <a:pPr lvl="1"/>
            <a:r>
              <a:rPr lang="en-US" i="1"/>
              <a:t>inductive generalization for arithmetic is still an open problem</a:t>
            </a:r>
          </a:p>
          <a:p>
            <a:pPr marL="114300" lvl="1" indent="0">
              <a:buNone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04800" y="990600"/>
            <a:ext cx="8077200" cy="1295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pic>
        <p:nvPicPr>
          <p:cNvPr id="7" name="Picture 2" descr="C:\Documents and Settings\arie\Local Settings\Temporary Internet Files\Content.IE5\CDV5HDAD\MC900312712[1].wmf">
            <a:extLst>
              <a:ext uri="{FF2B5EF4-FFF2-40B4-BE49-F238E27FC236}">
                <a16:creationId xmlns:a16="http://schemas.microsoft.com/office/drawing/2014/main" id="{FE856A56-C5AD-DC48-8F8B-266224BC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937" y="4648200"/>
            <a:ext cx="1820863" cy="164465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4956E6-9FE1-D8CB-46B2-8A23FA34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1095375"/>
            <a:ext cx="77597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16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xit" presetSubtype="0" repeatCount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/>
              <a:t>CHC </a:t>
            </a:r>
            <a:r>
              <a:rPr lang="en-US" err="1"/>
              <a:t>Satisfiability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28700"/>
            <a:ext cx="8153400" cy="4800600"/>
          </a:xfrm>
        </p:spPr>
        <p:txBody>
          <a:bodyPr/>
          <a:lstStyle/>
          <a:p>
            <a:r>
              <a:rPr lang="en-US">
                <a:ea typeface="cmmi10"/>
                <a:cs typeface="cmmi10"/>
              </a:rPr>
              <a:t>𝛱 - set of CHCs</a:t>
            </a:r>
          </a:p>
          <a:p>
            <a:r>
              <a:rPr lang="en-US">
                <a:ea typeface="cmmi10"/>
                <a:cs typeface="cmmi10"/>
              </a:rPr>
              <a:t>M - </a:t>
            </a:r>
            <a:r>
              <a:rPr lang="en-US"/>
              <a:t>𝒯-</a:t>
            </a:r>
            <a:r>
              <a:rPr lang="en-US" b="1">
                <a:ea typeface="cmmi10"/>
                <a:cs typeface="cmmi10"/>
              </a:rPr>
              <a:t>model</a:t>
            </a:r>
            <a:r>
              <a:rPr lang="en-US">
                <a:ea typeface="cmmi10"/>
                <a:cs typeface="cmmi10"/>
              </a:rPr>
              <a:t> of a set of 𝛱 </a:t>
            </a:r>
          </a:p>
          <a:p>
            <a:pPr marL="342900" indent="-342900">
              <a:buFontTx/>
              <a:buChar char="-"/>
            </a:pPr>
            <a:r>
              <a:rPr lang="en-US">
                <a:ea typeface="cmmi10"/>
                <a:cs typeface="cmmi10"/>
              </a:rPr>
              <a:t>M satisfies </a:t>
            </a:r>
            <a:r>
              <a:rPr lang="en-US"/>
              <a:t>𝒯 </a:t>
            </a:r>
          </a:p>
          <a:p>
            <a:pPr marL="342900" indent="-342900">
              <a:buFontTx/>
              <a:buChar char="-"/>
            </a:pPr>
            <a:r>
              <a:rPr lang="en-US">
                <a:ea typeface="cmmi10"/>
                <a:cs typeface="cmmi10"/>
              </a:rPr>
              <a:t>M satisfies 𝛱 – through first-order interpretation of each predicate p</a:t>
            </a:r>
            <a:r>
              <a:rPr lang="en-US" baseline="-25000">
                <a:ea typeface="cmmi10"/>
                <a:cs typeface="cmmi10"/>
              </a:rPr>
              <a:t>i</a:t>
            </a:r>
            <a:endParaRPr lang="en-US">
              <a:ea typeface="cmmi10"/>
              <a:cs typeface="cmmi10"/>
            </a:endParaRPr>
          </a:p>
          <a:p>
            <a:endParaRPr lang="en-US">
              <a:ea typeface="cmmi10"/>
              <a:cs typeface="cmmi10"/>
            </a:endParaRPr>
          </a:p>
          <a:p>
            <a:r>
              <a:rPr lang="en-US">
                <a:ea typeface="cmmi10"/>
                <a:cs typeface="cmmi10"/>
              </a:rPr>
              <a:t>A set of clauses is </a:t>
            </a:r>
            <a:r>
              <a:rPr lang="en-US" b="1">
                <a:ea typeface="cmmi10"/>
                <a:cs typeface="cmmi10"/>
              </a:rPr>
              <a:t>satisfiable</a:t>
            </a:r>
            <a:r>
              <a:rPr lang="en-US">
                <a:ea typeface="cmmi10"/>
                <a:cs typeface="cmmi10"/>
              </a:rPr>
              <a:t> if and only if it has a model</a:t>
            </a:r>
          </a:p>
          <a:p>
            <a:pPr lvl="1"/>
            <a:r>
              <a:rPr lang="en-US">
                <a:ea typeface="cmmi10"/>
                <a:cs typeface="cmmi10"/>
              </a:rPr>
              <a:t>This is the usual FOL satisfiability</a:t>
            </a:r>
          </a:p>
          <a:p>
            <a:endParaRPr lang="en-US">
              <a:ea typeface="cmmi10"/>
              <a:cs typeface="cmmi10"/>
            </a:endParaRPr>
          </a:p>
          <a:p>
            <a:r>
              <a:rPr lang="en-US" b="1"/>
              <a:t>𝒯-solution</a:t>
            </a:r>
            <a:r>
              <a:rPr lang="en-US"/>
              <a:t> of a set of CHCs </a:t>
            </a:r>
            <a:r>
              <a:rPr lang="en-US">
                <a:ea typeface="cmmi10"/>
                <a:cs typeface="cmmi10"/>
              </a:rPr>
              <a:t>𝛱 is a substitution 𝜎 from predicates p</a:t>
            </a:r>
            <a:r>
              <a:rPr lang="en-US" baseline="-25000">
                <a:ea typeface="cmmi10"/>
                <a:cs typeface="cmmi10"/>
              </a:rPr>
              <a:t>i </a:t>
            </a:r>
            <a:r>
              <a:rPr lang="en-US">
                <a:ea typeface="cmmi10"/>
                <a:cs typeface="cmmi10"/>
              </a:rPr>
              <a:t>to </a:t>
            </a:r>
            <a:r>
              <a:rPr lang="en-US"/>
              <a:t>𝒯-</a:t>
            </a:r>
            <a:r>
              <a:rPr lang="en-US">
                <a:ea typeface="cmmi10"/>
                <a:cs typeface="cmmi10"/>
              </a:rPr>
              <a:t>formulas such that 𝛱𝜎 is </a:t>
            </a:r>
            <a:r>
              <a:rPr lang="en-US"/>
              <a:t>𝒯-valid</a:t>
            </a:r>
            <a:endParaRPr lang="en-US">
              <a:ea typeface="cmmi10"/>
              <a:cs typeface="cmmi10"/>
            </a:endParaRPr>
          </a:p>
          <a:p>
            <a:endParaRPr lang="en-US">
              <a:ea typeface="cmmi10"/>
              <a:cs typeface="cmmi10"/>
            </a:endParaRPr>
          </a:p>
          <a:p>
            <a:r>
              <a:rPr lang="en-US">
                <a:ea typeface="cmmi10"/>
                <a:cs typeface="cmmi10"/>
              </a:rPr>
              <a:t>In the context of program verification</a:t>
            </a:r>
          </a:p>
          <a:p>
            <a:endParaRPr lang="en-US"/>
          </a:p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2E59482B-8289-47D0-A98E-13BCE95876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0083710"/>
                  </p:ext>
                </p:extLst>
              </p:nvPr>
            </p:nvGraphicFramePr>
            <p:xfrm>
              <a:off x="1752599" y="5451973"/>
              <a:ext cx="6853015" cy="1129792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998194">
                      <a:extLst>
                        <a:ext uri="{9D8B030D-6E8A-4147-A177-3AD203B41FA5}">
                          <a16:colId xmlns:a16="http://schemas.microsoft.com/office/drawing/2014/main" val="1681209936"/>
                        </a:ext>
                      </a:extLst>
                    </a:gridCol>
                    <a:gridCol w="513976">
                      <a:extLst>
                        <a:ext uri="{9D8B030D-6E8A-4147-A177-3AD203B41FA5}">
                          <a16:colId xmlns:a16="http://schemas.microsoft.com/office/drawing/2014/main" val="3339473131"/>
                        </a:ext>
                      </a:extLst>
                    </a:gridCol>
                    <a:gridCol w="3340845">
                      <a:extLst>
                        <a:ext uri="{9D8B030D-6E8A-4147-A177-3AD203B41FA5}">
                          <a16:colId xmlns:a16="http://schemas.microsoft.com/office/drawing/2014/main" val="60957656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Program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⊨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iff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  <m:sSub>
                                <m:sSub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𝑃𝑟𝑜𝑔𝑟𝑎𝑚</m:t>
                                  </m:r>
                                </m:sub>
                              </m:sSub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6042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Inductive Invariant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=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Solution to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6512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Counter Example Trace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=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Resolution proof of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6314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2E59482B-8289-47D0-A98E-13BCE95876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0083710"/>
                  </p:ext>
                </p:extLst>
              </p:nvPr>
            </p:nvGraphicFramePr>
            <p:xfrm>
              <a:off x="1752599" y="5451973"/>
              <a:ext cx="6853015" cy="1129792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998194">
                      <a:extLst>
                        <a:ext uri="{9D8B030D-6E8A-4147-A177-3AD203B41FA5}">
                          <a16:colId xmlns:a16="http://schemas.microsoft.com/office/drawing/2014/main" val="1681209936"/>
                        </a:ext>
                      </a:extLst>
                    </a:gridCol>
                    <a:gridCol w="513976">
                      <a:extLst>
                        <a:ext uri="{9D8B030D-6E8A-4147-A177-3AD203B41FA5}">
                          <a16:colId xmlns:a16="http://schemas.microsoft.com/office/drawing/2014/main" val="3339473131"/>
                        </a:ext>
                      </a:extLst>
                    </a:gridCol>
                    <a:gridCol w="3340845">
                      <a:extLst>
                        <a:ext uri="{9D8B030D-6E8A-4147-A177-3AD203B41FA5}">
                          <a16:colId xmlns:a16="http://schemas.microsoft.com/office/drawing/2014/main" val="609576564"/>
                        </a:ext>
                      </a:extLst>
                    </a:gridCol>
                  </a:tblGrid>
                  <a:tr h="388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" t="-7813" r="-129065" b="-214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iff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474" t="-7813" r="-365" b="-2140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6042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Inductive Invariant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=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Solution to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6512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Counter Example Trace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=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Resolution proof of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63143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7411160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Interpolation in Spacer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Much simpler than general interpolation problem for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∧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 B</a:t>
            </a:r>
          </a:p>
          <a:p>
            <a:pPr lvl="1"/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/>
              <a:t> is always a conjunction of literals (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/>
              <a:t> is the </a:t>
            </a:r>
            <a:r>
              <a:rPr lang="en-US" err="1"/>
              <a:t>pob</a:t>
            </a:r>
            <a:r>
              <a:rPr lang="en-US"/>
              <a:t>)</a:t>
            </a:r>
          </a:p>
          <a:p>
            <a:pPr lvl="1"/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/>
              <a:t> is dynamically split into DNF by the SMT solver (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/>
              <a:t> is the constraint)</a:t>
            </a:r>
          </a:p>
          <a:p>
            <a:pPr lvl="1"/>
            <a:r>
              <a:rPr lang="en-US"/>
              <a:t>the signature of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/>
              <a:t> is shared with the signature of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  <a:p>
            <a:endParaRPr lang="en-US"/>
          </a:p>
          <a:p>
            <a:r>
              <a:rPr lang="en-US"/>
              <a:t>Interpolation algorithm is reduced to analyzing all theory lemmas in a proof produced by the SMT solver</a:t>
            </a:r>
          </a:p>
          <a:p>
            <a:pPr lvl="1"/>
            <a:r>
              <a:rPr lang="en-US"/>
              <a:t>every theory-lemma that mixes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/>
              <a:t>-pure literals with other literals is interpolated to produce a single literal in the final solution</a:t>
            </a:r>
          </a:p>
          <a:p>
            <a:pPr lvl="1"/>
            <a:r>
              <a:rPr lang="en-US"/>
              <a:t>interpolation is restricted to clauses of the form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∧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ea typeface="cmsy10"/>
                <a:cs typeface="cmsy10"/>
              </a:rPr>
              <a:t>B</a:t>
            </a:r>
            <a:r>
              <a:rPr lang="en-US" sz="1600" baseline="-25000">
                <a:solidFill>
                  <a:schemeClr val="accent2">
                    <a:lumMod val="75000"/>
                  </a:schemeClr>
                </a:solidFill>
                <a:ea typeface="cmsy10"/>
                <a:cs typeface="cmsy10"/>
              </a:rPr>
              <a:t>i</a:t>
            </a:r>
            <a:r>
              <a:rPr lang="en-US" sz="1600">
                <a:solidFill>
                  <a:schemeClr val="accent2">
                    <a:lumMod val="75000"/>
                  </a:schemeClr>
                </a:solidFill>
                <a:ea typeface="cmsy10"/>
                <a:cs typeface="cmsy10"/>
              </a:rPr>
              <a:t> ⇒ ⋁ </a:t>
            </a:r>
            <a:r>
              <a:rPr lang="en-US" sz="1600" err="1">
                <a:solidFill>
                  <a:schemeClr val="accent2">
                    <a:lumMod val="75000"/>
                  </a:schemeClr>
                </a:solidFill>
                <a:ea typeface="cmsy10"/>
                <a:cs typeface="cmsy10"/>
              </a:rPr>
              <a:t>A</a:t>
            </a:r>
            <a:r>
              <a:rPr lang="en-US" sz="1600" baseline="-25000" err="1">
                <a:solidFill>
                  <a:schemeClr val="accent2">
                    <a:lumMod val="75000"/>
                  </a:schemeClr>
                </a:solidFill>
                <a:ea typeface="cmsy10"/>
                <a:cs typeface="cmsy10"/>
              </a:rPr>
              <a:t>j</a:t>
            </a:r>
            <a:r>
              <a:rPr lang="en-US" sz="1600">
                <a:solidFill>
                  <a:schemeClr val="accent2">
                    <a:lumMod val="75000"/>
                  </a:schemeClr>
                </a:solidFill>
                <a:ea typeface="cmsy10"/>
                <a:cs typeface="cmsy10"/>
              </a:rPr>
              <a:t>)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endParaRPr lang="en-US"/>
          </a:p>
          <a:p>
            <a:r>
              <a:rPr lang="en-US"/>
              <a:t>Interpolating (UNSAT) Cores </a:t>
            </a:r>
          </a:p>
          <a:p>
            <a:pPr lvl="1"/>
            <a:r>
              <a:rPr lang="en-US"/>
              <a:t>improve interpolation algorithms and definitions to the specific case of Spacer</a:t>
            </a:r>
          </a:p>
          <a:p>
            <a:pPr lvl="1"/>
            <a:r>
              <a:rPr lang="en-US"/>
              <a:t>classical interpolation focuses on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eliminating</a:t>
            </a:r>
            <a:r>
              <a:rPr lang="en-US"/>
              <a:t> non-shared symbols</a:t>
            </a:r>
          </a:p>
          <a:p>
            <a:pPr lvl="1"/>
            <a:r>
              <a:rPr lang="en-US"/>
              <a:t>in Spacer, the focus is on finding good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generalizations</a:t>
            </a:r>
          </a:p>
        </p:txBody>
      </p:sp>
    </p:spTree>
    <p:extLst>
      <p:ext uri="{BB962C8B-B14F-4D97-AF65-F5344CB8AC3E}">
        <p14:creationId xmlns:p14="http://schemas.microsoft.com/office/powerpoint/2010/main" val="70455392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648200"/>
            <a:ext cx="7772400" cy="553998"/>
          </a:xfrm>
        </p:spPr>
        <p:txBody>
          <a:bodyPr/>
          <a:lstStyle/>
          <a:p>
            <a:r>
              <a:rPr lang="en-US"/>
              <a:t>predecessor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Computing a predecessor </a:t>
            </a:r>
            <a:r>
              <a:rPr lang="en-US" sz="2400" b="1" i="1"/>
              <a:t>s</a:t>
            </a:r>
            <a:r>
              <a:rPr lang="en-US" sz="2400"/>
              <a:t> of a proof obligation </a:t>
            </a:r>
            <a:r>
              <a:rPr lang="en-US" sz="2400" b="1" i="1" err="1"/>
              <a:t>pob</a:t>
            </a:r>
            <a:endParaRPr lang="en-US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6DDF1D-6571-4B01-A5D6-8F4A8A5E04E8}"/>
                  </a:ext>
                </a:extLst>
              </p:cNvPr>
              <p:cNvSpPr txBox="1"/>
              <p:nvPr/>
            </p:nvSpPr>
            <p:spPr>
              <a:xfrm>
                <a:off x="1869734" y="1524000"/>
                <a:ext cx="5280741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⊆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𝒑𝒓𝒆</m:t>
                      </m:r>
                      <m:d>
                        <m:d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CA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𝒑𝒐𝒃</m:t>
                          </m:r>
                        </m:e>
                      </m:d>
                    </m:oMath>
                  </m:oMathPara>
                </a14:m>
                <a:endPara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itchFamily="1" charset="-128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≡</m:t>
                      </m:r>
                    </m:oMath>
                  </m:oMathPara>
                </a14:m>
                <a:endPara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itchFamily="1" charset="-128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⇒∃</m:t>
                      </m:r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. 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𝑻𝒓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𝑿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</m:t>
                      </m:r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)∧</m:t>
                      </m:r>
                      <m:r>
                        <a:rPr kumimoji="0" lang="en-CA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𝒑𝒐𝒃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6DDF1D-6571-4B01-A5D6-8F4A8A5E0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734" y="1524000"/>
                <a:ext cx="5280741" cy="14773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60023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/>
              <a:t>Model Based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sz="2400" b="1"/>
                  <a:t>Definition: </a:t>
                </a:r>
                <a:r>
                  <a:rPr lang="en-US" sz="2400"/>
                  <a:t>Let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400"/>
                  <a:t> be a formula,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/>
                  <a:t> a set of variables,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/>
                  <a:t> a model of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400"/>
                  <a:t>. Then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𝑀𝐵𝑃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/>
                  <a:t>is a Model Based Projection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err="1"/>
                  <a:t>iff</a:t>
                </a:r>
                <a:endParaRPr lang="en-US" sz="2400"/>
              </a:p>
              <a:p>
                <a:endParaRPr lang="en-US" sz="2400"/>
              </a:p>
              <a:p>
                <a:pPr marL="457200" lvl="1" indent="-3429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𝑐𝑜𝑛𝑗𝑢𝑛𝑐𝑡𝑖𝑜𝑛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𝑙𝑖𝑡𝑒𝑟𝑎𝑙𝑠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				</m:t>
                    </m:r>
                  </m:oMath>
                </a14:m>
                <a:endParaRPr lang="en-US" sz="2800"/>
              </a:p>
              <a:p>
                <a:pPr marL="457200" lvl="1" indent="-3429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𝑉𝑎𝑟𝑠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 dirty="0" err="1">
                        <a:latin typeface="Cambria Math" panose="02040503050406030204" pitchFamily="18" charset="0"/>
                      </a:rPr>
                      <m:t>𝑉𝑎𝑟𝑠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800" i="1" dirty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800"/>
              </a:p>
              <a:p>
                <a:pPr marL="457200" lvl="1" indent="-3429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⊧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msam10"/>
                        <a:cs typeface="msam10"/>
                      </a:rPr>
                      <m:t>𝜓</m:t>
                    </m:r>
                  </m:oMath>
                </a14:m>
                <a:endParaRPr lang="en-US" sz="2800">
                  <a:latin typeface="cmmi10"/>
                </a:endParaRPr>
              </a:p>
              <a:p>
                <a:pPr marL="457200" lvl="1" indent="-3429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⇒∃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. </m:t>
                    </m:r>
                    <m:r>
                      <a:rPr lang="el-GR" sz="2800" i="1" dirty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sz="2800">
                  <a:latin typeface="Symbol"/>
                </a:endParaRPr>
              </a:p>
              <a:p>
                <a:pPr marL="457200" lvl="1" indent="-342900">
                  <a:buFont typeface="+mj-lt"/>
                  <a:buAutoNum type="arabicPeriod"/>
                </a:pPr>
                <a:endParaRPr lang="en-US" sz="2000"/>
              </a:p>
              <a:p>
                <a:pPr>
                  <a:lnSpc>
                    <a:spcPct val="100000"/>
                  </a:lnSpc>
                </a:pPr>
                <a:r>
                  <a:rPr lang="en-US" sz="2200"/>
                  <a:t>Model Based Projection </a:t>
                </a:r>
                <a:r>
                  <a:rPr lang="en-US" sz="2200" b="1"/>
                  <a:t>under-approximates</a:t>
                </a:r>
                <a:r>
                  <a:rPr lang="en-US" sz="2200"/>
                  <a:t> existential quantifier elimination relative to a given model (i.e., satisfying assignment)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19" t="-1906" r="-3141" b="-10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76015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00600" y="2438400"/>
            <a:ext cx="3721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Find  model M of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φ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(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x,y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j-cs"/>
              <a:sym typeface="Gill San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08747" y="2464771"/>
            <a:ext cx="3669147" cy="3245404"/>
          </a:xfrm>
          <a:prstGeom prst="ellipse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647756" y="2477598"/>
            <a:ext cx="1809349" cy="2209989"/>
          </a:xfrm>
          <a:custGeom>
            <a:avLst/>
            <a:gdLst>
              <a:gd name="connsiteX0" fmla="*/ 236933 w 1956043"/>
              <a:gd name="connsiteY0" fmla="*/ 0 h 2206362"/>
              <a:gd name="connsiteX1" fmla="*/ 147128 w 1956043"/>
              <a:gd name="connsiteY1" fmla="*/ 1616288 h 2206362"/>
              <a:gd name="connsiteX2" fmla="*/ 1956043 w 1956043"/>
              <a:gd name="connsiteY2" fmla="*/ 2206362 h 2206362"/>
              <a:gd name="connsiteX3" fmla="*/ 1956043 w 1956043"/>
              <a:gd name="connsiteY3" fmla="*/ 2206362 h 2206362"/>
              <a:gd name="connsiteX0" fmla="*/ 84559 w 1803669"/>
              <a:gd name="connsiteY0" fmla="*/ 0 h 2206362"/>
              <a:gd name="connsiteX1" fmla="*/ 328313 w 1803669"/>
              <a:gd name="connsiteY1" fmla="*/ 1539322 h 2206362"/>
              <a:gd name="connsiteX2" fmla="*/ 1803669 w 1803669"/>
              <a:gd name="connsiteY2" fmla="*/ 2206362 h 2206362"/>
              <a:gd name="connsiteX3" fmla="*/ 1803669 w 1803669"/>
              <a:gd name="connsiteY3" fmla="*/ 2206362 h 2206362"/>
              <a:gd name="connsiteX0" fmla="*/ 84559 w 1803669"/>
              <a:gd name="connsiteY0" fmla="*/ 0 h 2209989"/>
              <a:gd name="connsiteX1" fmla="*/ 328313 w 1803669"/>
              <a:gd name="connsiteY1" fmla="*/ 1539322 h 2209989"/>
              <a:gd name="connsiteX2" fmla="*/ 1803669 w 1803669"/>
              <a:gd name="connsiteY2" fmla="*/ 2206362 h 2209989"/>
              <a:gd name="connsiteX3" fmla="*/ 1803669 w 1803669"/>
              <a:gd name="connsiteY3" fmla="*/ 2206362 h 2209989"/>
              <a:gd name="connsiteX0" fmla="*/ 90239 w 1809349"/>
              <a:gd name="connsiteY0" fmla="*/ 0 h 2209989"/>
              <a:gd name="connsiteX1" fmla="*/ 333993 w 1809349"/>
              <a:gd name="connsiteY1" fmla="*/ 1539322 h 2209989"/>
              <a:gd name="connsiteX2" fmla="*/ 1809349 w 1809349"/>
              <a:gd name="connsiteY2" fmla="*/ 2206362 h 2209989"/>
              <a:gd name="connsiteX3" fmla="*/ 1809349 w 1809349"/>
              <a:gd name="connsiteY3" fmla="*/ 2206362 h 220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349" h="2209989">
                <a:moveTo>
                  <a:pt x="90239" y="0"/>
                </a:moveTo>
                <a:cubicBezTo>
                  <a:pt x="-110753" y="855178"/>
                  <a:pt x="47475" y="1171595"/>
                  <a:pt x="333993" y="1539322"/>
                </a:cubicBezTo>
                <a:cubicBezTo>
                  <a:pt x="620511" y="1907049"/>
                  <a:pt x="1473652" y="2249121"/>
                  <a:pt x="1809349" y="2206362"/>
                </a:cubicBezTo>
                <a:lnTo>
                  <a:pt x="1809349" y="2206362"/>
                </a:ln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903422" y="3644917"/>
            <a:ext cx="1847402" cy="496004"/>
          </a:xfrm>
          <a:custGeom>
            <a:avLst/>
            <a:gdLst>
              <a:gd name="connsiteX0" fmla="*/ 1847402 w 1847402"/>
              <a:gd name="connsiteY0" fmla="*/ 0 h 496004"/>
              <a:gd name="connsiteX1" fmla="*/ 1103309 w 1847402"/>
              <a:gd name="connsiteY1" fmla="*/ 461797 h 496004"/>
              <a:gd name="connsiteX2" fmla="*/ 0 w 1847402"/>
              <a:gd name="connsiteY2" fmla="*/ 461797 h 496004"/>
              <a:gd name="connsiteX0" fmla="*/ 1847402 w 1847402"/>
              <a:gd name="connsiteY0" fmla="*/ 0 h 535912"/>
              <a:gd name="connsiteX1" fmla="*/ 1103309 w 1847402"/>
              <a:gd name="connsiteY1" fmla="*/ 461797 h 535912"/>
              <a:gd name="connsiteX2" fmla="*/ 0 w 1847402"/>
              <a:gd name="connsiteY2" fmla="*/ 461797 h 535912"/>
              <a:gd name="connsiteX0" fmla="*/ 1847402 w 1847402"/>
              <a:gd name="connsiteY0" fmla="*/ 0 h 496004"/>
              <a:gd name="connsiteX1" fmla="*/ 1103309 w 1847402"/>
              <a:gd name="connsiteY1" fmla="*/ 461797 h 496004"/>
              <a:gd name="connsiteX2" fmla="*/ 0 w 1847402"/>
              <a:gd name="connsiteY2" fmla="*/ 461797 h 49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7402" h="496004">
                <a:moveTo>
                  <a:pt x="1847402" y="0"/>
                </a:moveTo>
                <a:cubicBezTo>
                  <a:pt x="1629305" y="192415"/>
                  <a:pt x="1449696" y="384831"/>
                  <a:pt x="1103309" y="461797"/>
                </a:cubicBezTo>
                <a:cubicBezTo>
                  <a:pt x="756922" y="538763"/>
                  <a:pt x="0" y="461797"/>
                  <a:pt x="0" y="461797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356745" y="4299130"/>
            <a:ext cx="907245" cy="1372562"/>
          </a:xfrm>
          <a:custGeom>
            <a:avLst/>
            <a:gdLst>
              <a:gd name="connsiteX0" fmla="*/ 718434 w 718434"/>
              <a:gd name="connsiteY0" fmla="*/ 0 h 538763"/>
              <a:gd name="connsiteX1" fmla="*/ 0 w 718434"/>
              <a:gd name="connsiteY1" fmla="*/ 538763 h 538763"/>
              <a:gd name="connsiteX0" fmla="*/ 898043 w 898043"/>
              <a:gd name="connsiteY0" fmla="*/ 0 h 1372562"/>
              <a:gd name="connsiteX1" fmla="*/ 0 w 898043"/>
              <a:gd name="connsiteY1" fmla="*/ 1372562 h 1372562"/>
              <a:gd name="connsiteX0" fmla="*/ 907245 w 907245"/>
              <a:gd name="connsiteY0" fmla="*/ 0 h 1372562"/>
              <a:gd name="connsiteX1" fmla="*/ 9202 w 907245"/>
              <a:gd name="connsiteY1" fmla="*/ 1372562 h 137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245" h="1372562">
                <a:moveTo>
                  <a:pt x="907245" y="0"/>
                </a:moveTo>
                <a:cubicBezTo>
                  <a:pt x="627141" y="153932"/>
                  <a:pt x="-89155" y="307864"/>
                  <a:pt x="9202" y="1372562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788635" y="4119542"/>
            <a:ext cx="396250" cy="1359734"/>
          </a:xfrm>
          <a:custGeom>
            <a:avLst/>
            <a:gdLst>
              <a:gd name="connsiteX0" fmla="*/ 256584 w 396250"/>
              <a:gd name="connsiteY0" fmla="*/ 0 h 1359734"/>
              <a:gd name="connsiteX1" fmla="*/ 384876 w 396250"/>
              <a:gd name="connsiteY1" fmla="*/ 782488 h 1359734"/>
              <a:gd name="connsiteX2" fmla="*/ 0 w 396250"/>
              <a:gd name="connsiteY2" fmla="*/ 1359734 h 1359734"/>
              <a:gd name="connsiteX3" fmla="*/ 0 w 396250"/>
              <a:gd name="connsiteY3" fmla="*/ 1359734 h 1359734"/>
              <a:gd name="connsiteX4" fmla="*/ 0 w 396250"/>
              <a:gd name="connsiteY4" fmla="*/ 1359734 h 1359734"/>
              <a:gd name="connsiteX5" fmla="*/ 0 w 396250"/>
              <a:gd name="connsiteY5" fmla="*/ 1359734 h 135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250" h="1359734">
                <a:moveTo>
                  <a:pt x="256584" y="0"/>
                </a:moveTo>
                <a:cubicBezTo>
                  <a:pt x="342112" y="277933"/>
                  <a:pt x="427640" y="555866"/>
                  <a:pt x="384876" y="782488"/>
                </a:cubicBezTo>
                <a:cubicBezTo>
                  <a:pt x="342112" y="1009110"/>
                  <a:pt x="0" y="1359734"/>
                  <a:pt x="0" y="1359734"/>
                </a:cubicBezTo>
                <a:lnTo>
                  <a:pt x="0" y="1359734"/>
                </a:lnTo>
                <a:lnTo>
                  <a:pt x="0" y="1359734"/>
                </a:lnTo>
                <a:lnTo>
                  <a:pt x="0" y="1359734"/>
                </a:ln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172056" y="4568511"/>
            <a:ext cx="565939" cy="2565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2661867" y="2450660"/>
            <a:ext cx="1917297" cy="2244844"/>
          </a:xfrm>
          <a:custGeom>
            <a:avLst/>
            <a:gdLst>
              <a:gd name="connsiteX0" fmla="*/ 0 w 1719110"/>
              <a:gd name="connsiteY0" fmla="*/ 0 h 2244844"/>
              <a:gd name="connsiteX1" fmla="*/ 1719110 w 1719110"/>
              <a:gd name="connsiteY1" fmla="*/ 2244844 h 2244844"/>
              <a:gd name="connsiteX2" fmla="*/ 1436868 w 1719110"/>
              <a:gd name="connsiteY2" fmla="*/ 192415 h 2244844"/>
              <a:gd name="connsiteX3" fmla="*/ 0 w 1719110"/>
              <a:gd name="connsiteY3" fmla="*/ 0 h 2244844"/>
              <a:gd name="connsiteX0" fmla="*/ 0 w 1719110"/>
              <a:gd name="connsiteY0" fmla="*/ 0 h 2244844"/>
              <a:gd name="connsiteX1" fmla="*/ 1719110 w 1719110"/>
              <a:gd name="connsiteY1" fmla="*/ 2244844 h 2244844"/>
              <a:gd name="connsiteX2" fmla="*/ 1436868 w 1719110"/>
              <a:gd name="connsiteY2" fmla="*/ 192415 h 2244844"/>
              <a:gd name="connsiteX3" fmla="*/ 0 w 1719110"/>
              <a:gd name="connsiteY3" fmla="*/ 0 h 2244844"/>
              <a:gd name="connsiteX0" fmla="*/ 93236 w 1812346"/>
              <a:gd name="connsiteY0" fmla="*/ 0 h 2244844"/>
              <a:gd name="connsiteX1" fmla="*/ 1812346 w 1812346"/>
              <a:gd name="connsiteY1" fmla="*/ 2244844 h 2244844"/>
              <a:gd name="connsiteX2" fmla="*/ 1530104 w 1812346"/>
              <a:gd name="connsiteY2" fmla="*/ 192415 h 2244844"/>
              <a:gd name="connsiteX3" fmla="*/ 93236 w 1812346"/>
              <a:gd name="connsiteY3" fmla="*/ 0 h 2244844"/>
              <a:gd name="connsiteX0" fmla="*/ 93236 w 1812346"/>
              <a:gd name="connsiteY0" fmla="*/ 0 h 2244844"/>
              <a:gd name="connsiteX1" fmla="*/ 1812346 w 1812346"/>
              <a:gd name="connsiteY1" fmla="*/ 2244844 h 2244844"/>
              <a:gd name="connsiteX2" fmla="*/ 1530104 w 1812346"/>
              <a:gd name="connsiteY2" fmla="*/ 192415 h 2244844"/>
              <a:gd name="connsiteX3" fmla="*/ 93236 w 1812346"/>
              <a:gd name="connsiteY3" fmla="*/ 0 h 2244844"/>
              <a:gd name="connsiteX0" fmla="*/ 93236 w 1997724"/>
              <a:gd name="connsiteY0" fmla="*/ 0 h 2244844"/>
              <a:gd name="connsiteX1" fmla="*/ 1812346 w 1997724"/>
              <a:gd name="connsiteY1" fmla="*/ 2244844 h 2244844"/>
              <a:gd name="connsiteX2" fmla="*/ 1530104 w 1997724"/>
              <a:gd name="connsiteY2" fmla="*/ 192415 h 2244844"/>
              <a:gd name="connsiteX3" fmla="*/ 93236 w 1997724"/>
              <a:gd name="connsiteY3" fmla="*/ 0 h 2244844"/>
              <a:gd name="connsiteX0" fmla="*/ 93236 w 2100633"/>
              <a:gd name="connsiteY0" fmla="*/ 0 h 2244844"/>
              <a:gd name="connsiteX1" fmla="*/ 1812346 w 2100633"/>
              <a:gd name="connsiteY1" fmla="*/ 2244844 h 2244844"/>
              <a:gd name="connsiteX2" fmla="*/ 1530104 w 2100633"/>
              <a:gd name="connsiteY2" fmla="*/ 192415 h 2244844"/>
              <a:gd name="connsiteX3" fmla="*/ 93236 w 2100633"/>
              <a:gd name="connsiteY3" fmla="*/ 0 h 2244844"/>
              <a:gd name="connsiteX0" fmla="*/ 93236 w 1938853"/>
              <a:gd name="connsiteY0" fmla="*/ 0 h 2244844"/>
              <a:gd name="connsiteX1" fmla="*/ 1812346 w 1938853"/>
              <a:gd name="connsiteY1" fmla="*/ 2244844 h 2244844"/>
              <a:gd name="connsiteX2" fmla="*/ 1530104 w 1938853"/>
              <a:gd name="connsiteY2" fmla="*/ 192415 h 2244844"/>
              <a:gd name="connsiteX3" fmla="*/ 93236 w 1938853"/>
              <a:gd name="connsiteY3" fmla="*/ 0 h 2244844"/>
              <a:gd name="connsiteX0" fmla="*/ 93236 w 1938853"/>
              <a:gd name="connsiteY0" fmla="*/ 30372 h 2275216"/>
              <a:gd name="connsiteX1" fmla="*/ 1812346 w 1938853"/>
              <a:gd name="connsiteY1" fmla="*/ 2275216 h 2275216"/>
              <a:gd name="connsiteX2" fmla="*/ 1530104 w 1938853"/>
              <a:gd name="connsiteY2" fmla="*/ 222787 h 2275216"/>
              <a:gd name="connsiteX3" fmla="*/ 93236 w 1938853"/>
              <a:gd name="connsiteY3" fmla="*/ 30372 h 2275216"/>
              <a:gd name="connsiteX0" fmla="*/ 93236 w 1897829"/>
              <a:gd name="connsiteY0" fmla="*/ 0 h 2244844"/>
              <a:gd name="connsiteX1" fmla="*/ 1812346 w 1897829"/>
              <a:gd name="connsiteY1" fmla="*/ 2244844 h 2244844"/>
              <a:gd name="connsiteX2" fmla="*/ 1350495 w 1897829"/>
              <a:gd name="connsiteY2" fmla="*/ 410486 h 2244844"/>
              <a:gd name="connsiteX3" fmla="*/ 93236 w 1897829"/>
              <a:gd name="connsiteY3" fmla="*/ 0 h 2244844"/>
              <a:gd name="connsiteX0" fmla="*/ 93236 w 1937031"/>
              <a:gd name="connsiteY0" fmla="*/ 0 h 2244844"/>
              <a:gd name="connsiteX1" fmla="*/ 1812346 w 1937031"/>
              <a:gd name="connsiteY1" fmla="*/ 2244844 h 2244844"/>
              <a:gd name="connsiteX2" fmla="*/ 1350495 w 1937031"/>
              <a:gd name="connsiteY2" fmla="*/ 410486 h 2244844"/>
              <a:gd name="connsiteX3" fmla="*/ 93236 w 1937031"/>
              <a:gd name="connsiteY3" fmla="*/ 0 h 2244844"/>
              <a:gd name="connsiteX0" fmla="*/ 93236 w 1937031"/>
              <a:gd name="connsiteY0" fmla="*/ 0 h 2244844"/>
              <a:gd name="connsiteX1" fmla="*/ 1812346 w 1937031"/>
              <a:gd name="connsiteY1" fmla="*/ 2244844 h 2244844"/>
              <a:gd name="connsiteX2" fmla="*/ 1350495 w 1937031"/>
              <a:gd name="connsiteY2" fmla="*/ 410486 h 2244844"/>
              <a:gd name="connsiteX3" fmla="*/ 93236 w 1937031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14494"/>
              <a:gd name="connsiteY0" fmla="*/ 0 h 2244844"/>
              <a:gd name="connsiteX1" fmla="*/ 1812346 w 1914494"/>
              <a:gd name="connsiteY1" fmla="*/ 2244844 h 2244844"/>
              <a:gd name="connsiteX2" fmla="*/ 1324836 w 1914494"/>
              <a:gd name="connsiteY2" fmla="*/ 448969 h 2244844"/>
              <a:gd name="connsiteX3" fmla="*/ 93236 w 1914494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626 h 2245470"/>
              <a:gd name="connsiteX1" fmla="*/ 1812346 w 1917297"/>
              <a:gd name="connsiteY1" fmla="*/ 2245470 h 2245470"/>
              <a:gd name="connsiteX2" fmla="*/ 1337665 w 1917297"/>
              <a:gd name="connsiteY2" fmla="*/ 423940 h 2245470"/>
              <a:gd name="connsiteX3" fmla="*/ 93236 w 1917297"/>
              <a:gd name="connsiteY3" fmla="*/ 626 h 2245470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6157 h 2251001"/>
              <a:gd name="connsiteX1" fmla="*/ 1812346 w 1917297"/>
              <a:gd name="connsiteY1" fmla="*/ 2251001 h 2251001"/>
              <a:gd name="connsiteX2" fmla="*/ 1337665 w 1917297"/>
              <a:gd name="connsiteY2" fmla="*/ 429471 h 2251001"/>
              <a:gd name="connsiteX3" fmla="*/ 93236 w 1917297"/>
              <a:gd name="connsiteY3" fmla="*/ 6157 h 2251001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297" h="2244844">
                <a:moveTo>
                  <a:pt x="93236" y="0"/>
                </a:moveTo>
                <a:cubicBezTo>
                  <a:pt x="-167624" y="838075"/>
                  <a:pt x="33366" y="2073809"/>
                  <a:pt x="1812346" y="2244844"/>
                </a:cubicBezTo>
                <a:cubicBezTo>
                  <a:pt x="2038995" y="1432424"/>
                  <a:pt x="1906425" y="1017662"/>
                  <a:pt x="1337665" y="423314"/>
                </a:cubicBezTo>
                <a:cubicBezTo>
                  <a:pt x="704760" y="1"/>
                  <a:pt x="687655" y="51310"/>
                  <a:pt x="93236" y="0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80440" y="3189809"/>
            <a:ext cx="122966" cy="134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8200" y="1380065"/>
            <a:ext cx="7035800" cy="67733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75" y="1526989"/>
            <a:ext cx="2491122" cy="320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90600" y="1486954"/>
            <a:ext cx="400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Expensive to find a quantifier-free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00" y="3921311"/>
            <a:ext cx="1245561" cy="274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3840105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Models of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8905" y="2895600"/>
            <a:ext cx="398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03152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2. Compute a disjunct of ∃</a:t>
            </a:r>
            <a:r>
              <a:rPr lang="en-US" b="0" noProof="0">
                <a:solidFill>
                  <a:srgbClr val="000000">
                    <a:lumMod val="50000"/>
                  </a:srgbClr>
                </a:solidFill>
                <a:sym typeface="Gill Sans"/>
              </a:rPr>
              <a:t>x.</a:t>
            </a:r>
            <a:r>
              <a:rPr lang="en-US" b="0" err="1">
                <a:solidFill>
                  <a:srgbClr val="000000">
                    <a:lumMod val="50000"/>
                  </a:srgbClr>
                </a:solidFill>
                <a:sym typeface="Gill Sans"/>
              </a:rPr>
              <a:t>φ</a:t>
            </a:r>
            <a:r>
              <a:rPr lang="en-US" b="0">
                <a:solidFill>
                  <a:srgbClr val="000000">
                    <a:lumMod val="50000"/>
                  </a:srgbClr>
                </a:solidFill>
                <a:sym typeface="Gill Sans"/>
              </a:rPr>
              <a:t>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03152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containing M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403152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j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Based Projection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04863" y="2895600"/>
            <a:ext cx="405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0CD61-10E9-29C7-87D8-B520EA0EA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22" y="5912277"/>
            <a:ext cx="7239000" cy="43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81D0F5-773B-36D9-0D97-25253129BFF6}"/>
              </a:ext>
            </a:extLst>
          </p:cNvPr>
          <p:cNvSpPr txBox="1"/>
          <p:nvPr/>
        </p:nvSpPr>
        <p:spPr>
          <a:xfrm>
            <a:off x="2723668" y="2559544"/>
            <a:ext cx="461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75000"/>
                  </a:schemeClr>
                </a:solidFill>
              </a:rPr>
              <a:t>ψ</a:t>
            </a:r>
            <a:r>
              <a:rPr lang="en-US" b="0" baseline="-2500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0053C-080B-DA6F-F5B2-BC6248356B00}"/>
              </a:ext>
            </a:extLst>
          </p:cNvPr>
          <p:cNvSpPr txBox="1"/>
          <p:nvPr/>
        </p:nvSpPr>
        <p:spPr>
          <a:xfrm>
            <a:off x="3810000" y="4611892"/>
            <a:ext cx="46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75000"/>
                  </a:schemeClr>
                </a:solidFill>
              </a:rPr>
              <a:t>ψ</a:t>
            </a:r>
            <a:r>
              <a:rPr lang="en-US" b="0" baseline="-2500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75ED6-05CD-E0D5-F7E8-9BDC5CB42F39}"/>
              </a:ext>
            </a:extLst>
          </p:cNvPr>
          <p:cNvSpPr txBox="1"/>
          <p:nvPr/>
        </p:nvSpPr>
        <p:spPr>
          <a:xfrm>
            <a:off x="2446897" y="4160286"/>
            <a:ext cx="46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75000"/>
                  </a:schemeClr>
                </a:solidFill>
              </a:rPr>
              <a:t>ψ</a:t>
            </a:r>
            <a:r>
              <a:rPr lang="en-US" b="0" baseline="-25000">
                <a:solidFill>
                  <a:schemeClr val="accent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C79904-6931-8796-AFB5-2F736F6D096C}"/>
              </a:ext>
            </a:extLst>
          </p:cNvPr>
          <p:cNvSpPr txBox="1"/>
          <p:nvPr/>
        </p:nvSpPr>
        <p:spPr>
          <a:xfrm>
            <a:off x="1954527" y="5170991"/>
            <a:ext cx="46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75000"/>
                  </a:schemeClr>
                </a:solidFill>
              </a:rPr>
              <a:t>ψ</a:t>
            </a:r>
            <a:r>
              <a:rPr lang="en-US" b="0" baseline="-25000">
                <a:solidFill>
                  <a:schemeClr val="accent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48DDE-003A-2DFF-592B-D58EA3DE8359}"/>
              </a:ext>
            </a:extLst>
          </p:cNvPr>
          <p:cNvSpPr txBox="1"/>
          <p:nvPr/>
        </p:nvSpPr>
        <p:spPr>
          <a:xfrm>
            <a:off x="924503" y="4092656"/>
            <a:ext cx="46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75000"/>
                  </a:schemeClr>
                </a:solidFill>
              </a:rPr>
              <a:t>ψ</a:t>
            </a:r>
            <a:r>
              <a:rPr lang="en-US" b="0" baseline="-25000">
                <a:solidFill>
                  <a:schemeClr val="accent2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FD9FA3-9676-37D5-0D8E-B803CE343FA9}"/>
              </a:ext>
            </a:extLst>
          </p:cNvPr>
          <p:cNvSpPr txBox="1"/>
          <p:nvPr/>
        </p:nvSpPr>
        <p:spPr>
          <a:xfrm>
            <a:off x="988016" y="3448674"/>
            <a:ext cx="46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75000"/>
                  </a:schemeClr>
                </a:solidFill>
              </a:rPr>
              <a:t>ψ</a:t>
            </a:r>
            <a:r>
              <a:rPr lang="en-US" b="0" baseline="-25000">
                <a:solidFill>
                  <a:schemeClr val="accent2">
                    <a:lumMod val="7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40782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18" grpId="0" animBg="1"/>
      <p:bldP spid="7" grpId="0"/>
      <p:bldP spid="11" grpId="0"/>
      <p:bldP spid="4" grpId="0"/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75CE-7D09-484C-9E6F-052536ECA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latin typeface="+mj-lt"/>
              </a:rPr>
              <a:t>Fourier–</a:t>
            </a:r>
            <a:r>
              <a:rPr lang="en-CA" err="1">
                <a:latin typeface="+mj-lt"/>
              </a:rPr>
              <a:t>Motzkin</a:t>
            </a:r>
            <a:r>
              <a:rPr lang="en-CA">
                <a:latin typeface="+mj-lt"/>
              </a:rPr>
              <a:t> Quantifier Elimination for LRA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24DA2-4659-6240-AFD9-DE9E275B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029200"/>
            <a:ext cx="8153400" cy="1066800"/>
          </a:xfrm>
        </p:spPr>
        <p:txBody>
          <a:bodyPr/>
          <a:lstStyle/>
          <a:p>
            <a:r>
              <a:rPr lang="en-US"/>
              <a:t>Quadratic increase in the formula size per each eliminated variable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8BE6A-AA3F-8340-B57E-4AE899F32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23481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7021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9913-114E-3D61-F8CB-1ADE289B0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Fourier-</a:t>
            </a:r>
            <a:r>
              <a:rPr lang="en-US" dirty="0" err="1"/>
              <a:t>Motzkin</a:t>
            </a:r>
            <a:r>
              <a:rPr lang="en-US" dirty="0"/>
              <a:t> by</a:t>
            </a:r>
            <a:r>
              <a:rPr lang="en-US"/>
              <a:t>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382B7-F64A-6EFC-ECD9-356391613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073978"/>
            <a:ext cx="6781800" cy="109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2DFF3-2D90-6724-EECB-9B9BB55A4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3910772"/>
            <a:ext cx="5143500" cy="173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EB7A5-6D6E-9DD1-DDEF-B641783B4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357" y="2784199"/>
            <a:ext cx="718930" cy="5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8893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6117-75F1-3145-9974-5F614B4DD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Quantifier Elimination with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FAAD3-66D4-D341-AF61-49E0FBE01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805891"/>
            <a:ext cx="8153400" cy="2290109"/>
          </a:xfrm>
        </p:spPr>
        <p:txBody>
          <a:bodyPr/>
          <a:lstStyle/>
          <a:p>
            <a:r>
              <a:rPr lang="en-US"/>
              <a:t>Quantifier elimination is simplified by a choice of a minimal upper bound</a:t>
            </a:r>
          </a:p>
          <a:p>
            <a:pPr lvl="1"/>
            <a:r>
              <a:rPr lang="en-US"/>
              <a:t>For each choice of minimal upper bound, no increase in term size</a:t>
            </a:r>
          </a:p>
          <a:p>
            <a:pPr lvl="1"/>
            <a:r>
              <a:rPr lang="en-US"/>
              <a:t>Dually, can use largest lower bound </a:t>
            </a:r>
          </a:p>
          <a:p>
            <a:pPr lvl="1"/>
            <a:endParaRPr lang="en-US"/>
          </a:p>
          <a:p>
            <a:r>
              <a:rPr lang="en-US"/>
              <a:t>How to chose the assumptions?!</a:t>
            </a:r>
          </a:p>
          <a:p>
            <a:pPr lvl="1"/>
            <a:r>
              <a:rPr lang="en-US"/>
              <a:t>MBP == use the order chosen by the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6899A-EC24-3846-B817-0DC432BE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7391400" cy="21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0788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CC7C-DC03-2A1D-8F09-3E8219EA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MBP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35F41-3D88-6835-8763-5C9712694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09" y="1163430"/>
            <a:ext cx="6781800" cy="109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5ADA2-ACFB-E376-E4DE-84F2DB546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442" y="2829761"/>
            <a:ext cx="816334" cy="494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77EB1-36A6-D831-8A96-139D78FF5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50" y="3821321"/>
            <a:ext cx="5473700" cy="156210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6DA5325-D2AD-DC0B-C6D8-AB32FAA651EE}"/>
              </a:ext>
            </a:extLst>
          </p:cNvPr>
          <p:cNvSpPr/>
          <p:nvPr/>
        </p:nvSpPr>
        <p:spPr bwMode="auto">
          <a:xfrm>
            <a:off x="6082747" y="2969593"/>
            <a:ext cx="2117035" cy="614855"/>
          </a:xfrm>
          <a:prstGeom prst="wedgeRoundRectCallout">
            <a:avLst>
              <a:gd name="adj1" fmla="val -37265"/>
              <a:gd name="adj2" fmla="val 8351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an assumption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73463AA-8CB2-BF37-6363-43A6C3C26D2A}"/>
              </a:ext>
            </a:extLst>
          </p:cNvPr>
          <p:cNvSpPr/>
          <p:nvPr/>
        </p:nvSpPr>
        <p:spPr bwMode="auto">
          <a:xfrm>
            <a:off x="6569765" y="5620294"/>
            <a:ext cx="2117035" cy="614855"/>
          </a:xfrm>
          <a:prstGeom prst="wedgeRoundRectCallout">
            <a:avLst>
              <a:gd name="adj1" fmla="val -43838"/>
              <a:gd name="adj2" fmla="val -8460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qelim</a:t>
            </a:r>
            <a:r>
              <a:rPr lang="en-US" dirty="0"/>
              <a:t> under the assumption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08116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MBP for Linear Rational Arithmetic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169863"/>
            <a:r>
              <a:rPr lang="en-US" b="1" dirty="0"/>
              <a:t>Input</a:t>
            </a:r>
            <a:r>
              <a:rPr lang="en-US" dirty="0"/>
              <a:t>: a formula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dirty="0"/>
              <a:t>, variable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dirty="0"/>
              <a:t>, </a:t>
            </a:r>
            <a:r>
              <a:rPr lang="en-US"/>
              <a:t>a model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dirty="0"/>
              <a:t> of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</a:t>
            </a:r>
          </a:p>
          <a:p>
            <a:pPr indent="-169863"/>
            <a:endParaRPr lang="en-US" dirty="0"/>
          </a:p>
          <a:p>
            <a:pPr indent="-169863"/>
            <a:r>
              <a:rPr lang="en-US"/>
              <a:t>Use the </a:t>
            </a:r>
            <a:r>
              <a:rPr lang="en-US" dirty="0"/>
              <a:t>model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dirty="0"/>
              <a:t> </a:t>
            </a:r>
            <a:r>
              <a:rPr lang="en-US"/>
              <a:t>to pick </a:t>
            </a:r>
            <a:r>
              <a:rPr lang="en-US" dirty="0"/>
              <a:t>the right assumption to eliminate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 dirty="0"/>
          </a:p>
          <a:p>
            <a:endParaRPr lang="en-US"/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508"/>
            <a:ext cx="8305800" cy="2105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2E8261-D322-1A85-D6E3-A9E597C71F53}"/>
              </a:ext>
            </a:extLst>
          </p:cNvPr>
          <p:cNvSpPr txBox="1"/>
          <p:nvPr/>
        </p:nvSpPr>
        <p:spPr>
          <a:xfrm>
            <a:off x="1639236" y="6331976"/>
            <a:ext cx="693895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0" dirty="0"/>
              <a:t>N. </a:t>
            </a:r>
            <a:r>
              <a:rPr lang="en-US" sz="1400" b="0" dirty="0" err="1"/>
              <a:t>Bjørner</a:t>
            </a:r>
            <a:r>
              <a:rPr lang="en-US" sz="1400" b="0" dirty="0"/>
              <a:t>, M. </a:t>
            </a:r>
            <a:r>
              <a:rPr lang="en-US" sz="1400" b="0" dirty="0" err="1"/>
              <a:t>Janota</a:t>
            </a:r>
            <a:r>
              <a:rPr lang="en-US" sz="1400" b="0" dirty="0"/>
              <a:t>: Playing with Quantified Satisfaction. LPAR (short papers) 2015</a:t>
            </a:r>
          </a:p>
        </p:txBody>
      </p:sp>
    </p:spTree>
    <p:extLst>
      <p:ext uri="{BB962C8B-B14F-4D97-AF65-F5344CB8AC3E}">
        <p14:creationId xmlns:p14="http://schemas.microsoft.com/office/powerpoint/2010/main" val="90634869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/>
              <a:t>Spacer: Predecessor Rule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438400"/>
            <a:ext cx="8153400" cy="3657600"/>
          </a:xfrm>
        </p:spPr>
        <p:txBody>
          <a:bodyPr/>
          <a:lstStyle/>
          <a:p>
            <a:r>
              <a:rPr lang="en-US"/>
              <a:t>Compute a predecessor </a:t>
            </a:r>
            <a:r>
              <a:rPr lang="en-US" err="1"/>
              <a:t>pob</a:t>
            </a:r>
            <a:r>
              <a:rPr lang="en-US"/>
              <a:t> using Model Based Projection</a:t>
            </a:r>
          </a:p>
          <a:p>
            <a:endParaRPr lang="en-US"/>
          </a:p>
          <a:p>
            <a:r>
              <a:rPr lang="en-US"/>
              <a:t>To ensure progress, </a:t>
            </a:r>
            <a:r>
              <a:rPr lang="en-US" b="1"/>
              <a:t>Predecessor</a:t>
            </a:r>
            <a:r>
              <a:rPr lang="en-US"/>
              <a:t> must be finite</a:t>
            </a:r>
          </a:p>
          <a:p>
            <a:pPr lvl="1"/>
            <a:r>
              <a:rPr lang="en-US"/>
              <a:t>finitely many possible </a:t>
            </a:r>
            <a:r>
              <a:rPr lang="en-US" err="1"/>
              <a:t>pob</a:t>
            </a:r>
            <a:r>
              <a:rPr lang="en-US"/>
              <a:t> predecessors when all other arguments are fixed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A64593-A2FD-3E0D-AADE-03AF0E8283ED}"/>
              </a:ext>
            </a:extLst>
          </p:cNvPr>
          <p:cNvSpPr/>
          <p:nvPr/>
        </p:nvSpPr>
        <p:spPr bwMode="auto">
          <a:xfrm>
            <a:off x="304800" y="990600"/>
            <a:ext cx="8077200" cy="1295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0FB9D-8DE1-D838-51E9-A8F9A0CE7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100777"/>
            <a:ext cx="7835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4820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9F5C-0406-6D48-B520-E0F6DE37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CHC: Is this SAT?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F85DF-AA9D-554B-ABBF-7C027B8C5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352800"/>
            <a:ext cx="8153400" cy="2743200"/>
          </a:xfrm>
        </p:spPr>
        <p:txBody>
          <a:bodyPr/>
          <a:lstStyle/>
          <a:p>
            <a:r>
              <a:rPr lang="en-US" b="1"/>
              <a:t>Yes</a:t>
            </a:r>
            <a:r>
              <a:rPr lang="en-US"/>
              <a:t>! This set of clauses is satisfiable</a:t>
            </a:r>
          </a:p>
          <a:p>
            <a:r>
              <a:rPr lang="en-US"/>
              <a:t>The </a:t>
            </a:r>
            <a:r>
              <a:rPr lang="en-US" b="1"/>
              <a:t>model</a:t>
            </a:r>
            <a:r>
              <a:rPr lang="en-US"/>
              <a:t> is an extension of the standard model of arithmetic with: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Note that P(x) is definable by LIA predicate x &lt;= 5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62BF1-A2E7-F944-85A2-F87A9A38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0"/>
            <a:ext cx="6864350" cy="1428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6D7E8B-E37A-104D-B12F-EDD4792CA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4178300"/>
            <a:ext cx="42418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7761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33487" y="3324314"/>
            <a:ext cx="8048513" cy="211081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Spacer</a:t>
            </a:r>
            <a:r>
              <a:rPr lang="en-US"/>
              <a:t>: Solving CHC(LRA)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5257800"/>
          </a:xfrm>
        </p:spPr>
        <p:txBody>
          <a:bodyPr/>
          <a:lstStyle/>
          <a:p>
            <a:r>
              <a:rPr lang="en-US" b="1"/>
              <a:t>Unreachable and Reachable</a:t>
            </a:r>
          </a:p>
          <a:p>
            <a:pPr lvl="1"/>
            <a:r>
              <a:rPr lang="en-US"/>
              <a:t>terminate the algorithm when a solution is found</a:t>
            </a:r>
          </a:p>
          <a:p>
            <a:r>
              <a:rPr lang="en-US" b="1"/>
              <a:t>Unfold</a:t>
            </a:r>
          </a:p>
          <a:p>
            <a:pPr lvl="1"/>
            <a:r>
              <a:rPr lang="en-US"/>
              <a:t>increase search bound by 1</a:t>
            </a:r>
          </a:p>
          <a:p>
            <a:r>
              <a:rPr lang="en-US" b="1"/>
              <a:t>Candidate</a:t>
            </a:r>
            <a:endParaRPr lang="en-US"/>
          </a:p>
          <a:p>
            <a:pPr lvl="1"/>
            <a:r>
              <a:rPr lang="en-US"/>
              <a:t>choose a bad state in the last frame</a:t>
            </a:r>
          </a:p>
          <a:p>
            <a:r>
              <a:rPr lang="en-US" b="1"/>
              <a:t>Predecessor</a:t>
            </a:r>
          </a:p>
          <a:p>
            <a:pPr lvl="1"/>
            <a:r>
              <a:rPr lang="en-US"/>
              <a:t>extend a </a:t>
            </a:r>
            <a:r>
              <a:rPr lang="en-US" err="1"/>
              <a:t>pob</a:t>
            </a:r>
            <a:r>
              <a:rPr lang="en-US"/>
              <a:t> (backward) consistent with the current frame</a:t>
            </a:r>
          </a:p>
          <a:p>
            <a:pPr lvl="1"/>
            <a:r>
              <a:rPr lang="en-US"/>
              <a:t>find a model </a:t>
            </a:r>
            <a:r>
              <a:rPr lang="en-US" b="1"/>
              <a:t>M</a:t>
            </a:r>
            <a:r>
              <a:rPr lang="en-US"/>
              <a:t> of </a:t>
            </a:r>
            <a:r>
              <a:rPr lang="en-US" b="1" i="1"/>
              <a:t>s</a:t>
            </a:r>
            <a:r>
              <a:rPr lang="en-US"/>
              <a:t> </a:t>
            </a:r>
            <a:r>
              <a:rPr lang="en-US" err="1"/>
              <a:t>s.t.</a:t>
            </a:r>
            <a:r>
              <a:rPr lang="en-US"/>
              <a:t>  (F</a:t>
            </a:r>
            <a:r>
              <a:rPr lang="en-US" baseline="-25000"/>
              <a:t>i</a:t>
            </a:r>
            <a:r>
              <a:rPr lang="en-US"/>
              <a:t> ⋀ Tr ⋀ </a:t>
            </a:r>
            <a:r>
              <a:rPr lang="en-US" err="1"/>
              <a:t>pob</a:t>
            </a:r>
            <a:r>
              <a:rPr lang="en-US"/>
              <a:t>’), and let </a:t>
            </a:r>
            <a:r>
              <a:rPr lang="en-US" b="1"/>
              <a:t>s</a:t>
            </a:r>
            <a:r>
              <a:rPr lang="en-US"/>
              <a:t> = MBP(X’, F</a:t>
            </a:r>
            <a:r>
              <a:rPr lang="en-US" baseline="-25000"/>
              <a:t>i</a:t>
            </a:r>
            <a:r>
              <a:rPr lang="en-US"/>
              <a:t> ⋀ Tr ⋀ </a:t>
            </a:r>
            <a:r>
              <a:rPr lang="en-US" err="1"/>
              <a:t>pob</a:t>
            </a:r>
            <a:r>
              <a:rPr lang="en-US"/>
              <a:t>’)</a:t>
            </a:r>
          </a:p>
          <a:p>
            <a:r>
              <a:rPr lang="en-US" b="1" err="1"/>
              <a:t>NewLemma</a:t>
            </a:r>
            <a:endParaRPr lang="en-US"/>
          </a:p>
          <a:p>
            <a:pPr lvl="1"/>
            <a:r>
              <a:rPr lang="en-US"/>
              <a:t>construct a lemma to explain why </a:t>
            </a:r>
            <a:r>
              <a:rPr lang="en-US" err="1"/>
              <a:t>pob</a:t>
            </a:r>
            <a:r>
              <a:rPr lang="en-US"/>
              <a:t> cannot be extended</a:t>
            </a:r>
          </a:p>
          <a:p>
            <a:pPr lvl="1"/>
            <a:r>
              <a:rPr lang="en-US"/>
              <a:t>Find an interpolant </a:t>
            </a:r>
            <a:r>
              <a:rPr lang="en-US" b="1" i="1"/>
              <a:t>L</a:t>
            </a:r>
            <a:r>
              <a:rPr lang="en-US"/>
              <a:t> </a:t>
            </a:r>
            <a:r>
              <a:rPr lang="en-US" err="1"/>
              <a:t>s.t.</a:t>
            </a:r>
            <a:r>
              <a:rPr lang="en-US"/>
              <a:t> L⇒¬</a:t>
            </a:r>
            <a:r>
              <a:rPr lang="en-US" err="1"/>
              <a:t>pob</a:t>
            </a:r>
            <a:r>
              <a:rPr lang="en-US"/>
              <a:t> ,  Init ⇒ L , and F</a:t>
            </a:r>
            <a:r>
              <a:rPr lang="en-US" baseline="-25000"/>
              <a:t>i</a:t>
            </a:r>
            <a:r>
              <a:rPr lang="en-US"/>
              <a:t> ⋀ Tr ⇒ L’</a:t>
            </a:r>
          </a:p>
          <a:p>
            <a:r>
              <a:rPr lang="en-US" b="1"/>
              <a:t>Induction</a:t>
            </a:r>
          </a:p>
          <a:p>
            <a:pPr lvl="1"/>
            <a:r>
              <a:rPr lang="en-US"/>
              <a:t>propagate a lemma as far into the future as possible</a:t>
            </a:r>
          </a:p>
          <a:p>
            <a:pPr lvl="1"/>
            <a:r>
              <a:rPr lang="en-US"/>
              <a:t>(optionally) strengthen by dropping literals </a:t>
            </a:r>
          </a:p>
        </p:txBody>
      </p:sp>
    </p:spTree>
    <p:extLst>
      <p:ext uri="{BB962C8B-B14F-4D97-AF65-F5344CB8AC3E}">
        <p14:creationId xmlns:p14="http://schemas.microsoft.com/office/powerpoint/2010/main" val="315439247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/>
              <a:t>Non-Linear CHC </a:t>
            </a:r>
            <a:r>
              <a:rPr lang="en-US" err="1"/>
              <a:t>Satisfiability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Satisfiability of a set of arbitrary (i.e., linear or non-linear) CHCs is reducible to satisfiability of THREE (3) clauses of the form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where,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X’ = {x’ | x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msy10"/>
              </a:rPr>
              <a:t>in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X}</a:t>
            </a:r>
            <a:r>
              <a:rPr lang="en-US"/>
              <a:t>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X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= {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x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| x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msy10"/>
              </a:rPr>
              <a:t>in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X}</a:t>
            </a:r>
            <a:r>
              <a:rPr lang="en-US"/>
              <a:t>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a fresh predicate, 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Init</a:t>
            </a:r>
            <a:r>
              <a:rPr lang="en-US"/>
              <a:t>, Bad, 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Tr</a:t>
            </a:r>
            <a:r>
              <a:rPr lang="en-US"/>
              <a:t> are constraints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456F2F-229B-D24F-A363-BBDC80B21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71700"/>
            <a:ext cx="7325708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1538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D8BD-7808-0549-AEA2-CC839296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Predecessor POBs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F028-B162-AF44-AA4D-F98453C4B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How to compute a predecessor for a proof obligation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z &gt; 0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Predecessor over the constraint 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to create </a:t>
            </a:r>
            <a:r>
              <a:rPr lang="en-US" b="1" dirty="0"/>
              <a:t>two</a:t>
            </a:r>
            <a:r>
              <a:rPr lang="en-US" dirty="0"/>
              <a:t> different proof obligations</a:t>
            </a:r>
          </a:p>
          <a:p>
            <a:pPr lvl="1"/>
            <a:r>
              <a:rPr lang="en-US" dirty="0"/>
              <a:t>one for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P(x)</a:t>
            </a:r>
            <a:r>
              <a:rPr lang="en-US" dirty="0"/>
              <a:t> and one for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P(y)</a:t>
            </a:r>
          </a:p>
          <a:p>
            <a:pPr lvl="1"/>
            <a:r>
              <a:rPr lang="en-US" dirty="0">
                <a:solidFill>
                  <a:srgbClr val="005695"/>
                </a:solidFill>
              </a:rPr>
              <a:t>project y using MBP for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P(x)</a:t>
            </a:r>
            <a:endParaRPr lang="en-US" dirty="0">
              <a:solidFill>
                <a:srgbClr val="005695"/>
              </a:solidFill>
            </a:endParaRPr>
          </a:p>
          <a:p>
            <a:pPr lvl="1"/>
            <a:r>
              <a:rPr lang="en-US" dirty="0">
                <a:solidFill>
                  <a:srgbClr val="005695"/>
                </a:solidFill>
              </a:rPr>
              <a:t>project x using MBP for </a:t>
            </a:r>
            <a:r>
              <a:rPr lang="en-US" dirty="0"/>
              <a:t>P(y)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E8D7-BB1B-9F45-94EA-B808DC65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555845"/>
            <a:ext cx="6781800" cy="371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92B3F-5A8C-0047-AB7A-1F31FEE4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38" y="3213100"/>
            <a:ext cx="6680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3858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non-linear CHC</a:t>
            </a:r>
          </a:p>
        </p:txBody>
      </p:sp>
      <p:sp>
        <p:nvSpPr>
          <p:cNvPr id="85" name="Content Placeholder 84"/>
          <p:cNvSpPr>
            <a:spLocks noGrp="1"/>
          </p:cNvSpPr>
          <p:nvPr>
            <p:ph idx="1"/>
          </p:nvPr>
        </p:nvSpPr>
        <p:spPr>
          <a:xfrm>
            <a:off x="533400" y="4829818"/>
            <a:ext cx="8153400" cy="1493053"/>
          </a:xfrm>
        </p:spPr>
        <p:txBody>
          <a:bodyPr/>
          <a:lstStyle/>
          <a:p>
            <a:r>
              <a:rPr lang="en-US" dirty="0"/>
              <a:t>In </a:t>
            </a:r>
            <a:r>
              <a:rPr lang="en-US" b="1" dirty="0"/>
              <a:t>Predecessor</a:t>
            </a:r>
            <a:r>
              <a:rPr lang="en-US" dirty="0"/>
              <a:t>, unfold the derivation tree in a fixed depth-first order</a:t>
            </a:r>
          </a:p>
          <a:p>
            <a:pPr lvl="1"/>
            <a:r>
              <a:rPr lang="en-US" dirty="0"/>
              <a:t>use MBP to create new pobs</a:t>
            </a:r>
          </a:p>
          <a:p>
            <a:r>
              <a:rPr lang="en-US" b="1" dirty="0"/>
              <a:t>Successor</a:t>
            </a:r>
            <a:r>
              <a:rPr lang="en-US" dirty="0"/>
              <a:t>: Learn new facts (reachable states) on the way up</a:t>
            </a:r>
          </a:p>
          <a:p>
            <a:pPr lvl="1"/>
            <a:r>
              <a:rPr lang="en-US" dirty="0"/>
              <a:t>use MBP to propagate facts bottom up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876800" y="85477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08009" y="192405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895999" y="192405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127057" y="330009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122087" y="4267199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cxnSp>
        <p:nvCxnSpPr>
          <p:cNvPr id="39" name="Straight Arrow Connector 38"/>
          <p:cNvCxnSpPr>
            <a:cxnSpLocks/>
            <a:stCxn id="8" idx="4"/>
            <a:endCxn id="12" idx="0"/>
          </p:cNvCxnSpPr>
          <p:nvPr/>
        </p:nvCxnSpPr>
        <p:spPr bwMode="auto">
          <a:xfrm flipH="1">
            <a:off x="2236387" y="3528690"/>
            <a:ext cx="4970" cy="738509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6" name="Group 65"/>
          <p:cNvGrpSpPr/>
          <p:nvPr/>
        </p:nvGrpSpPr>
        <p:grpSpPr>
          <a:xfrm>
            <a:off x="381000" y="1447800"/>
            <a:ext cx="1143000" cy="3048000"/>
            <a:chOff x="381000" y="1447800"/>
            <a:chExt cx="1143000" cy="3048000"/>
          </a:xfrm>
        </p:grpSpPr>
        <p:sp>
          <p:nvSpPr>
            <p:cNvPr id="64" name="Down Arrow 63"/>
            <p:cNvSpPr/>
            <p:nvPr/>
          </p:nvSpPr>
          <p:spPr bwMode="auto">
            <a:xfrm>
              <a:off x="381000" y="1447800"/>
              <a:ext cx="1143000" cy="3048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6200000">
              <a:off x="541795" y="2430005"/>
              <a:ext cx="8405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  <a:cs typeface="+mj-cs"/>
                  <a:sym typeface="Gill Sans"/>
                </a:rPr>
                <a:t>Level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5105400" y="530860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Bad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EE5D0E-4FF7-17D3-586C-3BC7B5195885}"/>
              </a:ext>
            </a:extLst>
          </p:cNvPr>
          <p:cNvSpPr/>
          <p:nvPr/>
        </p:nvSpPr>
        <p:spPr bwMode="auto">
          <a:xfrm>
            <a:off x="3621196" y="3300091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9E0DF1-2ADF-D831-057A-0288E7E079B6}"/>
              </a:ext>
            </a:extLst>
          </p:cNvPr>
          <p:cNvSpPr/>
          <p:nvPr/>
        </p:nvSpPr>
        <p:spPr bwMode="auto">
          <a:xfrm>
            <a:off x="3616226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A97649-CE45-016D-9A4D-BE8158DCF59B}"/>
              </a:ext>
            </a:extLst>
          </p:cNvPr>
          <p:cNvCxnSpPr>
            <a:cxnSpLocks/>
            <a:stCxn id="20" idx="4"/>
            <a:endCxn id="22" idx="0"/>
          </p:cNvCxnSpPr>
          <p:nvPr/>
        </p:nvCxnSpPr>
        <p:spPr bwMode="auto">
          <a:xfrm flipH="1">
            <a:off x="3730526" y="3528691"/>
            <a:ext cx="4970" cy="738509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4A9D85E-225E-A878-836C-6D61A3582611}"/>
              </a:ext>
            </a:extLst>
          </p:cNvPr>
          <p:cNvSpPr/>
          <p:nvPr/>
        </p:nvSpPr>
        <p:spPr bwMode="auto">
          <a:xfrm>
            <a:off x="6268050" y="3323914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8DF051F-DDE9-97F0-AA00-573C212AB30A}"/>
              </a:ext>
            </a:extLst>
          </p:cNvPr>
          <p:cNvSpPr/>
          <p:nvPr/>
        </p:nvSpPr>
        <p:spPr bwMode="auto">
          <a:xfrm>
            <a:off x="6263080" y="4291023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4A61E1-EDAC-B09E-7A44-26A44532D3D2}"/>
              </a:ext>
            </a:extLst>
          </p:cNvPr>
          <p:cNvCxnSpPr>
            <a:cxnSpLocks/>
            <a:stCxn id="25" idx="4"/>
            <a:endCxn id="27" idx="0"/>
          </p:cNvCxnSpPr>
          <p:nvPr/>
        </p:nvCxnSpPr>
        <p:spPr bwMode="auto">
          <a:xfrm flipH="1">
            <a:off x="6377380" y="3552514"/>
            <a:ext cx="4970" cy="738509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7A4C18BC-6819-045F-7095-7B81779F7577}"/>
              </a:ext>
            </a:extLst>
          </p:cNvPr>
          <p:cNvSpPr/>
          <p:nvPr/>
        </p:nvSpPr>
        <p:spPr bwMode="auto">
          <a:xfrm>
            <a:off x="7695913" y="330009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D88E57B-F0FA-B971-6CB3-8E1CC55CF961}"/>
              </a:ext>
            </a:extLst>
          </p:cNvPr>
          <p:cNvSpPr/>
          <p:nvPr/>
        </p:nvSpPr>
        <p:spPr bwMode="auto">
          <a:xfrm>
            <a:off x="7690943" y="4267199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6CBCA4-D97D-A3A9-1229-7C1148D9EF90}"/>
              </a:ext>
            </a:extLst>
          </p:cNvPr>
          <p:cNvCxnSpPr>
            <a:cxnSpLocks/>
            <a:stCxn id="30" idx="4"/>
            <a:endCxn id="31" idx="0"/>
          </p:cNvCxnSpPr>
          <p:nvPr/>
        </p:nvCxnSpPr>
        <p:spPr bwMode="auto">
          <a:xfrm flipH="1">
            <a:off x="7805243" y="3528690"/>
            <a:ext cx="4970" cy="738509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1842968-1007-AA3A-EC10-3CCAE671D1B3}"/>
              </a:ext>
            </a:extLst>
          </p:cNvPr>
          <p:cNvCxnSpPr>
            <a:cxnSpLocks/>
            <a:stCxn id="5" idx="4"/>
          </p:cNvCxnSpPr>
          <p:nvPr/>
        </p:nvCxnSpPr>
        <p:spPr bwMode="auto">
          <a:xfrm>
            <a:off x="4991100" y="1083370"/>
            <a:ext cx="0" cy="934664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4C87C36-A77A-78BB-30AC-2BE746A16623}"/>
              </a:ext>
            </a:extLst>
          </p:cNvPr>
          <p:cNvCxnSpPr>
            <a:cxnSpLocks/>
          </p:cNvCxnSpPr>
          <p:nvPr/>
        </p:nvCxnSpPr>
        <p:spPr bwMode="auto">
          <a:xfrm>
            <a:off x="4991100" y="2023493"/>
            <a:ext cx="1904899" cy="29715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82337FC-2D54-F830-AF54-0FB59E4DC63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036609" y="2001516"/>
            <a:ext cx="1954491" cy="1651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60F2094-7042-D609-53DE-33B8EB06B203}"/>
              </a:ext>
            </a:extLst>
          </p:cNvPr>
          <p:cNvCxnSpPr>
            <a:cxnSpLocks/>
            <a:stCxn id="6" idx="4"/>
          </p:cNvCxnSpPr>
          <p:nvPr/>
        </p:nvCxnSpPr>
        <p:spPr bwMode="auto">
          <a:xfrm>
            <a:off x="2922309" y="2152650"/>
            <a:ext cx="24047" cy="81915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BB3E25A-3A56-1CC8-B154-26AB0F875250}"/>
              </a:ext>
            </a:extLst>
          </p:cNvPr>
          <p:cNvCxnSpPr>
            <a:cxnSpLocks/>
            <a:endCxn id="20" idx="1"/>
          </p:cNvCxnSpPr>
          <p:nvPr/>
        </p:nvCxnSpPr>
        <p:spPr bwMode="auto">
          <a:xfrm>
            <a:off x="2953636" y="2990990"/>
            <a:ext cx="701038" cy="342579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F29C3BA-A76D-EA1D-BEAE-44FF80B30811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2762" y="2990990"/>
            <a:ext cx="631570" cy="337995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D12497B7-EC54-9C07-858E-9E55788ACD8C}"/>
              </a:ext>
            </a:extLst>
          </p:cNvPr>
          <p:cNvCxnSpPr>
            <a:cxnSpLocks/>
          </p:cNvCxnSpPr>
          <p:nvPr/>
        </p:nvCxnSpPr>
        <p:spPr bwMode="auto">
          <a:xfrm>
            <a:off x="7016943" y="2148071"/>
            <a:ext cx="24047" cy="81915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743E374-C969-8679-EDA8-2C97A067EB03}"/>
              </a:ext>
            </a:extLst>
          </p:cNvPr>
          <p:cNvCxnSpPr>
            <a:cxnSpLocks/>
          </p:cNvCxnSpPr>
          <p:nvPr/>
        </p:nvCxnSpPr>
        <p:spPr bwMode="auto">
          <a:xfrm>
            <a:off x="7048270" y="2986411"/>
            <a:ext cx="701038" cy="342579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C4A237B-D663-F92D-9236-B9ACD9CE67D7}"/>
              </a:ext>
            </a:extLst>
          </p:cNvPr>
          <p:cNvCxnSpPr>
            <a:cxnSpLocks/>
          </p:cNvCxnSpPr>
          <p:nvPr/>
        </p:nvCxnSpPr>
        <p:spPr bwMode="auto">
          <a:xfrm flipH="1">
            <a:off x="6397396" y="2986411"/>
            <a:ext cx="631570" cy="337995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3" name="Bent-Up Arrow 102">
            <a:extLst>
              <a:ext uri="{FF2B5EF4-FFF2-40B4-BE49-F238E27FC236}">
                <a16:creationId xmlns:a16="http://schemas.microsoft.com/office/drawing/2014/main" id="{4EE3968E-B05B-2023-EC49-3AC75265CBE4}"/>
              </a:ext>
            </a:extLst>
          </p:cNvPr>
          <p:cNvSpPr/>
          <p:nvPr/>
        </p:nvSpPr>
        <p:spPr bwMode="auto">
          <a:xfrm rot="16200000" flipH="1">
            <a:off x="3654994" y="835874"/>
            <a:ext cx="611407" cy="1465673"/>
          </a:xfrm>
          <a:prstGeom prst="bentUpArrow">
            <a:avLst>
              <a:gd name="adj1" fmla="val 26385"/>
              <a:gd name="adj2" fmla="val 25000"/>
              <a:gd name="adj3" fmla="val 3372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4" name="Down Arrow 103">
            <a:extLst>
              <a:ext uri="{FF2B5EF4-FFF2-40B4-BE49-F238E27FC236}">
                <a16:creationId xmlns:a16="http://schemas.microsoft.com/office/drawing/2014/main" id="{41EE791E-3E0B-475C-E4CF-4ADC6D9B1399}"/>
              </a:ext>
            </a:extLst>
          </p:cNvPr>
          <p:cNvSpPr/>
          <p:nvPr/>
        </p:nvSpPr>
        <p:spPr bwMode="auto">
          <a:xfrm rot="1120753">
            <a:off x="2388649" y="2312252"/>
            <a:ext cx="382160" cy="674549"/>
          </a:xfrm>
          <a:prstGeom prst="downArrow">
            <a:avLst>
              <a:gd name="adj1" fmla="val 36062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5" name="Up Arrow 104">
            <a:extLst>
              <a:ext uri="{FF2B5EF4-FFF2-40B4-BE49-F238E27FC236}">
                <a16:creationId xmlns:a16="http://schemas.microsoft.com/office/drawing/2014/main" id="{48A0EC69-A8B8-7459-E639-C66608D4106D}"/>
              </a:ext>
            </a:extLst>
          </p:cNvPr>
          <p:cNvSpPr/>
          <p:nvPr/>
        </p:nvSpPr>
        <p:spPr bwMode="auto">
          <a:xfrm>
            <a:off x="1792974" y="3583060"/>
            <a:ext cx="292963" cy="59224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CF0FCD9A-E74B-1315-F792-7AD0BAF6606F}"/>
              </a:ext>
            </a:extLst>
          </p:cNvPr>
          <p:cNvSpPr/>
          <p:nvPr/>
        </p:nvSpPr>
        <p:spPr bwMode="auto">
          <a:xfrm>
            <a:off x="2318938" y="2630060"/>
            <a:ext cx="1118954" cy="40957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7" name="Up Arrow 106">
            <a:extLst>
              <a:ext uri="{FF2B5EF4-FFF2-40B4-BE49-F238E27FC236}">
                <a16:creationId xmlns:a16="http://schemas.microsoft.com/office/drawing/2014/main" id="{0B6878D5-536F-37BE-F514-57873774706E}"/>
              </a:ext>
            </a:extLst>
          </p:cNvPr>
          <p:cNvSpPr/>
          <p:nvPr/>
        </p:nvSpPr>
        <p:spPr bwMode="auto">
          <a:xfrm>
            <a:off x="4000877" y="3559137"/>
            <a:ext cx="292963" cy="59224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8" name="Up Arrow 107">
            <a:extLst>
              <a:ext uri="{FF2B5EF4-FFF2-40B4-BE49-F238E27FC236}">
                <a16:creationId xmlns:a16="http://schemas.microsoft.com/office/drawing/2014/main" id="{18124A46-9352-2201-6D37-6D51CD6F7C98}"/>
              </a:ext>
            </a:extLst>
          </p:cNvPr>
          <p:cNvSpPr/>
          <p:nvPr/>
        </p:nvSpPr>
        <p:spPr bwMode="auto">
          <a:xfrm>
            <a:off x="3006846" y="2281491"/>
            <a:ext cx="292963" cy="59224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9" name="Right Arrow 108">
            <a:extLst>
              <a:ext uri="{FF2B5EF4-FFF2-40B4-BE49-F238E27FC236}">
                <a16:creationId xmlns:a16="http://schemas.microsoft.com/office/drawing/2014/main" id="{2DE6D495-EF54-2087-0F98-E653B4612F99}"/>
              </a:ext>
            </a:extLst>
          </p:cNvPr>
          <p:cNvSpPr/>
          <p:nvPr/>
        </p:nvSpPr>
        <p:spPr bwMode="auto">
          <a:xfrm>
            <a:off x="3654673" y="1406401"/>
            <a:ext cx="2311117" cy="40957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0" name="Down Arrow 109">
            <a:extLst>
              <a:ext uri="{FF2B5EF4-FFF2-40B4-BE49-F238E27FC236}">
                <a16:creationId xmlns:a16="http://schemas.microsoft.com/office/drawing/2014/main" id="{F1CF21B9-AC07-940B-3582-ECA16F68510D}"/>
              </a:ext>
            </a:extLst>
          </p:cNvPr>
          <p:cNvSpPr/>
          <p:nvPr/>
        </p:nvSpPr>
        <p:spPr bwMode="auto">
          <a:xfrm rot="1120753">
            <a:off x="6394816" y="2304157"/>
            <a:ext cx="382160" cy="674549"/>
          </a:xfrm>
          <a:prstGeom prst="downArrow">
            <a:avLst>
              <a:gd name="adj1" fmla="val 36062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1" name="Up Arrow 110">
            <a:extLst>
              <a:ext uri="{FF2B5EF4-FFF2-40B4-BE49-F238E27FC236}">
                <a16:creationId xmlns:a16="http://schemas.microsoft.com/office/drawing/2014/main" id="{BF504AF5-A452-7810-7B1C-43CECBD4264B}"/>
              </a:ext>
            </a:extLst>
          </p:cNvPr>
          <p:cNvSpPr/>
          <p:nvPr/>
        </p:nvSpPr>
        <p:spPr bwMode="auto">
          <a:xfrm>
            <a:off x="5880786" y="3579933"/>
            <a:ext cx="292963" cy="59224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2" name="Right Arrow 111">
            <a:extLst>
              <a:ext uri="{FF2B5EF4-FFF2-40B4-BE49-F238E27FC236}">
                <a16:creationId xmlns:a16="http://schemas.microsoft.com/office/drawing/2014/main" id="{5B33766B-595F-C233-FF30-B4456C4CA8CE}"/>
              </a:ext>
            </a:extLst>
          </p:cNvPr>
          <p:cNvSpPr/>
          <p:nvPr/>
        </p:nvSpPr>
        <p:spPr bwMode="auto">
          <a:xfrm>
            <a:off x="6491680" y="2520686"/>
            <a:ext cx="1118954" cy="40957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3" name="Up Arrow 112">
            <a:extLst>
              <a:ext uri="{FF2B5EF4-FFF2-40B4-BE49-F238E27FC236}">
                <a16:creationId xmlns:a16="http://schemas.microsoft.com/office/drawing/2014/main" id="{38533CA6-6792-8795-C5DF-25EB10AF42B0}"/>
              </a:ext>
            </a:extLst>
          </p:cNvPr>
          <p:cNvSpPr/>
          <p:nvPr/>
        </p:nvSpPr>
        <p:spPr bwMode="auto">
          <a:xfrm>
            <a:off x="8037334" y="3533197"/>
            <a:ext cx="292963" cy="59224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4" name="Up Arrow 113">
            <a:extLst>
              <a:ext uri="{FF2B5EF4-FFF2-40B4-BE49-F238E27FC236}">
                <a16:creationId xmlns:a16="http://schemas.microsoft.com/office/drawing/2014/main" id="{CB11454E-87DE-D185-E1E5-3036B3F6AB84}"/>
              </a:ext>
            </a:extLst>
          </p:cNvPr>
          <p:cNvSpPr/>
          <p:nvPr/>
        </p:nvSpPr>
        <p:spPr bwMode="auto">
          <a:xfrm>
            <a:off x="7203279" y="2225886"/>
            <a:ext cx="292963" cy="59224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5" name="Up Arrow 114">
            <a:extLst>
              <a:ext uri="{FF2B5EF4-FFF2-40B4-BE49-F238E27FC236}">
                <a16:creationId xmlns:a16="http://schemas.microsoft.com/office/drawing/2014/main" id="{E8DBB84D-879F-2870-C87B-161A0FFBB8F3}"/>
              </a:ext>
            </a:extLst>
          </p:cNvPr>
          <p:cNvSpPr/>
          <p:nvPr/>
        </p:nvSpPr>
        <p:spPr bwMode="auto">
          <a:xfrm>
            <a:off x="5271431" y="1268595"/>
            <a:ext cx="292963" cy="59224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171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0" grpId="0" animBg="1"/>
      <p:bldP spid="22" grpId="0" animBg="1"/>
      <p:bldP spid="25" grpId="0" animBg="1"/>
      <p:bldP spid="27" grpId="0" animBg="1"/>
      <p:bldP spid="30" grpId="0" animBg="1"/>
      <p:bldP spid="3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1A241A-CD0B-725D-D365-A473EF5A0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76" y="806450"/>
            <a:ext cx="5041424" cy="4389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Spacer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1219200" y="914400"/>
            <a:ext cx="2133600" cy="914400"/>
          </a:xfrm>
          <a:prstGeom prst="wedgeRoundRectCallout">
            <a:avLst>
              <a:gd name="adj1" fmla="val 100618"/>
              <a:gd name="adj2" fmla="val -564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Arial" charset="0"/>
                <a:ea typeface="ＭＳ Ｐゴシック" pitchFamily="1" charset="-128"/>
                <a:sym typeface="Gill Sans"/>
              </a:rPr>
              <a:t>P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ob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 queue as in IC3/PDR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1219200" y="4800600"/>
            <a:ext cx="2133600" cy="914400"/>
          </a:xfrm>
          <a:prstGeom prst="wedgeRoundRectCallout">
            <a:avLst>
              <a:gd name="adj1" fmla="val 78216"/>
              <a:gd name="adj2" fmla="val -11587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NewLemma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 rule uses ITP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7" name="Left Brace 6"/>
          <p:cNvSpPr/>
          <p:nvPr/>
        </p:nvSpPr>
        <p:spPr bwMode="auto">
          <a:xfrm>
            <a:off x="3657600" y="2930236"/>
            <a:ext cx="533400" cy="914400"/>
          </a:xfrm>
          <a:prstGeom prst="leftBrace">
            <a:avLst>
              <a:gd name="adj1" fmla="val 39379"/>
              <a:gd name="adj2" fmla="val 49109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596" y="2952719"/>
            <a:ext cx="225660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Successor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 and two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Predecessor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rules</a:t>
            </a:r>
            <a:r>
              <a:rPr lang="en-US" b="0" dirty="0">
                <a:solidFill>
                  <a:srgbClr val="000000"/>
                </a:solidFill>
                <a:latin typeface="Calibri" panose="020F0502020204030204"/>
                <a:sym typeface="Gill Sans"/>
              </a:rPr>
              <a:t> use MBP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998176" y="33455"/>
            <a:ext cx="2133600" cy="914400"/>
          </a:xfrm>
          <a:prstGeom prst="wedgeRoundRectCallout">
            <a:avLst>
              <a:gd name="adj1" fmla="val 713"/>
              <a:gd name="adj2" fmla="val 9260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Cache Reachable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8A735-2A30-340F-604E-17EA12571053}"/>
              </a:ext>
            </a:extLst>
          </p:cNvPr>
          <p:cNvSpPr txBox="1"/>
          <p:nvPr/>
        </p:nvSpPr>
        <p:spPr>
          <a:xfrm>
            <a:off x="1219200" y="6363773"/>
            <a:ext cx="760900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0" dirty="0"/>
              <a:t>A. Komuravelli, G., S. Chaki: SMT-Based Model Checking for Recursive Programs. CAV 2014</a:t>
            </a:r>
          </a:p>
        </p:txBody>
      </p:sp>
    </p:spTree>
    <p:extLst>
      <p:ext uri="{BB962C8B-B14F-4D97-AF65-F5344CB8AC3E}">
        <p14:creationId xmlns:p14="http://schemas.microsoft.com/office/powerpoint/2010/main" val="296753597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A3E384-1272-4A4A-9AC0-3FEF2E5E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81200"/>
            <a:ext cx="2992191" cy="383718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7D5FEA-201E-8242-8292-2E24809C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1661993"/>
          </a:xfrm>
        </p:spPr>
        <p:txBody>
          <a:bodyPr/>
          <a:lstStyle/>
          <a:p>
            <a:r>
              <a:rPr lang="en-US" sz="6000" b="0"/>
              <a:t>The Curse of </a:t>
            </a:r>
            <a:r>
              <a:rPr lang="en-US" sz="6000" b="0" err="1"/>
              <a:t>Interpolantion</a:t>
            </a:r>
            <a:endParaRPr lang="en-US" sz="6000" b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FB97A-D265-414D-A5E2-5EF168B185D9}"/>
              </a:ext>
            </a:extLst>
          </p:cNvPr>
          <p:cNvSpPr txBox="1"/>
          <p:nvPr/>
        </p:nvSpPr>
        <p:spPr>
          <a:xfrm>
            <a:off x="3442094" y="4191000"/>
            <a:ext cx="2183611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INTERPOLANTS</a:t>
            </a:r>
          </a:p>
        </p:txBody>
      </p:sp>
      <p:pic>
        <p:nvPicPr>
          <p:cNvPr id="2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A766495-30C7-7353-5B67-F6B919FB6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120" y="600814"/>
            <a:ext cx="1080053" cy="1458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04F29D-A50B-CB32-C4E3-1664F50779FB}"/>
              </a:ext>
            </a:extLst>
          </p:cNvPr>
          <p:cNvSpPr txBox="1"/>
          <p:nvPr/>
        </p:nvSpPr>
        <p:spPr>
          <a:xfrm>
            <a:off x="740267" y="5980187"/>
            <a:ext cx="8037906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0" dirty="0"/>
              <a:t>Hari Govind V. K., J. Chen, S. Shoham, G.; Global Guidance for Local Generalization in Model Checking. CAV 2020</a:t>
            </a:r>
          </a:p>
        </p:txBody>
      </p:sp>
    </p:spTree>
    <p:extLst>
      <p:ext uri="{BB962C8B-B14F-4D97-AF65-F5344CB8AC3E}">
        <p14:creationId xmlns:p14="http://schemas.microsoft.com/office/powerpoint/2010/main" val="24835446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BD72-8C91-7543-B37E-B468FFC0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Curse of Interpolation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EEEBF-131D-BB42-8C94-38F826F4F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Interpolation is capable of generating many interesting terms</a:t>
            </a:r>
          </a:p>
          <a:p>
            <a:pPr lvl="1"/>
            <a:r>
              <a:rPr lang="en-US"/>
              <a:t>(almost) any inductive invariant is an interpolant of something under the right conditions!</a:t>
            </a:r>
          </a:p>
          <a:p>
            <a:endParaRPr lang="en-US"/>
          </a:p>
          <a:p>
            <a:r>
              <a:rPr lang="en-US"/>
              <a:t>Interpolation often works in practice</a:t>
            </a:r>
          </a:p>
          <a:p>
            <a:pPr lvl="1"/>
            <a:r>
              <a:rPr lang="en-US"/>
              <a:t>creates false sense of security</a:t>
            </a:r>
          </a:p>
          <a:p>
            <a:pPr lvl="1"/>
            <a:r>
              <a:rPr lang="en-US"/>
              <a:t>predicate / term generation is a solved problem</a:t>
            </a:r>
          </a:p>
          <a:p>
            <a:pPr lvl="1"/>
            <a:endParaRPr lang="en-US"/>
          </a:p>
          <a:p>
            <a:r>
              <a:rPr lang="en-US"/>
              <a:t>However, interpolation is very hard to control!</a:t>
            </a:r>
          </a:p>
          <a:p>
            <a:pPr lvl="1"/>
            <a:r>
              <a:rPr lang="en-US"/>
              <a:t>Small changes to input result in big change in interpolants</a:t>
            </a:r>
          </a:p>
          <a:p>
            <a:pPr lvl="1"/>
            <a:r>
              <a:rPr lang="en-US"/>
              <a:t>Small changes to solver parameter result in big change in interpolants</a:t>
            </a:r>
          </a:p>
          <a:p>
            <a:pPr lvl="1"/>
            <a:r>
              <a:rPr lang="en-US"/>
              <a:t>Works well overall (i.e., large benchmark set), but poorly for any given user problem!</a:t>
            </a:r>
          </a:p>
        </p:txBody>
      </p:sp>
    </p:spTree>
    <p:extLst>
      <p:ext uri="{BB962C8B-B14F-4D97-AF65-F5344CB8AC3E}">
        <p14:creationId xmlns:p14="http://schemas.microsoft.com/office/powerpoint/2010/main" val="2062920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sitting, cake, standing, table&#10;&#10;Description automatically generated">
            <a:extLst>
              <a:ext uri="{FF2B5EF4-FFF2-40B4-BE49-F238E27FC236}">
                <a16:creationId xmlns:a16="http://schemas.microsoft.com/office/drawing/2014/main" id="{538E07FB-8355-4CF2-BC55-F2BB9ED1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250" y="1684465"/>
            <a:ext cx="2057400" cy="20854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93B40-7518-8E43-8AA9-1753C19B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2692004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Generalizing from single predecessors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exploration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</a:t>
            </a:r>
          </a:p>
          <a:p>
            <a:pPr marL="342900" lvl="1" indent="0">
              <a:buNone/>
            </a:pP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Generalization typically relies on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interpolation</a:t>
            </a: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Interpolation can work wonders!</a:t>
            </a:r>
          </a:p>
          <a:p>
            <a:pPr marL="342900" lvl="1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e.g., generate breakthrough terms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 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equality: </a:t>
            </a:r>
            <a:r>
              <a:rPr lang="en-U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F3BD6-D015-C545-A715-86AE309DF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A450ED-F3CF-457A-A1B6-2205CA92CECF}"/>
              </a:ext>
            </a:extLst>
          </p:cNvPr>
          <p:cNvSpPr txBox="1">
            <a:spLocks/>
          </p:cNvSpPr>
          <p:nvPr/>
        </p:nvSpPr>
        <p:spPr>
          <a:xfrm>
            <a:off x="594758" y="1218441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Spacer Tom ONLY knows how to do</a:t>
            </a: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Arial"/>
                <a:cs typeface="Times New Roman"/>
              </a:rPr>
              <a:t>Local </a:t>
            </a: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reasoning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pic>
        <p:nvPicPr>
          <p:cNvPr id="2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0A3B5F-34C6-4AC1-82EF-EE8C9F4D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191" y="652066"/>
            <a:ext cx="925168" cy="15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3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F3016-6E2B-474B-ABCE-30E175ED2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8144519" cy="3263504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Not aware of the structure of the inductive proof so far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Interpolant is very much dependent 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 heuristics in the underlying SMT engine</a:t>
            </a:r>
          </a:p>
          <a:p>
            <a:pPr marL="342900" lvl="1" indent="0">
              <a:buClr>
                <a:schemeClr val="tx1"/>
              </a:buClr>
              <a:buNone/>
            </a:pPr>
            <a:r>
              <a:rPr lang="en-U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&lt; 4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  is just as likely as </a:t>
            </a:r>
            <a:r>
              <a:rPr lang="en-U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Crucial in infinite-state systems than in finite-state systems</a:t>
            </a:r>
          </a:p>
          <a:p>
            <a:pPr marL="342900" lvl="1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there are usually infinitely many generalizations to choose from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CD7B8-83D0-F540-9A0E-A6E500E6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20D4B7-6286-483B-9637-3A7BB06E5A0B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Ground Control to Spacer Tom:</a:t>
            </a: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We've got a PROBLEM!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pic>
        <p:nvPicPr>
          <p:cNvPr id="7" name="Picture 7" descr="A picture containing water, star, sitting, table&#10;&#10;Description automatically generated">
            <a:extLst>
              <a:ext uri="{FF2B5EF4-FFF2-40B4-BE49-F238E27FC236}">
                <a16:creationId xmlns:a16="http://schemas.microsoft.com/office/drawing/2014/main" id="{73505A24-DF52-45DF-8CAA-A0ECEFA7B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814559" y="2239556"/>
            <a:ext cx="1750655" cy="25935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DE26D29-5D95-4BBE-9EFB-181E6DFE8914}"/>
              </a:ext>
            </a:extLst>
          </p:cNvPr>
          <p:cNvGrpSpPr/>
          <p:nvPr/>
        </p:nvGrpSpPr>
        <p:grpSpPr>
          <a:xfrm>
            <a:off x="6557479" y="3428116"/>
            <a:ext cx="462997" cy="703422"/>
            <a:chOff x="8918587" y="931227"/>
            <a:chExt cx="2743200" cy="4157069"/>
          </a:xfrm>
        </p:grpSpPr>
        <p:pic>
          <p:nvPicPr>
            <p:cNvPr id="8" name="Picture 5" descr="A picture containing sitting, cake, standing, table&#10;&#10;Description automatically generated">
              <a:extLst>
                <a:ext uri="{FF2B5EF4-FFF2-40B4-BE49-F238E27FC236}">
                  <a16:creationId xmlns:a16="http://schemas.microsoft.com/office/drawing/2014/main" id="{ED0823DA-1AC3-4ED0-9BAE-C12798E5B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8587" y="2307760"/>
              <a:ext cx="2743200" cy="2780536"/>
            </a:xfrm>
            <a:prstGeom prst="rect">
              <a:avLst/>
            </a:prstGeom>
          </p:spPr>
        </p:pic>
        <p:pic>
          <p:nvPicPr>
            <p:cNvPr id="12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13DD4E4-B634-4F36-A8DD-7B985863B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15841" y="931227"/>
              <a:ext cx="1233557" cy="2104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5472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A0731-9304-C44A-842B-401B426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FF4BE6-55EB-4941-94AD-72337EEAC6C6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Spacer Tom can be MISSGUIDED!</a:t>
            </a: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As illustrated by 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13BB14-6180-B448-8077-98ABF7E043F0}"/>
              </a:ext>
            </a:extLst>
          </p:cNvPr>
          <p:cNvSpPr/>
          <p:nvPr/>
        </p:nvSpPr>
        <p:spPr>
          <a:xfrm>
            <a:off x="584791" y="2447672"/>
            <a:ext cx="3392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>
                <a:solidFill>
                  <a:srgbClr val="4472C4">
                    <a:lumMod val="50000"/>
                  </a:srgbClr>
                </a:solidFill>
                <a:latin typeface="Verdana Pro Cond Black"/>
                <a:ea typeface="+mn-ea"/>
                <a:cs typeface="Times New Roman"/>
              </a:rPr>
              <a:t>Myopic generalization</a:t>
            </a:r>
            <a:endParaRPr lang="en-US" sz="2400" b="0">
              <a:solidFill>
                <a:srgbClr val="4472C4">
                  <a:lumMod val="50000"/>
                </a:srgbClr>
              </a:solidFill>
              <a:latin typeface="Verdana Pro Cond Black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FDDC23-D71F-0442-AE66-76C067DD69D2}"/>
              </a:ext>
            </a:extLst>
          </p:cNvPr>
          <p:cNvSpPr/>
          <p:nvPr/>
        </p:nvSpPr>
        <p:spPr>
          <a:xfrm>
            <a:off x="584791" y="3678228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>
                <a:solidFill>
                  <a:srgbClr val="4472C4">
                    <a:lumMod val="50000"/>
                  </a:srgbClr>
                </a:solidFill>
                <a:latin typeface="Verdana Pro Cond Black"/>
                <a:ea typeface="+mn-ea"/>
                <a:cs typeface="Times New Roman"/>
              </a:rPr>
              <a:t>Excessive generalization</a:t>
            </a:r>
            <a:endParaRPr lang="en-US" sz="2400" b="0">
              <a:solidFill>
                <a:srgbClr val="4472C4">
                  <a:lumMod val="50000"/>
                </a:srgbClr>
              </a:solidFill>
              <a:latin typeface="Verdana Pro Cond Black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42B2C-87CD-CB40-8E60-49EF7A048C1D}"/>
              </a:ext>
            </a:extLst>
          </p:cNvPr>
          <p:cNvSpPr/>
          <p:nvPr/>
        </p:nvSpPr>
        <p:spPr>
          <a:xfrm>
            <a:off x="584791" y="4910173"/>
            <a:ext cx="3223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>
                <a:solidFill>
                  <a:srgbClr val="4472C4">
                    <a:lumMod val="50000"/>
                  </a:srgbClr>
                </a:solidFill>
                <a:latin typeface="Verdana Pro Cond Black"/>
                <a:ea typeface="+mn-ea"/>
                <a:cs typeface="Times New Roman"/>
              </a:rPr>
              <a:t>Getting stuck in a rut</a:t>
            </a:r>
            <a:endParaRPr lang="en-US" sz="2400" b="0">
              <a:solidFill>
                <a:srgbClr val="4472C4">
                  <a:lumMod val="50000"/>
                </a:srgbClr>
              </a:solidFill>
              <a:latin typeface="Verdana Pro Cond Black"/>
              <a:ea typeface="+mn-ea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3450E216-9CCC-49CF-B937-0E777CFD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635" y="1729414"/>
            <a:ext cx="5195325" cy="1280139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63EA46-1C98-4192-8FD8-49F31D955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660" y="4685160"/>
            <a:ext cx="5240867" cy="1233918"/>
          </a:xfrm>
          <a:prstGeom prst="rect">
            <a:avLst/>
          </a:prstGeom>
        </p:spPr>
      </p:pic>
      <p:pic>
        <p:nvPicPr>
          <p:cNvPr id="8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07F5EE-BD61-49B7-873A-794C490A9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967" y="3305097"/>
            <a:ext cx="4823713" cy="12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0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23B7-C3CF-1C43-B0A8-8D7D2D91FC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422275"/>
            <a:ext cx="8153400" cy="384175"/>
          </a:xfrm>
        </p:spPr>
        <p:txBody>
          <a:bodyPr/>
          <a:lstStyle/>
          <a:p>
            <a:r>
              <a:rPr lang="en-US"/>
              <a:t>Validating the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45715-096A-C940-8659-03D6AC60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04" y="1676400"/>
            <a:ext cx="6864350" cy="1428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559F0-D495-6B44-9086-4B7F472D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343400"/>
            <a:ext cx="7405454" cy="1394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36593-719A-3D49-8E90-BF92048B5710}"/>
              </a:ext>
            </a:extLst>
          </p:cNvPr>
          <p:cNvSpPr txBox="1"/>
          <p:nvPr/>
        </p:nvSpPr>
        <p:spPr>
          <a:xfrm>
            <a:off x="5081587" y="1025829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Original CHC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090F8-5E5C-424F-AC4D-76B0B0473D84}"/>
              </a:ext>
            </a:extLst>
          </p:cNvPr>
          <p:cNvSpPr txBox="1"/>
          <p:nvPr/>
        </p:nvSpPr>
        <p:spPr>
          <a:xfrm>
            <a:off x="4062758" y="3662241"/>
            <a:ext cx="3817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Validation of P(x) = {x | x &lt;= 5}</a:t>
            </a:r>
          </a:p>
        </p:txBody>
      </p:sp>
    </p:spTree>
    <p:extLst>
      <p:ext uri="{BB962C8B-B14F-4D97-AF65-F5344CB8AC3E}">
        <p14:creationId xmlns:p14="http://schemas.microsoft.com/office/powerpoint/2010/main" val="302552234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A25E89-8EEF-9949-9B90-01269A240337}"/>
                  </a:ext>
                </a:extLst>
              </p:cNvPr>
              <p:cNvSpPr txBox="1"/>
              <p:nvPr/>
            </p:nvSpPr>
            <p:spPr>
              <a:xfrm>
                <a:off x="2514760" y="1990737"/>
                <a:ext cx="4114481" cy="3016210"/>
              </a:xfrm>
              <a:prstGeom prst="rect">
                <a:avLst/>
              </a:prstGeom>
              <a:ln w="53975">
                <a:solidFill>
                  <a:schemeClr val="accent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 0;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d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0;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while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inv: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- </a:t>
                </a:r>
                <a:r>
                  <a:rPr lang="en-CA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= 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 </a:t>
                </a:r>
                <a:r>
                  <a:rPr lang="en-CA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if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 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else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     {</a:t>
                </a:r>
                <a:r>
                  <a:rPr lang="en-CA" b="0" kern="0" err="1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b="0" kern="0" err="1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; </a:t>
                </a:r>
                <a:r>
                  <a:rPr lang="en-CA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}</a:t>
                </a:r>
                <a:b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CA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assert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b="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A25E89-8EEF-9949-9B90-01269A240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760" y="1990737"/>
                <a:ext cx="4114481" cy="3016210"/>
              </a:xfrm>
              <a:prstGeom prst="rect">
                <a:avLst/>
              </a:prstGeom>
              <a:blipFill>
                <a:blip r:embed="rId3"/>
                <a:stretch>
                  <a:fillRect l="-1025" t="-398" b="-1789"/>
                </a:stretch>
              </a:blipFill>
              <a:ln w="53975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2AE77FC-C8AB-5845-90C9-C931BF7BC592}"/>
              </a:ext>
            </a:extLst>
          </p:cNvPr>
          <p:cNvSpPr/>
          <p:nvPr/>
        </p:nvSpPr>
        <p:spPr>
          <a:xfrm>
            <a:off x="2514760" y="5700325"/>
            <a:ext cx="3554178" cy="3000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err="1">
                <a:solidFill>
                  <a:srgbClr val="44546A"/>
                </a:solidFill>
                <a:latin typeface="Consolas"/>
                <a:ea typeface="+mn-ea"/>
                <a:cs typeface="Consolas" panose="020B0609020204030204" pitchFamily="49" charset="0"/>
              </a:rPr>
              <a:t>nd</a:t>
            </a:r>
            <a:r>
              <a:rPr lang="en-US" sz="1350" b="0">
                <a:solidFill>
                  <a:srgbClr val="44546A"/>
                </a:solidFill>
                <a:latin typeface="Consolas"/>
                <a:ea typeface="+mn-ea"/>
                <a:cs typeface="Consolas" panose="020B0609020204030204" pitchFamily="49" charset="0"/>
              </a:rPr>
              <a:t>()</a:t>
            </a:r>
            <a:r>
              <a:rPr lang="en-US" sz="1350" b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returns a non-deterministic Boolean value.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31F77-FCF5-6346-8195-BE5135E1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9BBED-4974-41C8-843F-D346C9C87BFB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Spacer Tom can be MISSGUIDED!</a:t>
            </a: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Myopic Generalization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pic>
        <p:nvPicPr>
          <p:cNvPr id="2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795AB4A-0BDB-4483-BB37-99086ADAF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770" y="3087124"/>
            <a:ext cx="1080053" cy="14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751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29F3A712-4104-B84A-BA83-9F846C4F7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8" r="83869"/>
          <a:stretch/>
        </p:blipFill>
        <p:spPr>
          <a:xfrm>
            <a:off x="653654" y="1709529"/>
            <a:ext cx="1274538" cy="41619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DB77EF-D950-EA44-B8B9-AC65132A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738124-6D7D-884C-A679-C38024D1A501}"/>
                  </a:ext>
                </a:extLst>
              </p:cNvPr>
              <p:cNvSpPr txBox="1"/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ln w="53975">
                <a:solidFill>
                  <a:schemeClr val="accent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 0;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d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0;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while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inv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-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=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if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else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     {</a:t>
                </a:r>
                <a:r>
                  <a:rPr lang="en-CA" sz="1050" b="0" kern="0" err="1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 err="1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}</a:t>
                </a:r>
                <a:b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assert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050" b="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738124-6D7D-884C-A679-C38024D1A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3975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1622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E3CD6E7-AB0D-E54B-A2AA-1CC123AA9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8" r="83869"/>
          <a:stretch/>
        </p:blipFill>
        <p:spPr>
          <a:xfrm>
            <a:off x="653654" y="1709529"/>
            <a:ext cx="1274538" cy="4161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9A58E0-DF10-474A-934E-54DC394F5F1D}"/>
                  </a:ext>
                </a:extLst>
              </p:cNvPr>
              <p:cNvSpPr txBox="1"/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9A58E0-DF10-474A-934E-54DC394F5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blipFill>
                <a:blip r:embed="rId4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28EEC5-9D41-9E43-B524-9C1D14DB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055108-31F6-F84F-9AE4-3D5B8A253620}"/>
                  </a:ext>
                </a:extLst>
              </p:cNvPr>
              <p:cNvSpPr txBox="1"/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ln w="53975">
                <a:solidFill>
                  <a:schemeClr val="accent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 0;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d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0;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while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inv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-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=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if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else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     {</a:t>
                </a:r>
                <a:r>
                  <a:rPr lang="en-CA" sz="1050" b="0" kern="0" err="1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 err="1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}</a:t>
                </a:r>
                <a:b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assert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050" b="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055108-31F6-F84F-9AE4-3D5B8A253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3975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5209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C33F12-2B5E-1447-8347-E98E1116E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8" r="83869"/>
          <a:stretch/>
        </p:blipFill>
        <p:spPr>
          <a:xfrm>
            <a:off x="653654" y="1709529"/>
            <a:ext cx="1274538" cy="4161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AF7C1C-60D6-6645-9C36-683498F4287F}"/>
                  </a:ext>
                </a:extLst>
              </p:cNvPr>
              <p:cNvSpPr txBox="1"/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AF7C1C-60D6-6645-9C36-683498F42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blipFill>
                <a:blip r:embed="rId4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0E1519-EFDC-3D4E-B86C-3554A445AEDE}"/>
                  </a:ext>
                </a:extLst>
              </p:cNvPr>
              <p:cNvSpPr txBox="1"/>
              <p:nvPr/>
            </p:nvSpPr>
            <p:spPr>
              <a:xfrm>
                <a:off x="762039" y="3671191"/>
                <a:ext cx="902035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&lt; c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&lt; d</a:t>
                </a:r>
                <a:endParaRPr lang="en-CA" sz="1350" b="0">
                  <a:solidFill>
                    <a:srgbClr val="FF0000"/>
                  </a:solidFill>
                  <a:latin typeface="Consolas" panose="020B0609020204030204" pitchFamily="49" charset="0"/>
                  <a:ea typeface="+mn-ea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0E1519-EFDC-3D4E-B86C-3554A445A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39" y="3671191"/>
                <a:ext cx="902035" cy="507831"/>
              </a:xfrm>
              <a:prstGeom prst="rect">
                <a:avLst/>
              </a:prstGeom>
              <a:blipFill>
                <a:blip r:embed="rId5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13DF3-1F4D-E843-970D-73609008B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FCFDC3-593A-154F-AC59-3C8161012A29}"/>
                  </a:ext>
                </a:extLst>
              </p:cNvPr>
              <p:cNvSpPr txBox="1"/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ln w="53975">
                <a:solidFill>
                  <a:schemeClr val="accent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 0;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d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0;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while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inv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-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=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if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else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     {</a:t>
                </a:r>
                <a:r>
                  <a:rPr lang="en-CA" sz="1050" b="0" kern="0" err="1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 err="1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}</a:t>
                </a:r>
                <a:b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assert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050" b="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FCFDC3-593A-154F-AC59-3C8161012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53975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6236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29F3A712-4104-B84A-BA83-9F846C4F7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5" r="66147"/>
          <a:stretch/>
        </p:blipFill>
        <p:spPr>
          <a:xfrm>
            <a:off x="771526" y="1709528"/>
            <a:ext cx="3273701" cy="416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25296C-B7C4-1D48-8E88-B7BE7F89E060}"/>
                  </a:ext>
                </a:extLst>
              </p:cNvPr>
              <p:cNvSpPr txBox="1"/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25296C-B7C4-1D48-8E88-B7BE7F89E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blipFill>
                <a:blip r:embed="rId4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AE2D9-6025-5E42-BB54-70D358FAA8AD}"/>
                  </a:ext>
                </a:extLst>
              </p:cNvPr>
              <p:cNvSpPr txBox="1"/>
              <p:nvPr/>
            </p:nvSpPr>
            <p:spPr>
              <a:xfrm>
                <a:off x="1481457" y="3664966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AE2D9-6025-5E42-BB54-70D358FAA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457" y="3664966"/>
                <a:ext cx="1277090" cy="507831"/>
              </a:xfrm>
              <a:prstGeom prst="rect">
                <a:avLst/>
              </a:prstGeom>
              <a:blipFill>
                <a:blip r:embed="rId5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A68BEA-AAC8-C94C-9A27-9AFC79A8B407}"/>
                  </a:ext>
                </a:extLst>
              </p:cNvPr>
              <p:cNvSpPr txBox="1"/>
              <p:nvPr/>
            </p:nvSpPr>
            <p:spPr>
              <a:xfrm>
                <a:off x="2758546" y="3669454"/>
                <a:ext cx="1407105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A68BEA-AAC8-C94C-9A27-9AFC79A8B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546" y="3669454"/>
                <a:ext cx="1407105" cy="507831"/>
              </a:xfrm>
              <a:prstGeom prst="rect">
                <a:avLst/>
              </a:prstGeom>
              <a:blipFill>
                <a:blip r:embed="rId6"/>
                <a:stretch>
                  <a:fillRect t="-2410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450631-ECA8-3246-AD80-A917BAC4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4C28FB-2AE9-0545-97DC-2FD96C56CF26}"/>
                  </a:ext>
                </a:extLst>
              </p:cNvPr>
              <p:cNvSpPr txBox="1"/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ln w="53975">
                <a:solidFill>
                  <a:schemeClr val="accent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 0;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d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0;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while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inv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-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=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if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else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     {</a:t>
                </a:r>
                <a:r>
                  <a:rPr lang="en-CA" sz="1050" b="0" kern="0" err="1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 err="1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}</a:t>
                </a:r>
                <a:b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assert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050" b="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4C28FB-2AE9-0545-97DC-2FD96C56C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3975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710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29F3A712-4104-B84A-BA83-9F846C4F7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3" r="43124"/>
          <a:stretch/>
        </p:blipFill>
        <p:spPr>
          <a:xfrm>
            <a:off x="792956" y="1709529"/>
            <a:ext cx="6005409" cy="4161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ED2405-A87D-BB48-A460-1FC73054D443}"/>
                  </a:ext>
                </a:extLst>
              </p:cNvPr>
              <p:cNvSpPr txBox="1"/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ED2405-A87D-BB48-A460-1FC73054D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blipFill>
                <a:blip r:embed="rId4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874B9A-7DDC-CE47-892A-23BAA33A042B}"/>
                  </a:ext>
                </a:extLst>
              </p:cNvPr>
              <p:cNvSpPr txBox="1"/>
              <p:nvPr/>
            </p:nvSpPr>
            <p:spPr>
              <a:xfrm>
                <a:off x="1481457" y="3664966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874B9A-7DDC-CE47-892A-23BAA33A0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457" y="3664966"/>
                <a:ext cx="1277090" cy="507831"/>
              </a:xfrm>
              <a:prstGeom prst="rect">
                <a:avLst/>
              </a:prstGeom>
              <a:blipFill>
                <a:blip r:embed="rId5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505B9-6CDA-D748-B415-20D3D49D2A1B}"/>
                  </a:ext>
                </a:extLst>
              </p:cNvPr>
              <p:cNvSpPr txBox="1"/>
              <p:nvPr/>
            </p:nvSpPr>
            <p:spPr>
              <a:xfrm>
                <a:off x="2727630" y="3664965"/>
                <a:ext cx="130800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505B9-6CDA-D748-B415-20D3D49D2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630" y="3664965"/>
                <a:ext cx="1308007" cy="507831"/>
              </a:xfrm>
              <a:prstGeom prst="rect">
                <a:avLst/>
              </a:prstGeom>
              <a:blipFill>
                <a:blip r:embed="rId6"/>
                <a:stretch>
                  <a:fillRect t="-1190" r="-93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F2B5E1-3298-4143-98B4-36A5A0D6407E}"/>
                  </a:ext>
                </a:extLst>
              </p:cNvPr>
              <p:cNvSpPr txBox="1"/>
              <p:nvPr/>
            </p:nvSpPr>
            <p:spPr>
              <a:xfrm>
                <a:off x="3933455" y="4285736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2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F2B5E1-3298-4143-98B4-36A5A0D64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55" y="4285736"/>
                <a:ext cx="1277090" cy="507831"/>
              </a:xfrm>
              <a:prstGeom prst="rect">
                <a:avLst/>
              </a:prstGeom>
              <a:blipFill>
                <a:blip r:embed="rId7"/>
                <a:stretch>
                  <a:fillRect t="-1205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7AF6F5-8F12-0C4A-B4A8-F5E8D0DA44D0}"/>
                  </a:ext>
                </a:extLst>
              </p:cNvPr>
              <p:cNvSpPr txBox="1"/>
              <p:nvPr/>
            </p:nvSpPr>
            <p:spPr>
              <a:xfrm>
                <a:off x="5315483" y="4285735"/>
                <a:ext cx="135878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-2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-2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7AF6F5-8F12-0C4A-B4A8-F5E8D0DA4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483" y="4285735"/>
                <a:ext cx="1358781" cy="507831"/>
              </a:xfrm>
              <a:prstGeom prst="rect">
                <a:avLst/>
              </a:prstGeom>
              <a:blipFill>
                <a:blip r:embed="rId8"/>
                <a:stretch>
                  <a:fillRect t="-1205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30B624-754E-474C-9255-03C2D709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C43549-7924-F849-B4E4-99AEE605D8A5}"/>
                  </a:ext>
                </a:extLst>
              </p:cNvPr>
              <p:cNvSpPr txBox="1"/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ln w="53975">
                <a:solidFill>
                  <a:schemeClr val="accent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 0;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d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0;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while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inv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-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=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if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else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     {</a:t>
                </a:r>
                <a:r>
                  <a:rPr lang="en-CA" sz="1050" b="0" kern="0" err="1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 err="1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}</a:t>
                </a:r>
                <a:b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assert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050" b="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C43549-7924-F849-B4E4-99AEE605D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3975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86776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29F3A712-4104-B84A-BA83-9F846C4F7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7" r="23499"/>
          <a:stretch/>
        </p:blipFill>
        <p:spPr>
          <a:xfrm>
            <a:off x="651100" y="1709529"/>
            <a:ext cx="8492900" cy="4161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A6E970-F6F3-DA4E-B3F6-7CDFDD02F88B}"/>
                  </a:ext>
                </a:extLst>
              </p:cNvPr>
              <p:cNvSpPr txBox="1"/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A6E970-F6F3-DA4E-B3F6-7CDFDD02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01" y="2970088"/>
                <a:ext cx="1277090" cy="507831"/>
              </a:xfrm>
              <a:prstGeom prst="rect">
                <a:avLst/>
              </a:prstGeom>
              <a:blipFill>
                <a:blip r:embed="rId4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D123E1-C17D-174A-A0F0-BF8BC5412E89}"/>
                  </a:ext>
                </a:extLst>
              </p:cNvPr>
              <p:cNvSpPr txBox="1"/>
              <p:nvPr/>
            </p:nvSpPr>
            <p:spPr>
              <a:xfrm>
                <a:off x="1481457" y="3664966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D123E1-C17D-174A-A0F0-BF8BC5412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457" y="3664966"/>
                <a:ext cx="1277090" cy="507831"/>
              </a:xfrm>
              <a:prstGeom prst="rect">
                <a:avLst/>
              </a:prstGeom>
              <a:blipFill>
                <a:blip r:embed="rId5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E7E5B5-56AF-2641-8EC8-9CC04EE610B6}"/>
                  </a:ext>
                </a:extLst>
              </p:cNvPr>
              <p:cNvSpPr txBox="1"/>
              <p:nvPr/>
            </p:nvSpPr>
            <p:spPr>
              <a:xfrm>
                <a:off x="2758546" y="3664966"/>
                <a:ext cx="1326343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E7E5B5-56AF-2641-8EC8-9CC04EE61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546" y="3664966"/>
                <a:ext cx="1326343" cy="507831"/>
              </a:xfrm>
              <a:prstGeom prst="rect">
                <a:avLst/>
              </a:prstGeom>
              <a:blipFill>
                <a:blip r:embed="rId6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DF9888-F5CE-7C45-9E22-D434ADF2FA2C}"/>
                  </a:ext>
                </a:extLst>
              </p:cNvPr>
              <p:cNvSpPr txBox="1"/>
              <p:nvPr/>
            </p:nvSpPr>
            <p:spPr>
              <a:xfrm>
                <a:off x="3933455" y="4285736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2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DF9888-F5CE-7C45-9E22-D434ADF2F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55" y="4285736"/>
                <a:ext cx="1277090" cy="507831"/>
              </a:xfrm>
              <a:prstGeom prst="rect">
                <a:avLst/>
              </a:prstGeom>
              <a:blipFill>
                <a:blip r:embed="rId7"/>
                <a:stretch>
                  <a:fillRect t="-1205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900C24-7291-D641-A7D6-6E6496FB061D}"/>
                  </a:ext>
                </a:extLst>
              </p:cNvPr>
              <p:cNvSpPr txBox="1"/>
              <p:nvPr/>
            </p:nvSpPr>
            <p:spPr>
              <a:xfrm>
                <a:off x="5312730" y="4285735"/>
                <a:ext cx="13529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-2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-2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900C24-7291-D641-A7D6-6E6496FB0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730" y="4285735"/>
                <a:ext cx="1352990" cy="507831"/>
              </a:xfrm>
              <a:prstGeom prst="rect">
                <a:avLst/>
              </a:prstGeom>
              <a:blipFill>
                <a:blip r:embed="rId8"/>
                <a:stretch>
                  <a:fillRect t="-1205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C0B6D2-9089-D94B-AE5E-BCE09A65A206}"/>
                  </a:ext>
                </a:extLst>
              </p:cNvPr>
              <p:cNvSpPr txBox="1"/>
              <p:nvPr/>
            </p:nvSpPr>
            <p:spPr>
              <a:xfrm>
                <a:off x="6589820" y="4957573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3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3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C0B6D2-9089-D94B-AE5E-BCE09A65A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820" y="4957573"/>
                <a:ext cx="1277090" cy="507831"/>
              </a:xfrm>
              <a:prstGeom prst="rect">
                <a:avLst/>
              </a:prstGeom>
              <a:blipFill>
                <a:blip r:embed="rId9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F9E3C2-55ED-384B-8733-77BE95265B3D}"/>
                  </a:ext>
                </a:extLst>
              </p:cNvPr>
              <p:cNvSpPr txBox="1"/>
              <p:nvPr/>
            </p:nvSpPr>
            <p:spPr>
              <a:xfrm>
                <a:off x="7802310" y="4957572"/>
                <a:ext cx="13416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-3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-3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F9E3C2-55ED-384B-8733-77BE95265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310" y="4957572"/>
                <a:ext cx="1341690" cy="507831"/>
              </a:xfrm>
              <a:prstGeom prst="rect">
                <a:avLst/>
              </a:prstGeom>
              <a:blipFill>
                <a:blip r:embed="rId10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26892A-1740-4349-877C-7E34AFEB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DEB645-354D-DE43-99A8-14FE3F37401C}"/>
                  </a:ext>
                </a:extLst>
              </p:cNvPr>
              <p:cNvSpPr txBox="1"/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ln w="53975">
                <a:solidFill>
                  <a:schemeClr val="accent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 0;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d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=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0;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while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inv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-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=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</a:t>
                </a: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if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 err="1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()) {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else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     {</a:t>
                </a:r>
                <a:r>
                  <a:rPr lang="en-CA" sz="1050" b="0" kern="0" err="1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 err="1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++;}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}</a:t>
                </a:r>
                <a:b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CA" sz="1050" b="0" kern="0">
                    <a:solidFill>
                      <a:srgbClr val="44546A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assert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050" b="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CA" sz="1050" b="0" kern="0">
                    <a:solidFill>
                      <a:srgbClr val="70AD47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&lt; </a:t>
                </a:r>
                <a:r>
                  <a:rPr lang="en-CA" sz="1050" b="0" kern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</a:t>
                </a:r>
                <a:r>
                  <a:rPr lang="en-CA" sz="1050" b="0" kern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DEB645-354D-DE43-99A8-14FE3F374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0" y="4272591"/>
                <a:ext cx="1939159" cy="16273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3975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890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3D5A-075F-534C-94EB-69D230AC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Driven Generalization &amp; Lemma 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34E3C-D394-5B46-A9E6-14508B925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Global view of the current solver state</a:t>
            </a:r>
          </a:p>
          <a:p>
            <a:pPr lvl="1"/>
            <a:r>
              <a:rPr lang="en-US" b="1"/>
              <a:t>group</a:t>
            </a:r>
            <a:r>
              <a:rPr lang="en-US"/>
              <a:t> lemmas (and pobs) based on syntactic/semantic similarity</a:t>
            </a:r>
          </a:p>
          <a:p>
            <a:pPr lvl="2"/>
            <a:r>
              <a:rPr lang="en-US"/>
              <a:t>we currently use anti-unification on interpreted constants</a:t>
            </a:r>
          </a:p>
          <a:p>
            <a:pPr lvl="1"/>
            <a:r>
              <a:rPr lang="en-US"/>
              <a:t>detect whenever global proof is diverging and mitigate</a:t>
            </a:r>
          </a:p>
          <a:p>
            <a:endParaRPr lang="en-US"/>
          </a:p>
          <a:p>
            <a:r>
              <a:rPr lang="en-US"/>
              <a:t>One lemma to rule them all</a:t>
            </a:r>
          </a:p>
          <a:p>
            <a:pPr lvl="1"/>
            <a:r>
              <a:rPr lang="en-US" b="1"/>
              <a:t>merge</a:t>
            </a:r>
            <a:r>
              <a:rPr lang="en-US"/>
              <a:t> lemmas in group to form a single </a:t>
            </a:r>
            <a:r>
              <a:rPr lang="en-US" i="1"/>
              <a:t>universal </a:t>
            </a:r>
            <a:r>
              <a:rPr lang="en-US"/>
              <a:t>lemma</a:t>
            </a:r>
          </a:p>
          <a:p>
            <a:pPr lvl="1"/>
            <a:r>
              <a:rPr lang="en-US"/>
              <a:t>interpolation and inductive generalization can be applied to generalize further</a:t>
            </a:r>
          </a:p>
          <a:p>
            <a:pPr lvl="1"/>
            <a:r>
              <a:rPr lang="en-US"/>
              <a:t>new lemma reduces the global proof by blocking all POBs in its group</a:t>
            </a:r>
          </a:p>
          <a:p>
            <a:pPr lvl="1"/>
            <a:endParaRPr lang="en-US"/>
          </a:p>
          <a:p>
            <a:r>
              <a:rPr lang="en-US"/>
              <a:t>Reduce, reuse, recycle</a:t>
            </a:r>
          </a:p>
          <a:p>
            <a:pPr lvl="1"/>
            <a:r>
              <a:rPr lang="en-US"/>
              <a:t>under-approximate groups that cannot be merged in current theory</a:t>
            </a:r>
          </a:p>
          <a:p>
            <a:pPr lvl="1"/>
            <a:r>
              <a:rPr lang="en-US"/>
              <a:t>learn multiple (simple) lemmas to block a (complex) proof obligation</a:t>
            </a:r>
          </a:p>
        </p:txBody>
      </p:sp>
    </p:spTree>
    <p:extLst>
      <p:ext uri="{BB962C8B-B14F-4D97-AF65-F5344CB8AC3E}">
        <p14:creationId xmlns:p14="http://schemas.microsoft.com/office/powerpoint/2010/main" val="119330447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0D5D0D-5A12-B44D-827A-2AFD5DC7215F}"/>
              </a:ext>
            </a:extLst>
          </p:cNvPr>
          <p:cNvSpPr/>
          <p:nvPr/>
        </p:nvSpPr>
        <p:spPr>
          <a:xfrm>
            <a:off x="312645" y="2702859"/>
            <a:ext cx="2067485" cy="8169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 Queue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941A4-1B46-4B41-A453-60946C9B3893}"/>
              </a:ext>
            </a:extLst>
          </p:cNvPr>
          <p:cNvSpPr/>
          <p:nvPr/>
        </p:nvSpPr>
        <p:spPr>
          <a:xfrm>
            <a:off x="6363821" y="2702858"/>
            <a:ext cx="2067485" cy="8169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Trace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C617E83F-24B9-F64F-A972-B19D46AB71A4}"/>
              </a:ext>
            </a:extLst>
          </p:cNvPr>
          <p:cNvCxnSpPr>
            <a:cxnSpLocks/>
            <a:stCxn id="12" idx="2"/>
          </p:cNvCxnSpPr>
          <p:nvPr/>
        </p:nvCxnSpPr>
        <p:spPr>
          <a:xfrm rot="5400000">
            <a:off x="5824005" y="2971147"/>
            <a:ext cx="1024939" cy="2122179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C8A76F2-F9A9-A14A-A3C8-D18D049A1E3E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1862036" y="3004119"/>
            <a:ext cx="1024937" cy="2056235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4C027E-7CA9-9C47-B3E3-267F410D7EB4}"/>
              </a:ext>
            </a:extLst>
          </p:cNvPr>
          <p:cNvCxnSpPr>
            <a:cxnSpLocks/>
          </p:cNvCxnSpPr>
          <p:nvPr/>
        </p:nvCxnSpPr>
        <p:spPr>
          <a:xfrm>
            <a:off x="4334996" y="3812240"/>
            <a:ext cx="0" cy="52716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66D0D9-B40E-EA48-BE5B-3ED8521FCC82}"/>
              </a:ext>
            </a:extLst>
          </p:cNvPr>
          <p:cNvCxnSpPr>
            <a:cxnSpLocks/>
          </p:cNvCxnSpPr>
          <p:nvPr/>
        </p:nvCxnSpPr>
        <p:spPr>
          <a:xfrm flipH="1">
            <a:off x="2380130" y="3256182"/>
            <a:ext cx="1223682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4B8FEF4-6BEB-DC4D-9792-D1C99F595805}"/>
              </a:ext>
            </a:extLst>
          </p:cNvPr>
          <p:cNvCxnSpPr>
            <a:cxnSpLocks/>
          </p:cNvCxnSpPr>
          <p:nvPr/>
        </p:nvCxnSpPr>
        <p:spPr>
          <a:xfrm flipH="1">
            <a:off x="5066179" y="2905718"/>
            <a:ext cx="126066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93CB15C-973D-3245-AF1F-35A7A1876FC0}"/>
              </a:ext>
            </a:extLst>
          </p:cNvPr>
          <p:cNvCxnSpPr>
            <a:cxnSpLocks/>
          </p:cNvCxnSpPr>
          <p:nvPr/>
        </p:nvCxnSpPr>
        <p:spPr>
          <a:xfrm>
            <a:off x="2400300" y="2905718"/>
            <a:ext cx="122368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EDC91FF3-D0EB-1740-BD62-E6C98BADE401}"/>
              </a:ext>
            </a:extLst>
          </p:cNvPr>
          <p:cNvCxnSpPr>
            <a:cxnSpLocks/>
          </p:cNvCxnSpPr>
          <p:nvPr/>
        </p:nvCxnSpPr>
        <p:spPr>
          <a:xfrm rot="10800000">
            <a:off x="753033" y="3519766"/>
            <a:ext cx="2850779" cy="1520570"/>
          </a:xfrm>
          <a:prstGeom prst="bentConnector3">
            <a:avLst>
              <a:gd name="adj1" fmla="val 100236"/>
            </a:avLst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91D1DDF9-572B-6842-B41B-907E930B4A21}"/>
              </a:ext>
            </a:extLst>
          </p:cNvPr>
          <p:cNvCxnSpPr>
            <a:cxnSpLocks/>
          </p:cNvCxnSpPr>
          <p:nvPr/>
        </p:nvCxnSpPr>
        <p:spPr>
          <a:xfrm flipV="1">
            <a:off x="5072903" y="3519766"/>
            <a:ext cx="2734643" cy="1520570"/>
          </a:xfrm>
          <a:prstGeom prst="bentConnector3">
            <a:avLst>
              <a:gd name="adj1" fmla="val 100157"/>
            </a:avLst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5D3BE90-E32B-5C44-B794-49495151F74A}"/>
                  </a:ext>
                </a:extLst>
              </p:cNvPr>
              <p:cNvSpPr txBox="1"/>
              <p:nvPr/>
            </p:nvSpPr>
            <p:spPr>
              <a:xfrm>
                <a:off x="5458038" y="2477642"/>
                <a:ext cx="476945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𝓞</m:t>
                      </m:r>
                      <m:r>
                        <a:rPr lang="en-CA" sz="2400" b="0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𝑖</m:t>
                      </m:r>
                    </m:oMath>
                  </m:oMathPara>
                </a14:m>
                <a:endParaRPr lang="en-US" sz="2400" b="0" baseline="-250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5D3BE90-E32B-5C44-B794-49495151F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038" y="2477642"/>
                <a:ext cx="476945" cy="360804"/>
              </a:xfrm>
              <a:prstGeom prst="rect">
                <a:avLst/>
              </a:prstGeom>
              <a:blipFill>
                <a:blip r:embed="rId3"/>
                <a:stretch>
                  <a:fillRect l="-253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80F7641-949A-2147-A7F7-F3A7578E2DA2}"/>
                  </a:ext>
                </a:extLst>
              </p:cNvPr>
              <p:cNvSpPr txBox="1"/>
              <p:nvPr/>
            </p:nvSpPr>
            <p:spPr>
              <a:xfrm>
                <a:off x="2419815" y="2441330"/>
                <a:ext cx="1241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⟨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80F7641-949A-2147-A7F7-F3A7578E2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815" y="2441330"/>
                <a:ext cx="1241109" cy="369332"/>
              </a:xfrm>
              <a:prstGeom prst="rect">
                <a:avLst/>
              </a:prstGeom>
              <a:blipFill>
                <a:blip r:embed="rId4"/>
                <a:stretch>
                  <a:fillRect l="-8824" r="-7843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20C2DAF-FF70-5F4E-8F19-58A7C647BCF8}"/>
                  </a:ext>
                </a:extLst>
              </p:cNvPr>
              <p:cNvSpPr/>
              <p:nvPr/>
            </p:nvSpPr>
            <p:spPr>
              <a:xfrm>
                <a:off x="4428260" y="3856533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20C2DAF-FF70-5F4E-8F19-58A7C647B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260" y="3856533"/>
                <a:ext cx="41229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8CEB0B9-21B1-E04D-B8FC-465688B56666}"/>
                  </a:ext>
                </a:extLst>
              </p:cNvPr>
              <p:cNvSpPr txBox="1"/>
              <p:nvPr/>
            </p:nvSpPr>
            <p:spPr>
              <a:xfrm>
                <a:off x="2598075" y="3290258"/>
                <a:ext cx="8040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CA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𝑖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8CEB0B9-21B1-E04D-B8FC-465688B56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075" y="3290258"/>
                <a:ext cx="804066" cy="369332"/>
              </a:xfrm>
              <a:prstGeom prst="rect">
                <a:avLst/>
              </a:prstGeom>
              <a:blipFill>
                <a:blip r:embed="rId6"/>
                <a:stretch>
                  <a:fillRect l="-12879" r="-13636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D5713FC-3F20-3148-A44B-6ECF76B2EC36}"/>
                  </a:ext>
                </a:extLst>
              </p:cNvPr>
              <p:cNvSpPr txBox="1"/>
              <p:nvPr/>
            </p:nvSpPr>
            <p:spPr>
              <a:xfrm>
                <a:off x="1733551" y="5077941"/>
                <a:ext cx="7034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⟨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𝛾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𝑡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D5713FC-3F20-3148-A44B-6ECF76B2E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551" y="5077941"/>
                <a:ext cx="703462" cy="369332"/>
              </a:xfrm>
              <a:prstGeom prst="rect">
                <a:avLst/>
              </a:prstGeom>
              <a:blipFill>
                <a:blip r:embed="rId7"/>
                <a:stretch>
                  <a:fillRect l="-14655" r="-14655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C3594AC-8CB8-7C48-82D7-702E0B461934}"/>
                  </a:ext>
                </a:extLst>
              </p:cNvPr>
              <p:cNvSpPr txBox="1"/>
              <p:nvPr/>
            </p:nvSpPr>
            <p:spPr>
              <a:xfrm>
                <a:off x="2309108" y="4115554"/>
                <a:ext cx="734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⟨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𝜑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𝑗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C3594AC-8CB8-7C48-82D7-702E0B461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108" y="4115554"/>
                <a:ext cx="734817" cy="369332"/>
              </a:xfrm>
              <a:prstGeom prst="rect">
                <a:avLst/>
              </a:prstGeom>
              <a:blipFill>
                <a:blip r:embed="rId8"/>
                <a:stretch>
                  <a:fillRect l="-15000" r="-14167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930A71E-782D-FD41-98DC-77160AC59A08}"/>
                  </a:ext>
                </a:extLst>
              </p:cNvPr>
              <p:cNvSpPr txBox="1"/>
              <p:nvPr/>
            </p:nvSpPr>
            <p:spPr>
              <a:xfrm>
                <a:off x="5066180" y="4141148"/>
                <a:ext cx="2001351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A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ℒ</m:t>
                      </m:r>
                      <m:r>
                        <a:rPr lang="en-CA" sz="24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𝓞</m:t>
                      </m:r>
                      <m:r>
                        <m:rPr>
                          <m:nor/>
                        </m:rPr>
                        <a:rPr lang="en-CA" sz="2400" b="0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US" sz="2400" b="0" baseline="-250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930A71E-782D-FD41-98DC-77160AC59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180" y="4141148"/>
                <a:ext cx="2001351" cy="360804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73BE0A-6917-7143-B272-779039AFF67B}"/>
                  </a:ext>
                </a:extLst>
              </p:cNvPr>
              <p:cNvSpPr/>
              <p:nvPr/>
            </p:nvSpPr>
            <p:spPr>
              <a:xfrm>
                <a:off x="5827923" y="5050059"/>
                <a:ext cx="4744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73BE0A-6917-7143-B272-779039AFF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923" y="5050059"/>
                <a:ext cx="474489" cy="461665"/>
              </a:xfrm>
              <a:prstGeom prst="rect">
                <a:avLst/>
              </a:prstGeom>
              <a:blipFill>
                <a:blip r:embed="rId10"/>
                <a:stretch>
                  <a:fillRect l="-2564" r="-128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3524B-F368-9F4D-80B8-E242FDCA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4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E084A6C6-4B49-40DD-AB8D-7B42B71E9E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7953" y="4234980"/>
            <a:ext cx="2057400" cy="251278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7E4B0D-C04C-2743-912D-D54A8A3889B6}"/>
              </a:ext>
            </a:extLst>
          </p:cNvPr>
          <p:cNvCxnSpPr>
            <a:cxnSpLocks/>
          </p:cNvCxnSpPr>
          <p:nvPr/>
        </p:nvCxnSpPr>
        <p:spPr>
          <a:xfrm>
            <a:off x="5072903" y="3241054"/>
            <a:ext cx="129764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D09BFAC-9274-264A-996C-475CACA66F23}"/>
                  </a:ext>
                </a:extLst>
              </p:cNvPr>
              <p:cNvSpPr/>
              <p:nvPr/>
            </p:nvSpPr>
            <p:spPr>
              <a:xfrm>
                <a:off x="5449845" y="3284708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D09BFAC-9274-264A-996C-475CACA66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845" y="3284708"/>
                <a:ext cx="412292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42753FA2-68FA-46D1-80B6-660C561E0718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Ground Control to Spacer Tom:</a:t>
            </a:r>
            <a:endParaRPr lang="en-US" sz="3300" b="0">
              <a:solidFill>
                <a:prstClr val="black"/>
              </a:solidFill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Global Guidance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pic>
        <p:nvPicPr>
          <p:cNvPr id="2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61B9646-8A39-54DB-8122-DFA6B5AA7C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727" y="1913641"/>
            <a:ext cx="1369943" cy="184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5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1" grpId="0"/>
      <p:bldP spid="63" grpId="0"/>
      <p:bldP spid="64" grpId="0"/>
      <p:bldP spid="66" grpId="0"/>
      <p:bldP spid="67" grpId="0"/>
      <p:bldP spid="68" grpId="0"/>
      <p:bldP spid="69" grpId="0"/>
      <p:bldP spid="22" grpId="0"/>
      <p:bldP spid="28" grpId="0"/>
      <p:bldP spid="28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9438FB-7594-4FAF-B86B-3FD98CF2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C55D8D-2875-41BF-9074-BF69F8F5C9B3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Ground Control to Spacer Tom:</a:t>
            </a:r>
            <a:endParaRPr lang="en-US" sz="3300" b="0">
              <a:solidFill>
                <a:prstClr val="black"/>
              </a:solidFill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Global Guidance trinity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6C451-27D1-4939-A495-3DAF44B63ABA}"/>
              </a:ext>
            </a:extLst>
          </p:cNvPr>
          <p:cNvSpPr txBox="1">
            <a:spLocks/>
          </p:cNvSpPr>
          <p:nvPr/>
        </p:nvSpPr>
        <p:spPr>
          <a:xfrm>
            <a:off x="3396145" y="2391344"/>
            <a:ext cx="2158211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</a:t>
            </a:r>
            <a:endParaRPr lang="en-US" sz="3300" b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5C0E65-1CB4-4736-A947-F0074018EEFA}"/>
              </a:ext>
            </a:extLst>
          </p:cNvPr>
          <p:cNvSpPr txBox="1">
            <a:spLocks/>
          </p:cNvSpPr>
          <p:nvPr/>
        </p:nvSpPr>
        <p:spPr>
          <a:xfrm>
            <a:off x="1401218" y="4308176"/>
            <a:ext cx="2207907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Concretize</a:t>
            </a:r>
            <a:endParaRPr lang="en-US" sz="3300" b="0">
              <a:solidFill>
                <a:prstClr val="black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38D503-7B99-4053-A74C-327F29BC42CA}"/>
              </a:ext>
            </a:extLst>
          </p:cNvPr>
          <p:cNvSpPr txBox="1">
            <a:spLocks/>
          </p:cNvSpPr>
          <p:nvPr/>
        </p:nvSpPr>
        <p:spPr>
          <a:xfrm>
            <a:off x="5192286" y="4308175"/>
            <a:ext cx="240669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Conjecture</a:t>
            </a:r>
            <a:endParaRPr lang="en-US" sz="3300" b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501F0-1C51-2BA3-B498-3A09D8F96BCF}"/>
              </a:ext>
            </a:extLst>
          </p:cNvPr>
          <p:cNvSpPr txBox="1"/>
          <p:nvPr/>
        </p:nvSpPr>
        <p:spPr>
          <a:xfrm>
            <a:off x="3396145" y="2986555"/>
            <a:ext cx="191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/>
              <a:t>combine multiple lemmas into 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BB142-1C08-4BCF-2260-B4A22E6DA1FE}"/>
              </a:ext>
            </a:extLst>
          </p:cNvPr>
          <p:cNvSpPr txBox="1"/>
          <p:nvPr/>
        </p:nvSpPr>
        <p:spPr>
          <a:xfrm>
            <a:off x="1530795" y="4963324"/>
            <a:ext cx="191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/>
              <a:t>simplify terms by concrete values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0228B-3545-B8AB-FD7A-2EFE23E5D573}"/>
              </a:ext>
            </a:extLst>
          </p:cNvPr>
          <p:cNvSpPr txBox="1"/>
          <p:nvPr/>
        </p:nvSpPr>
        <p:spPr>
          <a:xfrm>
            <a:off x="5438994" y="5018380"/>
            <a:ext cx="191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/>
              <a:t>drop literals that are in the way</a:t>
            </a:r>
          </a:p>
        </p:txBody>
      </p:sp>
    </p:spTree>
    <p:extLst>
      <p:ext uri="{BB962C8B-B14F-4D97-AF65-F5344CB8AC3E}">
        <p14:creationId xmlns:p14="http://schemas.microsoft.com/office/powerpoint/2010/main" val="193349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F943-3CCF-4E47-BAF1-39959F942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CHC: is this SAT?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369AB-1B1F-8841-9A2E-D6914E695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343400"/>
            <a:ext cx="8153400" cy="1752600"/>
          </a:xfrm>
        </p:spPr>
        <p:txBody>
          <a:bodyPr/>
          <a:lstStyle/>
          <a:p>
            <a:r>
              <a:rPr lang="en-US" b="1"/>
              <a:t>No! </a:t>
            </a:r>
            <a:r>
              <a:rPr lang="en-US"/>
              <a:t>This set of clauses is unsatisfiable</a:t>
            </a:r>
          </a:p>
          <a:p>
            <a:endParaRPr lang="en-US"/>
          </a:p>
          <a:p>
            <a:r>
              <a:rPr lang="en-US"/>
              <a:t>Justification is a refutation by </a:t>
            </a:r>
            <a:r>
              <a:rPr lang="en-US" b="1"/>
              <a:t>resolution</a:t>
            </a:r>
            <a:r>
              <a:rPr lang="en-US"/>
              <a:t> and </a:t>
            </a:r>
            <a:r>
              <a:rPr lang="en-US" b="1"/>
              <a:t>instantiation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E8F2B-7B17-594A-8E2D-0E709DEE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71600"/>
            <a:ext cx="8242300" cy="17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349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66D50-2959-7A47-AFC4-036032D45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CA"/>
            </a:br>
            <a:endParaRPr lang="en-CA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34265-B005-4B45-8B9B-DF199FEF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70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4D1A4B-F8F3-4580-AAF0-113A5C7307AD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1st Global Guidance to </a:t>
            </a:r>
            <a:r>
              <a:rPr lang="en-US" sz="1200" b="0" err="1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GSpacer</a:t>
            </a: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 Tom:</a:t>
            </a:r>
            <a:endParaRPr lang="en-US" sz="12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D6285F-3115-4B36-BDDE-4C7C99CA445B}"/>
                  </a:ext>
                </a:extLst>
              </p:cNvPr>
              <p:cNvSpPr txBox="1"/>
              <p:nvPr/>
            </p:nvSpPr>
            <p:spPr>
              <a:xfrm>
                <a:off x="5372788" y="2590041"/>
                <a:ext cx="36074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if (</a:t>
                </a:r>
                <a14:m>
                  <m:oMath xmlns:m="http://schemas.openxmlformats.org/officeDocument/2006/math"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∃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⋅∀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  <a:ea typeface="+mn-ea"/>
                      </a:rPr>
                      <m:t>ℓ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∈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srgbClr val="70AD47"/>
                        </a:solidFill>
                        <a:latin typeface="Calibri" panose="020F0502020204030204"/>
                        <a:ea typeface="+mn-ea"/>
                      </a:rPr>
                      <m:t>ℒ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⋅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  <a:ea typeface="+mn-ea"/>
                      </a:rPr>
                      <m:t>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) then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add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  <a:cs typeface="Consolas" panose="020B0609020204030204" pitchFamily="49" charset="0"/>
                      </a:rPr>
                      <m:t>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to trace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D6285F-3115-4B36-BDDE-4C7C99CA4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788" y="2590041"/>
                <a:ext cx="3607462" cy="646331"/>
              </a:xfrm>
              <a:prstGeom prst="rect">
                <a:avLst/>
              </a:prstGeom>
              <a:blipFill>
                <a:blip r:embed="rId2"/>
                <a:stretch>
                  <a:fillRect l="-1351" t="-5660" r="-50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5042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F1156-2818-0040-A2DF-5D5FC0D7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71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86C11C-2870-6845-A3CC-8BDDA6AD44F6}"/>
              </a:ext>
            </a:extLst>
          </p:cNvPr>
          <p:cNvSpPr/>
          <p:nvPr/>
        </p:nvSpPr>
        <p:spPr>
          <a:xfrm>
            <a:off x="24249" y="4395083"/>
            <a:ext cx="3071192" cy="893113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A1883-E8EF-C242-B8DB-AF8211CC39F7}"/>
              </a:ext>
            </a:extLst>
          </p:cNvPr>
          <p:cNvSpPr/>
          <p:nvPr/>
        </p:nvSpPr>
        <p:spPr>
          <a:xfrm>
            <a:off x="25711" y="3512643"/>
            <a:ext cx="3537947" cy="1041041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71D9A-F7B7-4116-B2F8-53BA3C89AA0D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1st Global Guidance to </a:t>
            </a:r>
            <a:r>
              <a:rPr lang="en-US" sz="1200" b="0" err="1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GSpacer</a:t>
            </a: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 Tom:</a:t>
            </a:r>
            <a:endParaRPr lang="en-US" sz="12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CCFE1E-568F-420D-AB26-AEF02A67ED0E}"/>
                  </a:ext>
                </a:extLst>
              </p:cNvPr>
              <p:cNvSpPr txBox="1"/>
              <p:nvPr/>
            </p:nvSpPr>
            <p:spPr>
              <a:xfrm>
                <a:off x="5372788" y="2590041"/>
                <a:ext cx="36074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if (</a:t>
                </a:r>
                <a14:m>
                  <m:oMath xmlns:m="http://schemas.openxmlformats.org/officeDocument/2006/math"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∃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⋅∀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  <a:ea typeface="+mn-ea"/>
                      </a:rPr>
                      <m:t>ℓ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∈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srgbClr val="70AD47"/>
                        </a:solidFill>
                        <a:latin typeface="Calibri" panose="020F0502020204030204"/>
                        <a:ea typeface="+mn-ea"/>
                      </a:rPr>
                      <m:t>ℒ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⋅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  <a:ea typeface="+mn-ea"/>
                      </a:rPr>
                      <m:t>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) then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add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  <a:cs typeface="Consolas" panose="020B0609020204030204" pitchFamily="49" charset="0"/>
                      </a:rPr>
                      <m:t>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to trace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CCFE1E-568F-420D-AB26-AEF02A67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788" y="2590041"/>
                <a:ext cx="3607462" cy="646331"/>
              </a:xfrm>
              <a:prstGeom prst="rect">
                <a:avLst/>
              </a:prstGeom>
              <a:blipFill>
                <a:blip r:embed="rId2"/>
                <a:stretch>
                  <a:fillRect l="-1351" t="-5660" r="-50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5436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F1156-2818-0040-A2DF-5D5FC0D7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72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86C11C-2870-6845-A3CC-8BDDA6AD44F6}"/>
              </a:ext>
            </a:extLst>
          </p:cNvPr>
          <p:cNvSpPr/>
          <p:nvPr/>
        </p:nvSpPr>
        <p:spPr>
          <a:xfrm>
            <a:off x="24249" y="4395083"/>
            <a:ext cx="3071192" cy="893113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A1883-E8EF-C242-B8DB-AF8211CC39F7}"/>
              </a:ext>
            </a:extLst>
          </p:cNvPr>
          <p:cNvSpPr/>
          <p:nvPr/>
        </p:nvSpPr>
        <p:spPr>
          <a:xfrm>
            <a:off x="25711" y="3512643"/>
            <a:ext cx="3537947" cy="1041041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71D9A-F7B7-4116-B2F8-53BA3C89AA0D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1st Global Guidance to </a:t>
            </a:r>
            <a:r>
              <a:rPr lang="en-US" sz="1200" b="0" err="1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GSpacer</a:t>
            </a: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 Tom:</a:t>
            </a:r>
            <a:endParaRPr lang="en-US" sz="12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F3917D-244A-42F2-982F-8C78D6691EA9}"/>
              </a:ext>
            </a:extLst>
          </p:cNvPr>
          <p:cNvSpPr/>
          <p:nvPr/>
        </p:nvSpPr>
        <p:spPr>
          <a:xfrm>
            <a:off x="24249" y="3214212"/>
            <a:ext cx="3876800" cy="893113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29320-549F-4581-90D0-EC0C672B4570}"/>
              </a:ext>
            </a:extLst>
          </p:cNvPr>
          <p:cNvSpPr/>
          <p:nvPr/>
        </p:nvSpPr>
        <p:spPr>
          <a:xfrm>
            <a:off x="25710" y="2545224"/>
            <a:ext cx="4322899" cy="1041041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Freeform 28">
            <a:extLst>
              <a:ext uri="{FF2B5EF4-FFF2-40B4-BE49-F238E27FC236}">
                <a16:creationId xmlns:a16="http://schemas.microsoft.com/office/drawing/2014/main" id="{E11538C6-BA3F-4150-B294-B86A749514F7}"/>
              </a:ext>
            </a:extLst>
          </p:cNvPr>
          <p:cNvSpPr/>
          <p:nvPr/>
        </p:nvSpPr>
        <p:spPr>
          <a:xfrm rot="10800000">
            <a:off x="25378" y="2538193"/>
            <a:ext cx="4278086" cy="2742344"/>
          </a:xfrm>
          <a:custGeom>
            <a:avLst/>
            <a:gdLst>
              <a:gd name="connsiteX0" fmla="*/ 0 w 6494929"/>
              <a:gd name="connsiteY0" fmla="*/ 6871447 h 6884894"/>
              <a:gd name="connsiteX1" fmla="*/ 4961965 w 6494929"/>
              <a:gd name="connsiteY1" fmla="*/ 0 h 6884894"/>
              <a:gd name="connsiteX2" fmla="*/ 6494929 w 6494929"/>
              <a:gd name="connsiteY2" fmla="*/ 13447 h 6884894"/>
              <a:gd name="connsiteX3" fmla="*/ 6468035 w 6494929"/>
              <a:gd name="connsiteY3" fmla="*/ 6884894 h 6884894"/>
              <a:gd name="connsiteX4" fmla="*/ 0 w 6494929"/>
              <a:gd name="connsiteY4" fmla="*/ 6871447 h 688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929" h="6884894">
                <a:moveTo>
                  <a:pt x="0" y="6871447"/>
                </a:moveTo>
                <a:lnTo>
                  <a:pt x="4961965" y="0"/>
                </a:lnTo>
                <a:lnTo>
                  <a:pt x="6494929" y="13447"/>
                </a:lnTo>
                <a:lnTo>
                  <a:pt x="6468035" y="6884894"/>
                </a:lnTo>
                <a:lnTo>
                  <a:pt x="0" y="687144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500"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1B5116-EA4E-43EA-8C76-C232C5BCC76E}"/>
                  </a:ext>
                </a:extLst>
              </p:cNvPr>
              <p:cNvSpPr txBox="1"/>
              <p:nvPr/>
            </p:nvSpPr>
            <p:spPr>
              <a:xfrm>
                <a:off x="5372788" y="2590041"/>
                <a:ext cx="36074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if (</a:t>
                </a:r>
                <a14:m>
                  <m:oMath xmlns:m="http://schemas.openxmlformats.org/officeDocument/2006/math"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∃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⋅∀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  <a:ea typeface="+mn-ea"/>
                      </a:rPr>
                      <m:t>ℓ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∈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srgbClr val="70AD47"/>
                        </a:solidFill>
                        <a:latin typeface="Calibri" panose="020F0502020204030204"/>
                        <a:ea typeface="+mn-ea"/>
                      </a:rPr>
                      <m:t>ℒ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⋅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  <a:ea typeface="+mn-ea"/>
                      </a:rPr>
                      <m:t>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) then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add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  <a:cs typeface="Consolas" panose="020B0609020204030204" pitchFamily="49" charset="0"/>
                      </a:rPr>
                      <m:t>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to trace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1B5116-EA4E-43EA-8C76-C232C5BCC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788" y="2590041"/>
                <a:ext cx="3607462" cy="646331"/>
              </a:xfrm>
              <a:prstGeom prst="rect">
                <a:avLst/>
              </a:prstGeom>
              <a:blipFill>
                <a:blip r:embed="rId2"/>
                <a:stretch>
                  <a:fillRect l="-1351" t="-5660" r="-50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8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F1156-2818-0040-A2DF-5D5FC0D7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73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86C11C-2870-6845-A3CC-8BDDA6AD44F6}"/>
              </a:ext>
            </a:extLst>
          </p:cNvPr>
          <p:cNvSpPr/>
          <p:nvPr/>
        </p:nvSpPr>
        <p:spPr>
          <a:xfrm>
            <a:off x="24249" y="4395083"/>
            <a:ext cx="3071192" cy="893113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A1883-E8EF-C242-B8DB-AF8211CC39F7}"/>
              </a:ext>
            </a:extLst>
          </p:cNvPr>
          <p:cNvSpPr/>
          <p:nvPr/>
        </p:nvSpPr>
        <p:spPr>
          <a:xfrm>
            <a:off x="25711" y="3512643"/>
            <a:ext cx="3537947" cy="1041041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71D9A-F7B7-4116-B2F8-53BA3C89AA0D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1st Global Guidance to </a:t>
            </a:r>
            <a:r>
              <a:rPr lang="en-US" sz="1200" b="0" err="1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GSpacer</a:t>
            </a: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 Tom:</a:t>
            </a:r>
            <a:endParaRPr lang="en-US" sz="12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F3917D-244A-42F2-982F-8C78D6691EA9}"/>
              </a:ext>
            </a:extLst>
          </p:cNvPr>
          <p:cNvSpPr/>
          <p:nvPr/>
        </p:nvSpPr>
        <p:spPr>
          <a:xfrm>
            <a:off x="24249" y="3214212"/>
            <a:ext cx="3876800" cy="893113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29320-549F-4581-90D0-EC0C672B4570}"/>
              </a:ext>
            </a:extLst>
          </p:cNvPr>
          <p:cNvSpPr/>
          <p:nvPr/>
        </p:nvSpPr>
        <p:spPr>
          <a:xfrm>
            <a:off x="25710" y="2545224"/>
            <a:ext cx="4322899" cy="1041041"/>
          </a:xfrm>
          <a:prstGeom prst="rect">
            <a:avLst/>
          </a:prstGeom>
          <a:ln w="635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1B5116-EA4E-43EA-8C76-C232C5BCC76E}"/>
                  </a:ext>
                </a:extLst>
              </p:cNvPr>
              <p:cNvSpPr txBox="1"/>
              <p:nvPr/>
            </p:nvSpPr>
            <p:spPr>
              <a:xfrm>
                <a:off x="5372788" y="2590041"/>
                <a:ext cx="36074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if (</a:t>
                </a:r>
                <a14:m>
                  <m:oMath xmlns:m="http://schemas.openxmlformats.org/officeDocument/2006/math"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∃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⋅∀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  <a:ea typeface="+mn-ea"/>
                      </a:rPr>
                      <m:t>ℓ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∈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srgbClr val="70AD47"/>
                        </a:solidFill>
                        <a:latin typeface="Calibri" panose="020F0502020204030204"/>
                        <a:ea typeface="+mn-ea"/>
                      </a:rPr>
                      <m:t>ℒ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⋅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  <a:ea typeface="+mn-ea"/>
                      </a:rPr>
                      <m:t>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) then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add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+mn-ea"/>
                        <a:cs typeface="Consolas" panose="020B0609020204030204" pitchFamily="49" charset="0"/>
                      </a:rPr>
                      <m:t>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to trace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1B5116-EA4E-43EA-8C76-C232C5BCC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788" y="2590041"/>
                <a:ext cx="3607462" cy="646331"/>
              </a:xfrm>
              <a:prstGeom prst="rect">
                <a:avLst/>
              </a:prstGeom>
              <a:blipFill>
                <a:blip r:embed="rId2"/>
                <a:stretch>
                  <a:fillRect l="-1351" t="-5660" r="-50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3">
            <a:extLst>
              <a:ext uri="{FF2B5EF4-FFF2-40B4-BE49-F238E27FC236}">
                <a16:creationId xmlns:a16="http://schemas.microsoft.com/office/drawing/2014/main" id="{90AF1A7C-5A54-4CD2-935D-70F4E3193133}"/>
              </a:ext>
            </a:extLst>
          </p:cNvPr>
          <p:cNvSpPr/>
          <p:nvPr/>
        </p:nvSpPr>
        <p:spPr>
          <a:xfrm rot="10800000">
            <a:off x="1526" y="1972709"/>
            <a:ext cx="5128592" cy="4028042"/>
          </a:xfrm>
          <a:custGeom>
            <a:avLst/>
            <a:gdLst>
              <a:gd name="connsiteX0" fmla="*/ 0 w 6838122"/>
              <a:gd name="connsiteY0" fmla="*/ 6851374 h 6904383"/>
              <a:gd name="connsiteX1" fmla="*/ 6533322 w 6838122"/>
              <a:gd name="connsiteY1" fmla="*/ 0 h 6904383"/>
              <a:gd name="connsiteX2" fmla="*/ 6838122 w 6838122"/>
              <a:gd name="connsiteY2" fmla="*/ 13252 h 6904383"/>
              <a:gd name="connsiteX3" fmla="*/ 6838122 w 6838122"/>
              <a:gd name="connsiteY3" fmla="*/ 6904383 h 6904383"/>
              <a:gd name="connsiteX4" fmla="*/ 0 w 6838122"/>
              <a:gd name="connsiteY4" fmla="*/ 6851374 h 690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122" h="6904383">
                <a:moveTo>
                  <a:pt x="0" y="6851374"/>
                </a:moveTo>
                <a:lnTo>
                  <a:pt x="6533322" y="0"/>
                </a:lnTo>
                <a:lnTo>
                  <a:pt x="6838122" y="13252"/>
                </a:lnTo>
                <a:lnTo>
                  <a:pt x="6838122" y="6904383"/>
                </a:lnTo>
                <a:lnTo>
                  <a:pt x="0" y="6851374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50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49230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F9726A91-164B-124E-9F83-973BE6555799}"/>
              </a:ext>
            </a:extLst>
          </p:cNvPr>
          <p:cNvGrpSpPr/>
          <p:nvPr/>
        </p:nvGrpSpPr>
        <p:grpSpPr>
          <a:xfrm>
            <a:off x="3530830" y="3122456"/>
            <a:ext cx="3677477" cy="2088547"/>
            <a:chOff x="5777950" y="3178749"/>
            <a:chExt cx="4903302" cy="2784729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92AD44D-F7F2-0B44-B123-832037FB8216}"/>
                </a:ext>
              </a:extLst>
            </p:cNvPr>
            <p:cNvCxnSpPr>
              <a:cxnSpLocks/>
            </p:cNvCxnSpPr>
            <p:nvPr/>
          </p:nvCxnSpPr>
          <p:spPr>
            <a:xfrm>
              <a:off x="5797828" y="3178749"/>
              <a:ext cx="0" cy="2784729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65A6ABE-0F24-064C-9297-17029DBD83A3}"/>
                </a:ext>
              </a:extLst>
            </p:cNvPr>
            <p:cNvCxnSpPr>
              <a:cxnSpLocks/>
            </p:cNvCxnSpPr>
            <p:nvPr/>
          </p:nvCxnSpPr>
          <p:spPr>
            <a:xfrm>
              <a:off x="5777950" y="3178749"/>
              <a:ext cx="4903302" cy="0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D779CB0-B685-A641-86F4-D683141DEB58}"/>
              </a:ext>
            </a:extLst>
          </p:cNvPr>
          <p:cNvSpPr txBox="1"/>
          <p:nvPr/>
        </p:nvSpPr>
        <p:spPr>
          <a:xfrm>
            <a:off x="1600336" y="2461662"/>
            <a:ext cx="675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 – c 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936AD3E-DBC5-EC45-A25A-11D0DF45931A}"/>
              </a:ext>
            </a:extLst>
          </p:cNvPr>
          <p:cNvSpPr txBox="1"/>
          <p:nvPr/>
        </p:nvSpPr>
        <p:spPr>
          <a:xfrm>
            <a:off x="6399359" y="3654966"/>
            <a:ext cx="6931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b – d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3B8C32E0-8418-1545-B0EB-790FAE4D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74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E27D6A-088A-1349-A80A-82D9104BCF59}"/>
              </a:ext>
            </a:extLst>
          </p:cNvPr>
          <p:cNvSpPr/>
          <p:nvPr/>
        </p:nvSpPr>
        <p:spPr>
          <a:xfrm>
            <a:off x="100871" y="2221770"/>
            <a:ext cx="6969963" cy="893113"/>
          </a:xfrm>
          <a:prstGeom prst="rect">
            <a:avLst/>
          </a:prstGeom>
          <a:ln w="635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270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4CE9DF-158B-B74F-8C3E-DE2BEE3E774D}"/>
              </a:ext>
            </a:extLst>
          </p:cNvPr>
          <p:cNvSpPr/>
          <p:nvPr/>
        </p:nvSpPr>
        <p:spPr>
          <a:xfrm>
            <a:off x="100872" y="4026346"/>
            <a:ext cx="2144650" cy="735737"/>
          </a:xfrm>
          <a:prstGeom prst="rect">
            <a:avLst/>
          </a:prstGeom>
          <a:ln w="635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109E9C-C6F7-A640-A459-B12742CEF25D}"/>
              </a:ext>
            </a:extLst>
          </p:cNvPr>
          <p:cNvSpPr/>
          <p:nvPr/>
        </p:nvSpPr>
        <p:spPr>
          <a:xfrm>
            <a:off x="100872" y="4740791"/>
            <a:ext cx="888186" cy="986115"/>
          </a:xfrm>
          <a:prstGeom prst="rect">
            <a:avLst/>
          </a:prstGeom>
          <a:ln w="635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B4CCDC-93A4-D442-916A-866A536C1DF4}"/>
              </a:ext>
            </a:extLst>
          </p:cNvPr>
          <p:cNvSpPr/>
          <p:nvPr/>
        </p:nvSpPr>
        <p:spPr>
          <a:xfrm>
            <a:off x="93498" y="3109427"/>
            <a:ext cx="3437333" cy="916919"/>
          </a:xfrm>
          <a:prstGeom prst="rect">
            <a:avLst/>
          </a:prstGeom>
          <a:ln w="635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46EA153-65B7-F240-A160-DB8C1D829244}"/>
              </a:ext>
            </a:extLst>
          </p:cNvPr>
          <p:cNvCxnSpPr>
            <a:cxnSpLocks/>
          </p:cNvCxnSpPr>
          <p:nvPr/>
        </p:nvCxnSpPr>
        <p:spPr>
          <a:xfrm>
            <a:off x="2247375" y="2467139"/>
            <a:ext cx="0" cy="339918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8B7904D-079D-2C4F-A219-4B6CC9CEFF97}"/>
              </a:ext>
            </a:extLst>
          </p:cNvPr>
          <p:cNvSpPr txBox="1"/>
          <p:nvPr/>
        </p:nvSpPr>
        <p:spPr>
          <a:xfrm>
            <a:off x="1465893" y="2506656"/>
            <a:ext cx="7526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 – c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0FBE411-E95A-7B42-A2B3-7C99C371A368}"/>
              </a:ext>
            </a:extLst>
          </p:cNvPr>
          <p:cNvCxnSpPr>
            <a:cxnSpLocks/>
          </p:cNvCxnSpPr>
          <p:nvPr/>
        </p:nvCxnSpPr>
        <p:spPr>
          <a:xfrm flipH="1">
            <a:off x="1240946" y="4003706"/>
            <a:ext cx="5722453" cy="994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528789D-F783-024F-AFC2-147EA940D87B}"/>
              </a:ext>
            </a:extLst>
          </p:cNvPr>
          <p:cNvGrpSpPr/>
          <p:nvPr/>
        </p:nvGrpSpPr>
        <p:grpSpPr>
          <a:xfrm>
            <a:off x="2236276" y="4016406"/>
            <a:ext cx="4209221" cy="1639957"/>
            <a:chOff x="5068957" y="3776869"/>
            <a:chExt cx="5612295" cy="2186609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CC3C26B-E916-8948-9777-47D4A8796138}"/>
                </a:ext>
              </a:extLst>
            </p:cNvPr>
            <p:cNvCxnSpPr/>
            <p:nvPr/>
          </p:nvCxnSpPr>
          <p:spPr>
            <a:xfrm>
              <a:off x="5088835" y="3790123"/>
              <a:ext cx="0" cy="2173355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FBD46C8-39CF-9942-AC0A-3FB209934165}"/>
                </a:ext>
              </a:extLst>
            </p:cNvPr>
            <p:cNvCxnSpPr>
              <a:cxnSpLocks/>
            </p:cNvCxnSpPr>
            <p:nvPr/>
          </p:nvCxnSpPr>
          <p:spPr>
            <a:xfrm>
              <a:off x="5068957" y="3776869"/>
              <a:ext cx="5612295" cy="0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87EB75-5F46-AD45-A3B3-ECCF6E730BAE}"/>
                  </a:ext>
                </a:extLst>
              </p:cNvPr>
              <p:cNvSpPr txBox="1"/>
              <p:nvPr/>
            </p:nvSpPr>
            <p:spPr>
              <a:xfrm>
                <a:off x="2287988" y="3553423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87EB75-5F46-AD45-A3B3-ECCF6E730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988" y="3553423"/>
                <a:ext cx="1277090" cy="507831"/>
              </a:xfrm>
              <a:prstGeom prst="rect">
                <a:avLst/>
              </a:prstGeom>
              <a:blipFill>
                <a:blip r:embed="rId3"/>
                <a:stretch>
                  <a:fillRect t="-2410" r="-3333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BB7433-3963-5948-8DE1-3F98863ACD58}"/>
                  </a:ext>
                </a:extLst>
              </p:cNvPr>
              <p:cNvSpPr txBox="1"/>
              <p:nvPr/>
            </p:nvSpPr>
            <p:spPr>
              <a:xfrm>
                <a:off x="3557564" y="2610817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BB7433-3963-5948-8DE1-3F98863AC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564" y="2610817"/>
                <a:ext cx="1277090" cy="507831"/>
              </a:xfrm>
              <a:prstGeom prst="rect">
                <a:avLst/>
              </a:prstGeom>
              <a:blipFill>
                <a:blip r:embed="rId4"/>
                <a:stretch>
                  <a:fillRect t="-1190" r="-3349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F7E421A-165E-6440-A523-AF4AF07BEE70}"/>
                  </a:ext>
                </a:extLst>
              </p:cNvPr>
              <p:cNvSpPr txBox="1"/>
              <p:nvPr/>
            </p:nvSpPr>
            <p:spPr>
              <a:xfrm>
                <a:off x="904707" y="4266689"/>
                <a:ext cx="1330844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⇒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F7E421A-165E-6440-A523-AF4AF07BE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07" y="4266689"/>
                <a:ext cx="1330844" cy="507831"/>
              </a:xfrm>
              <a:prstGeom prst="rect">
                <a:avLst/>
              </a:prstGeom>
              <a:blipFill>
                <a:blip r:embed="rId5"/>
                <a:stretch>
                  <a:fillRect t="-2410" r="-6393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06E5C-C040-6A4D-9FBE-80CD4FE03AB9}"/>
              </a:ext>
            </a:extLst>
          </p:cNvPr>
          <p:cNvGrpSpPr/>
          <p:nvPr/>
        </p:nvGrpSpPr>
        <p:grpSpPr>
          <a:xfrm>
            <a:off x="992865" y="4746936"/>
            <a:ext cx="2924541" cy="1119385"/>
            <a:chOff x="6781864" y="2310573"/>
            <a:chExt cx="3899388" cy="149251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E94AE84-51B5-6042-90B8-EDA55EEC62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1864" y="2310573"/>
              <a:ext cx="1" cy="1492513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CC86909-4A0D-3942-936F-C1CD6D48C573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64" y="2330768"/>
              <a:ext cx="3899388" cy="0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A659566-1D4D-A343-9305-E2753479C2B3}"/>
                  </a:ext>
                </a:extLst>
              </p:cNvPr>
              <p:cNvSpPr/>
              <p:nvPr/>
            </p:nvSpPr>
            <p:spPr>
              <a:xfrm>
                <a:off x="267518" y="3329208"/>
                <a:ext cx="5548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CA" sz="2400" b="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ℓ</m:t>
                          </m:r>
                        </m:e>
                        <m:sub>
                          <m:r>
                            <a:rPr lang="en-CA" sz="2400" b="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A659566-1D4D-A343-9305-E2753479C2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18" y="3329208"/>
                <a:ext cx="554895" cy="461665"/>
              </a:xfrm>
              <a:prstGeom prst="rect">
                <a:avLst/>
              </a:prstGeom>
              <a:blipFill>
                <a:blip r:embed="rId6"/>
                <a:stretch>
                  <a:fillRect l="-3297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A7F503-6365-934D-9CDE-8A758F43DE4E}"/>
                  </a:ext>
                </a:extLst>
              </p:cNvPr>
              <p:cNvSpPr/>
              <p:nvPr/>
            </p:nvSpPr>
            <p:spPr>
              <a:xfrm>
                <a:off x="232709" y="4509104"/>
                <a:ext cx="5548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CA" sz="2400" b="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ℓ</m:t>
                          </m:r>
                        </m:e>
                        <m:sub>
                          <m:r>
                            <a:rPr lang="en-CA" sz="2400" b="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A7F503-6365-934D-9CDE-8A758F43D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09" y="4509104"/>
                <a:ext cx="554895" cy="461665"/>
              </a:xfrm>
              <a:prstGeom prst="rect">
                <a:avLst/>
              </a:prstGeom>
              <a:blipFill>
                <a:blip r:embed="rId7"/>
                <a:stretch>
                  <a:fillRect l="-2198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4DC44E9-59B4-4749-9AEE-A98E79A73464}"/>
                  </a:ext>
                </a:extLst>
              </p:cNvPr>
              <p:cNvSpPr/>
              <p:nvPr/>
            </p:nvSpPr>
            <p:spPr>
              <a:xfrm>
                <a:off x="271075" y="2487780"/>
                <a:ext cx="5477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CA" sz="2400" b="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ℓ</m:t>
                          </m:r>
                        </m:e>
                        <m:sub>
                          <m:r>
                            <a:rPr lang="en-CA" sz="2400" b="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4DC44E9-59B4-4749-9AEE-A98E79A73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75" y="2487780"/>
                <a:ext cx="547779" cy="461665"/>
              </a:xfrm>
              <a:prstGeom prst="rect">
                <a:avLst/>
              </a:prstGeom>
              <a:blipFill>
                <a:blip r:embed="rId8"/>
                <a:stretch>
                  <a:fillRect l="-2222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E14E1FC4-1AFD-47A7-BE6F-E91003B85C06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in Action:</a:t>
            </a:r>
            <a:endParaRPr lang="en-US" sz="12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on </a:t>
            </a: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Arial"/>
                <a:cs typeface="Times New Roman"/>
              </a:rPr>
              <a:t>LIA 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4273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06E5C-C040-6A4D-9FBE-80CD4FE03AB9}"/>
              </a:ext>
            </a:extLst>
          </p:cNvPr>
          <p:cNvGrpSpPr/>
          <p:nvPr/>
        </p:nvGrpSpPr>
        <p:grpSpPr>
          <a:xfrm>
            <a:off x="982537" y="4746936"/>
            <a:ext cx="2934869" cy="1119385"/>
            <a:chOff x="6768093" y="2310573"/>
            <a:chExt cx="3913159" cy="149251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E94AE84-51B5-6042-90B8-EDA55EEC62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8093" y="2310573"/>
              <a:ext cx="13772" cy="1492513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CC86909-4A0D-3942-936F-C1CD6D48C573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64" y="2330768"/>
              <a:ext cx="3899388" cy="0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726A91-164B-124E-9F83-973BE6555799}"/>
              </a:ext>
            </a:extLst>
          </p:cNvPr>
          <p:cNvGrpSpPr/>
          <p:nvPr/>
        </p:nvGrpSpPr>
        <p:grpSpPr>
          <a:xfrm>
            <a:off x="3530830" y="3098357"/>
            <a:ext cx="3677477" cy="2112646"/>
            <a:chOff x="5777950" y="3146617"/>
            <a:chExt cx="4903302" cy="2816861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92AD44D-F7F2-0B44-B123-832037FB8216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38" y="3146617"/>
              <a:ext cx="4590" cy="2816861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65A6ABE-0F24-064C-9297-17029DBD83A3}"/>
                </a:ext>
              </a:extLst>
            </p:cNvPr>
            <p:cNvCxnSpPr>
              <a:cxnSpLocks/>
            </p:cNvCxnSpPr>
            <p:nvPr/>
          </p:nvCxnSpPr>
          <p:spPr>
            <a:xfrm>
              <a:off x="5777950" y="3178749"/>
              <a:ext cx="4903302" cy="0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0092C92-10FE-6248-B46C-F3E10C1A708B}"/>
                  </a:ext>
                </a:extLst>
              </p:cNvPr>
              <p:cNvSpPr txBox="1"/>
              <p:nvPr/>
            </p:nvSpPr>
            <p:spPr>
              <a:xfrm>
                <a:off x="2287988" y="3553423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∧ </m:t>
                    </m:r>
                    <m:r>
                      <a:rPr lang="en-CA" sz="135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&gt;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0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0092C92-10FE-6248-B46C-F3E10C1A7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988" y="3553423"/>
                <a:ext cx="1277090" cy="507831"/>
              </a:xfrm>
              <a:prstGeom prst="rect">
                <a:avLst/>
              </a:prstGeom>
              <a:blipFill>
                <a:blip r:embed="rId3"/>
                <a:stretch>
                  <a:fillRect t="-2410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530EED4-47E2-4D4F-BD23-7D6B3F31CA98}"/>
                  </a:ext>
                </a:extLst>
              </p:cNvPr>
              <p:cNvSpPr txBox="1"/>
              <p:nvPr/>
            </p:nvSpPr>
            <p:spPr>
              <a:xfrm>
                <a:off x="3557564" y="2610817"/>
                <a:ext cx="127709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∧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b – d &gt;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1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530EED4-47E2-4D4F-BD23-7D6B3F31C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564" y="2610817"/>
                <a:ext cx="1277090" cy="507831"/>
              </a:xfrm>
              <a:prstGeom prst="rect">
                <a:avLst/>
              </a:prstGeom>
              <a:blipFill>
                <a:blip r:embed="rId4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7BF924-BF27-3B40-9982-CDD021B7265A}"/>
                  </a:ext>
                </a:extLst>
              </p:cNvPr>
              <p:cNvSpPr txBox="1"/>
              <p:nvPr/>
            </p:nvSpPr>
            <p:spPr>
              <a:xfrm>
                <a:off x="931348" y="4269761"/>
                <a:ext cx="134485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</a:t>
                </a:r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∧</m:t>
                    </m:r>
                  </m:oMath>
                </a14:m>
                <a:r>
                  <a:rPr lang="en-CA" sz="1350" b="0">
                    <a:solidFill>
                      <a:prstClr val="black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b – d &gt; </a:t>
                </a:r>
                <a:r>
                  <a:rPr lang="en-CA" sz="1350" b="0">
                    <a:solidFill>
                      <a:srgbClr val="FF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-1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7BF924-BF27-3B40-9982-CDD021B72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48" y="4269761"/>
                <a:ext cx="1344850" cy="507831"/>
              </a:xfrm>
              <a:prstGeom prst="rect">
                <a:avLst/>
              </a:prstGeom>
              <a:blipFill>
                <a:blip r:embed="rId5"/>
                <a:stretch>
                  <a:fillRect t="-119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46EA153-65B7-F240-A160-DB8C1D829244}"/>
              </a:ext>
            </a:extLst>
          </p:cNvPr>
          <p:cNvCxnSpPr>
            <a:cxnSpLocks/>
          </p:cNvCxnSpPr>
          <p:nvPr/>
        </p:nvCxnSpPr>
        <p:spPr>
          <a:xfrm>
            <a:off x="2247375" y="2467139"/>
            <a:ext cx="0" cy="339918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0FBE411-E95A-7B42-A2B3-7C99C371A368}"/>
              </a:ext>
            </a:extLst>
          </p:cNvPr>
          <p:cNvCxnSpPr>
            <a:cxnSpLocks/>
          </p:cNvCxnSpPr>
          <p:nvPr/>
        </p:nvCxnSpPr>
        <p:spPr>
          <a:xfrm flipH="1">
            <a:off x="1240946" y="4003706"/>
            <a:ext cx="5722453" cy="994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528789D-F783-024F-AFC2-147EA940D87B}"/>
              </a:ext>
            </a:extLst>
          </p:cNvPr>
          <p:cNvGrpSpPr/>
          <p:nvPr/>
        </p:nvGrpSpPr>
        <p:grpSpPr>
          <a:xfrm>
            <a:off x="2236276" y="4009132"/>
            <a:ext cx="4209221" cy="1647230"/>
            <a:chOff x="5068957" y="3767171"/>
            <a:chExt cx="5612295" cy="2196307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CC3C26B-E916-8948-9777-47D4A8796138}"/>
                </a:ext>
              </a:extLst>
            </p:cNvPr>
            <p:cNvCxnSpPr/>
            <p:nvPr/>
          </p:nvCxnSpPr>
          <p:spPr>
            <a:xfrm>
              <a:off x="5079654" y="3767171"/>
              <a:ext cx="1" cy="2196307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FBD46C8-39CF-9942-AC0A-3FB209934165}"/>
                </a:ext>
              </a:extLst>
            </p:cNvPr>
            <p:cNvCxnSpPr>
              <a:cxnSpLocks/>
            </p:cNvCxnSpPr>
            <p:nvPr/>
          </p:nvCxnSpPr>
          <p:spPr>
            <a:xfrm>
              <a:off x="5068957" y="3776869"/>
              <a:ext cx="5612295" cy="0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D779CB0-B685-A641-86F4-D683141DEB58}"/>
              </a:ext>
            </a:extLst>
          </p:cNvPr>
          <p:cNvSpPr txBox="1"/>
          <p:nvPr/>
        </p:nvSpPr>
        <p:spPr>
          <a:xfrm>
            <a:off x="1600336" y="2461662"/>
            <a:ext cx="675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 – c 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936AD3E-DBC5-EC45-A25A-11D0DF45931A}"/>
              </a:ext>
            </a:extLst>
          </p:cNvPr>
          <p:cNvSpPr txBox="1"/>
          <p:nvPr/>
        </p:nvSpPr>
        <p:spPr>
          <a:xfrm>
            <a:off x="6364112" y="3668055"/>
            <a:ext cx="6672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b – d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3B8C32E0-8418-1545-B0EB-790FAE4D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75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D01DB2A-8B28-A443-BD47-3B4237BEDE8F}"/>
                  </a:ext>
                </a:extLst>
              </p:cNvPr>
              <p:cNvSpPr/>
              <p:nvPr/>
            </p:nvSpPr>
            <p:spPr>
              <a:xfrm>
                <a:off x="4104490" y="3383672"/>
                <a:ext cx="7770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dirty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CA" sz="2400" b="0" i="1" dirty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¬ℓ</m:t>
                          </m:r>
                        </m:e>
                        <m:sub>
                          <m:r>
                            <a:rPr lang="en-CA" sz="2400" b="0" i="1" dirty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>
                  <a:solidFill>
                    <a:srgbClr val="ED7D31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D01DB2A-8B28-A443-BD47-3B4237BED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490" y="3383672"/>
                <a:ext cx="777008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3812C29-5BBA-8440-99DA-10B8AB265D7B}"/>
                  </a:ext>
                </a:extLst>
              </p:cNvPr>
              <p:cNvSpPr/>
              <p:nvPr/>
            </p:nvSpPr>
            <p:spPr>
              <a:xfrm>
                <a:off x="1131705" y="4900605"/>
                <a:ext cx="7841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dirty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CA" sz="2400" b="0" i="1" dirty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¬ℓ</m:t>
                          </m:r>
                        </m:e>
                        <m:sub>
                          <m:r>
                            <a:rPr lang="en-CA" sz="2400" b="0" i="1" dirty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>
                  <a:solidFill>
                    <a:srgbClr val="ED7D31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3812C29-5BBA-8440-99DA-10B8AB265D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05" y="4900605"/>
                <a:ext cx="78412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228E36-1CFC-4F4B-80E4-9C09952A0FA1}"/>
                  </a:ext>
                </a:extLst>
              </p:cNvPr>
              <p:cNvSpPr/>
              <p:nvPr/>
            </p:nvSpPr>
            <p:spPr>
              <a:xfrm>
                <a:off x="2463415" y="4184980"/>
                <a:ext cx="7841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dirty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CA" sz="2400" b="0" i="1" dirty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¬ℓ</m:t>
                          </m:r>
                        </m:e>
                        <m:sub>
                          <m:r>
                            <a:rPr lang="en-CA" sz="2400" b="0" i="1" dirty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>
                  <a:solidFill>
                    <a:srgbClr val="ED7D31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228E36-1CFC-4F4B-80E4-9C09952A0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415" y="4184980"/>
                <a:ext cx="784125" cy="461665"/>
              </a:xfrm>
              <a:prstGeom prst="rect">
                <a:avLst/>
              </a:prstGeom>
              <a:blipFill>
                <a:blip r:embed="rId8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C17EE164-CA16-4723-8508-84522D5A7F50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in Action:</a:t>
            </a:r>
            <a:endParaRPr lang="en-US" sz="12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on </a:t>
            </a: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Arial"/>
                <a:cs typeface="Times New Roman"/>
              </a:rPr>
              <a:t>LIA 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2245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697C45-469B-574A-A66D-7AD462E25C50}"/>
              </a:ext>
            </a:extLst>
          </p:cNvPr>
          <p:cNvCxnSpPr>
            <a:cxnSpLocks/>
          </p:cNvCxnSpPr>
          <p:nvPr/>
        </p:nvCxnSpPr>
        <p:spPr>
          <a:xfrm>
            <a:off x="2247375" y="2467139"/>
            <a:ext cx="0" cy="339918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46BC51-1C7A-4947-A86E-9CF402FF5EC6}"/>
              </a:ext>
            </a:extLst>
          </p:cNvPr>
          <p:cNvCxnSpPr>
            <a:cxnSpLocks/>
          </p:cNvCxnSpPr>
          <p:nvPr/>
        </p:nvCxnSpPr>
        <p:spPr>
          <a:xfrm flipH="1">
            <a:off x="1240946" y="4003706"/>
            <a:ext cx="5722453" cy="994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69AF433-43C4-E14D-9E89-5174DAD40B91}"/>
              </a:ext>
            </a:extLst>
          </p:cNvPr>
          <p:cNvSpPr txBox="1"/>
          <p:nvPr/>
        </p:nvSpPr>
        <p:spPr>
          <a:xfrm>
            <a:off x="1600336" y="2461662"/>
            <a:ext cx="675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 – c 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F7CF13-C569-1C44-B6B3-7CF76E02CF45}"/>
              </a:ext>
            </a:extLst>
          </p:cNvPr>
          <p:cNvSpPr txBox="1"/>
          <p:nvPr/>
        </p:nvSpPr>
        <p:spPr>
          <a:xfrm>
            <a:off x="6364112" y="3668055"/>
            <a:ext cx="7386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b – d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53C738-F3F2-8449-8DFC-371F2621A385}"/>
              </a:ext>
            </a:extLst>
          </p:cNvPr>
          <p:cNvGrpSpPr/>
          <p:nvPr/>
        </p:nvGrpSpPr>
        <p:grpSpPr>
          <a:xfrm>
            <a:off x="2246512" y="4016406"/>
            <a:ext cx="4209221" cy="1639957"/>
            <a:chOff x="5068957" y="3776869"/>
            <a:chExt cx="5612295" cy="218660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74B4621-436E-304B-AFB5-A81EED1F538A}"/>
                </a:ext>
              </a:extLst>
            </p:cNvPr>
            <p:cNvCxnSpPr/>
            <p:nvPr/>
          </p:nvCxnSpPr>
          <p:spPr>
            <a:xfrm>
              <a:off x="5088835" y="3790123"/>
              <a:ext cx="0" cy="2173355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B824E34-4748-4A47-9DF7-965616C3CC70}"/>
                </a:ext>
              </a:extLst>
            </p:cNvPr>
            <p:cNvCxnSpPr>
              <a:cxnSpLocks/>
            </p:cNvCxnSpPr>
            <p:nvPr/>
          </p:nvCxnSpPr>
          <p:spPr>
            <a:xfrm>
              <a:off x="5068957" y="3776869"/>
              <a:ext cx="5612295" cy="0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06E5C-C040-6A4D-9FBE-80CD4FE03AB9}"/>
              </a:ext>
            </a:extLst>
          </p:cNvPr>
          <p:cNvGrpSpPr/>
          <p:nvPr/>
        </p:nvGrpSpPr>
        <p:grpSpPr>
          <a:xfrm>
            <a:off x="992865" y="4746936"/>
            <a:ext cx="2924541" cy="1119385"/>
            <a:chOff x="6781864" y="2310573"/>
            <a:chExt cx="3899388" cy="149251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E94AE84-51B5-6042-90B8-EDA55EEC62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1864" y="2310573"/>
              <a:ext cx="1" cy="1492513"/>
            </a:xfrm>
            <a:prstGeom prst="straightConnector1">
              <a:avLst/>
            </a:prstGeom>
            <a:ln w="63500">
              <a:solidFill>
                <a:schemeClr val="accent2">
                  <a:alpha val="3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CC86909-4A0D-3942-936F-C1CD6D48C573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64" y="2330768"/>
              <a:ext cx="3899388" cy="0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726A91-164B-124E-9F83-973BE6555799}"/>
              </a:ext>
            </a:extLst>
          </p:cNvPr>
          <p:cNvGrpSpPr/>
          <p:nvPr/>
        </p:nvGrpSpPr>
        <p:grpSpPr>
          <a:xfrm>
            <a:off x="3530830" y="3122456"/>
            <a:ext cx="3677477" cy="2088547"/>
            <a:chOff x="5777950" y="3178749"/>
            <a:chExt cx="4903302" cy="2784729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92AD44D-F7F2-0B44-B123-832037FB8216}"/>
                </a:ext>
              </a:extLst>
            </p:cNvPr>
            <p:cNvCxnSpPr>
              <a:cxnSpLocks/>
            </p:cNvCxnSpPr>
            <p:nvPr/>
          </p:nvCxnSpPr>
          <p:spPr>
            <a:xfrm>
              <a:off x="5797828" y="3178749"/>
              <a:ext cx="0" cy="2784729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65A6ABE-0F24-064C-9297-17029DBD83A3}"/>
                </a:ext>
              </a:extLst>
            </p:cNvPr>
            <p:cNvCxnSpPr>
              <a:cxnSpLocks/>
            </p:cNvCxnSpPr>
            <p:nvPr/>
          </p:nvCxnSpPr>
          <p:spPr>
            <a:xfrm>
              <a:off x="5777950" y="3178749"/>
              <a:ext cx="4903302" cy="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18AC32-7D6B-6D4B-8150-F688AC82DED2}"/>
              </a:ext>
            </a:extLst>
          </p:cNvPr>
          <p:cNvCxnSpPr>
            <a:cxnSpLocks/>
          </p:cNvCxnSpPr>
          <p:nvPr/>
        </p:nvCxnSpPr>
        <p:spPr>
          <a:xfrm flipV="1">
            <a:off x="992865" y="3112879"/>
            <a:ext cx="2566665" cy="166435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BD8A73-D23C-624B-B418-2C3C7D21626A}"/>
              </a:ext>
            </a:extLst>
          </p:cNvPr>
          <p:cNvCxnSpPr>
            <a:cxnSpLocks/>
          </p:cNvCxnSpPr>
          <p:nvPr/>
        </p:nvCxnSpPr>
        <p:spPr>
          <a:xfrm>
            <a:off x="985636" y="4762082"/>
            <a:ext cx="7229" cy="110423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AC43C97-E474-7345-BC31-6567612CE8F1}"/>
                  </a:ext>
                </a:extLst>
              </p:cNvPr>
              <p:cNvSpPr txBox="1"/>
              <p:nvPr/>
            </p:nvSpPr>
            <p:spPr>
              <a:xfrm>
                <a:off x="5139677" y="2420019"/>
                <a:ext cx="1698153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srgbClr val="C0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 a – c &lt; b - d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+mn-ea"/>
                      </a:rPr>
                      <m:t>∧ </m:t>
                    </m:r>
                    <m:r>
                      <a:rPr lang="en-CA" sz="1350" b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n-CA" sz="1350" b="0">
                    <a:solidFill>
                      <a:srgbClr val="C0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b – d &gt; -1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+mn-ea"/>
                      </a:rPr>
                      <m:t>∧</m:t>
                    </m:r>
                  </m:oMath>
                </a14:m>
                <a:r>
                  <a:rPr lang="en-CA" sz="1350" b="0">
                    <a:solidFill>
                      <a:srgbClr val="C00000"/>
                    </a:solidFill>
                    <a:latin typeface="Consolas" panose="020B0609020204030204" pitchFamily="49" charset="0"/>
                    <a:ea typeface="+mn-ea"/>
                    <a:cs typeface="Consolas" panose="020B0609020204030204" pitchFamily="49" charset="0"/>
                  </a:rPr>
                  <a:t> a – c &lt; 1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AC43C97-E474-7345-BC31-6567612CE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677" y="2420019"/>
                <a:ext cx="1698153" cy="715581"/>
              </a:xfrm>
              <a:prstGeom prst="rect">
                <a:avLst/>
              </a:prstGeom>
              <a:blipFill>
                <a:blip r:embed="rId3"/>
                <a:stretch>
                  <a:fillRect t="-170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E4D9D0-CF18-EC49-8473-4455D0F4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76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A271F4-0BCF-47D1-89FB-238524476ED5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in Action:</a:t>
            </a:r>
            <a:endParaRPr lang="en-US" sz="12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on </a:t>
            </a: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Arial"/>
                <a:cs typeface="Times New Roman"/>
              </a:rPr>
              <a:t>LIA 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9540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697C45-469B-574A-A66D-7AD462E25C50}"/>
              </a:ext>
            </a:extLst>
          </p:cNvPr>
          <p:cNvCxnSpPr>
            <a:cxnSpLocks/>
          </p:cNvCxnSpPr>
          <p:nvPr/>
        </p:nvCxnSpPr>
        <p:spPr>
          <a:xfrm>
            <a:off x="2247375" y="2467139"/>
            <a:ext cx="0" cy="339918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46BC51-1C7A-4947-A86E-9CF402FF5EC6}"/>
              </a:ext>
            </a:extLst>
          </p:cNvPr>
          <p:cNvCxnSpPr>
            <a:cxnSpLocks/>
          </p:cNvCxnSpPr>
          <p:nvPr/>
        </p:nvCxnSpPr>
        <p:spPr>
          <a:xfrm flipH="1">
            <a:off x="1240946" y="4003706"/>
            <a:ext cx="5722453" cy="994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69AF433-43C4-E14D-9E89-5174DAD40B91}"/>
              </a:ext>
            </a:extLst>
          </p:cNvPr>
          <p:cNvSpPr txBox="1"/>
          <p:nvPr/>
        </p:nvSpPr>
        <p:spPr>
          <a:xfrm>
            <a:off x="1600336" y="2461662"/>
            <a:ext cx="675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 – c 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F7CF13-C569-1C44-B6B3-7CF76E02CF45}"/>
              </a:ext>
            </a:extLst>
          </p:cNvPr>
          <p:cNvSpPr txBox="1"/>
          <p:nvPr/>
        </p:nvSpPr>
        <p:spPr>
          <a:xfrm>
            <a:off x="6364113" y="3668055"/>
            <a:ext cx="613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b – d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53C738-F3F2-8449-8DFC-371F2621A385}"/>
              </a:ext>
            </a:extLst>
          </p:cNvPr>
          <p:cNvGrpSpPr/>
          <p:nvPr/>
        </p:nvGrpSpPr>
        <p:grpSpPr>
          <a:xfrm>
            <a:off x="2246512" y="4016406"/>
            <a:ext cx="4209221" cy="1639957"/>
            <a:chOff x="5068957" y="3776869"/>
            <a:chExt cx="5612295" cy="218660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74B4621-436E-304B-AFB5-A81EED1F538A}"/>
                </a:ext>
              </a:extLst>
            </p:cNvPr>
            <p:cNvCxnSpPr/>
            <p:nvPr/>
          </p:nvCxnSpPr>
          <p:spPr>
            <a:xfrm>
              <a:off x="5088835" y="3790123"/>
              <a:ext cx="0" cy="2173355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B824E34-4748-4A47-9DF7-965616C3CC70}"/>
                </a:ext>
              </a:extLst>
            </p:cNvPr>
            <p:cNvCxnSpPr>
              <a:cxnSpLocks/>
            </p:cNvCxnSpPr>
            <p:nvPr/>
          </p:nvCxnSpPr>
          <p:spPr>
            <a:xfrm>
              <a:off x="5068957" y="3776869"/>
              <a:ext cx="5612295" cy="0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06E5C-C040-6A4D-9FBE-80CD4FE03AB9}"/>
              </a:ext>
            </a:extLst>
          </p:cNvPr>
          <p:cNvGrpSpPr/>
          <p:nvPr/>
        </p:nvGrpSpPr>
        <p:grpSpPr>
          <a:xfrm>
            <a:off x="992865" y="4746936"/>
            <a:ext cx="2924541" cy="1119385"/>
            <a:chOff x="6781864" y="2310573"/>
            <a:chExt cx="3899388" cy="149251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E94AE84-51B5-6042-90B8-EDA55EEC62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1864" y="2310573"/>
              <a:ext cx="1" cy="1492513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CC86909-4A0D-3942-936F-C1CD6D48C573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64" y="2330768"/>
              <a:ext cx="3899388" cy="0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726A91-164B-124E-9F83-973BE6555799}"/>
              </a:ext>
            </a:extLst>
          </p:cNvPr>
          <p:cNvGrpSpPr/>
          <p:nvPr/>
        </p:nvGrpSpPr>
        <p:grpSpPr>
          <a:xfrm>
            <a:off x="3530830" y="3122456"/>
            <a:ext cx="3677477" cy="2088547"/>
            <a:chOff x="5777950" y="3178749"/>
            <a:chExt cx="4903302" cy="2784729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92AD44D-F7F2-0B44-B123-832037FB8216}"/>
                </a:ext>
              </a:extLst>
            </p:cNvPr>
            <p:cNvCxnSpPr>
              <a:cxnSpLocks/>
            </p:cNvCxnSpPr>
            <p:nvPr/>
          </p:nvCxnSpPr>
          <p:spPr>
            <a:xfrm>
              <a:off x="5797828" y="3178749"/>
              <a:ext cx="0" cy="2784729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65A6ABE-0F24-064C-9297-17029DBD83A3}"/>
                </a:ext>
              </a:extLst>
            </p:cNvPr>
            <p:cNvCxnSpPr>
              <a:cxnSpLocks/>
            </p:cNvCxnSpPr>
            <p:nvPr/>
          </p:nvCxnSpPr>
          <p:spPr>
            <a:xfrm>
              <a:off x="5777950" y="3178749"/>
              <a:ext cx="4903302" cy="0"/>
            </a:xfrm>
            <a:prstGeom prst="straightConnector1">
              <a:avLst/>
            </a:prstGeom>
            <a:ln w="63500">
              <a:solidFill>
                <a:schemeClr val="accent2">
                  <a:alpha val="2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2C7CF7A-AAEB-BC4D-B186-6EC6606C2C33}"/>
              </a:ext>
            </a:extLst>
          </p:cNvPr>
          <p:cNvSpPr txBox="1"/>
          <p:nvPr/>
        </p:nvSpPr>
        <p:spPr>
          <a:xfrm>
            <a:off x="5139676" y="2420018"/>
            <a:ext cx="1647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srgbClr val="C00000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 a – c &lt; b - 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BF9FC-AE96-8241-8B6B-BF53D30C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77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011331-1B98-454F-80B6-755CC200EABF}"/>
              </a:ext>
            </a:extLst>
          </p:cNvPr>
          <p:cNvCxnSpPr>
            <a:cxnSpLocks/>
          </p:cNvCxnSpPr>
          <p:nvPr/>
        </p:nvCxnSpPr>
        <p:spPr>
          <a:xfrm flipV="1">
            <a:off x="114642" y="2235540"/>
            <a:ext cx="4782498" cy="3116830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6CF10C00-A2FD-471C-9700-464528AD5161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in Action:</a:t>
            </a:r>
            <a:endParaRPr lang="en-US" sz="12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on </a:t>
            </a: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Arial"/>
                <a:cs typeface="Times New Roman"/>
              </a:rPr>
              <a:t>LIA 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1411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078A116-0213-5F4E-93F5-A0AF0936B059}"/>
              </a:ext>
            </a:extLst>
          </p:cNvPr>
          <p:cNvSpPr/>
          <p:nvPr/>
        </p:nvSpPr>
        <p:spPr>
          <a:xfrm>
            <a:off x="100872" y="4026346"/>
            <a:ext cx="2144650" cy="735737"/>
          </a:xfrm>
          <a:prstGeom prst="rect">
            <a:avLst/>
          </a:prstGeom>
          <a:ln w="635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726A91-164B-124E-9F83-973BE6555799}"/>
              </a:ext>
            </a:extLst>
          </p:cNvPr>
          <p:cNvGrpSpPr/>
          <p:nvPr/>
        </p:nvGrpSpPr>
        <p:grpSpPr>
          <a:xfrm>
            <a:off x="3530830" y="3122456"/>
            <a:ext cx="3677477" cy="2088547"/>
            <a:chOff x="5777950" y="3178749"/>
            <a:chExt cx="4903302" cy="2784729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92AD44D-F7F2-0B44-B123-832037FB8216}"/>
                </a:ext>
              </a:extLst>
            </p:cNvPr>
            <p:cNvCxnSpPr>
              <a:cxnSpLocks/>
            </p:cNvCxnSpPr>
            <p:nvPr/>
          </p:nvCxnSpPr>
          <p:spPr>
            <a:xfrm>
              <a:off x="5797828" y="3178749"/>
              <a:ext cx="0" cy="2784729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65A6ABE-0F24-064C-9297-17029DBD83A3}"/>
                </a:ext>
              </a:extLst>
            </p:cNvPr>
            <p:cNvCxnSpPr>
              <a:cxnSpLocks/>
            </p:cNvCxnSpPr>
            <p:nvPr/>
          </p:nvCxnSpPr>
          <p:spPr>
            <a:xfrm>
              <a:off x="5777950" y="3178749"/>
              <a:ext cx="4903302" cy="0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D779CB0-B685-A641-86F4-D683141DEB58}"/>
              </a:ext>
            </a:extLst>
          </p:cNvPr>
          <p:cNvSpPr txBox="1"/>
          <p:nvPr/>
        </p:nvSpPr>
        <p:spPr>
          <a:xfrm>
            <a:off x="1600336" y="2461662"/>
            <a:ext cx="675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 – c 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936AD3E-DBC5-EC45-A25A-11D0DF45931A}"/>
              </a:ext>
            </a:extLst>
          </p:cNvPr>
          <p:cNvSpPr txBox="1"/>
          <p:nvPr/>
        </p:nvSpPr>
        <p:spPr>
          <a:xfrm>
            <a:off x="6364112" y="3668055"/>
            <a:ext cx="7067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b – d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3B8C32E0-8418-1545-B0EB-790FAE4D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78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E27D6A-088A-1349-A80A-82D9104BCF59}"/>
              </a:ext>
            </a:extLst>
          </p:cNvPr>
          <p:cNvSpPr/>
          <p:nvPr/>
        </p:nvSpPr>
        <p:spPr>
          <a:xfrm>
            <a:off x="100871" y="2221770"/>
            <a:ext cx="6969963" cy="893113"/>
          </a:xfrm>
          <a:prstGeom prst="rect">
            <a:avLst/>
          </a:prstGeom>
          <a:ln w="635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109E9C-C6F7-A640-A459-B12742CEF25D}"/>
              </a:ext>
            </a:extLst>
          </p:cNvPr>
          <p:cNvSpPr/>
          <p:nvPr/>
        </p:nvSpPr>
        <p:spPr>
          <a:xfrm>
            <a:off x="100872" y="4740791"/>
            <a:ext cx="888186" cy="986115"/>
          </a:xfrm>
          <a:prstGeom prst="rect">
            <a:avLst/>
          </a:prstGeom>
          <a:ln w="635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B4CCDC-93A4-D442-916A-866A536C1DF4}"/>
              </a:ext>
            </a:extLst>
          </p:cNvPr>
          <p:cNvSpPr/>
          <p:nvPr/>
        </p:nvSpPr>
        <p:spPr>
          <a:xfrm>
            <a:off x="93498" y="3109427"/>
            <a:ext cx="3437333" cy="916919"/>
          </a:xfrm>
          <a:prstGeom prst="rect">
            <a:avLst/>
          </a:prstGeom>
          <a:ln w="635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B7904D-079D-2C4F-A219-4B6CC9CEFF97}"/>
              </a:ext>
            </a:extLst>
          </p:cNvPr>
          <p:cNvSpPr txBox="1"/>
          <p:nvPr/>
        </p:nvSpPr>
        <p:spPr>
          <a:xfrm>
            <a:off x="1604858" y="2506656"/>
            <a:ext cx="613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 – c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528789D-F783-024F-AFC2-147EA940D87B}"/>
              </a:ext>
            </a:extLst>
          </p:cNvPr>
          <p:cNvGrpSpPr/>
          <p:nvPr/>
        </p:nvGrpSpPr>
        <p:grpSpPr>
          <a:xfrm>
            <a:off x="2236276" y="4016406"/>
            <a:ext cx="4209221" cy="1639957"/>
            <a:chOff x="5068957" y="3776869"/>
            <a:chExt cx="5612295" cy="2186609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FBD46C8-39CF-9942-AC0A-3FB209934165}"/>
                </a:ext>
              </a:extLst>
            </p:cNvPr>
            <p:cNvCxnSpPr>
              <a:cxnSpLocks/>
            </p:cNvCxnSpPr>
            <p:nvPr/>
          </p:nvCxnSpPr>
          <p:spPr>
            <a:xfrm>
              <a:off x="5068957" y="3776869"/>
              <a:ext cx="5612295" cy="0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CC3C26B-E916-8948-9777-47D4A8796138}"/>
                </a:ext>
              </a:extLst>
            </p:cNvPr>
            <p:cNvCxnSpPr/>
            <p:nvPr/>
          </p:nvCxnSpPr>
          <p:spPr>
            <a:xfrm>
              <a:off x="5088835" y="3790123"/>
              <a:ext cx="0" cy="2173355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06E5C-C040-6A4D-9FBE-80CD4FE03AB9}"/>
              </a:ext>
            </a:extLst>
          </p:cNvPr>
          <p:cNvGrpSpPr/>
          <p:nvPr/>
        </p:nvGrpSpPr>
        <p:grpSpPr>
          <a:xfrm>
            <a:off x="992865" y="4746936"/>
            <a:ext cx="2924541" cy="1119385"/>
            <a:chOff x="6781864" y="2310573"/>
            <a:chExt cx="3899388" cy="149251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E94AE84-51B5-6042-90B8-EDA55EEC62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1864" y="2310573"/>
              <a:ext cx="1" cy="1492513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CC86909-4A0D-3942-936F-C1CD6D48C573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64" y="2330768"/>
              <a:ext cx="3899388" cy="0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2848A47-5039-9B44-B63C-6662A8E9CEFF}"/>
              </a:ext>
            </a:extLst>
          </p:cNvPr>
          <p:cNvCxnSpPr>
            <a:cxnSpLocks/>
          </p:cNvCxnSpPr>
          <p:nvPr/>
        </p:nvCxnSpPr>
        <p:spPr>
          <a:xfrm flipV="1">
            <a:off x="114643" y="2235541"/>
            <a:ext cx="4782498" cy="3116830"/>
          </a:xfrm>
          <a:prstGeom prst="straightConnector1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DF08800F-8DD8-8E42-9B84-4D2BD7963109}"/>
              </a:ext>
            </a:extLst>
          </p:cNvPr>
          <p:cNvSpPr/>
          <p:nvPr/>
        </p:nvSpPr>
        <p:spPr>
          <a:xfrm>
            <a:off x="94715" y="2222500"/>
            <a:ext cx="4800600" cy="3105150"/>
          </a:xfrm>
          <a:custGeom>
            <a:avLst/>
            <a:gdLst>
              <a:gd name="connsiteX0" fmla="*/ 0 w 6400800"/>
              <a:gd name="connsiteY0" fmla="*/ 4140200 h 4140200"/>
              <a:gd name="connsiteX1" fmla="*/ 0 w 6400800"/>
              <a:gd name="connsiteY1" fmla="*/ 0 h 4140200"/>
              <a:gd name="connsiteX2" fmla="*/ 6400800 w 6400800"/>
              <a:gd name="connsiteY2" fmla="*/ 8467 h 4140200"/>
              <a:gd name="connsiteX3" fmla="*/ 0 w 6400800"/>
              <a:gd name="connsiteY3" fmla="*/ 4140200 h 414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0" h="4140200">
                <a:moveTo>
                  <a:pt x="0" y="4140200"/>
                </a:moveTo>
                <a:lnTo>
                  <a:pt x="0" y="0"/>
                </a:lnTo>
                <a:lnTo>
                  <a:pt x="6400800" y="8467"/>
                </a:lnTo>
                <a:lnTo>
                  <a:pt x="0" y="414020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solidFill>
              <a:schemeClr val="accent1">
                <a:shade val="50000"/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0FBE411-E95A-7B42-A2B3-7C99C371A368}"/>
              </a:ext>
            </a:extLst>
          </p:cNvPr>
          <p:cNvCxnSpPr>
            <a:cxnSpLocks/>
          </p:cNvCxnSpPr>
          <p:nvPr/>
        </p:nvCxnSpPr>
        <p:spPr>
          <a:xfrm flipH="1">
            <a:off x="1240946" y="4003706"/>
            <a:ext cx="5722453" cy="994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46EA153-65B7-F240-A160-DB8C1D829244}"/>
              </a:ext>
            </a:extLst>
          </p:cNvPr>
          <p:cNvCxnSpPr>
            <a:cxnSpLocks/>
          </p:cNvCxnSpPr>
          <p:nvPr/>
        </p:nvCxnSpPr>
        <p:spPr>
          <a:xfrm>
            <a:off x="2247375" y="2467139"/>
            <a:ext cx="0" cy="339918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5179738-FC6E-B941-AB11-206EECFAB4F1}"/>
              </a:ext>
            </a:extLst>
          </p:cNvPr>
          <p:cNvSpPr txBox="1"/>
          <p:nvPr/>
        </p:nvSpPr>
        <p:spPr>
          <a:xfrm>
            <a:off x="1534362" y="2498919"/>
            <a:ext cx="675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 – c</a:t>
            </a:r>
            <a:endParaRPr lang="en-CA" sz="1350" b="0">
              <a:solidFill>
                <a:srgbClr val="FF000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B7136A-C994-9149-B01C-A8ED7AC17E64}"/>
              </a:ext>
            </a:extLst>
          </p:cNvPr>
          <p:cNvGrpSpPr/>
          <p:nvPr/>
        </p:nvGrpSpPr>
        <p:grpSpPr>
          <a:xfrm>
            <a:off x="2233989" y="4013466"/>
            <a:ext cx="4209221" cy="1639957"/>
            <a:chOff x="5068957" y="3776869"/>
            <a:chExt cx="5612295" cy="218660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D8CDA74-E024-FF45-BB74-AC90BB9A385C}"/>
                </a:ext>
              </a:extLst>
            </p:cNvPr>
            <p:cNvCxnSpPr/>
            <p:nvPr/>
          </p:nvCxnSpPr>
          <p:spPr>
            <a:xfrm>
              <a:off x="5088835" y="3790123"/>
              <a:ext cx="0" cy="2173355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D609C37-119C-8444-A035-D640FF5AF2F8}"/>
                </a:ext>
              </a:extLst>
            </p:cNvPr>
            <p:cNvCxnSpPr>
              <a:cxnSpLocks/>
            </p:cNvCxnSpPr>
            <p:nvPr/>
          </p:nvCxnSpPr>
          <p:spPr>
            <a:xfrm>
              <a:off x="5068957" y="3776869"/>
              <a:ext cx="5612295" cy="0"/>
            </a:xfrm>
            <a:prstGeom prst="straightConnector1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E034FBB-2D5F-4149-B5FD-83FBCDC282B9}"/>
                  </a:ext>
                </a:extLst>
              </p:cNvPr>
              <p:cNvSpPr/>
              <p:nvPr/>
            </p:nvSpPr>
            <p:spPr>
              <a:xfrm>
                <a:off x="628651" y="2873694"/>
                <a:ext cx="4028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𝜓</m:t>
                      </m:r>
                    </m:oMath>
                  </m:oMathPara>
                </a14:m>
                <a:endParaRPr lang="en-US" sz="1800" b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E034FBB-2D5F-4149-B5FD-83FBCDC282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1" y="2873694"/>
                <a:ext cx="402867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0173A73D-C8B2-468F-AD79-DCCFA9E51210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in Action:</a:t>
            </a:r>
            <a:endParaRPr lang="en-US" sz="12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 Rule on </a:t>
            </a: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Arial"/>
                <a:cs typeface="Times New Roman"/>
              </a:rPr>
              <a:t>LIA 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6786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BCC15-DD98-8AAC-1519-856732C9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Subsume Rule</a:t>
            </a:r>
            <a:r>
              <a:rPr lang="en-US" dirty="0"/>
              <a:t> in Spacer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72288-C428-DD13-BA66-CE504A446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general, </a:t>
            </a:r>
            <a:r>
              <a:rPr lang="en-US"/>
              <a:t>subsume </a:t>
            </a:r>
            <a:r>
              <a:rPr lang="en-US" dirty="0"/>
              <a:t>rule requires</a:t>
            </a:r>
          </a:p>
          <a:p>
            <a:pPr lvl="1"/>
            <a:r>
              <a:rPr lang="en-US" dirty="0"/>
              <a:t>a method to </a:t>
            </a:r>
            <a:r>
              <a:rPr lang="en-US" b="1" dirty="0"/>
              <a:t>cluster</a:t>
            </a:r>
            <a:r>
              <a:rPr lang="en-US" dirty="0"/>
              <a:t> lemmas/pobs together to discover common pattern</a:t>
            </a:r>
          </a:p>
          <a:p>
            <a:pPr lvl="1"/>
            <a:r>
              <a:rPr lang="en-US" dirty="0"/>
              <a:t>i.e., multiple lemmas are </a:t>
            </a:r>
            <a:r>
              <a:rPr lang="en-US" i="1" dirty="0"/>
              <a:t>different</a:t>
            </a:r>
            <a:r>
              <a:rPr lang="en-US" dirty="0"/>
              <a:t> instances of some more general pattern</a:t>
            </a:r>
          </a:p>
          <a:p>
            <a:pPr lvl="1"/>
            <a:r>
              <a:rPr lang="en-US" dirty="0"/>
              <a:t>a method </a:t>
            </a:r>
            <a:r>
              <a:rPr lang="en-US"/>
              <a:t>to </a:t>
            </a:r>
            <a:r>
              <a:rPr lang="en-US" b="1" dirty="0"/>
              <a:t>merge </a:t>
            </a:r>
            <a:r>
              <a:rPr lang="en-US" dirty="0"/>
              <a:t>lemmas into  a single lemma that strengthens all lemmas in a cluster</a:t>
            </a:r>
          </a:p>
          <a:p>
            <a:r>
              <a:rPr lang="en-US" dirty="0"/>
              <a:t>For LIA, we implement subsume as follows</a:t>
            </a:r>
          </a:p>
          <a:p>
            <a:pPr lvl="1"/>
            <a:r>
              <a:rPr lang="en-US" b="1" dirty="0"/>
              <a:t>clustering</a:t>
            </a:r>
            <a:r>
              <a:rPr lang="en-US" dirty="0"/>
              <a:t>: anti-unification </a:t>
            </a:r>
            <a:r>
              <a:rPr lang="en-US"/>
              <a:t>on</a:t>
            </a:r>
            <a:r>
              <a:rPr lang="en-US" dirty="0"/>
              <a:t> constants</a:t>
            </a:r>
          </a:p>
          <a:p>
            <a:pPr lvl="1"/>
            <a:r>
              <a:rPr lang="en-US" dirty="0"/>
              <a:t>two lemmas are cluster if they only differ in some numeric constants</a:t>
            </a:r>
          </a:p>
          <a:p>
            <a:pPr lvl="1"/>
            <a:r>
              <a:rPr lang="en-US" b="1" dirty="0"/>
              <a:t>merge</a:t>
            </a:r>
            <a:r>
              <a:rPr lang="en-US" dirty="0"/>
              <a:t>: convex closure (CC)</a:t>
            </a:r>
          </a:p>
          <a:p>
            <a:pPr lvl="1"/>
            <a:r>
              <a:rPr lang="en-US" dirty="0"/>
              <a:t>implement CC symbolically using quantifier elimination, approximate by MBP</a:t>
            </a:r>
          </a:p>
          <a:p>
            <a:r>
              <a:rPr lang="en-US" dirty="0"/>
              <a:t>Integrated in Spacer via the strategy</a:t>
            </a:r>
            <a:endParaRPr lang="en-US"/>
          </a:p>
          <a:p>
            <a:pPr lvl="2"/>
            <a:r>
              <a:rPr lang="en-US"/>
              <a:t>cluster</a:t>
            </a:r>
            <a:r>
              <a:rPr lang="en-US" dirty="0"/>
              <a:t> lemmas as they are learned</a:t>
            </a:r>
          </a:p>
          <a:p>
            <a:pPr lvl="2"/>
            <a:r>
              <a:rPr lang="en-US" dirty="0"/>
              <a:t>when the cluster is large enough</a:t>
            </a:r>
            <a:r>
              <a:rPr lang="en-US"/>
              <a:t>, </a:t>
            </a:r>
            <a:r>
              <a:rPr lang="en-US" dirty="0"/>
              <a:t>merge and create a conjecture</a:t>
            </a:r>
          </a:p>
          <a:p>
            <a:pPr lvl="2"/>
            <a:r>
              <a:rPr lang="en-US" dirty="0"/>
              <a:t>add </a:t>
            </a:r>
            <a:r>
              <a:rPr lang="en-US"/>
              <a:t>conjecture</a:t>
            </a:r>
            <a:r>
              <a:rPr lang="en-US" dirty="0"/>
              <a:t> as may </a:t>
            </a:r>
            <a:r>
              <a:rPr lang="en-US" dirty="0" err="1"/>
              <a:t>pob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23515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F943-3CCF-4E47-BAF1-39959F9426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422275"/>
            <a:ext cx="8153400" cy="384175"/>
          </a:xfrm>
        </p:spPr>
        <p:txBody>
          <a:bodyPr/>
          <a:lstStyle/>
          <a:p>
            <a:r>
              <a:rPr lang="en-US"/>
              <a:t>Example CHC: is this SAT?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E8F2B-7B17-594A-8E2D-0E709DEE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830262"/>
            <a:ext cx="4508500" cy="936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17332-509D-B84D-9B94-E0EC15E6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35" y="3124200"/>
            <a:ext cx="7689565" cy="236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E9A228-1671-3944-BA48-FBCA12882E69}"/>
              </a:ext>
            </a:extLst>
          </p:cNvPr>
          <p:cNvSpPr txBox="1"/>
          <p:nvPr/>
        </p:nvSpPr>
        <p:spPr>
          <a:xfrm>
            <a:off x="4340979" y="237329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Refutation</a:t>
            </a:r>
          </a:p>
        </p:txBody>
      </p:sp>
    </p:spTree>
    <p:extLst>
      <p:ext uri="{BB962C8B-B14F-4D97-AF65-F5344CB8AC3E}">
        <p14:creationId xmlns:p14="http://schemas.microsoft.com/office/powerpoint/2010/main" val="2238812789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0D5D0D-5A12-B44D-827A-2AFD5DC7215F}"/>
              </a:ext>
            </a:extLst>
          </p:cNvPr>
          <p:cNvSpPr/>
          <p:nvPr/>
        </p:nvSpPr>
        <p:spPr>
          <a:xfrm>
            <a:off x="312645" y="2702859"/>
            <a:ext cx="2067485" cy="8169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 Queue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941A4-1B46-4B41-A453-60946C9B3893}"/>
              </a:ext>
            </a:extLst>
          </p:cNvPr>
          <p:cNvSpPr/>
          <p:nvPr/>
        </p:nvSpPr>
        <p:spPr>
          <a:xfrm>
            <a:off x="6363821" y="2702858"/>
            <a:ext cx="2067485" cy="8169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Lemma Trace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C617E83F-24B9-F64F-A972-B19D46AB71A4}"/>
              </a:ext>
            </a:extLst>
          </p:cNvPr>
          <p:cNvCxnSpPr>
            <a:cxnSpLocks/>
            <a:stCxn id="12" idx="2"/>
          </p:cNvCxnSpPr>
          <p:nvPr/>
        </p:nvCxnSpPr>
        <p:spPr>
          <a:xfrm rot="5400000">
            <a:off x="5824005" y="2971147"/>
            <a:ext cx="1024939" cy="2122179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C8A76F2-F9A9-A14A-A3C8-D18D049A1E3E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1862036" y="3004119"/>
            <a:ext cx="1024937" cy="2056235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4C027E-7CA9-9C47-B3E3-267F410D7EB4}"/>
              </a:ext>
            </a:extLst>
          </p:cNvPr>
          <p:cNvCxnSpPr>
            <a:cxnSpLocks/>
          </p:cNvCxnSpPr>
          <p:nvPr/>
        </p:nvCxnSpPr>
        <p:spPr>
          <a:xfrm>
            <a:off x="4334996" y="3812240"/>
            <a:ext cx="0" cy="52716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66D0D9-B40E-EA48-BE5B-3ED8521FCC82}"/>
              </a:ext>
            </a:extLst>
          </p:cNvPr>
          <p:cNvCxnSpPr>
            <a:cxnSpLocks/>
          </p:cNvCxnSpPr>
          <p:nvPr/>
        </p:nvCxnSpPr>
        <p:spPr>
          <a:xfrm flipH="1">
            <a:off x="2380130" y="3256182"/>
            <a:ext cx="1223682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4B8FEF4-6BEB-DC4D-9792-D1C99F595805}"/>
              </a:ext>
            </a:extLst>
          </p:cNvPr>
          <p:cNvCxnSpPr>
            <a:cxnSpLocks/>
          </p:cNvCxnSpPr>
          <p:nvPr/>
        </p:nvCxnSpPr>
        <p:spPr>
          <a:xfrm flipH="1">
            <a:off x="5066179" y="2905718"/>
            <a:ext cx="126066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93CB15C-973D-3245-AF1F-35A7A1876FC0}"/>
              </a:ext>
            </a:extLst>
          </p:cNvPr>
          <p:cNvCxnSpPr>
            <a:cxnSpLocks/>
          </p:cNvCxnSpPr>
          <p:nvPr/>
        </p:nvCxnSpPr>
        <p:spPr>
          <a:xfrm>
            <a:off x="2400300" y="2905718"/>
            <a:ext cx="122368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EDC91FF3-D0EB-1740-BD62-E6C98BADE401}"/>
              </a:ext>
            </a:extLst>
          </p:cNvPr>
          <p:cNvCxnSpPr>
            <a:cxnSpLocks/>
          </p:cNvCxnSpPr>
          <p:nvPr/>
        </p:nvCxnSpPr>
        <p:spPr>
          <a:xfrm rot="10800000">
            <a:off x="753033" y="3519766"/>
            <a:ext cx="2850779" cy="1520570"/>
          </a:xfrm>
          <a:prstGeom prst="bentConnector3">
            <a:avLst>
              <a:gd name="adj1" fmla="val 100236"/>
            </a:avLst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91D1DDF9-572B-6842-B41B-907E930B4A21}"/>
              </a:ext>
            </a:extLst>
          </p:cNvPr>
          <p:cNvCxnSpPr>
            <a:cxnSpLocks/>
          </p:cNvCxnSpPr>
          <p:nvPr/>
        </p:nvCxnSpPr>
        <p:spPr>
          <a:xfrm flipV="1">
            <a:off x="5072903" y="3519766"/>
            <a:ext cx="2734643" cy="1520570"/>
          </a:xfrm>
          <a:prstGeom prst="bentConnector3">
            <a:avLst>
              <a:gd name="adj1" fmla="val 100157"/>
            </a:avLst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5D3BE90-E32B-5C44-B794-49495151F74A}"/>
                  </a:ext>
                </a:extLst>
              </p:cNvPr>
              <p:cNvSpPr txBox="1"/>
              <p:nvPr/>
            </p:nvSpPr>
            <p:spPr>
              <a:xfrm>
                <a:off x="5458038" y="2477642"/>
                <a:ext cx="476945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𝓞</m:t>
                      </m:r>
                      <m:r>
                        <a:rPr lang="en-CA" sz="2400" b="0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𝑖</m:t>
                      </m:r>
                    </m:oMath>
                  </m:oMathPara>
                </a14:m>
                <a:endParaRPr lang="en-US" sz="2400" b="0" baseline="-250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5D3BE90-E32B-5C44-B794-49495151F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038" y="2477642"/>
                <a:ext cx="476945" cy="360804"/>
              </a:xfrm>
              <a:prstGeom prst="rect">
                <a:avLst/>
              </a:prstGeom>
              <a:blipFill>
                <a:blip r:embed="rId3"/>
                <a:stretch>
                  <a:fillRect l="-253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80F7641-949A-2147-A7F7-F3A7578E2DA2}"/>
                  </a:ext>
                </a:extLst>
              </p:cNvPr>
              <p:cNvSpPr txBox="1"/>
              <p:nvPr/>
            </p:nvSpPr>
            <p:spPr>
              <a:xfrm>
                <a:off x="2419815" y="2441330"/>
                <a:ext cx="1241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⟨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80F7641-949A-2147-A7F7-F3A7578E2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815" y="2441330"/>
                <a:ext cx="1241109" cy="369332"/>
              </a:xfrm>
              <a:prstGeom prst="rect">
                <a:avLst/>
              </a:prstGeom>
              <a:blipFill>
                <a:blip r:embed="rId4"/>
                <a:stretch>
                  <a:fillRect l="-8824" r="-7843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20C2DAF-FF70-5F4E-8F19-58A7C647BCF8}"/>
                  </a:ext>
                </a:extLst>
              </p:cNvPr>
              <p:cNvSpPr/>
              <p:nvPr/>
            </p:nvSpPr>
            <p:spPr>
              <a:xfrm>
                <a:off x="4428260" y="3856533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20C2DAF-FF70-5F4E-8F19-58A7C647B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260" y="3856533"/>
                <a:ext cx="41229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8CEB0B9-21B1-E04D-B8FC-465688B56666}"/>
                  </a:ext>
                </a:extLst>
              </p:cNvPr>
              <p:cNvSpPr txBox="1"/>
              <p:nvPr/>
            </p:nvSpPr>
            <p:spPr>
              <a:xfrm>
                <a:off x="2598075" y="3290258"/>
                <a:ext cx="8040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CA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𝑖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8CEB0B9-21B1-E04D-B8FC-465688B56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075" y="3290258"/>
                <a:ext cx="804066" cy="369332"/>
              </a:xfrm>
              <a:prstGeom prst="rect">
                <a:avLst/>
              </a:prstGeom>
              <a:blipFill>
                <a:blip r:embed="rId6"/>
                <a:stretch>
                  <a:fillRect l="-12879" r="-13636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D5713FC-3F20-3148-A44B-6ECF76B2EC36}"/>
                  </a:ext>
                </a:extLst>
              </p:cNvPr>
              <p:cNvSpPr txBox="1"/>
              <p:nvPr/>
            </p:nvSpPr>
            <p:spPr>
              <a:xfrm>
                <a:off x="32541" y="3771179"/>
                <a:ext cx="7034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⟨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𝛾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𝑡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D5713FC-3F20-3148-A44B-6ECF76B2E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1" y="3771179"/>
                <a:ext cx="703462" cy="369332"/>
              </a:xfrm>
              <a:prstGeom prst="rect">
                <a:avLst/>
              </a:prstGeom>
              <a:blipFill>
                <a:blip r:embed="rId7"/>
                <a:stretch>
                  <a:fillRect l="-14655" r="-1465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C3594AC-8CB8-7C48-82D7-702E0B461934}"/>
                  </a:ext>
                </a:extLst>
              </p:cNvPr>
              <p:cNvSpPr txBox="1"/>
              <p:nvPr/>
            </p:nvSpPr>
            <p:spPr>
              <a:xfrm>
                <a:off x="2309108" y="4115554"/>
                <a:ext cx="734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⟨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𝜑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𝑗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C3594AC-8CB8-7C48-82D7-702E0B461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108" y="4115554"/>
                <a:ext cx="734817" cy="369332"/>
              </a:xfrm>
              <a:prstGeom prst="rect">
                <a:avLst/>
              </a:prstGeom>
              <a:blipFill>
                <a:blip r:embed="rId8"/>
                <a:stretch>
                  <a:fillRect l="-15000" r="-14167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930A71E-782D-FD41-98DC-77160AC59A08}"/>
                  </a:ext>
                </a:extLst>
              </p:cNvPr>
              <p:cNvSpPr txBox="1"/>
              <p:nvPr/>
            </p:nvSpPr>
            <p:spPr>
              <a:xfrm>
                <a:off x="5066180" y="4141148"/>
                <a:ext cx="2001351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A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ℒ</m:t>
                      </m:r>
                      <m:r>
                        <a:rPr lang="en-CA" sz="24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𝓞</m:t>
                      </m:r>
                      <m:r>
                        <m:rPr>
                          <m:nor/>
                        </m:rPr>
                        <a:rPr lang="en-CA" sz="2400" b="0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US" sz="2400" b="0" baseline="-250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930A71E-782D-FD41-98DC-77160AC59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180" y="4141148"/>
                <a:ext cx="2001351" cy="360804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73BE0A-6917-7143-B272-779039AFF67B}"/>
                  </a:ext>
                </a:extLst>
              </p:cNvPr>
              <p:cNvSpPr/>
              <p:nvPr/>
            </p:nvSpPr>
            <p:spPr>
              <a:xfrm>
                <a:off x="7856838" y="3621764"/>
                <a:ext cx="4744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73BE0A-6917-7143-B272-779039AFF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838" y="3621764"/>
                <a:ext cx="474489" cy="461665"/>
              </a:xfrm>
              <a:prstGeom prst="rect">
                <a:avLst/>
              </a:prstGeom>
              <a:blipFill>
                <a:blip r:embed="rId10"/>
                <a:stretch>
                  <a:fillRect l="-2564" r="-128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E084A6C6-4B49-40DD-AB8D-7B42B71E9E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7953" y="4234980"/>
            <a:ext cx="2057400" cy="251278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7E4B0D-C04C-2743-912D-D54A8A3889B6}"/>
              </a:ext>
            </a:extLst>
          </p:cNvPr>
          <p:cNvCxnSpPr>
            <a:cxnSpLocks/>
          </p:cNvCxnSpPr>
          <p:nvPr/>
        </p:nvCxnSpPr>
        <p:spPr>
          <a:xfrm>
            <a:off x="5072903" y="3241054"/>
            <a:ext cx="129764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D09BFAC-9274-264A-996C-475CACA66F23}"/>
                  </a:ext>
                </a:extLst>
              </p:cNvPr>
              <p:cNvSpPr/>
              <p:nvPr/>
            </p:nvSpPr>
            <p:spPr>
              <a:xfrm>
                <a:off x="5449845" y="3284708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D09BFAC-9274-264A-996C-475CACA66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845" y="3284708"/>
                <a:ext cx="412292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42753FA2-68FA-46D1-80B6-660C561E0718}"/>
              </a:ext>
            </a:extLst>
          </p:cNvPr>
          <p:cNvSpPr txBox="1">
            <a:spLocks/>
          </p:cNvSpPr>
          <p:nvPr/>
        </p:nvSpPr>
        <p:spPr>
          <a:xfrm>
            <a:off x="539563" y="372130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Ground Control to Spacer Tom:</a:t>
            </a:r>
            <a:endParaRPr lang="en-US" sz="3300" b="0">
              <a:solidFill>
                <a:prstClr val="black"/>
              </a:solidFill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Global Guidance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75B1C-D4CD-4CC5-B428-3A905312567A}"/>
              </a:ext>
            </a:extLst>
          </p:cNvPr>
          <p:cNvSpPr txBox="1">
            <a:spLocks/>
          </p:cNvSpPr>
          <p:nvPr/>
        </p:nvSpPr>
        <p:spPr>
          <a:xfrm>
            <a:off x="5487034" y="4827946"/>
            <a:ext cx="2158211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</a:t>
            </a:r>
            <a:endParaRPr lang="en-US" sz="3300" b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A9FAE5-4DB7-4ACF-86C6-9506BE1C75A0}"/>
              </a:ext>
            </a:extLst>
          </p:cNvPr>
          <p:cNvSpPr txBox="1">
            <a:spLocks/>
          </p:cNvSpPr>
          <p:nvPr/>
        </p:nvSpPr>
        <p:spPr>
          <a:xfrm>
            <a:off x="785007" y="4889753"/>
            <a:ext cx="2261004" cy="7254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Concretize</a:t>
            </a:r>
            <a:endParaRPr lang="en-US" sz="3300" b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97E738-3ED1-4F0D-A91E-383E3A42E045}"/>
              </a:ext>
            </a:extLst>
          </p:cNvPr>
          <p:cNvSpPr txBox="1">
            <a:spLocks/>
          </p:cNvSpPr>
          <p:nvPr/>
        </p:nvSpPr>
        <p:spPr>
          <a:xfrm>
            <a:off x="791263" y="4370295"/>
            <a:ext cx="240669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Conjecture</a:t>
            </a:r>
            <a:endParaRPr lang="en-US" sz="3300" b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9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BC3C8C1-24F7-C395-E7AD-465DD80587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2655" y="1993411"/>
            <a:ext cx="1251777" cy="16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2917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8A8E-9E1B-37CD-DBEC-40B0232E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49BC0-12DD-2549-A18F-5F92EED44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Implemented in Spacer (still PR in Z3)</a:t>
            </a:r>
          </a:p>
          <a:p>
            <a:pPr lvl="1"/>
            <a:r>
              <a:rPr lang="en-CA">
                <a:hlinkClick r:id="rId2"/>
              </a:rPr>
              <a:t>https://github.com/Z3Prover/z3/pull/6026</a:t>
            </a:r>
            <a:endParaRPr lang="en-CA"/>
          </a:p>
          <a:p>
            <a:pPr lvl="1"/>
            <a:endParaRPr lang="en-CA"/>
          </a:p>
          <a:p>
            <a:r>
              <a:rPr lang="en-CA"/>
              <a:t>Supports</a:t>
            </a:r>
          </a:p>
          <a:p>
            <a:pPr lvl="1"/>
            <a:r>
              <a:rPr lang="en-CA"/>
              <a:t>Linear Integer Arithmetic, Linear Real Arithmetic</a:t>
            </a:r>
          </a:p>
          <a:p>
            <a:pPr lvl="1"/>
            <a:r>
              <a:rPr lang="en-CA"/>
              <a:t>Linear and Non-linear CHCs</a:t>
            </a:r>
          </a:p>
          <a:p>
            <a:pPr lvl="1"/>
            <a:r>
              <a:rPr lang="en-CA"/>
              <a:t>(in progress) Quantified Arrays and Fixed-Size Bit-Vectors</a:t>
            </a:r>
          </a:p>
          <a:p>
            <a:pPr lvl="1"/>
            <a:endParaRPr lang="en-CA"/>
          </a:p>
          <a:p>
            <a:r>
              <a:rPr lang="en-CA"/>
              <a:t>Evaluated on LIA instances from CHC-COMP</a:t>
            </a:r>
          </a:p>
          <a:p>
            <a:endParaRPr lang="en-CA"/>
          </a:p>
          <a:p>
            <a:endParaRPr lang="en-US"/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FF3019-FE02-1B4B-B2AA-B322E2E5CB75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</p:spTree>
    <p:extLst>
      <p:ext uri="{BB962C8B-B14F-4D97-AF65-F5344CB8AC3E}">
        <p14:creationId xmlns:p14="http://schemas.microsoft.com/office/powerpoint/2010/main" val="357796864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C723F8-5117-02EA-5BC3-4FB1FBA1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 on CHC-COMP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4F007D5-9421-894A-B0E3-C70648C200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563561" y="1883562"/>
            <a:ext cx="8016875" cy="21463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F45204-2FBB-F94D-B68C-1AE4866988AD}"/>
              </a:ext>
            </a:extLst>
          </p:cNvPr>
          <p:cNvSpPr txBox="1"/>
          <p:nvPr/>
        </p:nvSpPr>
        <p:spPr>
          <a:xfrm>
            <a:off x="3001985" y="4648468"/>
            <a:ext cx="58912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i="1" err="1">
                <a:solidFill>
                  <a:prstClr val="black"/>
                </a:solidFill>
                <a:latin typeface="+mj-lt"/>
                <a:ea typeface="+mn-ea"/>
                <a:cs typeface="Times New Roman" panose="02020603050405020304" pitchFamily="18" charset="0"/>
              </a:rPr>
              <a:t>fw</a:t>
            </a:r>
            <a:r>
              <a:rPr lang="en-US" sz="2100" b="0">
                <a:solidFill>
                  <a:prstClr val="black"/>
                </a:solidFill>
                <a:latin typeface="+mj-lt"/>
                <a:ea typeface="+mn-ea"/>
                <a:cs typeface="Times New Roman" panose="02020603050405020304" pitchFamily="18" charset="0"/>
              </a:rPr>
              <a:t> and </a:t>
            </a:r>
            <a:r>
              <a:rPr lang="en-US" sz="2100" i="1" err="1">
                <a:solidFill>
                  <a:prstClr val="black"/>
                </a:solidFill>
                <a:latin typeface="+mj-lt"/>
                <a:ea typeface="+mn-ea"/>
                <a:cs typeface="Times New Roman" panose="02020603050405020304" pitchFamily="18" charset="0"/>
              </a:rPr>
              <a:t>bw</a:t>
            </a:r>
            <a:r>
              <a:rPr lang="en-US" sz="2100" b="0">
                <a:solidFill>
                  <a:prstClr val="black"/>
                </a:solidFill>
                <a:latin typeface="+mj-lt"/>
                <a:ea typeface="+mn-ea"/>
                <a:cs typeface="Times New Roman" panose="02020603050405020304" pitchFamily="18" charset="0"/>
              </a:rPr>
              <a:t> are different interpolation strategies 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i="1" err="1">
                <a:solidFill>
                  <a:prstClr val="black"/>
                </a:solidFill>
                <a:latin typeface="+mj-lt"/>
                <a:ea typeface="+mn-ea"/>
                <a:cs typeface="Times New Roman" panose="02020603050405020304" pitchFamily="18" charset="0"/>
              </a:rPr>
              <a:t>sc</a:t>
            </a:r>
            <a:r>
              <a:rPr lang="en-US" sz="2100" b="0">
                <a:solidFill>
                  <a:prstClr val="black"/>
                </a:solidFill>
                <a:latin typeface="+mj-lt"/>
                <a:ea typeface="+mn-ea"/>
                <a:cs typeface="Times New Roman" panose="02020603050405020304" pitchFamily="18" charset="0"/>
              </a:rPr>
              <a:t> configuration disables interpolation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D42D9D-5C6D-6F42-AB59-74A336C91829}"/>
              </a:ext>
            </a:extLst>
          </p:cNvPr>
          <p:cNvSpPr/>
          <p:nvPr/>
        </p:nvSpPr>
        <p:spPr>
          <a:xfrm>
            <a:off x="6281531" y="3177209"/>
            <a:ext cx="625799" cy="724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noFill/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8AD2AE-564B-3041-A39E-AFACBD87FC40}"/>
              </a:ext>
            </a:extLst>
          </p:cNvPr>
          <p:cNvSpPr/>
          <p:nvPr/>
        </p:nvSpPr>
        <p:spPr>
          <a:xfrm>
            <a:off x="3255066" y="3177208"/>
            <a:ext cx="625799" cy="724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noFill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082D4-B38A-8B46-8093-96C9DB07F90E}"/>
              </a:ext>
            </a:extLst>
          </p:cNvPr>
          <p:cNvSpPr txBox="1"/>
          <p:nvPr/>
        </p:nvSpPr>
        <p:spPr>
          <a:xfrm>
            <a:off x="1291915" y="5771760"/>
            <a:ext cx="6636369" cy="4154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0" i="1" err="1">
                <a:solidFill>
                  <a:prstClr val="black"/>
                </a:solidFill>
                <a:latin typeface="+mj-lt"/>
                <a:cs typeface="Times New Roman"/>
              </a:rPr>
              <a:t>GSpacer</a:t>
            </a:r>
            <a:r>
              <a:rPr lang="en-US" sz="2100" b="0" i="1">
                <a:solidFill>
                  <a:prstClr val="black"/>
                </a:solidFill>
                <a:latin typeface="+mj-lt"/>
                <a:cs typeface="Times New Roman"/>
              </a:rPr>
              <a:t> won 3 of the 4 tracks at CHC-COMP 2020 </a:t>
            </a:r>
            <a:endParaRPr lang="en-US" sz="2100" b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A76B8E4A-90F6-2944-8EDE-07F0C7618BFD}"/>
              </a:ext>
            </a:extLst>
          </p:cNvPr>
          <p:cNvSpPr/>
          <p:nvPr/>
        </p:nvSpPr>
        <p:spPr>
          <a:xfrm>
            <a:off x="3880865" y="1016277"/>
            <a:ext cx="2659083" cy="556591"/>
          </a:xfrm>
          <a:prstGeom prst="wedgeRoundRectCallout">
            <a:avLst>
              <a:gd name="adj1" fmla="val -48622"/>
              <a:gd name="adj2" fmla="val 22182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02926EE0-BF93-2249-92C2-87C09371EAFD}"/>
              </a:ext>
            </a:extLst>
          </p:cNvPr>
          <p:cNvSpPr/>
          <p:nvPr/>
        </p:nvSpPr>
        <p:spPr>
          <a:xfrm>
            <a:off x="3880865" y="1016277"/>
            <a:ext cx="2659083" cy="556592"/>
          </a:xfrm>
          <a:prstGeom prst="wedgeRoundRectCallout">
            <a:avLst>
              <a:gd name="adj1" fmla="val 62494"/>
              <a:gd name="adj2" fmla="val 22105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interpolation!</a:t>
            </a:r>
          </a:p>
        </p:txBody>
      </p:sp>
      <p:pic>
        <p:nvPicPr>
          <p:cNvPr id="4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DC7CA57-5E2D-393E-C3A3-EA6DF0932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501" y="161938"/>
            <a:ext cx="1251777" cy="1690069"/>
          </a:xfrm>
          <a:prstGeom prst="rect">
            <a:avLst/>
          </a:prstGeom>
        </p:spPr>
      </p:pic>
      <p:pic>
        <p:nvPicPr>
          <p:cNvPr id="5" name="Picture 4" descr="zyckekoTE.png">
            <a:extLst>
              <a:ext uri="{FF2B5EF4-FFF2-40B4-BE49-F238E27FC236}">
                <a16:creationId xmlns:a16="http://schemas.microsoft.com/office/drawing/2014/main" id="{0260764A-8002-5F8C-29A9-04B8C763AC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9" y="4191752"/>
            <a:ext cx="1185006" cy="1580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942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3" grpId="0" animBg="1"/>
      <p:bldP spid="2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7DD3-26CC-6048-B2AD-E9CABEF4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B9045A-6A27-404E-98D0-351A45848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47" t="30281" r="13279" b="24407"/>
          <a:stretch/>
        </p:blipFill>
        <p:spPr>
          <a:xfrm>
            <a:off x="-85725" y="2316243"/>
            <a:ext cx="4822032" cy="37365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B1AD6-20FC-0B44-8C50-449E3A53E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5" t="28125" r="12974" b="27292"/>
          <a:stretch/>
        </p:blipFill>
        <p:spPr>
          <a:xfrm>
            <a:off x="4723864" y="2316244"/>
            <a:ext cx="4409420" cy="339430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0ADA83-577C-0C40-BE6B-30D0F90FC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74086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1226D-FE36-64D8-E88D-2B96D36A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Arbitrary (</a:t>
            </a:r>
            <a:r>
              <a:rPr lang="en-US" err="1"/>
              <a:t>LArb</a:t>
            </a:r>
            <a:r>
              <a:rPr lang="en-US"/>
              <a:t>) from PLDI 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74D27-C18E-2744-8C44-3FB80B5DFF67}"/>
              </a:ext>
            </a:extLst>
          </p:cNvPr>
          <p:cNvSpPr txBox="1"/>
          <p:nvPr/>
        </p:nvSpPr>
        <p:spPr>
          <a:xfrm>
            <a:off x="2769762" y="1527463"/>
            <a:ext cx="461810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0">
                <a:solidFill>
                  <a:prstClr val="black"/>
                </a:solidFill>
                <a:latin typeface="+mj-lt"/>
                <a:ea typeface="+mn-ea"/>
                <a:cs typeface="Times New Roman"/>
              </a:rPr>
              <a:t>Data-driven, machine learning based invariant inference algorithm</a:t>
            </a:r>
            <a:endParaRPr lang="en-US" sz="1350" b="0">
              <a:solidFill>
                <a:prstClr val="black"/>
              </a:solidFill>
              <a:latin typeface="+mj-lt"/>
              <a:ea typeface="+mn-ea"/>
              <a:cs typeface="Times New Roman"/>
            </a:endParaRPr>
          </a:p>
        </p:txBody>
      </p:sp>
      <p:pic>
        <p:nvPicPr>
          <p:cNvPr id="3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56B6B8F7-01F0-4AA3-A007-B64A7C8E1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43" y="2747271"/>
            <a:ext cx="4833257" cy="2389177"/>
          </a:xfrm>
          <a:prstGeom prst="rect">
            <a:avLst/>
          </a:prstGeom>
        </p:spPr>
      </p:pic>
      <p:pic>
        <p:nvPicPr>
          <p:cNvPr id="6" name="Picture 10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7B8AA227-32B3-4D84-BABA-EFA4CC187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73" y="1213997"/>
            <a:ext cx="1121834" cy="13470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0165A8-2F00-40E5-B8A5-5B16120E0C3C}"/>
              </a:ext>
            </a:extLst>
          </p:cNvPr>
          <p:cNvSpPr txBox="1"/>
          <p:nvPr/>
        </p:nvSpPr>
        <p:spPr>
          <a:xfrm>
            <a:off x="162029" y="5136448"/>
            <a:ext cx="4618105" cy="9464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0">
                <a:solidFill>
                  <a:prstClr val="black"/>
                </a:solidFill>
                <a:latin typeface="+mj-lt"/>
                <a:ea typeface="+mn-ea"/>
                <a:cs typeface="Times New Roman"/>
              </a:rPr>
              <a:t>Evaluation showed promise on </a:t>
            </a:r>
            <a:br>
              <a:rPr lang="en-US" sz="2100" b="0">
                <a:solidFill>
                  <a:prstClr val="black"/>
                </a:solidFill>
                <a:latin typeface="+mj-lt"/>
                <a:ea typeface="+mn-ea"/>
                <a:cs typeface="Times New Roman"/>
              </a:rPr>
            </a:br>
            <a:r>
              <a:rPr lang="en-US" sz="2100" b="0">
                <a:solidFill>
                  <a:prstClr val="black"/>
                </a:solidFill>
                <a:latin typeface="+mj-lt"/>
                <a:ea typeface="+mn-ea"/>
                <a:cs typeface="Times New Roman"/>
              </a:rPr>
              <a:t>a subset of SV-COMP benchmarks</a:t>
            </a:r>
            <a:endParaRPr lang="en-US" sz="1350" b="0">
              <a:solidFill>
                <a:prstClr val="black"/>
              </a:solidFill>
              <a:latin typeface="+mj-lt"/>
              <a:ea typeface="+mn-ea"/>
              <a:cs typeface="Calibri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+mj-lt"/>
              <a:ea typeface="+mn-ea"/>
              <a:cs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4B19FE-B9B2-AB43-A254-642E083B740D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7549816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4BE29-1148-0D2C-7D6C-37B04150CB3D}"/>
              </a:ext>
            </a:extLst>
          </p:cNvPr>
          <p:cNvSpPr txBox="1"/>
          <p:nvPr/>
        </p:nvSpPr>
        <p:spPr>
          <a:xfrm>
            <a:off x="1944633" y="6097171"/>
            <a:ext cx="674216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dirty="0"/>
              <a:t>H. Zhu, S. Magill, S. Jagannathan: A data-driven CHC solver. PLDI 2018</a:t>
            </a:r>
          </a:p>
        </p:txBody>
      </p:sp>
    </p:spTree>
    <p:extLst>
      <p:ext uri="{BB962C8B-B14F-4D97-AF65-F5344CB8AC3E}">
        <p14:creationId xmlns:p14="http://schemas.microsoft.com/office/powerpoint/2010/main" val="2352036009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F8D5-93EF-B74B-DD4D-1A9E1E55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GSpacer</a:t>
            </a:r>
            <a:r>
              <a:rPr lang="en-US"/>
              <a:t> versus </a:t>
            </a:r>
            <a:r>
              <a:rPr lang="en-US" err="1"/>
              <a:t>LArb</a:t>
            </a:r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C82D6-F7AB-E278-1FD2-A13E29264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 CHC-COMP </a:t>
            </a:r>
            <a:r>
              <a:rPr lang="en-US" err="1"/>
              <a:t>instnaces</a:t>
            </a:r>
            <a:r>
              <a:rPr lang="en-US"/>
              <a:t>, </a:t>
            </a:r>
            <a:r>
              <a:rPr lang="en-US" err="1"/>
              <a:t>LArb</a:t>
            </a:r>
            <a:r>
              <a:rPr lang="en-US"/>
              <a:t> is not competitive even against Spacer w/o global guidance</a:t>
            </a:r>
          </a:p>
          <a:p>
            <a:endParaRPr lang="en-US"/>
          </a:p>
          <a:p>
            <a:r>
              <a:rPr lang="en-US"/>
              <a:t>Instead, we compare </a:t>
            </a:r>
            <a:r>
              <a:rPr lang="en-US" err="1"/>
              <a:t>GSpacer</a:t>
            </a:r>
            <a:r>
              <a:rPr lang="en-US"/>
              <a:t> and </a:t>
            </a:r>
            <a:r>
              <a:rPr lang="en-US" err="1"/>
              <a:t>LArb</a:t>
            </a:r>
            <a:r>
              <a:rPr lang="en-US"/>
              <a:t> on benchmarks from PLDI’18 paper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345AF0-6527-E74A-9FFA-5561D108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97" y="3062329"/>
            <a:ext cx="6447253" cy="1713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5609B-E2D2-184C-917E-863DF0577D23}"/>
              </a:ext>
            </a:extLst>
          </p:cNvPr>
          <p:cNvSpPr txBox="1"/>
          <p:nvPr/>
        </p:nvSpPr>
        <p:spPr>
          <a:xfrm>
            <a:off x="5228272" y="6281691"/>
            <a:ext cx="2954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VB</a:t>
            </a:r>
            <a:r>
              <a:rPr lang="en-US" sz="2100" b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stands for virtual best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9124C9-6F1E-BA4E-AD11-B0436E6BEE55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pic>
        <p:nvPicPr>
          <p:cNvPr id="8" name="Picture 10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8FFBCF8F-F250-7CE6-96AF-868A470DD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37" y="4841798"/>
            <a:ext cx="1121834" cy="1347047"/>
          </a:xfrm>
          <a:prstGeom prst="rect">
            <a:avLst/>
          </a:prstGeom>
        </p:spPr>
      </p:pic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DAC67EA-B7AF-2C8B-6096-2D98555D7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023" y="4452353"/>
            <a:ext cx="1251777" cy="16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30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D79AE-4CEC-4747-A573-BFFF8D1C3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57" y="4178002"/>
            <a:ext cx="7930559" cy="2275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Global guidance technique to mitigate limitations of local reasoning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Stable under different interpolation strategies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driven guidance for MC is better than both invariant inference and local reasoning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74A46-1224-2F41-BAA3-BFF9AA6D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771AD8-F1AA-3546-B0E5-B22BCEAB6D9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E6CBE0-D322-3A47-BC94-251F46F36790}"/>
              </a:ext>
            </a:extLst>
          </p:cNvPr>
          <p:cNvSpPr txBox="1">
            <a:spLocks/>
          </p:cNvSpPr>
          <p:nvPr/>
        </p:nvSpPr>
        <p:spPr>
          <a:xfrm>
            <a:off x="584791" y="1248345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Conclusion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AF1262-AF65-0749-A57C-D7B543D8E312}"/>
              </a:ext>
            </a:extLst>
          </p:cNvPr>
          <p:cNvGrpSpPr/>
          <p:nvPr/>
        </p:nvGrpSpPr>
        <p:grpSpPr>
          <a:xfrm>
            <a:off x="421753" y="2123336"/>
            <a:ext cx="3231836" cy="1923065"/>
            <a:chOff x="416859" y="521460"/>
            <a:chExt cx="10824882" cy="733255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7D78C0-5D3B-DF4F-A299-0716871F7749}"/>
                </a:ext>
              </a:extLst>
            </p:cNvPr>
            <p:cNvSpPr/>
            <p:nvPr/>
          </p:nvSpPr>
          <p:spPr>
            <a:xfrm>
              <a:off x="416859" y="2460812"/>
              <a:ext cx="2756647" cy="108921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POB Queue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A80C95-6771-5C40-A823-19ECCD3294F1}"/>
                </a:ext>
              </a:extLst>
            </p:cNvPr>
            <p:cNvSpPr/>
            <p:nvPr/>
          </p:nvSpPr>
          <p:spPr>
            <a:xfrm>
              <a:off x="8485094" y="2460811"/>
              <a:ext cx="2756647" cy="108921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Lemma Trace</a:t>
              </a:r>
            </a:p>
          </p:txBody>
        </p: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8A2A9DA0-CB1F-BE4F-8E9A-80373F5D2C6C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rot="5400000">
              <a:off x="7765340" y="2818529"/>
              <a:ext cx="1366585" cy="282957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316143C5-12D5-704B-96FB-FC6494AD07EA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rot="16200000" flipH="1">
              <a:off x="2482715" y="2862491"/>
              <a:ext cx="1366582" cy="274164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7B7D860-1FC0-0747-9028-8D0B56AF3A62}"/>
                </a:ext>
              </a:extLst>
            </p:cNvPr>
            <p:cNvCxnSpPr>
              <a:cxnSpLocks/>
            </p:cNvCxnSpPr>
            <p:nvPr/>
          </p:nvCxnSpPr>
          <p:spPr>
            <a:xfrm>
              <a:off x="5779994" y="3939987"/>
              <a:ext cx="0" cy="7028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5D1EA99-DFBF-454D-B22A-3E67DEFEC9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3506" y="3198576"/>
              <a:ext cx="1631576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6B39FC2-C775-6D44-AD97-0341468ED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4906" y="2731291"/>
              <a:ext cx="168088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8D22C77-5E5F-3D4F-A7D7-D1AD2A6EB199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2731291"/>
              <a:ext cx="163157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0166E14B-60F5-2B46-860D-6DA9F1C108E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004044" y="3550022"/>
              <a:ext cx="3801038" cy="2027426"/>
            </a:xfrm>
            <a:prstGeom prst="bentConnector3">
              <a:avLst>
                <a:gd name="adj1" fmla="val 100236"/>
              </a:avLst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C4FDF5FE-C78E-324D-9493-0F1C0A3AD8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3871" y="3550021"/>
              <a:ext cx="3646190" cy="2027427"/>
            </a:xfrm>
            <a:prstGeom prst="bentConnector3">
              <a:avLst>
                <a:gd name="adj1" fmla="val 100157"/>
              </a:avLst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8" name="Picture 6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C8E779F7-8515-3748-8D5C-B80A748C2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7270" y="4503639"/>
              <a:ext cx="2743200" cy="3350373"/>
            </a:xfrm>
            <a:prstGeom prst="rect">
              <a:avLst/>
            </a:prstGeom>
          </p:spPr>
        </p:pic>
        <p:pic>
          <p:nvPicPr>
            <p:cNvPr id="29" name="Picture 2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032E69E-09BD-1F4E-8D2F-E79841940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1704" y="1438093"/>
              <a:ext cx="1826592" cy="2380509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1EA057-0837-0B45-B179-3CC122C272CB}"/>
                </a:ext>
              </a:extLst>
            </p:cNvPr>
            <p:cNvCxnSpPr>
              <a:cxnSpLocks/>
            </p:cNvCxnSpPr>
            <p:nvPr/>
          </p:nvCxnSpPr>
          <p:spPr>
            <a:xfrm>
              <a:off x="6763871" y="3178405"/>
              <a:ext cx="173018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00160B72-AB84-9446-90B4-6A743F926B4C}"/>
                </a:ext>
              </a:extLst>
            </p:cNvPr>
            <p:cNvSpPr txBox="1">
              <a:spLocks/>
            </p:cNvSpPr>
            <p:nvPr/>
          </p:nvSpPr>
          <p:spPr>
            <a:xfrm>
              <a:off x="779721" y="521460"/>
              <a:ext cx="9144000" cy="1111694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4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sz="1200" b="0">
                  <a:solidFill>
                    <a:srgbClr val="4472C4">
                      <a:lumMod val="50000"/>
                    </a:srgbClr>
                  </a:solidFill>
                  <a:latin typeface="Verdana Pro Cond Black"/>
                  <a:cs typeface="Times New Roman"/>
                </a:rPr>
                <a:t>Ground Control to Spacer Tom:</a:t>
              </a:r>
              <a:endParaRPr lang="en-US" sz="3300" b="0">
                <a:solidFill>
                  <a:prstClr val="black"/>
                </a:solidFill>
              </a:endParaRPr>
            </a:p>
            <a:p>
              <a:pPr defTabSz="685800" fontAlgn="auto">
                <a:spcAft>
                  <a:spcPts val="0"/>
                </a:spcAft>
              </a:pPr>
              <a:r>
                <a:rPr lang="en-US" sz="3300" b="0">
                  <a:solidFill>
                    <a:srgbClr val="4472C4">
                      <a:lumMod val="50000"/>
                    </a:srgbClr>
                  </a:solidFill>
                  <a:latin typeface="Verdana Pro Cond Black"/>
                  <a:cs typeface="Times New Roman"/>
                </a:rPr>
                <a:t>Global Guidance</a:t>
              </a:r>
              <a:endPara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</a:endParaRP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E13F436E-07EA-EC48-A937-9C85D1284B52}"/>
                </a:ext>
              </a:extLst>
            </p:cNvPr>
            <p:cNvSpPr txBox="1">
              <a:spLocks/>
            </p:cNvSpPr>
            <p:nvPr/>
          </p:nvSpPr>
          <p:spPr>
            <a:xfrm>
              <a:off x="7608319" y="5466910"/>
              <a:ext cx="2877614" cy="111169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sz="1050" b="0">
                  <a:solidFill>
                    <a:srgbClr val="4472C4">
                      <a:lumMod val="50000"/>
                    </a:srgbClr>
                  </a:solidFill>
                  <a:latin typeface="Verdana Pro Cond Black"/>
                  <a:cs typeface="Times New Roman"/>
                </a:rPr>
                <a:t>Subsume</a:t>
              </a:r>
              <a:endParaRPr lang="en-US" sz="1050" b="0">
                <a:solidFill>
                  <a:srgbClr val="4472C4">
                    <a:lumMod val="50000"/>
                  </a:srgbClr>
                </a:solidFill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235BFD67-C3C0-8D4F-8F8E-B745A5BF6293}"/>
                </a:ext>
              </a:extLst>
            </p:cNvPr>
            <p:cNvSpPr txBox="1">
              <a:spLocks/>
            </p:cNvSpPr>
            <p:nvPr/>
          </p:nvSpPr>
          <p:spPr>
            <a:xfrm>
              <a:off x="1055018" y="5529246"/>
              <a:ext cx="3014671" cy="96725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sz="1050" b="0">
                  <a:solidFill>
                    <a:srgbClr val="4472C4">
                      <a:lumMod val="50000"/>
                    </a:srgbClr>
                  </a:solidFill>
                  <a:latin typeface="Verdana Pro Cond Black"/>
                  <a:cs typeface="Times New Roman"/>
                </a:rPr>
                <a:t>Concretize</a:t>
              </a:r>
              <a:endParaRPr lang="en-US" sz="1050" b="0">
                <a:solidFill>
                  <a:prstClr val="black"/>
                </a:solidFill>
              </a:endParaRP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AD4B8838-DEAA-BA41-BE86-AF5DFD693D2D}"/>
                </a:ext>
              </a:extLst>
            </p:cNvPr>
            <p:cNvSpPr txBox="1">
              <a:spLocks/>
            </p:cNvSpPr>
            <p:nvPr/>
          </p:nvSpPr>
          <p:spPr>
            <a:xfrm>
              <a:off x="1055018" y="4713044"/>
              <a:ext cx="3208921" cy="111169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sz="1050" b="0">
                  <a:solidFill>
                    <a:srgbClr val="4472C4">
                      <a:lumMod val="50000"/>
                    </a:srgbClr>
                  </a:solidFill>
                  <a:latin typeface="Verdana Pro Cond Black"/>
                  <a:cs typeface="Times New Roman"/>
                </a:rPr>
                <a:t>Conjecture</a:t>
              </a:r>
              <a:endParaRPr lang="en-US" sz="1050" b="0">
                <a:solidFill>
                  <a:srgbClr val="4472C4">
                    <a:lumMod val="50000"/>
                  </a:srgbClr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E49824C-3ECE-4647-AE37-B205124F5C95}"/>
              </a:ext>
            </a:extLst>
          </p:cNvPr>
          <p:cNvGrpSpPr/>
          <p:nvPr/>
        </p:nvGrpSpPr>
        <p:grpSpPr>
          <a:xfrm>
            <a:off x="3977482" y="1182453"/>
            <a:ext cx="2204657" cy="1479222"/>
            <a:chOff x="124664" y="1777163"/>
            <a:chExt cx="9486412" cy="490159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C570D6-B4CD-F043-AAF3-7D89AB6602DC}"/>
                </a:ext>
              </a:extLst>
            </p:cNvPr>
            <p:cNvSpPr/>
            <p:nvPr/>
          </p:nvSpPr>
          <p:spPr>
            <a:xfrm>
              <a:off x="134495" y="4225461"/>
              <a:ext cx="2859533" cy="980982"/>
            </a:xfrm>
            <a:prstGeom prst="rect">
              <a:avLst/>
            </a:prstGeom>
            <a:ln w="63500"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689098A-D145-3346-942F-1044662244BC}"/>
                </a:ext>
              </a:extLst>
            </p:cNvPr>
            <p:cNvGrpSpPr/>
            <p:nvPr/>
          </p:nvGrpSpPr>
          <p:grpSpPr>
            <a:xfrm>
              <a:off x="4707774" y="3020274"/>
              <a:ext cx="4903302" cy="2784729"/>
              <a:chOff x="5777950" y="3178749"/>
              <a:chExt cx="4903302" cy="2784729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971C835-A2C8-CE4B-8F06-2B626E46E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7828" y="3178749"/>
                <a:ext cx="0" cy="2784729"/>
              </a:xfrm>
              <a:prstGeom prst="straightConnector1">
                <a:avLst/>
              </a:prstGeom>
              <a:ln w="635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9D94C98D-A436-1F48-9D35-969B4870B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7950" y="3178749"/>
                <a:ext cx="4903302" cy="0"/>
              </a:xfrm>
              <a:prstGeom prst="straightConnector1">
                <a:avLst/>
              </a:prstGeom>
              <a:ln w="635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0DD1C59-5E29-A248-8A83-9002920F06A0}"/>
                </a:ext>
              </a:extLst>
            </p:cNvPr>
            <p:cNvSpPr txBox="1"/>
            <p:nvPr/>
          </p:nvSpPr>
          <p:spPr>
            <a:xfrm>
              <a:off x="2133781" y="2139214"/>
              <a:ext cx="901147" cy="23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CA" sz="1350" b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Consolas" panose="020B0609020204030204" pitchFamily="49" charset="0"/>
                </a:rPr>
                <a:t>a – c </a:t>
              </a:r>
              <a:endParaRPr lang="en-CA" sz="1350" b="0">
                <a:solidFill>
                  <a:srgbClr val="FF0000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28A21FE-01CE-2A45-BAB8-D0954F62D015}"/>
                </a:ext>
              </a:extLst>
            </p:cNvPr>
            <p:cNvSpPr/>
            <p:nvPr/>
          </p:nvSpPr>
          <p:spPr>
            <a:xfrm>
              <a:off x="134495" y="1819359"/>
              <a:ext cx="9293284" cy="1190817"/>
            </a:xfrm>
            <a:prstGeom prst="rect">
              <a:avLst/>
            </a:prstGeom>
            <a:ln w="63500"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8B146C-9F6E-5941-9400-E3B55C6A3993}"/>
                </a:ext>
              </a:extLst>
            </p:cNvPr>
            <p:cNvSpPr/>
            <p:nvPr/>
          </p:nvSpPr>
          <p:spPr>
            <a:xfrm>
              <a:off x="134496" y="5178055"/>
              <a:ext cx="1184248" cy="1314820"/>
            </a:xfrm>
            <a:prstGeom prst="rect">
              <a:avLst/>
            </a:prstGeom>
            <a:ln w="63500"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72C5805-DBAA-CB4D-9808-79791D5964CD}"/>
                </a:ext>
              </a:extLst>
            </p:cNvPr>
            <p:cNvSpPr/>
            <p:nvPr/>
          </p:nvSpPr>
          <p:spPr>
            <a:xfrm>
              <a:off x="124664" y="3002903"/>
              <a:ext cx="4583110" cy="1222558"/>
            </a:xfrm>
            <a:prstGeom prst="rect">
              <a:avLst/>
            </a:prstGeom>
            <a:ln w="63500"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D46A7E5-0A2E-5441-A873-1BCFB43CCA6F}"/>
                </a:ext>
              </a:extLst>
            </p:cNvPr>
            <p:cNvGrpSpPr/>
            <p:nvPr/>
          </p:nvGrpSpPr>
          <p:grpSpPr>
            <a:xfrm>
              <a:off x="2981700" y="4212207"/>
              <a:ext cx="5612295" cy="2186609"/>
              <a:chOff x="5068957" y="3776869"/>
              <a:chExt cx="5612295" cy="2186609"/>
            </a:xfrm>
          </p:grpSpPr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284845E7-B574-B343-8B5F-A10BC1935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8957" y="3776869"/>
                <a:ext cx="5612295" cy="0"/>
              </a:xfrm>
              <a:prstGeom prst="straightConnector1">
                <a:avLst/>
              </a:prstGeom>
              <a:ln w="635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D69E473-34EF-DA4B-B799-0297079CF41E}"/>
                  </a:ext>
                </a:extLst>
              </p:cNvPr>
              <p:cNvCxnSpPr/>
              <p:nvPr/>
            </p:nvCxnSpPr>
            <p:spPr>
              <a:xfrm>
                <a:off x="5088835" y="3790123"/>
                <a:ext cx="0" cy="2173355"/>
              </a:xfrm>
              <a:prstGeom prst="straightConnector1">
                <a:avLst/>
              </a:prstGeom>
              <a:ln w="635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85272B8-3385-254A-BFCF-7459AB4601B5}"/>
                </a:ext>
              </a:extLst>
            </p:cNvPr>
            <p:cNvGrpSpPr/>
            <p:nvPr/>
          </p:nvGrpSpPr>
          <p:grpSpPr>
            <a:xfrm>
              <a:off x="1323820" y="5186248"/>
              <a:ext cx="3899388" cy="1492513"/>
              <a:chOff x="6781864" y="2310573"/>
              <a:chExt cx="3899388" cy="1492513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82293B5D-FE0F-8A4B-8090-44D677042C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81864" y="2310573"/>
                <a:ext cx="1" cy="1492513"/>
              </a:xfrm>
              <a:prstGeom prst="straightConnector1">
                <a:avLst/>
              </a:prstGeom>
              <a:ln w="635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443BF76-E5E8-604F-BD8F-5A832C9F6E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1864" y="2330768"/>
                <a:ext cx="3899388" cy="0"/>
              </a:xfrm>
              <a:prstGeom prst="straightConnector1">
                <a:avLst/>
              </a:prstGeom>
              <a:ln w="635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3161E99-D6C2-B242-953C-11DB6AE4E0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857" y="1837721"/>
              <a:ext cx="6376664" cy="4155773"/>
            </a:xfrm>
            <a:prstGeom prst="straightConnector1">
              <a:avLst/>
            </a:prstGeom>
            <a:ln w="635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32ED6A5-5804-6349-AD2E-FBE708D71209}"/>
                </a:ext>
              </a:extLst>
            </p:cNvPr>
            <p:cNvSpPr/>
            <p:nvPr/>
          </p:nvSpPr>
          <p:spPr>
            <a:xfrm>
              <a:off x="152858" y="1777163"/>
              <a:ext cx="6400799" cy="4140201"/>
            </a:xfrm>
            <a:custGeom>
              <a:avLst/>
              <a:gdLst>
                <a:gd name="connsiteX0" fmla="*/ 0 w 6400800"/>
                <a:gd name="connsiteY0" fmla="*/ 4140200 h 4140200"/>
                <a:gd name="connsiteX1" fmla="*/ 0 w 6400800"/>
                <a:gd name="connsiteY1" fmla="*/ 0 h 4140200"/>
                <a:gd name="connsiteX2" fmla="*/ 6400800 w 6400800"/>
                <a:gd name="connsiteY2" fmla="*/ 8467 h 4140200"/>
                <a:gd name="connsiteX3" fmla="*/ 0 w 6400800"/>
                <a:gd name="connsiteY3" fmla="*/ 4140200 h 414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00800" h="4140200">
                  <a:moveTo>
                    <a:pt x="0" y="4140200"/>
                  </a:moveTo>
                  <a:lnTo>
                    <a:pt x="0" y="0"/>
                  </a:lnTo>
                  <a:lnTo>
                    <a:pt x="6400800" y="8467"/>
                  </a:lnTo>
                  <a:lnTo>
                    <a:pt x="0" y="41402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solidFill>
                <a:schemeClr val="accent1">
                  <a:shade val="50000"/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6B82BB5-8EF7-314C-8D7B-3B08EB3A38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4594" y="4195275"/>
              <a:ext cx="7629937" cy="1325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AB0DF1E-6FCA-E04E-AD85-000EAF5A425A}"/>
                </a:ext>
              </a:extLst>
            </p:cNvPr>
            <p:cNvCxnSpPr>
              <a:cxnSpLocks/>
            </p:cNvCxnSpPr>
            <p:nvPr/>
          </p:nvCxnSpPr>
          <p:spPr>
            <a:xfrm>
              <a:off x="2996500" y="2146518"/>
              <a:ext cx="0" cy="45322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8C38717-CADB-3E44-8532-084FAF6A2291}"/>
                </a:ext>
              </a:extLst>
            </p:cNvPr>
            <p:cNvGrpSpPr/>
            <p:nvPr/>
          </p:nvGrpSpPr>
          <p:grpSpPr>
            <a:xfrm>
              <a:off x="2978651" y="4208287"/>
              <a:ext cx="5612295" cy="2186609"/>
              <a:chOff x="5068957" y="3776869"/>
              <a:chExt cx="5612295" cy="2186609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EE2C540A-DA21-E144-9449-B8376CADDD6E}"/>
                  </a:ext>
                </a:extLst>
              </p:cNvPr>
              <p:cNvCxnSpPr/>
              <p:nvPr/>
            </p:nvCxnSpPr>
            <p:spPr>
              <a:xfrm>
                <a:off x="5088835" y="3790123"/>
                <a:ext cx="0" cy="2173355"/>
              </a:xfrm>
              <a:prstGeom prst="straightConnector1">
                <a:avLst/>
              </a:prstGeom>
              <a:ln w="635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0C477D6B-4CE3-BF42-BE02-5D73C0819B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8957" y="3776869"/>
                <a:ext cx="5612295" cy="0"/>
              </a:xfrm>
              <a:prstGeom prst="straightConnector1">
                <a:avLst/>
              </a:prstGeom>
              <a:ln w="635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265374A-6EFE-954F-B5CD-9A19D4A02768}"/>
              </a:ext>
            </a:extLst>
          </p:cNvPr>
          <p:cNvGrpSpPr/>
          <p:nvPr/>
        </p:nvGrpSpPr>
        <p:grpSpPr>
          <a:xfrm>
            <a:off x="4631182" y="2781224"/>
            <a:ext cx="1655102" cy="1338266"/>
            <a:chOff x="3516286" y="1775337"/>
            <a:chExt cx="3159577" cy="265690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277A079-C18D-514B-8584-53CD8B120710}"/>
                </a:ext>
              </a:extLst>
            </p:cNvPr>
            <p:cNvSpPr/>
            <p:nvPr/>
          </p:nvSpPr>
          <p:spPr>
            <a:xfrm>
              <a:off x="3516286" y="1775337"/>
              <a:ext cx="3159577" cy="2656901"/>
            </a:xfrm>
            <a:prstGeom prst="rect">
              <a:avLst/>
            </a:prstGeom>
            <a:solidFill>
              <a:schemeClr val="accent1">
                <a:alpha val="67000"/>
              </a:schemeClr>
            </a:solidFill>
            <a:ln>
              <a:solidFill>
                <a:schemeClr val="accent1"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CD10AE3-1202-3443-8CA1-52CEE935F88F}"/>
                </a:ext>
              </a:extLst>
            </p:cNvPr>
            <p:cNvSpPr/>
            <p:nvPr/>
          </p:nvSpPr>
          <p:spPr>
            <a:xfrm>
              <a:off x="4386947" y="2420666"/>
              <a:ext cx="709458" cy="641010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BBCC76C-C600-C34F-A4E3-60CABFD6C7C1}"/>
                </a:ext>
              </a:extLst>
            </p:cNvPr>
            <p:cNvSpPr/>
            <p:nvPr/>
          </p:nvSpPr>
          <p:spPr>
            <a:xfrm>
              <a:off x="5100802" y="2420666"/>
              <a:ext cx="709458" cy="641010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CB09080-CC54-4245-9E1C-90612F3ECC5A}"/>
                </a:ext>
              </a:extLst>
            </p:cNvPr>
            <p:cNvSpPr/>
            <p:nvPr/>
          </p:nvSpPr>
          <p:spPr>
            <a:xfrm>
              <a:off x="4010722" y="2115015"/>
              <a:ext cx="2167054" cy="19700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CAD9B36-68A6-824B-BEEB-F54B1A450B64}"/>
                </a:ext>
              </a:extLst>
            </p:cNvPr>
            <p:cNvSpPr/>
            <p:nvPr/>
          </p:nvSpPr>
          <p:spPr>
            <a:xfrm>
              <a:off x="4038972" y="2147275"/>
              <a:ext cx="2110153" cy="1905877"/>
            </a:xfrm>
            <a:prstGeom prst="ellipse">
              <a:avLst/>
            </a:prstGeom>
            <a:solidFill>
              <a:schemeClr val="accent4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85FD37F-BA26-9D4D-916B-3D95DE87FD47}"/>
              </a:ext>
            </a:extLst>
          </p:cNvPr>
          <p:cNvGrpSpPr/>
          <p:nvPr/>
        </p:nvGrpSpPr>
        <p:grpSpPr>
          <a:xfrm>
            <a:off x="6461583" y="1922190"/>
            <a:ext cx="1894987" cy="1262901"/>
            <a:chOff x="528072" y="1574089"/>
            <a:chExt cx="8433074" cy="3135443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5AF3FEF-3B6B-8941-ACA6-3AC94B751152}"/>
                </a:ext>
              </a:extLst>
            </p:cNvPr>
            <p:cNvSpPr/>
            <p:nvPr/>
          </p:nvSpPr>
          <p:spPr>
            <a:xfrm>
              <a:off x="5473640" y="2817541"/>
              <a:ext cx="2685336" cy="1612358"/>
            </a:xfrm>
            <a:prstGeom prst="rect">
              <a:avLst/>
            </a:prstGeom>
            <a:solidFill>
              <a:schemeClr val="accent2">
                <a:alpha val="6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6020074A-5FCF-A64E-B436-68A21A267963}"/>
                </a:ext>
              </a:extLst>
            </p:cNvPr>
            <p:cNvCxnSpPr>
              <a:cxnSpLocks/>
            </p:cNvCxnSpPr>
            <p:nvPr/>
          </p:nvCxnSpPr>
          <p:spPr>
            <a:xfrm>
              <a:off x="5446930" y="2768723"/>
              <a:ext cx="0" cy="1827190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FB30FD3-CA48-CB41-B220-2A54A74ED3F6}"/>
                </a:ext>
              </a:extLst>
            </p:cNvPr>
            <p:cNvCxnSpPr>
              <a:cxnSpLocks/>
            </p:cNvCxnSpPr>
            <p:nvPr/>
          </p:nvCxnSpPr>
          <p:spPr>
            <a:xfrm>
              <a:off x="5420221" y="2794742"/>
              <a:ext cx="2920891" cy="0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EEB2CEAE-E078-8742-B10B-2D6ECD1E7716}"/>
                </a:ext>
              </a:extLst>
            </p:cNvPr>
            <p:cNvCxnSpPr>
              <a:cxnSpLocks/>
            </p:cNvCxnSpPr>
            <p:nvPr/>
          </p:nvCxnSpPr>
          <p:spPr>
            <a:xfrm>
              <a:off x="3189249" y="1574089"/>
              <a:ext cx="1" cy="3135443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F53BD03-85AF-014F-9B60-869D6FA1B9F9}"/>
                </a:ext>
              </a:extLst>
            </p:cNvPr>
            <p:cNvSpPr/>
            <p:nvPr/>
          </p:nvSpPr>
          <p:spPr>
            <a:xfrm>
              <a:off x="528074" y="1680117"/>
              <a:ext cx="2661175" cy="2915795"/>
            </a:xfrm>
            <a:prstGeom prst="rect">
              <a:avLst/>
            </a:prstGeom>
            <a:solidFill>
              <a:schemeClr val="accent6">
                <a:alpha val="6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C296469-6899-FF47-A649-3E743D12BEEB}"/>
                </a:ext>
              </a:extLst>
            </p:cNvPr>
            <p:cNvCxnSpPr>
              <a:cxnSpLocks/>
            </p:cNvCxnSpPr>
            <p:nvPr/>
          </p:nvCxnSpPr>
          <p:spPr>
            <a:xfrm>
              <a:off x="3440896" y="1574089"/>
              <a:ext cx="1" cy="3135443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04FA01B-5B35-134D-9707-9457F07347A7}"/>
                </a:ext>
              </a:extLst>
            </p:cNvPr>
            <p:cNvSpPr/>
            <p:nvPr/>
          </p:nvSpPr>
          <p:spPr>
            <a:xfrm>
              <a:off x="528073" y="1680117"/>
              <a:ext cx="2912823" cy="2915795"/>
            </a:xfrm>
            <a:prstGeom prst="rect">
              <a:avLst/>
            </a:prstGeom>
            <a:solidFill>
              <a:schemeClr val="accent6">
                <a:alpha val="6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34EDC7C-B034-AE4E-8244-195964307203}"/>
                </a:ext>
              </a:extLst>
            </p:cNvPr>
            <p:cNvCxnSpPr>
              <a:cxnSpLocks/>
            </p:cNvCxnSpPr>
            <p:nvPr/>
          </p:nvCxnSpPr>
          <p:spPr>
            <a:xfrm>
              <a:off x="3649052" y="1574089"/>
              <a:ext cx="1" cy="3135443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71651C5-F9AE-F944-9828-AE7904A38FB7}"/>
                </a:ext>
              </a:extLst>
            </p:cNvPr>
            <p:cNvSpPr/>
            <p:nvPr/>
          </p:nvSpPr>
          <p:spPr>
            <a:xfrm>
              <a:off x="528073" y="1680117"/>
              <a:ext cx="3120979" cy="2915795"/>
            </a:xfrm>
            <a:prstGeom prst="rect">
              <a:avLst/>
            </a:prstGeom>
            <a:solidFill>
              <a:schemeClr val="accent6">
                <a:alpha val="6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D5B835C0-85E5-F546-876B-105CBC08BCC5}"/>
                </a:ext>
              </a:extLst>
            </p:cNvPr>
            <p:cNvCxnSpPr>
              <a:cxnSpLocks/>
            </p:cNvCxnSpPr>
            <p:nvPr/>
          </p:nvCxnSpPr>
          <p:spPr>
            <a:xfrm>
              <a:off x="528072" y="2794742"/>
              <a:ext cx="781304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1048813-EF81-7C44-93A3-EA165C58A970}"/>
                </a:ext>
              </a:extLst>
            </p:cNvPr>
            <p:cNvSpPr/>
            <p:nvPr/>
          </p:nvSpPr>
          <p:spPr>
            <a:xfrm>
              <a:off x="528072" y="1687551"/>
              <a:ext cx="7630905" cy="1088606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99DD7B0-0EBA-B440-986B-84D9A86C2D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23893" y="1574089"/>
              <a:ext cx="37710" cy="31354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74022DF5-9C56-A04E-879C-36AC891935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1209" y="2786505"/>
              <a:ext cx="7629937" cy="1325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43775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7A1A-6186-089F-ECCF-F3FD5E10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/>
              <a:t>CHC MODULO </a:t>
            </a:r>
            <a:r>
              <a:rPr lang="en-US"/>
              <a:t>Bit-Vectors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F2702-B494-8762-DF3F-52D31FF0A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0015-A976-A802-BDDB-69B7C171F506}"/>
              </a:ext>
            </a:extLst>
          </p:cNvPr>
          <p:cNvSpPr txBox="1"/>
          <p:nvPr/>
        </p:nvSpPr>
        <p:spPr>
          <a:xfrm>
            <a:off x="212598" y="5907087"/>
            <a:ext cx="879182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dirty="0"/>
              <a:t>Hari Govind V. K., G. </a:t>
            </a:r>
            <a:r>
              <a:rPr lang="en-US" sz="1600" b="0" dirty="0" err="1"/>
              <a:t>Fedyukovich</a:t>
            </a:r>
            <a:r>
              <a:rPr lang="en-US" sz="1600" b="0" dirty="0"/>
              <a:t>, G: Word Level Property Directed Reachability. ICCAD 2020</a:t>
            </a:r>
          </a:p>
        </p:txBody>
      </p:sp>
    </p:spTree>
    <p:extLst>
      <p:ext uri="{BB962C8B-B14F-4D97-AF65-F5344CB8AC3E}">
        <p14:creationId xmlns:p14="http://schemas.microsoft.com/office/powerpoint/2010/main" val="2406050746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9340C-F5B1-D648-8F19-A70221FD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17983-9A9A-9941-9F45-FD08A97D8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8" y="2143357"/>
            <a:ext cx="3864523" cy="15636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Predecessors to Bad states:</a:t>
            </a:r>
          </a:p>
          <a:p>
            <a:pPr marL="342900" lvl="1" indent="0">
              <a:buNone/>
            </a:pPr>
            <a:r>
              <a:rPr lang="en-CA">
                <a:latin typeface="Source Code Pro" panose="020B0509030403020204" pitchFamily="49" charset="77"/>
              </a:rPr>
              <a:t>(x = -1, y = -2), </a:t>
            </a:r>
          </a:p>
          <a:p>
            <a:pPr marL="342900" lvl="1" indent="0">
              <a:buNone/>
            </a:pPr>
            <a:r>
              <a:rPr lang="en-CA">
                <a:latin typeface="Source Code Pro" panose="020B0509030403020204" pitchFamily="49" charset="77"/>
              </a:rPr>
              <a:t>(x = 1, y = 0), </a:t>
            </a:r>
          </a:p>
          <a:p>
            <a:pPr marL="342900" lvl="1" indent="0">
              <a:buNone/>
            </a:pPr>
            <a:r>
              <a:rPr lang="en-CA">
                <a:latin typeface="Source Code Pro" panose="020B0509030403020204" pitchFamily="49" charset="77"/>
              </a:rPr>
              <a:t>(x + y = 1), </a:t>
            </a:r>
          </a:p>
          <a:p>
            <a:pPr marL="342900" lvl="1" indent="0">
              <a:buNone/>
            </a:pPr>
            <a:r>
              <a:rPr lang="en-CA">
                <a:latin typeface="Source Code Pro" panose="020B0509030403020204" pitchFamily="49" charset="77"/>
              </a:rPr>
              <a:t>(x + y = −3) … </a:t>
            </a:r>
          </a:p>
          <a:p>
            <a:pPr marL="342900" lvl="1" indent="0">
              <a:buNone/>
            </a:pPr>
            <a:endParaRPr lang="en-CA">
              <a:latin typeface="Source Code Pro" panose="020B0509030403020204" pitchFamily="49" charset="77"/>
            </a:endParaRPr>
          </a:p>
          <a:p>
            <a:pPr marL="342900" lvl="1" indent="0">
              <a:buNone/>
            </a:pPr>
            <a:endParaRPr lang="en-CA">
              <a:latin typeface="Source Code Pro" panose="020B0509030403020204" pitchFamily="49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B61C7-A74F-774D-8015-4142CDB9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30EA680-D336-4FF7-8B7A-9848BB0A1C3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92D497-A2E2-654E-B93B-B4C37C01737C}"/>
              </a:ext>
            </a:extLst>
          </p:cNvPr>
          <p:cNvSpPr/>
          <p:nvPr/>
        </p:nvSpPr>
        <p:spPr>
          <a:xfrm>
            <a:off x="567558" y="2235625"/>
            <a:ext cx="3227694" cy="2552558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srgbClr val="7030A0"/>
                </a:solidFill>
                <a:latin typeface="Source Code Pro" panose="020B0509030403020204" pitchFamily="49" charset="77"/>
              </a:rPr>
              <a:t>uint32_t</a:t>
            </a: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 x = 1, y = 1; </a:t>
            </a:r>
          </a:p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srgbClr val="7030A0"/>
                </a:solidFill>
                <a:latin typeface="Source Code Pro" panose="020B0509030403020204" pitchFamily="49" charset="77"/>
              </a:rPr>
              <a:t>while</a:t>
            </a: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 (1) </a:t>
            </a:r>
          </a:p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srgbClr val="7030A0"/>
                </a:solidFill>
                <a:latin typeface="Source Code Pro" panose="020B0509030403020204" pitchFamily="49" charset="77"/>
              </a:rPr>
              <a:t>invariant</a:t>
            </a: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: (x + y) &amp; 1 == 0</a:t>
            </a:r>
          </a:p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{ </a:t>
            </a:r>
          </a:p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  x = x + 2 * </a:t>
            </a:r>
            <a:r>
              <a:rPr lang="en-CA" sz="1350" b="0" err="1">
                <a:solidFill>
                  <a:srgbClr val="4472C4"/>
                </a:solidFill>
                <a:latin typeface="Source Code Pro" panose="020B0509030403020204" pitchFamily="49" charset="77"/>
              </a:rPr>
              <a:t>nd</a:t>
            </a:r>
            <a:r>
              <a:rPr lang="en-CA" sz="1350" b="0">
                <a:solidFill>
                  <a:srgbClr val="4472C4"/>
                </a:solidFill>
                <a:latin typeface="Source Code Pro" panose="020B0509030403020204" pitchFamily="49" charset="77"/>
              </a:rPr>
              <a:t>()</a:t>
            </a: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; </a:t>
            </a:r>
          </a:p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  y = y + 2 * </a:t>
            </a:r>
            <a:r>
              <a:rPr lang="en-CA" sz="1350" b="0" err="1">
                <a:solidFill>
                  <a:srgbClr val="4472C4"/>
                </a:solidFill>
                <a:latin typeface="Source Code Pro" panose="020B0509030403020204" pitchFamily="49" charset="77"/>
              </a:rPr>
              <a:t>nd</a:t>
            </a:r>
            <a:r>
              <a:rPr lang="en-CA" sz="1350" b="0">
                <a:solidFill>
                  <a:srgbClr val="4472C4"/>
                </a:solidFill>
                <a:latin typeface="Source Code Pro" panose="020B0509030403020204" pitchFamily="49" charset="77"/>
              </a:rPr>
              <a:t>()</a:t>
            </a: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;  </a:t>
            </a:r>
          </a:p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srgbClr val="4472C4"/>
                </a:solidFill>
                <a:latin typeface="Source Code Pro" panose="020B0509030403020204" pitchFamily="49" charset="77"/>
              </a:rPr>
              <a:t>  </a:t>
            </a:r>
            <a:r>
              <a:rPr lang="en-CA" sz="1350" b="0">
                <a:solidFill>
                  <a:srgbClr val="7030A0"/>
                </a:solidFill>
                <a:latin typeface="Source Code Pro" panose="020B0509030403020204" pitchFamily="49" charset="77"/>
              </a:rPr>
              <a:t>assert</a:t>
            </a: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(x + y != 1);  </a:t>
            </a:r>
          </a:p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350" b="0">
                <a:solidFill>
                  <a:prstClr val="black"/>
                </a:solidFill>
                <a:latin typeface="Source Code Pro" panose="020B0509030403020204" pitchFamily="49" charset="77"/>
              </a:rPr>
              <a:t>}</a:t>
            </a:r>
            <a:endParaRPr lang="en-US" sz="1350" b="0">
              <a:solidFill>
                <a:prstClr val="black"/>
              </a:solidFill>
              <a:latin typeface="Source Code Pro" panose="020B0509030403020204" pitchFamily="49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F4B45-932A-4746-90F4-B6086759ABA4}"/>
              </a:ext>
            </a:extLst>
          </p:cNvPr>
          <p:cNvSpPr/>
          <p:nvPr/>
        </p:nvSpPr>
        <p:spPr>
          <a:xfrm>
            <a:off x="567559" y="4922708"/>
            <a:ext cx="24988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err="1">
                <a:solidFill>
                  <a:srgbClr val="4472C4"/>
                </a:solidFill>
                <a:latin typeface="Consolas"/>
                <a:ea typeface="+mn-ea"/>
                <a:cs typeface="Consolas" panose="020B0609020204030204" pitchFamily="49" charset="0"/>
              </a:rPr>
              <a:t>nd</a:t>
            </a:r>
            <a:r>
              <a:rPr lang="en-US" sz="1350" b="0">
                <a:solidFill>
                  <a:srgbClr val="4472C4"/>
                </a:solidFill>
                <a:latin typeface="Consolas"/>
                <a:ea typeface="+mn-ea"/>
                <a:cs typeface="Consolas" panose="020B0609020204030204" pitchFamily="49" charset="0"/>
              </a:rPr>
              <a:t>()</a:t>
            </a:r>
            <a:r>
              <a:rPr lang="en-US" sz="1350" b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1200" b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returns a non-deterministic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1350" b="0">
                <a:solidFill>
                  <a:prstClr val="black"/>
                </a:solidFill>
                <a:latin typeface="Source Code Pro" panose="020B0509030403020204" pitchFamily="49" charset="77"/>
                <a:ea typeface="+mn-ea"/>
                <a:cs typeface="Times New Roman"/>
              </a:rPr>
              <a:t>uint32_t</a:t>
            </a:r>
            <a:r>
              <a:rPr lang="en-US" sz="1350" b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1200" b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</a:t>
            </a:r>
            <a:r>
              <a:rPr lang="en-US" sz="1350" b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42F75F-C3D2-9549-A167-CDA7036C1526}"/>
              </a:ext>
            </a:extLst>
          </p:cNvPr>
          <p:cNvSpPr txBox="1">
            <a:spLocks/>
          </p:cNvSpPr>
          <p:nvPr/>
        </p:nvSpPr>
        <p:spPr>
          <a:xfrm>
            <a:off x="3710617" y="4001423"/>
            <a:ext cx="3864523" cy="156367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100" b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generalize from</a:t>
            </a:r>
          </a:p>
          <a:p>
            <a:pPr marL="342900" lvl="1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r>
              <a:rPr lang="en-CA" sz="1800" b="0">
                <a:solidFill>
                  <a:prstClr val="black"/>
                </a:solidFill>
                <a:latin typeface="Source Code Pro" panose="020B0509030403020204" pitchFamily="49" charset="77"/>
              </a:rPr>
              <a:t>(x + y != 1), </a:t>
            </a:r>
          </a:p>
          <a:p>
            <a:pPr marL="342900" lvl="1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r>
              <a:rPr lang="en-CA" sz="1800" b="0">
                <a:solidFill>
                  <a:prstClr val="black"/>
                </a:solidFill>
                <a:latin typeface="Source Code Pro" panose="020B0509030403020204" pitchFamily="49" charset="77"/>
              </a:rPr>
              <a:t>(x + y != −3) … </a:t>
            </a:r>
          </a:p>
          <a:p>
            <a:pPr marL="342900" lvl="1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r>
              <a:rPr lang="en-CA" sz="1800" b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  <a:p>
            <a:pPr marL="342900" lvl="1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r>
              <a:rPr lang="en-CA" sz="1800" b="0">
                <a:solidFill>
                  <a:prstClr val="black"/>
                </a:solidFill>
                <a:latin typeface="Source Code Pro" panose="020B0509030403020204" pitchFamily="49" charset="77"/>
              </a:rPr>
              <a:t>((x + y) &amp; 1 == 0) ?</a:t>
            </a:r>
          </a:p>
          <a:p>
            <a:pPr marL="342900" lvl="1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endParaRPr lang="en-CA" sz="1800" b="0">
              <a:solidFill>
                <a:prstClr val="black"/>
              </a:solidFill>
              <a:latin typeface="Source Code Pro" panose="020B0509030403020204" pitchFamily="49" charset="77"/>
            </a:endParaRPr>
          </a:p>
          <a:p>
            <a:pPr marL="342900" lvl="1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endParaRPr lang="en-CA" sz="1800" b="0">
              <a:solidFill>
                <a:prstClr val="black"/>
              </a:solidFill>
              <a:latin typeface="Source Code Pro" panose="020B0509030403020204" pitchFamily="49" charset="77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FE2BA92-C2B2-4D49-B657-2965BB0D33D5}"/>
              </a:ext>
            </a:extLst>
          </p:cNvPr>
          <p:cNvSpPr/>
          <p:nvPr/>
        </p:nvSpPr>
        <p:spPr>
          <a:xfrm rot="10800000">
            <a:off x="6457950" y="2489158"/>
            <a:ext cx="255241" cy="594849"/>
          </a:xfrm>
          <a:prstGeom prst="leftBrace">
            <a:avLst>
              <a:gd name="adj1" fmla="val 23757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64341-8DA9-AD4C-B8EE-FAF57F7C50AE}"/>
              </a:ext>
            </a:extLst>
          </p:cNvPr>
          <p:cNvSpPr txBox="1"/>
          <p:nvPr/>
        </p:nvSpPr>
        <p:spPr>
          <a:xfrm>
            <a:off x="6713191" y="2613458"/>
            <a:ext cx="139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Very specific</a:t>
            </a:r>
          </a:p>
        </p:txBody>
      </p:sp>
    </p:spTree>
    <p:extLst>
      <p:ext uri="{BB962C8B-B14F-4D97-AF65-F5344CB8AC3E}">
        <p14:creationId xmlns:p14="http://schemas.microsoft.com/office/powerpoint/2010/main" val="25766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animBg="1"/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7C9A-9B78-4B4E-A95D-C5AFF86B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predecessors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F6996-9856-1347-8584-DC8E2070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30EA680-D336-4FF7-8B7A-9848BB0A1C3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EE96CE-A510-B240-99C9-254A856EBBC4}"/>
                  </a:ext>
                </a:extLst>
              </p:cNvPr>
              <p:cNvSpPr txBox="1"/>
              <p:nvPr/>
            </p:nvSpPr>
            <p:spPr>
              <a:xfrm>
                <a:off x="1850923" y="2311435"/>
                <a:ext cx="4104410" cy="64633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</a:t>
                </a: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CA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, </a:t>
                </a: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find</a:t>
                </a: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CA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CA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CA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SAT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EE96CE-A510-B240-99C9-254A856EB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923" y="2311435"/>
                <a:ext cx="4104410" cy="646331"/>
              </a:xfrm>
              <a:prstGeom prst="rect">
                <a:avLst/>
              </a:prstGeom>
              <a:blipFill>
                <a:blip r:embed="rId2"/>
                <a:stretch>
                  <a:fillRect l="-1335" t="-5607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58E71E-F53B-A541-B001-F046CBB4D943}"/>
                  </a:ext>
                </a:extLst>
              </p:cNvPr>
              <p:cNvSpPr txBox="1"/>
              <p:nvPr/>
            </p:nvSpPr>
            <p:spPr>
              <a:xfrm>
                <a:off x="1599613" y="3532807"/>
                <a:ext cx="4607028" cy="3693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Eliminate</a:t>
                </a: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CA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p>
                      <m:sSup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CA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CA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1800" b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58E71E-F53B-A541-B001-F046CBB4D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613" y="3532807"/>
                <a:ext cx="4607028" cy="369332"/>
              </a:xfrm>
              <a:prstGeom prst="rect">
                <a:avLst/>
              </a:prstGeom>
              <a:blipFill>
                <a:blip r:embed="rId3"/>
                <a:stretch>
                  <a:fillRect l="-1057" t="-1147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8FC5FC-09B6-B645-A8E3-31B22FA31AD0}"/>
                  </a:ext>
                </a:extLst>
              </p:cNvPr>
              <p:cNvSpPr txBox="1"/>
              <p:nvPr/>
            </p:nvSpPr>
            <p:spPr>
              <a:xfrm>
                <a:off x="1850923" y="4814410"/>
                <a:ext cx="4104410" cy="64633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Compute:</a:t>
                </a:r>
                <a:r>
                  <a:rPr lang="en-US" sz="1800" b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⇒∃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</a:t>
                </a:r>
                <a:r>
                  <a:rPr lang="en-US" sz="1800" b="0">
                    <a:solidFill>
                      <a:prstClr val="black"/>
                    </a:solidFill>
                    <a:latin typeface="Calibri" panose="020F0502020204030204"/>
                  </a:rPr>
                  <a:t>: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⊨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8FC5FC-09B6-B645-A8E3-31B22FA31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923" y="4814410"/>
                <a:ext cx="4104410" cy="646331"/>
              </a:xfrm>
              <a:prstGeom prst="rect">
                <a:avLst/>
              </a:prstGeom>
              <a:blipFill>
                <a:blip r:embed="rId4"/>
                <a:stretch>
                  <a:fillRect l="-1335" t="-6542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A66DEFC-92B3-ED44-8E49-EE44D33DAC18}"/>
              </a:ext>
            </a:extLst>
          </p:cNvPr>
          <p:cNvSpPr txBox="1"/>
          <p:nvPr/>
        </p:nvSpPr>
        <p:spPr>
          <a:xfrm>
            <a:off x="414632" y="248278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6DB32E-BFBB-3A44-AF90-7309D0735406}"/>
              </a:ext>
            </a:extLst>
          </p:cNvPr>
          <p:cNvSpPr/>
          <p:nvPr/>
        </p:nvSpPr>
        <p:spPr>
          <a:xfrm>
            <a:off x="414632" y="4269431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 Based Projection (MBP):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CBA25232-17DA-014D-B13D-1788261E9301}"/>
              </a:ext>
            </a:extLst>
          </p:cNvPr>
          <p:cNvSpPr/>
          <p:nvPr/>
        </p:nvSpPr>
        <p:spPr>
          <a:xfrm>
            <a:off x="3647209" y="3080905"/>
            <a:ext cx="255918" cy="3532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978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F8D0-73B1-B6E6-B087-50888138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Brief History of Modern CHC in </a:t>
            </a:r>
            <a:r>
              <a:rPr lang="en-US" dirty="0"/>
              <a:t>MC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3BE97-824E-B3D1-E308-97389D33F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PLDI 2012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S. Grebenshchikov, N. P. Lopes, C. </a:t>
            </a:r>
            <a:r>
              <a:rPr lang="en-US" dirty="0" err="1"/>
              <a:t>Popeea</a:t>
            </a:r>
            <a:r>
              <a:rPr lang="en-US" dirty="0"/>
              <a:t>, A. Rybalchenko , “</a:t>
            </a:r>
            <a:r>
              <a:rPr lang="en-US" b="1" dirty="0"/>
              <a:t>Synthesizing software verifiers from proof rules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Constrained Horn Clauses as input format for Software Model Checkers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SAT 2012 </a:t>
            </a:r>
            <a:r>
              <a:rPr lang="en-US" dirty="0"/>
              <a:t>K. </a:t>
            </a:r>
            <a:r>
              <a:rPr lang="en-US" dirty="0" err="1"/>
              <a:t>Hoder</a:t>
            </a:r>
            <a:r>
              <a:rPr lang="en-US" dirty="0"/>
              <a:t>, N. </a:t>
            </a:r>
            <a:r>
              <a:rPr lang="en-US" dirty="0" err="1"/>
              <a:t>Bjørner</a:t>
            </a:r>
            <a:r>
              <a:rPr lang="en-US" dirty="0"/>
              <a:t> , “</a:t>
            </a:r>
            <a:r>
              <a:rPr lang="en-US" b="1" dirty="0"/>
              <a:t>Generalized Property Directed Reachability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IC3/PDR for SMT == Solving CHCs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SMT 2012 </a:t>
            </a:r>
            <a:r>
              <a:rPr lang="en-US" dirty="0"/>
              <a:t>N. </a:t>
            </a:r>
            <a:r>
              <a:rPr lang="en-US" dirty="0" err="1"/>
              <a:t>Bjørner</a:t>
            </a:r>
            <a:r>
              <a:rPr lang="en-US" dirty="0"/>
              <a:t>, K. L. McMillan, A. Rybalchenko, “</a:t>
            </a:r>
            <a:r>
              <a:rPr lang="en-US" b="1" dirty="0"/>
              <a:t>Program Verification as Satisfiability Modulo Theories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CHC format extension for SMT-LIB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CAV 2014 </a:t>
            </a:r>
            <a:r>
              <a:rPr lang="en-US" dirty="0"/>
              <a:t>A. Komuravelli, G., S. Chaki, “</a:t>
            </a:r>
            <a:r>
              <a:rPr lang="en-US" b="1" dirty="0"/>
              <a:t>SMT-Based Model Checking of Recursive Programs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First version of SPACER as an extension of GPDR in Z3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CAV 2015 </a:t>
            </a:r>
            <a:r>
              <a:rPr lang="en-US" dirty="0"/>
              <a:t>G, T. Kahsai, A. Komuravelli, J. Navas , “</a:t>
            </a:r>
            <a:r>
              <a:rPr lang="en-US" b="1" dirty="0"/>
              <a:t>The SeaHorn Verification Framework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First robust and efficient automated verification tool based on CHC solving 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2018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CHC-COMP, SPACER merged into Z3 master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chc-comp.github.io</a:t>
            </a:r>
            <a:r>
              <a:rPr lang="en-US" dirty="0"/>
              <a:t>/2018/</a:t>
            </a:r>
          </a:p>
        </p:txBody>
      </p:sp>
    </p:spTree>
    <p:extLst>
      <p:ext uri="{BB962C8B-B14F-4D97-AF65-F5344CB8AC3E}">
        <p14:creationId xmlns:p14="http://schemas.microsoft.com/office/powerpoint/2010/main" val="2230095205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0B87-8D1E-CF4C-8C7B-357B2FDF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3683"/>
            <a:ext cx="7886700" cy="994172"/>
          </a:xfrm>
        </p:spPr>
        <p:txBody>
          <a:bodyPr/>
          <a:lstStyle/>
          <a:p>
            <a:r>
              <a:rPr lang="en-US"/>
              <a:t>MBP for </a:t>
            </a:r>
            <a:r>
              <a:rPr lang="en-US">
                <a:solidFill>
                  <a:schemeClr val="accent1"/>
                </a:solidFill>
              </a:rPr>
              <a:t>arithmetic operators</a:t>
            </a:r>
            <a:r>
              <a:rPr lang="en-US"/>
              <a:t> in BV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DF64B-94CE-644A-85C8-A9EACD02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30EA680-D336-4FF7-8B7A-9848BB0A1C3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5A0E51-3EAF-6642-9205-0F2BEED0D5A3}"/>
              </a:ext>
            </a:extLst>
          </p:cNvPr>
          <p:cNvSpPr/>
          <p:nvPr/>
        </p:nvSpPr>
        <p:spPr>
          <a:xfrm>
            <a:off x="1339211" y="2917127"/>
            <a:ext cx="2413985" cy="52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725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Based Rewriting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50A11-FC31-D943-95A4-F4FC987B1126}"/>
              </a:ext>
            </a:extLst>
          </p:cNvPr>
          <p:cNvSpPr/>
          <p:nvPr/>
        </p:nvSpPr>
        <p:spPr>
          <a:xfrm>
            <a:off x="1339210" y="4128707"/>
            <a:ext cx="2413985" cy="52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Based Resolving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FD837E0-30E3-AD4E-B0DB-05DF982D18FD}"/>
                  </a:ext>
                </a:extLst>
              </p:cNvPr>
              <p:cNvSpPr/>
              <p:nvPr/>
            </p:nvSpPr>
            <p:spPr>
              <a:xfrm>
                <a:off x="1469200" y="2053888"/>
                <a:ext cx="22091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d>
                      <m:d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,</m:t>
                        </m:r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,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𝑀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⊨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(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)</m:t>
                    </m:r>
                  </m:oMath>
                </a14:m>
                <a:endParaRPr lang="en-US" sz="18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FD837E0-30E3-AD4E-B0DB-05DF982D1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200" y="2053888"/>
                <a:ext cx="2209195" cy="369332"/>
              </a:xfrm>
              <a:prstGeom prst="rect">
                <a:avLst/>
              </a:prstGeom>
              <a:blipFill>
                <a:blip r:embed="rId2"/>
                <a:stretch>
                  <a:fillRect l="-829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9B34B4-28A2-7247-BC64-BA6392B1F909}"/>
                  </a:ext>
                </a:extLst>
              </p:cNvPr>
              <p:cNvSpPr/>
              <p:nvPr/>
            </p:nvSpPr>
            <p:spPr>
              <a:xfrm>
                <a:off x="2176518" y="5340287"/>
                <a:ext cx="7393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9B34B4-28A2-7247-BC64-BA6392B1F9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518" y="5340287"/>
                <a:ext cx="739370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6862E1-2AFA-D642-B705-2F5B76035290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>
          <a:xfrm flipH="1">
            <a:off x="2546204" y="2423220"/>
            <a:ext cx="27594" cy="4939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DDB767-AD6F-264B-BCC8-E2DE70EA696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546202" y="3440974"/>
            <a:ext cx="1" cy="6877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601600-F5A1-0049-A5EC-3A37AC9610A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546201" y="4652554"/>
            <a:ext cx="2" cy="6877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ular Callout 17">
                <a:extLst>
                  <a:ext uri="{FF2B5EF4-FFF2-40B4-BE49-F238E27FC236}">
                    <a16:creationId xmlns:a16="http://schemas.microsoft.com/office/drawing/2014/main" id="{7BE32FF2-9022-6E46-9AAA-9195B9A5FE6C}"/>
                  </a:ext>
                </a:extLst>
              </p:cNvPr>
              <p:cNvSpPr/>
              <p:nvPr/>
            </p:nvSpPr>
            <p:spPr>
              <a:xfrm>
                <a:off x="2971605" y="3613811"/>
                <a:ext cx="3117273" cy="334043"/>
              </a:xfrm>
              <a:prstGeom prst="wedgeRoundRectCallout">
                <a:avLst>
                  <a:gd name="adj1" fmla="val -59860"/>
                  <a:gd name="adj2" fmla="val 23215"/>
                  <a:gd name="adj3" fmla="val 16667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Conjunction of  literals:</a:t>
                </a:r>
                <a:r>
                  <a:rPr lang="en-CA" sz="1350" b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 ⋈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350" b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Rounded Rectangular Callout 17">
                <a:extLst>
                  <a:ext uri="{FF2B5EF4-FFF2-40B4-BE49-F238E27FC236}">
                    <a16:creationId xmlns:a16="http://schemas.microsoft.com/office/drawing/2014/main" id="{7BE32FF2-9022-6E46-9AAA-9195B9A5F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605" y="3613811"/>
                <a:ext cx="3117273" cy="334043"/>
              </a:xfrm>
              <a:prstGeom prst="wedgeRoundRectCallout">
                <a:avLst>
                  <a:gd name="adj1" fmla="val -59860"/>
                  <a:gd name="adj2" fmla="val 23215"/>
                  <a:gd name="adj3" fmla="val 16667"/>
                </a:avLst>
              </a:prstGeom>
              <a:blipFill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F23562-02D7-B14E-8715-91F58E08BD78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753196" y="2636550"/>
            <a:ext cx="1206991" cy="5425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013BD0-8141-184F-BBD2-EBAB8CDBB7F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753195" y="4390631"/>
            <a:ext cx="1396540" cy="606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804958-FFDD-D44D-9F65-C282BC8A155E}"/>
                  </a:ext>
                </a:extLst>
              </p:cNvPr>
              <p:cNvSpPr txBox="1"/>
              <p:nvPr/>
            </p:nvSpPr>
            <p:spPr>
              <a:xfrm>
                <a:off x="5786912" y="1631987"/>
                <a:ext cx="1773049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804958-FFDD-D44D-9F65-C282BC8A1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912" y="1631987"/>
                <a:ext cx="1773049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E0D55F-D1C5-F748-BE07-591D47C20501}"/>
                  </a:ext>
                </a:extLst>
              </p:cNvPr>
              <p:cNvSpPr txBox="1"/>
              <p:nvPr/>
            </p:nvSpPr>
            <p:spPr>
              <a:xfrm>
                <a:off x="5586738" y="2629420"/>
                <a:ext cx="2148345" cy="64633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800" b="0">
                    <a:solidFill>
                      <a:prstClr val="black"/>
                    </a:solidFill>
                    <a:latin typeface="Calibri" panose="020F0502020204030204"/>
                  </a:rPr>
                  <a:t>   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alibri" panose="020F0502020204030204"/>
                  </a:rPr>
                  <a:t> 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z="1800" b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side conditions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E0D55F-D1C5-F748-BE07-591D47C2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738" y="2629420"/>
                <a:ext cx="2148345" cy="646331"/>
              </a:xfrm>
              <a:prstGeom prst="rect">
                <a:avLst/>
              </a:prstGeom>
              <a:blipFill>
                <a:blip r:embed="rId6"/>
                <a:stretch>
                  <a:fillRect l="-2260" r="-1977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own Arrow 12">
            <a:extLst>
              <a:ext uri="{FF2B5EF4-FFF2-40B4-BE49-F238E27FC236}">
                <a16:creationId xmlns:a16="http://schemas.microsoft.com/office/drawing/2014/main" id="{E99FB636-80AB-D848-9756-387EE1DC451A}"/>
              </a:ext>
            </a:extLst>
          </p:cNvPr>
          <p:cNvSpPr/>
          <p:nvPr/>
        </p:nvSpPr>
        <p:spPr>
          <a:xfrm>
            <a:off x="6527222" y="2139030"/>
            <a:ext cx="224416" cy="42823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AAEAE0-C628-384E-9201-6A9520A1C7EC}"/>
                  </a:ext>
                </a:extLst>
              </p:cNvPr>
              <p:cNvSpPr txBox="1"/>
              <p:nvPr/>
            </p:nvSpPr>
            <p:spPr>
              <a:xfrm>
                <a:off x="5623438" y="4333738"/>
                <a:ext cx="2167966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AAEAE0-C628-384E-9201-6A9520A1C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438" y="4333738"/>
                <a:ext cx="2167966" cy="36933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F74516-8B08-644E-AB2C-A5173023F260}"/>
                  </a:ext>
                </a:extLst>
              </p:cNvPr>
              <p:cNvSpPr txBox="1"/>
              <p:nvPr/>
            </p:nvSpPr>
            <p:spPr>
              <a:xfrm>
                <a:off x="5779697" y="5245392"/>
                <a:ext cx="1763624" cy="64633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800" b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side conditions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F74516-8B08-644E-AB2C-A5173023F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697" y="5245392"/>
                <a:ext cx="1763624" cy="646331"/>
              </a:xfrm>
              <a:prstGeom prst="rect">
                <a:avLst/>
              </a:prstGeom>
              <a:blipFill>
                <a:blip r:embed="rId8"/>
                <a:stretch>
                  <a:fillRect t="-5607" r="-3103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Down Arrow 27">
            <a:extLst>
              <a:ext uri="{FF2B5EF4-FFF2-40B4-BE49-F238E27FC236}">
                <a16:creationId xmlns:a16="http://schemas.microsoft.com/office/drawing/2014/main" id="{9A5D2420-8FB1-8C47-B670-1DB3198B73C1}"/>
              </a:ext>
            </a:extLst>
          </p:cNvPr>
          <p:cNvSpPr/>
          <p:nvPr/>
        </p:nvSpPr>
        <p:spPr>
          <a:xfrm>
            <a:off x="6527220" y="4748574"/>
            <a:ext cx="224416" cy="42823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95572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0B87-8D1E-CF4C-8C7B-357B2FDF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3683"/>
            <a:ext cx="7886700" cy="994172"/>
          </a:xfrm>
        </p:spPr>
        <p:txBody>
          <a:bodyPr/>
          <a:lstStyle/>
          <a:p>
            <a:r>
              <a:rPr lang="en-US" dirty="0"/>
              <a:t>MBP for </a:t>
            </a:r>
            <a:r>
              <a:rPr lang="en-US" dirty="0">
                <a:solidFill>
                  <a:schemeClr val="accent1"/>
                </a:solidFill>
              </a:rPr>
              <a:t>arithmetic operators</a:t>
            </a:r>
            <a:r>
              <a:rPr lang="en-US" dirty="0"/>
              <a:t> in BV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DF64B-94CE-644A-85C8-A9EACD02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30EA680-D336-4FF7-8B7A-9848BB0A1C3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5A0E51-3EAF-6642-9205-0F2BEED0D5A3}"/>
              </a:ext>
            </a:extLst>
          </p:cNvPr>
          <p:cNvSpPr/>
          <p:nvPr/>
        </p:nvSpPr>
        <p:spPr>
          <a:xfrm>
            <a:off x="1339211" y="2917127"/>
            <a:ext cx="2413985" cy="52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725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Based Rewriting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50A11-FC31-D943-95A4-F4FC987B1126}"/>
              </a:ext>
            </a:extLst>
          </p:cNvPr>
          <p:cNvSpPr/>
          <p:nvPr/>
        </p:nvSpPr>
        <p:spPr>
          <a:xfrm>
            <a:off x="1339210" y="4128707"/>
            <a:ext cx="2413985" cy="52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Based Resolving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FD837E0-30E3-AD4E-B0DB-05DF982D18FD}"/>
                  </a:ext>
                </a:extLst>
              </p:cNvPr>
              <p:cNvSpPr/>
              <p:nvPr/>
            </p:nvSpPr>
            <p:spPr>
              <a:xfrm>
                <a:off x="1469200" y="2053888"/>
                <a:ext cx="22091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d>
                      <m:dPr>
                        <m:ctrlP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,</m:t>
                        </m:r>
                        <m:r>
                          <a:rPr lang="en-CA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,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𝑀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⊨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𝜓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(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)</m:t>
                    </m:r>
                  </m:oMath>
                </a14:m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FD837E0-30E3-AD4E-B0DB-05DF982D1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200" y="2053888"/>
                <a:ext cx="2209195" cy="369332"/>
              </a:xfrm>
              <a:prstGeom prst="rect">
                <a:avLst/>
              </a:prstGeom>
              <a:blipFill>
                <a:blip r:embed="rId2"/>
                <a:stretch>
                  <a:fillRect l="-829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9B34B4-28A2-7247-BC64-BA6392B1F909}"/>
                  </a:ext>
                </a:extLst>
              </p:cNvPr>
              <p:cNvSpPr/>
              <p:nvPr/>
            </p:nvSpPr>
            <p:spPr>
              <a:xfrm>
                <a:off x="2176518" y="5340287"/>
                <a:ext cx="7393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9B34B4-28A2-7247-BC64-BA6392B1F9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518" y="5340287"/>
                <a:ext cx="739370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6862E1-2AFA-D642-B705-2F5B76035290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>
          <a:xfrm flipH="1">
            <a:off x="2546204" y="2423220"/>
            <a:ext cx="27594" cy="4939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DDB767-AD6F-264B-BCC8-E2DE70EA696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546202" y="3440974"/>
            <a:ext cx="1" cy="6877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601600-F5A1-0049-A5EC-3A37AC9610A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546201" y="4652554"/>
            <a:ext cx="2" cy="6877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ular Callout 17">
                <a:extLst>
                  <a:ext uri="{FF2B5EF4-FFF2-40B4-BE49-F238E27FC236}">
                    <a16:creationId xmlns:a16="http://schemas.microsoft.com/office/drawing/2014/main" id="{7BE32FF2-9022-6E46-9AAA-9195B9A5FE6C}"/>
                  </a:ext>
                </a:extLst>
              </p:cNvPr>
              <p:cNvSpPr/>
              <p:nvPr/>
            </p:nvSpPr>
            <p:spPr>
              <a:xfrm>
                <a:off x="2971605" y="3613811"/>
                <a:ext cx="3117273" cy="334043"/>
              </a:xfrm>
              <a:prstGeom prst="wedgeRoundRectCallout">
                <a:avLst>
                  <a:gd name="adj1" fmla="val -59860"/>
                  <a:gd name="adj2" fmla="val 23215"/>
                  <a:gd name="adj3" fmla="val 16667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350" b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Conjunction of  literals:</a:t>
                </a:r>
                <a:r>
                  <a:rPr lang="en-CA" sz="1350" b="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 ⋈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CA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35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Rounded Rectangular Callout 17">
                <a:extLst>
                  <a:ext uri="{FF2B5EF4-FFF2-40B4-BE49-F238E27FC236}">
                    <a16:creationId xmlns:a16="http://schemas.microsoft.com/office/drawing/2014/main" id="{7BE32FF2-9022-6E46-9AAA-9195B9A5F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605" y="3613811"/>
                <a:ext cx="3117273" cy="334043"/>
              </a:xfrm>
              <a:prstGeom prst="wedgeRoundRectCallout">
                <a:avLst>
                  <a:gd name="adj1" fmla="val -59860"/>
                  <a:gd name="adj2" fmla="val 23215"/>
                  <a:gd name="adj3" fmla="val 16667"/>
                </a:avLst>
              </a:prstGeom>
              <a:blipFill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4B2CA0A8-60E2-4E40-9966-B103CC0D4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35" y="4095397"/>
            <a:ext cx="2357684" cy="180296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F23562-02D7-B14E-8715-91F58E08BD78}"/>
              </a:ext>
            </a:extLst>
          </p:cNvPr>
          <p:cNvCxnSpPr>
            <a:cxnSpLocks/>
            <a:stCxn id="5" idx="3"/>
            <a:endCxn id="20" idx="1"/>
          </p:cNvCxnSpPr>
          <p:nvPr/>
        </p:nvCxnSpPr>
        <p:spPr>
          <a:xfrm flipV="1">
            <a:off x="3753196" y="2505588"/>
            <a:ext cx="1071923" cy="6734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013BD0-8141-184F-BBD2-EBAB8CDBB7F5}"/>
              </a:ext>
            </a:extLst>
          </p:cNvPr>
          <p:cNvCxnSpPr>
            <a:cxnSpLocks/>
            <a:stCxn id="6" idx="3"/>
            <a:endCxn id="22" idx="1"/>
          </p:cNvCxnSpPr>
          <p:nvPr/>
        </p:nvCxnSpPr>
        <p:spPr>
          <a:xfrm>
            <a:off x="3753195" y="4390631"/>
            <a:ext cx="1396540" cy="606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2C45AD4-88E0-EF44-A369-97F47140F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19" y="1859613"/>
            <a:ext cx="3757633" cy="129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C5980-861A-4CE7-193C-EB6D46281B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431" r="40117" b="60431"/>
          <a:stretch/>
        </p:blipFill>
        <p:spPr>
          <a:xfrm>
            <a:off x="2971604" y="1315844"/>
            <a:ext cx="5611147" cy="649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4C2DA-916E-2948-75A4-8EA0B20AF8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8" b="74204"/>
          <a:stretch/>
        </p:blipFill>
        <p:spPr>
          <a:xfrm>
            <a:off x="2187669" y="4234692"/>
            <a:ext cx="6490009" cy="1385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7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577A-7295-3B4D-A755-F901F4DA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64" y="956836"/>
            <a:ext cx="7886700" cy="994172"/>
          </a:xfrm>
        </p:spPr>
        <p:txBody>
          <a:bodyPr/>
          <a:lstStyle/>
          <a:p>
            <a:r>
              <a:rPr lang="en-US"/>
              <a:t>MBP for full BV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2CBB6-1F18-BB49-BF62-BD04CB0E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30EA680-D336-4FF7-8B7A-9848BB0A1C3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167BDF-6AA1-BA46-9DAC-E8555F580C5F}"/>
                  </a:ext>
                </a:extLst>
              </p:cNvPr>
              <p:cNvSpPr/>
              <p:nvPr/>
            </p:nvSpPr>
            <p:spPr>
              <a:xfrm>
                <a:off x="33342" y="2334087"/>
                <a:ext cx="152548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𝜑</m:t>
                      </m:r>
                      <m:d>
                        <m:dPr>
                          <m:ctrlP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, </m:t>
                          </m:r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𝑦</m:t>
                          </m:r>
                        </m:e>
                      </m:d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</m:t>
                      </m:r>
                    </m:oMath>
                  </m:oMathPara>
                </a14:m>
                <a:endParaRPr lang="en-CA" sz="1800" b="0">
                  <a:solidFill>
                    <a:prstClr val="black"/>
                  </a:solidFill>
                  <a:latin typeface="Source Code Pro" panose="020B0509030403020204" pitchFamily="49" charset="77"/>
                  <a:ea typeface="+mn-ea"/>
                </a:endParaRP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𝑀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⊨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𝜑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(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CA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)</m:t>
                    </m:r>
                  </m:oMath>
                </a14:m>
                <a:r>
                  <a:rPr lang="en-CA" sz="1800" b="0">
                    <a:solidFill>
                      <a:prstClr val="black"/>
                    </a:solidFill>
                    <a:latin typeface="Source Code Pro" panose="020B0509030403020204" pitchFamily="49" charset="77"/>
                    <a:ea typeface="+mn-ea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167BDF-6AA1-BA46-9DAC-E8555F580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2" y="2334087"/>
                <a:ext cx="1525482" cy="646331"/>
              </a:xfrm>
              <a:prstGeom prst="rect">
                <a:avLst/>
              </a:prstGeom>
              <a:blipFill>
                <a:blip r:embed="rId2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93AA3BB-A473-C64E-B518-09B709898516}"/>
                  </a:ext>
                </a:extLst>
              </p:cNvPr>
              <p:cNvSpPr/>
              <p:nvPr/>
            </p:nvSpPr>
            <p:spPr>
              <a:xfrm>
                <a:off x="1614162" y="1932079"/>
                <a:ext cx="4070338" cy="5238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CA" sz="1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1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CA" sz="18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1800" b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800" b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arithmetic literals in</a:t>
                </a:r>
                <a:r>
                  <a:rPr lang="en-US" sz="1800" b="0">
                    <a:solidFill>
                      <a:prstClr val="white"/>
                    </a:solidFill>
                    <a:latin typeface="Source Code Pro" panose="020B0509030403020204" pitchFamily="49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CA" sz="18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18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18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CA" sz="18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sz="18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93AA3BB-A473-C64E-B518-09B709898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162" y="1932079"/>
                <a:ext cx="4070338" cy="523847"/>
              </a:xfrm>
              <a:prstGeom prst="rect">
                <a:avLst/>
              </a:prstGeom>
              <a:blipFill>
                <a:blip r:embed="rId3"/>
                <a:stretch>
                  <a:fillRect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240BEE-EF4B-CC46-9188-E20492F349AD}"/>
                  </a:ext>
                </a:extLst>
              </p:cNvPr>
              <p:cNvSpPr/>
              <p:nvPr/>
            </p:nvSpPr>
            <p:spPr>
              <a:xfrm>
                <a:off x="1635323" y="2772901"/>
                <a:ext cx="3810000" cy="51707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CA" sz="18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sz="18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CA" sz="18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∖</m:t>
                      </m:r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240BEE-EF4B-CC46-9188-E20492F34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323" y="2772901"/>
                <a:ext cx="3810000" cy="5170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0EA4D6-8E3B-0B47-9E23-C9115DDA4BA8}"/>
                  </a:ext>
                </a:extLst>
              </p:cNvPr>
              <p:cNvSpPr/>
              <p:nvPr/>
            </p:nvSpPr>
            <p:spPr>
              <a:xfrm>
                <a:off x="7303102" y="2713534"/>
                <a:ext cx="896270" cy="6259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1800" b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0EA4D6-8E3B-0B47-9E23-C9115DDA4B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102" y="2713534"/>
                <a:ext cx="896270" cy="625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5D8B2C-BB11-8B4A-8A93-197E1BD1F5C9}"/>
                  </a:ext>
                </a:extLst>
              </p:cNvPr>
              <p:cNvSpPr/>
              <p:nvPr/>
            </p:nvSpPr>
            <p:spPr>
              <a:xfrm>
                <a:off x="7303102" y="1881046"/>
                <a:ext cx="896270" cy="6259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</m:oMath>
                  </m:oMathPara>
                </a14:m>
                <a:endParaRPr lang="en-US" sz="1800" b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5D8B2C-BB11-8B4A-8A93-197E1BD1F5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102" y="1881046"/>
                <a:ext cx="896270" cy="625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915B0C6-AED0-D34B-88BB-7B01EBFA3A74}"/>
                  </a:ext>
                </a:extLst>
              </p:cNvPr>
              <p:cNvSpPr/>
              <p:nvPr/>
            </p:nvSpPr>
            <p:spPr>
              <a:xfrm>
                <a:off x="5863951" y="3998462"/>
                <a:ext cx="3135086" cy="945020"/>
              </a:xfrm>
              <a:prstGeom prst="roundRect">
                <a:avLst>
                  <a:gd name="adj" fmla="val 266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⇒∃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. 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en-US" sz="2100" b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915B0C6-AED0-D34B-88BB-7B01EBFA3A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951" y="3998462"/>
                <a:ext cx="3135086" cy="945020"/>
              </a:xfrm>
              <a:prstGeom prst="roundRect">
                <a:avLst>
                  <a:gd name="adj" fmla="val 26692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A03D7CA-5586-6243-9472-FB4548D72BF8}"/>
                  </a:ext>
                </a:extLst>
              </p:cNvPr>
              <p:cNvSpPr/>
              <p:nvPr/>
            </p:nvSpPr>
            <p:spPr>
              <a:xfrm>
                <a:off x="1788097" y="3757934"/>
                <a:ext cx="2873829" cy="529112"/>
              </a:xfrm>
              <a:prstGeom prst="roundRect">
                <a:avLst>
                  <a:gd name="adj" fmla="val 266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2100" b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A03D7CA-5586-6243-9472-FB4548D72B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097" y="3757934"/>
                <a:ext cx="2873829" cy="529112"/>
              </a:xfrm>
              <a:prstGeom prst="roundRect">
                <a:avLst>
                  <a:gd name="adj" fmla="val 26692"/>
                </a:avLst>
              </a:prstGeom>
              <a:blipFill>
                <a:blip r:embed="rId8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80F28D-57A5-9946-AC6B-8A823288A1C8}"/>
                  </a:ext>
                </a:extLst>
              </p:cNvPr>
              <p:cNvSpPr/>
              <p:nvPr/>
            </p:nvSpPr>
            <p:spPr>
              <a:xfrm>
                <a:off x="1451296" y="4670125"/>
                <a:ext cx="3554126" cy="954388"/>
              </a:xfrm>
              <a:prstGeom prst="roundRect">
                <a:avLst>
                  <a:gd name="adj" fmla="val 266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100" b="0">
                    <a:solidFill>
                      <a:prstClr val="white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Drop all literals</a:t>
                </a:r>
                <a:r>
                  <a:rPr lang="en-CA" sz="2100" b="0">
                    <a:solidFill>
                      <a:prstClr val="white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1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ℓ</m:t>
                    </m:r>
                  </m:oMath>
                </a14:m>
                <a:r>
                  <a:rPr lang="en-CA" sz="2100" b="0">
                    <a:solidFill>
                      <a:prstClr val="white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CA" sz="2100" b="0">
                    <a:solidFill>
                      <a:prstClr val="white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en-CA" sz="2100" b="0">
                    <a:solidFill>
                      <a:prstClr val="white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1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100" b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2100" b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s.t</a:t>
                </a:r>
                <a:endParaRPr lang="en-US" sz="2100" b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∖ℓ </m:t>
                          </m:r>
                        </m:e>
                      </m:d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⇒∃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. </m:t>
                      </m:r>
                      <m:r>
                        <a:rPr lang="en-CA" sz="21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CA" sz="21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100" b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80F28D-57A5-9946-AC6B-8A823288A1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296" y="4670125"/>
                <a:ext cx="3554126" cy="954388"/>
              </a:xfrm>
              <a:prstGeom prst="roundRect">
                <a:avLst>
                  <a:gd name="adj" fmla="val 26692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CF306C-2D4A-584B-BD54-5F3AF801B271}"/>
              </a:ext>
            </a:extLst>
          </p:cNvPr>
          <p:cNvCxnSpPr>
            <a:cxnSpLocks/>
            <a:stCxn id="13" idx="1"/>
            <a:endCxn id="14" idx="3"/>
          </p:cNvCxnSpPr>
          <p:nvPr/>
        </p:nvCxnSpPr>
        <p:spPr>
          <a:xfrm flipH="1" flipV="1">
            <a:off x="4661926" y="4022490"/>
            <a:ext cx="1202025" cy="4484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1B89E2-86FB-2742-8531-EF0392CE4BC8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 flipH="1">
            <a:off x="5005422" y="4470972"/>
            <a:ext cx="858529" cy="67634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4BA065-CB14-7B43-A714-CCF4E6F04B57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3225011" y="4287046"/>
            <a:ext cx="3348" cy="3830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EDD3A0-375E-084F-B9A8-9192D33ACBD9}"/>
              </a:ext>
            </a:extLst>
          </p:cNvPr>
          <p:cNvSpPr txBox="1"/>
          <p:nvPr/>
        </p:nvSpPr>
        <p:spPr>
          <a:xfrm rot="19222053">
            <a:off x="5218839" y="4791244"/>
            <a:ext cx="65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black"/>
                </a:solidFill>
                <a:latin typeface="Source Code Pro" panose="020B0509030403020204" pitchFamily="49" charset="77"/>
                <a:ea typeface="+mn-ea"/>
              </a:rPr>
              <a:t>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052D2D-B9A4-674E-AB18-6347FE14F3CC}"/>
              </a:ext>
            </a:extLst>
          </p:cNvPr>
          <p:cNvSpPr txBox="1"/>
          <p:nvPr/>
        </p:nvSpPr>
        <p:spPr>
          <a:xfrm rot="1570619">
            <a:off x="5052784" y="3934629"/>
            <a:ext cx="66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black"/>
                </a:solidFill>
                <a:latin typeface="Source Code Pro" panose="020B0509030403020204" pitchFamily="49" charset="77"/>
                <a:ea typeface="+mn-ea"/>
              </a:rPr>
              <a:t>no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D409EE-AD82-E449-8014-A8C0D86D2FB3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5445323" y="3026491"/>
            <a:ext cx="1857779" cy="49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AC4318-3F5A-1C4D-9077-96016CBC29C6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5684499" y="2194003"/>
            <a:ext cx="161860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927962B-AB79-7146-94EF-E9FC5EDE2AC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751237" y="3339448"/>
            <a:ext cx="0" cy="6454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EE79781-66DD-4E4A-AAA2-1C42AC70FC53}"/>
              </a:ext>
            </a:extLst>
          </p:cNvPr>
          <p:cNvCxnSpPr>
            <a:cxnSpLocks/>
          </p:cNvCxnSpPr>
          <p:nvPr/>
        </p:nvCxnSpPr>
        <p:spPr>
          <a:xfrm>
            <a:off x="8486019" y="2194003"/>
            <a:ext cx="0" cy="18044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80E1F4-8B28-7B4B-8DCE-62A2F82D4D52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8199371" y="2194003"/>
            <a:ext cx="30487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72D2BE0-7492-3646-AAF2-2B15B2E52571}"/>
                  </a:ext>
                </a:extLst>
              </p:cNvPr>
              <p:cNvSpPr txBox="1"/>
              <p:nvPr/>
            </p:nvSpPr>
            <p:spPr>
              <a:xfrm>
                <a:off x="5595126" y="2672410"/>
                <a:ext cx="1757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𝜋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[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𝑥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→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𝑀</m:t>
                      </m:r>
                      <m:d>
                        <m:dPr>
                          <m:ctrlP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</m:d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]</m:t>
                      </m:r>
                    </m:oMath>
                  </m:oMathPara>
                </a14:m>
                <a:endParaRPr lang="en-US" sz="1800" b="0">
                  <a:solidFill>
                    <a:prstClr val="black"/>
                  </a:solidFill>
                  <a:latin typeface="Source Code Pro" panose="020B0509030403020204" pitchFamily="49" charset="77"/>
                  <a:ea typeface="+mn-ea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72D2BE0-7492-3646-AAF2-2B15B2E52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126" y="2672410"/>
                <a:ext cx="1757426" cy="369332"/>
              </a:xfrm>
              <a:prstGeom prst="rect">
                <a:avLst/>
              </a:prstGeom>
              <a:blipFill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CBF1633-12CF-7348-B396-EFABF2355BAC}"/>
                  </a:ext>
                </a:extLst>
              </p:cNvPr>
              <p:cNvSpPr txBox="1"/>
              <p:nvPr/>
            </p:nvSpPr>
            <p:spPr>
              <a:xfrm>
                <a:off x="5615087" y="1774710"/>
                <a:ext cx="1757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𝑀𝐵</m:t>
                      </m:r>
                      <m:sSub>
                        <m:sSubPr>
                          <m:ctrlP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𝑃</m:t>
                          </m:r>
                        </m:e>
                        <m:sub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𝑍</m:t>
                          </m:r>
                        </m:sub>
                      </m:sSub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(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𝜓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𝑥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𝑀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)</m:t>
                      </m:r>
                    </m:oMath>
                  </m:oMathPara>
                </a14:m>
                <a:endParaRPr lang="en-US" sz="1800" b="0">
                  <a:solidFill>
                    <a:prstClr val="black"/>
                  </a:solidFill>
                  <a:latin typeface="Source Code Pro" panose="020B0509030403020204" pitchFamily="49" charset="77"/>
                  <a:ea typeface="+mn-ea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CBF1633-12CF-7348-B396-EFABF2355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087" y="1774710"/>
                <a:ext cx="1757426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1FCB20E-5AD1-E04E-B7DC-0F1F1D9548E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278611" y="2194003"/>
            <a:ext cx="335551" cy="3743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1D70DD9-1EE5-A048-9875-366D275DFCB8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278611" y="2554431"/>
            <a:ext cx="356713" cy="47700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E8B6F24-FA01-924C-8EFC-1B5A3F09CAEE}"/>
                  </a:ext>
                </a:extLst>
              </p:cNvPr>
              <p:cNvSpPr/>
              <p:nvPr/>
            </p:nvSpPr>
            <p:spPr>
              <a:xfrm>
                <a:off x="97130" y="4972280"/>
                <a:ext cx="8633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CA" sz="1800" b="0">
                  <a:solidFill>
                    <a:prstClr val="black"/>
                  </a:solidFill>
                  <a:latin typeface="Source Code Pro" panose="020B0509030403020204" pitchFamily="49" charset="77"/>
                  <a:ea typeface="+mn-ea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E8B6F24-FA01-924C-8EFC-1B5A3F09CA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0" y="4972280"/>
                <a:ext cx="86331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3A50B5-55D5-3C44-AC7F-4C66A07B4103}"/>
              </a:ext>
            </a:extLst>
          </p:cNvPr>
          <p:cNvCxnSpPr>
            <a:cxnSpLocks/>
            <a:stCxn id="16" idx="1"/>
            <a:endCxn id="57" idx="3"/>
          </p:cNvCxnSpPr>
          <p:nvPr/>
        </p:nvCxnSpPr>
        <p:spPr>
          <a:xfrm flipH="1">
            <a:off x="960443" y="5147319"/>
            <a:ext cx="490853" cy="96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644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4118-E93A-784D-8BC7-BCE47121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52727-38C4-AA4B-9F6F-0A45871F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30EA680-D336-4FF7-8B7A-9848BB0A1C3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43068F-936E-EC46-85E8-B78B2CB5E346}"/>
              </a:ext>
            </a:extLst>
          </p:cNvPr>
          <p:cNvSpPr/>
          <p:nvPr/>
        </p:nvSpPr>
        <p:spPr>
          <a:xfrm>
            <a:off x="312645" y="2702859"/>
            <a:ext cx="2067485" cy="8169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 Queue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3ED824-B36C-0741-9A1B-1203028EB0F2}"/>
              </a:ext>
            </a:extLst>
          </p:cNvPr>
          <p:cNvSpPr/>
          <p:nvPr/>
        </p:nvSpPr>
        <p:spPr>
          <a:xfrm>
            <a:off x="6363821" y="2702858"/>
            <a:ext cx="2067485" cy="8169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Trace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7AB983-0C17-C94D-841B-5665CB9362EA}"/>
              </a:ext>
            </a:extLst>
          </p:cNvPr>
          <p:cNvCxnSpPr>
            <a:cxnSpLocks/>
          </p:cNvCxnSpPr>
          <p:nvPr/>
        </p:nvCxnSpPr>
        <p:spPr>
          <a:xfrm flipH="1">
            <a:off x="2380130" y="3256182"/>
            <a:ext cx="1223682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90FDD3-9CF5-DE40-8445-ED28DF599DA0}"/>
              </a:ext>
            </a:extLst>
          </p:cNvPr>
          <p:cNvCxnSpPr>
            <a:cxnSpLocks/>
          </p:cNvCxnSpPr>
          <p:nvPr/>
        </p:nvCxnSpPr>
        <p:spPr>
          <a:xfrm flipH="1">
            <a:off x="5066179" y="2905718"/>
            <a:ext cx="126066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9F2092-607C-1148-8125-7F3152DF507F}"/>
              </a:ext>
            </a:extLst>
          </p:cNvPr>
          <p:cNvCxnSpPr>
            <a:cxnSpLocks/>
          </p:cNvCxnSpPr>
          <p:nvPr/>
        </p:nvCxnSpPr>
        <p:spPr>
          <a:xfrm>
            <a:off x="2400300" y="2905718"/>
            <a:ext cx="122368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DE8593-1574-3D41-A365-1ADABD772D45}"/>
                  </a:ext>
                </a:extLst>
              </p:cNvPr>
              <p:cNvSpPr txBox="1"/>
              <p:nvPr/>
            </p:nvSpPr>
            <p:spPr>
              <a:xfrm>
                <a:off x="5458038" y="2477642"/>
                <a:ext cx="476945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𝓞</m:t>
                      </m:r>
                      <m:r>
                        <a:rPr lang="en-CA" sz="2400" b="0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𝑖</m:t>
                      </m:r>
                    </m:oMath>
                  </m:oMathPara>
                </a14:m>
                <a:endParaRPr lang="en-US" sz="2400" b="0" baseline="-250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DE8593-1574-3D41-A365-1ADABD772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038" y="2477642"/>
                <a:ext cx="476945" cy="360804"/>
              </a:xfrm>
              <a:prstGeom prst="rect">
                <a:avLst/>
              </a:prstGeom>
              <a:blipFill>
                <a:blip r:embed="rId2"/>
                <a:stretch>
                  <a:fillRect l="-253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DBF813-4072-CD4D-B046-82509EA7F7D2}"/>
                  </a:ext>
                </a:extLst>
              </p:cNvPr>
              <p:cNvSpPr txBox="1"/>
              <p:nvPr/>
            </p:nvSpPr>
            <p:spPr>
              <a:xfrm>
                <a:off x="2419814" y="2441330"/>
                <a:ext cx="1262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⟨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DBF813-4072-CD4D-B046-82509EA7F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814" y="2441330"/>
                <a:ext cx="1262461" cy="369332"/>
              </a:xfrm>
              <a:prstGeom prst="rect">
                <a:avLst/>
              </a:prstGeom>
              <a:blipFill>
                <a:blip r:embed="rId3"/>
                <a:stretch>
                  <a:fillRect l="-8213" r="-8213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B66F72-1328-A341-9496-CB40C7EDC40D}"/>
                  </a:ext>
                </a:extLst>
              </p:cNvPr>
              <p:cNvSpPr txBox="1"/>
              <p:nvPr/>
            </p:nvSpPr>
            <p:spPr>
              <a:xfrm>
                <a:off x="2598075" y="3290258"/>
                <a:ext cx="7051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⟨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𝛼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𝑖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B66F72-1328-A341-9496-CB40C7EDC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075" y="3290258"/>
                <a:ext cx="705129" cy="369332"/>
              </a:xfrm>
              <a:prstGeom prst="rect">
                <a:avLst/>
              </a:prstGeom>
              <a:blipFill>
                <a:blip r:embed="rId4"/>
                <a:stretch>
                  <a:fillRect l="-14655" r="-1551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B0F639-2074-604E-B66A-90633CAF7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278" y="1935820"/>
            <a:ext cx="1369944" cy="178538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7BE1F2-198E-E848-9B76-4D36B40CE848}"/>
              </a:ext>
            </a:extLst>
          </p:cNvPr>
          <p:cNvCxnSpPr>
            <a:cxnSpLocks/>
          </p:cNvCxnSpPr>
          <p:nvPr/>
        </p:nvCxnSpPr>
        <p:spPr>
          <a:xfrm>
            <a:off x="5072903" y="3241054"/>
            <a:ext cx="129764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DB4D2E0-2E9C-5446-92EF-6B7FF4B55265}"/>
                  </a:ext>
                </a:extLst>
              </p:cNvPr>
              <p:cNvSpPr/>
              <p:nvPr/>
            </p:nvSpPr>
            <p:spPr>
              <a:xfrm>
                <a:off x="5449845" y="3284708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DB4D2E0-2E9C-5446-92EF-6B7FF4B55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845" y="3284708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1F5AFC0E-2F1D-7A4A-95FD-D2DC448F16AB}"/>
                  </a:ext>
                </a:extLst>
              </p:cNvPr>
              <p:cNvSpPr/>
              <p:nvPr/>
            </p:nvSpPr>
            <p:spPr>
              <a:xfrm>
                <a:off x="857250" y="4214883"/>
                <a:ext cx="2616677" cy="666750"/>
              </a:xfrm>
              <a:prstGeom prst="wedgeRoundRectCallout">
                <a:avLst>
                  <a:gd name="adj1" fmla="val 28801"/>
                  <a:gd name="adj2" fmla="val -121785"/>
                  <a:gd name="adj3" fmla="val 16667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𝑀𝐵𝑃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𝑇𝑟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1F5AFC0E-2F1D-7A4A-95FD-D2DC448F1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4214883"/>
                <a:ext cx="2616677" cy="666750"/>
              </a:xfrm>
              <a:prstGeom prst="wedgeRoundRectCallout">
                <a:avLst>
                  <a:gd name="adj1" fmla="val 28801"/>
                  <a:gd name="adj2" fmla="val -121785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ular Callout 31">
                <a:extLst>
                  <a:ext uri="{FF2B5EF4-FFF2-40B4-BE49-F238E27FC236}">
                    <a16:creationId xmlns:a16="http://schemas.microsoft.com/office/drawing/2014/main" id="{DC55A93F-C9B7-CF46-9AE3-1D3BE9542123}"/>
                  </a:ext>
                </a:extLst>
              </p:cNvPr>
              <p:cNvSpPr/>
              <p:nvPr/>
            </p:nvSpPr>
            <p:spPr>
              <a:xfrm>
                <a:off x="5072903" y="4253506"/>
                <a:ext cx="2345348" cy="666750"/>
              </a:xfrm>
              <a:prstGeom prst="wedgeRoundRectCallout">
                <a:avLst>
                  <a:gd name="adj1" fmla="val -27650"/>
                  <a:gd name="adj2" fmla="val -130357"/>
                  <a:gd name="adj3" fmla="val 16667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ℓ=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𝐼𝑇𝑃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CA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𝑇𝑟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CA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Rounded Rectangular Callout 31">
                <a:extLst>
                  <a:ext uri="{FF2B5EF4-FFF2-40B4-BE49-F238E27FC236}">
                    <a16:creationId xmlns:a16="http://schemas.microsoft.com/office/drawing/2014/main" id="{DC55A93F-C9B7-CF46-9AE3-1D3BE954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903" y="4253506"/>
                <a:ext cx="2345348" cy="666750"/>
              </a:xfrm>
              <a:prstGeom prst="wedgeRoundRectCallout">
                <a:avLst>
                  <a:gd name="adj1" fmla="val -27650"/>
                  <a:gd name="adj2" fmla="val -130357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-Shape 19">
            <a:extLst>
              <a:ext uri="{FF2B5EF4-FFF2-40B4-BE49-F238E27FC236}">
                <a16:creationId xmlns:a16="http://schemas.microsoft.com/office/drawing/2014/main" id="{49E7D973-B7C7-6642-86EF-A12AC4668BEF}"/>
              </a:ext>
            </a:extLst>
          </p:cNvPr>
          <p:cNvSpPr/>
          <p:nvPr/>
        </p:nvSpPr>
        <p:spPr>
          <a:xfrm rot="18583236">
            <a:off x="1783974" y="4476657"/>
            <a:ext cx="763229" cy="389939"/>
          </a:xfrm>
          <a:prstGeom prst="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3FC976-4096-DB4A-A778-22EEC861EDE1}"/>
              </a:ext>
            </a:extLst>
          </p:cNvPr>
          <p:cNvSpPr txBox="1"/>
          <p:nvPr/>
        </p:nvSpPr>
        <p:spPr>
          <a:xfrm>
            <a:off x="1425827" y="5345800"/>
            <a:ext cx="6232796" cy="3924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950" b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there are no good interpolation strategies for BV !!!</a:t>
            </a:r>
          </a:p>
        </p:txBody>
      </p:sp>
    </p:spTree>
    <p:extLst>
      <p:ext uri="{BB962C8B-B14F-4D97-AF65-F5344CB8AC3E}">
        <p14:creationId xmlns:p14="http://schemas.microsoft.com/office/powerpoint/2010/main" val="383198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0" grpId="0" animBg="1"/>
      <p:bldP spid="2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7D1-812A-CA48-AA6A-CF6FA353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Instantiated guidance rules for BV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9AC29-2B2F-0543-9A84-89B8A575B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Subsume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</a:p>
          <a:p>
            <a:pPr marL="0" indent="0">
              <a:buNone/>
            </a:pP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Conjecture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34CD9-DF3F-2A43-A0FB-6A0BF1DE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30EA680-D336-4FF7-8B7A-9848BB0A1C3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04536E-9B14-4F46-85C6-81C6A76D6467}"/>
                  </a:ext>
                </a:extLst>
              </p:cNvPr>
              <p:cNvSpPr txBox="1"/>
              <p:nvPr/>
            </p:nvSpPr>
            <p:spPr>
              <a:xfrm>
                <a:off x="1847236" y="4206872"/>
                <a:ext cx="6426920" cy="92333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 </m:t>
                    </m:r>
                    <m:r>
                      <a:rPr lang="en-CA" sz="1800" b="0" i="1" dirty="0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≡</m:t>
                    </m:r>
                    <m:r>
                      <a:rPr lang="en-CA" sz="1800" b="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∧</m:t>
                    </m:r>
                    <m:r>
                      <a:rPr lang="en-CA" sz="1800" b="0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m:rPr>
                        <m:nor/>
                      </m:rPr>
                      <a:rPr lang="en-US" sz="1800" b="0" dirty="0">
                        <a:solidFill>
                          <a:prstClr val="black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CA" sz="1800" b="0" i="1">
                    <a:solidFill>
                      <a:prstClr val="black"/>
                    </a:solidFill>
                    <a:latin typeface="Cambria Math" panose="02040503050406030204" pitchFamily="18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endParaRPr lang="en-CA" sz="1800" b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m:t>ℒ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blocks </a:t>
                </a:r>
                <a14:m>
                  <m:oMath xmlns:m="http://schemas.openxmlformats.org/officeDocument/2006/math">
                    <m:r>
                      <a:rPr lang="en-CA" sz="1800" b="0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but does not block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𝛼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 then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	add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𝛼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to POB queue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04536E-9B14-4F46-85C6-81C6A76D6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36" y="4206872"/>
                <a:ext cx="6426920" cy="923330"/>
              </a:xfrm>
              <a:prstGeom prst="rect">
                <a:avLst/>
              </a:prstGeom>
              <a:blipFill>
                <a:blip r:embed="rId2"/>
                <a:stretch>
                  <a:fillRect l="-758" t="-2614" r="-284" b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EC1217-536F-1F41-BA20-259020C60427}"/>
                  </a:ext>
                </a:extLst>
              </p:cNvPr>
              <p:cNvSpPr txBox="1"/>
              <p:nvPr/>
            </p:nvSpPr>
            <p:spPr>
              <a:xfrm>
                <a:off x="1847236" y="2369917"/>
                <a:ext cx="3672051" cy="64633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if (</a:t>
                </a:r>
                <a14:m>
                  <m:oMath xmlns:m="http://schemas.openxmlformats.org/officeDocument/2006/math"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⋅∀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srgbClr val="70AD47"/>
                        </a:solidFill>
                        <a:latin typeface="Calibri" panose="020F0502020204030204"/>
                      </a:rPr>
                      <m:t>ℒ</m:t>
                    </m:r>
                    <m:r>
                      <m:rPr>
                        <m:nor/>
                      </m:rPr>
                      <a:rPr lang="en-CA" sz="1800" b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m:t> 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CA" sz="1800" b="0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CA" sz="1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sz="1800" b="0" i="1" dirty="0">
                        <a:solidFill>
                          <a:srgbClr val="70AD47"/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) then </a:t>
                </a: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  add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𝜓</m:t>
                    </m:r>
                  </m:oMath>
                </a14:m>
                <a:r>
                  <a:rPr lang="en-US" sz="1800" b="0">
                    <a:solidFill>
                      <a:prstClr val="black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to trace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EC1217-536F-1F41-BA20-259020C60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36" y="2369917"/>
                <a:ext cx="3672051" cy="646331"/>
              </a:xfrm>
              <a:prstGeom prst="rect">
                <a:avLst/>
              </a:prstGeom>
              <a:blipFill>
                <a:blip r:embed="rId3"/>
                <a:stretch>
                  <a:fillRect l="-1327" t="-5607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36899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4D90960-3122-8490-EF71-716B5590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/>
              <a:t>CHC Solvers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82F4A9-934A-CE58-5A23-D1FCE0AA7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beyond Spacer</a:t>
            </a:r>
          </a:p>
        </p:txBody>
      </p:sp>
    </p:spTree>
    <p:extLst>
      <p:ext uri="{BB962C8B-B14F-4D97-AF65-F5344CB8AC3E}">
        <p14:creationId xmlns:p14="http://schemas.microsoft.com/office/powerpoint/2010/main" val="1134806762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D99659-2424-8CB1-5FD8-78773B62E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8" y="736979"/>
            <a:ext cx="8755383" cy="4148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74874-791A-D77A-3F50-D96070BE64B1}"/>
              </a:ext>
            </a:extLst>
          </p:cNvPr>
          <p:cNvSpPr txBox="1"/>
          <p:nvPr/>
        </p:nvSpPr>
        <p:spPr>
          <a:xfrm>
            <a:off x="909196" y="5439531"/>
            <a:ext cx="73256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chc-comp.github.io</a:t>
            </a:r>
            <a:r>
              <a:rPr lang="en-US" b="0" dirty="0"/>
              <a:t>/CHC-COMP2022_presentation.pdf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84A8A91D-0463-B04F-AD77-F54C2D3D7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04" y="854766"/>
            <a:ext cx="1339298" cy="133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31585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The </a:t>
            </a:r>
            <a:r>
              <a:rPr lang="en" err="1"/>
              <a:t>Eldarica</a:t>
            </a:r>
            <a:r>
              <a:rPr lang="en"/>
              <a:t> Horn Solver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7048500" cy="3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indent="-334327">
              <a:buSzPct val="100000"/>
            </a:pPr>
            <a:r>
              <a:rPr lang="en"/>
              <a:t>A Horn solver tailored to verification of software and infinite-state systems</a:t>
            </a:r>
            <a:endParaRPr/>
          </a:p>
          <a:p>
            <a:pPr lvl="1" indent="-310832">
              <a:buSzPct val="100000"/>
            </a:pPr>
            <a:r>
              <a:rPr lang="en" b="1"/>
              <a:t>Algorithms: 	</a:t>
            </a:r>
            <a:r>
              <a:rPr lang="en"/>
              <a:t>Predicate abstraction,</a:t>
            </a:r>
            <a:r>
              <a:rPr lang="en" b="1"/>
              <a:t> </a:t>
            </a:r>
            <a:r>
              <a:rPr lang="en"/>
              <a:t>CEGAR, Craig interpolation</a:t>
            </a:r>
            <a:endParaRPr/>
          </a:p>
          <a:p>
            <a:pPr lvl="1" indent="-310832">
              <a:buSzPct val="100000"/>
            </a:pPr>
            <a:r>
              <a:rPr lang="en" b="1"/>
              <a:t>Theories: 		</a:t>
            </a:r>
            <a:r>
              <a:rPr lang="en"/>
              <a:t>LIA, NIA, BV, ADTs, arrays, heap</a:t>
            </a:r>
            <a:endParaRPr/>
          </a:p>
          <a:p>
            <a:pPr lvl="1" indent="-310832">
              <a:buSzPct val="100000"/>
            </a:pPr>
            <a:r>
              <a:rPr lang="en" b="1"/>
              <a:t>Input formats: 	</a:t>
            </a:r>
            <a:r>
              <a:rPr lang="en"/>
              <a:t>SMT-LIB, Prolog (+ built-in C front-end)</a:t>
            </a:r>
            <a:endParaRPr/>
          </a:p>
          <a:p>
            <a:pPr lvl="1" indent="-310832">
              <a:buSzPct val="100000"/>
            </a:pPr>
            <a:r>
              <a:rPr lang="en" b="1"/>
              <a:t>Output:</a:t>
            </a:r>
            <a:r>
              <a:rPr lang="en"/>
              <a:t>		Full solution + counterexample output</a:t>
            </a:r>
            <a:endParaRPr/>
          </a:p>
          <a:p>
            <a:pPr indent="0">
              <a:spcBef>
                <a:spcPts val="1200"/>
              </a:spcBef>
              <a:buNone/>
            </a:pPr>
            <a:endParaRPr/>
          </a:p>
          <a:p>
            <a:pPr indent="-334327">
              <a:spcBef>
                <a:spcPts val="1200"/>
              </a:spcBef>
              <a:buSzPct val="100000"/>
            </a:pPr>
            <a:r>
              <a:rPr lang="en"/>
              <a:t>Open-source, entirely implemented in Scala</a:t>
            </a:r>
            <a:endParaRPr/>
          </a:p>
          <a:p>
            <a:pPr indent="-334327">
              <a:buSzPct val="100000"/>
            </a:pPr>
            <a:r>
              <a:rPr lang="en"/>
              <a:t>Started in 2011, since then developed continuously</a:t>
            </a:r>
            <a:endParaRPr/>
          </a:p>
          <a:p>
            <a:pPr lvl="1" indent="-310832">
              <a:buSzPct val="100000"/>
            </a:pPr>
            <a:r>
              <a:rPr lang="en"/>
              <a:t>E.g., integration of new theories, hand-in-hand with development of new decision/interpolation procedures</a:t>
            </a:r>
            <a:endParaRPr/>
          </a:p>
          <a:p>
            <a:pPr lvl="1" indent="-310832">
              <a:buSzPct val="100000"/>
            </a:pPr>
            <a:r>
              <a:rPr lang="en"/>
              <a:t>Upcoming: LRA, improved heap support</a:t>
            </a:r>
            <a:endParaRPr/>
          </a:p>
          <a:p>
            <a:pPr marL="914400" indent="0">
              <a:spcBef>
                <a:spcPts val="1200"/>
              </a:spcBef>
              <a:buNone/>
            </a:pPr>
            <a:endParaRPr/>
          </a:p>
          <a:p>
            <a:pPr indent="-334327">
              <a:spcBef>
                <a:spcPts val="1200"/>
              </a:spcBef>
              <a:buSzPct val="100000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https://github.com/uuverifiers/eldarica</a:t>
            </a:r>
            <a:r>
              <a:rPr lang="en"/>
              <a:t>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5691" y="1171839"/>
            <a:ext cx="1326600" cy="10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476" y="2146001"/>
            <a:ext cx="5308859" cy="29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302825" y="5335750"/>
            <a:ext cx="690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Hossein Hojjat, Philipp Rümmer: 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“The ELDARICA Horn Solver”</a:t>
            </a:r>
            <a:r>
              <a:rPr lang="en" sz="1400" b="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(FMCAD 2018) 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Architecture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476" y="2146001"/>
            <a:ext cx="5308859" cy="29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Key feature: global invariant generation methods</a:t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3893825" y="1302275"/>
            <a:ext cx="1483500" cy="844500"/>
          </a:xfrm>
          <a:prstGeom prst="wedgeRectCallout">
            <a:avLst>
              <a:gd name="adj1" fmla="val -16667"/>
              <a:gd name="adj2" fmla="val 8993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Replace cycles with closed-form representations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1028850" y="4209675"/>
            <a:ext cx="1398600" cy="1387200"/>
          </a:xfrm>
          <a:prstGeom prst="wedgeRectCallout">
            <a:avLst>
              <a:gd name="adj1" fmla="val 177299"/>
              <a:gd name="adj2" fmla="val -4333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Identify arithmetic progressions, variable relationships, etc.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RIE@C02KN0M1FFRT3PP7" val="5577"/>
  <p:tag name="DEFAULTDISPLAYSOURCE" val="\documentclass{article}&#10;&#10;\pagestyle{empty}&#10;&#10;\begin{document}&#10;&#10;&#10;\end{document}"/>
  <p:tag name="EMBEDFONT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|23.2"/>
</p:tagLst>
</file>

<file path=ppt/theme/theme1.xml><?xml version="1.0" encoding="utf-8"?>
<a:theme xmlns:a="http://schemas.openxmlformats.org/drawingml/2006/main" name="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identity-presentation-fullcolor.potx</Template>
  <TotalTime>1</TotalTime>
  <Words>7473</Words>
  <Application>Microsoft Macintosh PowerPoint</Application>
  <PresentationFormat>On-screen Show (4:3)</PresentationFormat>
  <Paragraphs>1222</Paragraphs>
  <Slides>110</Slides>
  <Notes>25</Notes>
  <HiddenSlides>4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110</vt:i4>
      </vt:variant>
    </vt:vector>
  </HeadingPairs>
  <TitlesOfParts>
    <vt:vector size="131" baseType="lpstr">
      <vt:lpstr>Arial</vt:lpstr>
      <vt:lpstr>Ayuthaya</vt:lpstr>
      <vt:lpstr>Calibri</vt:lpstr>
      <vt:lpstr>Cambria</vt:lpstr>
      <vt:lpstr>Cambria Math</vt:lpstr>
      <vt:lpstr>cmmi10</vt:lpstr>
      <vt:lpstr>cmsy10</vt:lpstr>
      <vt:lpstr>Consolas</vt:lpstr>
      <vt:lpstr>Gill Sans</vt:lpstr>
      <vt:lpstr>Source Code Pro</vt:lpstr>
      <vt:lpstr>Symbol</vt:lpstr>
      <vt:lpstr>Times</vt:lpstr>
      <vt:lpstr>Times New Roman</vt:lpstr>
      <vt:lpstr>Verdana Pro</vt:lpstr>
      <vt:lpstr>Verdana Pro Cond</vt:lpstr>
      <vt:lpstr>Verdana Pro Cond Black</vt:lpstr>
      <vt:lpstr>identity-presentation-fullcolor</vt:lpstr>
      <vt:lpstr>Office Theme</vt:lpstr>
      <vt:lpstr>Simple Light</vt:lpstr>
      <vt:lpstr>1_office theme</vt:lpstr>
      <vt:lpstr>2_Office Theme</vt:lpstr>
      <vt:lpstr>Program Verification with Constrained Horn Clauses</vt:lpstr>
      <vt:lpstr>PowerPoint Presentation</vt:lpstr>
      <vt:lpstr>Constrained Horn Clauses (CHC)</vt:lpstr>
      <vt:lpstr>CHC Satisfiability</vt:lpstr>
      <vt:lpstr>Example CHC: Is this SAT?</vt:lpstr>
      <vt:lpstr>Validating the solution</vt:lpstr>
      <vt:lpstr>Example CHC: is this SAT?</vt:lpstr>
      <vt:lpstr>Example CHC: is this SAT?</vt:lpstr>
      <vt:lpstr>A Brief History of Modern CHC in MC</vt:lpstr>
      <vt:lpstr>Horn Clauses for Program Verification</vt:lpstr>
      <vt:lpstr>Horn Clauses for Concurrent / Distributed / Parameterized Systems</vt:lpstr>
      <vt:lpstr>Program Verification with HORN(LIA)</vt:lpstr>
      <vt:lpstr>In SMT-LIB</vt:lpstr>
      <vt:lpstr>Program Verification with HORN(LIA)</vt:lpstr>
      <vt:lpstr>In SMT-LIB</vt:lpstr>
      <vt:lpstr>Applications of CHCs</vt:lpstr>
      <vt:lpstr>Logic-based Algorithmic Verification</vt:lpstr>
      <vt:lpstr>Logic-based Algorithmic Verification</vt:lpstr>
      <vt:lpstr>Logic-based Algorithmic Verification (in 2022)</vt:lpstr>
      <vt:lpstr>Current State of CHC Solving</vt:lpstr>
      <vt:lpstr>Solving Constrained Horn Clauses</vt:lpstr>
      <vt:lpstr>A little bit of complexity</vt:lpstr>
      <vt:lpstr>Procedures for Solving CHC(T)</vt:lpstr>
      <vt:lpstr>Spacer: Solving SMT-constrained CHC</vt:lpstr>
      <vt:lpstr>A Magician’s Guide to Solving Undecidable Problems</vt:lpstr>
      <vt:lpstr>SPACER’s guiding principles for solving CHCs</vt:lpstr>
      <vt:lpstr>IC3, PDR, and friends</vt:lpstr>
      <vt:lpstr>IC3, PDR and friends</vt:lpstr>
      <vt:lpstr>IC3, PDR and friends</vt:lpstr>
      <vt:lpstr>Verification by Incremental Generalization</vt:lpstr>
      <vt:lpstr>SPACER</vt:lpstr>
      <vt:lpstr>Linear CHC Satisfiability</vt:lpstr>
      <vt:lpstr>IC3/PDR In Pictures: Search for Finite Cexs</vt:lpstr>
      <vt:lpstr>IC3/PDR in Pictures: Is Inductive</vt:lpstr>
      <vt:lpstr>IC3/PDR: Solving Linear (Propositional) CHC</vt:lpstr>
      <vt:lpstr>Extending IC3/PDR to CHC Solving</vt:lpstr>
      <vt:lpstr>IC3/PDR: Solving Linear (Propositional) CHC</vt:lpstr>
      <vt:lpstr>New Lemma (Spacer)</vt:lpstr>
      <vt:lpstr>Spacer: NewLemma Rule</vt:lpstr>
      <vt:lpstr>Interpolation in Spacer</vt:lpstr>
      <vt:lpstr>predecessor</vt:lpstr>
      <vt:lpstr>Model Based Projection</vt:lpstr>
      <vt:lpstr>Model Based Projection</vt:lpstr>
      <vt:lpstr>Fourier–Motzkin Quantifier Elimination for LRA</vt:lpstr>
      <vt:lpstr>Fourier-Motzkin by Example</vt:lpstr>
      <vt:lpstr>Quantifier Elimination with Assumptions</vt:lpstr>
      <vt:lpstr>MBP Example</vt:lpstr>
      <vt:lpstr>MBP for Linear Rational Arithmetic</vt:lpstr>
      <vt:lpstr>Spacer: Predecessor Rule</vt:lpstr>
      <vt:lpstr>Spacer: Solving CHC(LRA)</vt:lpstr>
      <vt:lpstr>Non-Linear CHC Satisfiability</vt:lpstr>
      <vt:lpstr>Multiple Predecessor POBs</vt:lpstr>
      <vt:lpstr>Search non-linear CHC</vt:lpstr>
      <vt:lpstr>Spacer</vt:lpstr>
      <vt:lpstr>The Curse of Interpolantion</vt:lpstr>
      <vt:lpstr>The Curse of Interpolation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Driven Generalization &amp; Lemma Discovery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Subsume Rule in Spacer</vt:lpstr>
      <vt:lpstr>PowerPoint Presentation</vt:lpstr>
      <vt:lpstr>Implementation and Evaluation</vt:lpstr>
      <vt:lpstr>Evaluation on CHC-COMP</vt:lpstr>
      <vt:lpstr>Evaluation</vt:lpstr>
      <vt:lpstr>Linear Arbitrary (LArb) from PLDI 18</vt:lpstr>
      <vt:lpstr>GSpacer versus LArb </vt:lpstr>
      <vt:lpstr>PowerPoint Presentation</vt:lpstr>
      <vt:lpstr>CHC MODULO Bit-Vectors</vt:lpstr>
      <vt:lpstr>Motivating example</vt:lpstr>
      <vt:lpstr>Computing predecessors</vt:lpstr>
      <vt:lpstr>MBP for arithmetic operators in BV</vt:lpstr>
      <vt:lpstr>MBP for arithmetic operators in BV</vt:lpstr>
      <vt:lpstr>MBP for full BV</vt:lpstr>
      <vt:lpstr>Spacer</vt:lpstr>
      <vt:lpstr>Instantiated guidance rules for BV</vt:lpstr>
      <vt:lpstr>CHC Solvers</vt:lpstr>
      <vt:lpstr>PowerPoint Presentation</vt:lpstr>
      <vt:lpstr>The Eldarica Horn Solver</vt:lpstr>
      <vt:lpstr>Architecture</vt:lpstr>
      <vt:lpstr>Key feature: global invariant generation methods</vt:lpstr>
      <vt:lpstr>FreqHorn: CHC solving by enumerative search</vt:lpstr>
      <vt:lpstr>FreqHorn: CHC applications/extensions</vt:lpstr>
      <vt:lpstr>Golem: Overview</vt:lpstr>
      <vt:lpstr>Golem: Brief History</vt:lpstr>
      <vt:lpstr>Golem: Architecture</vt:lpstr>
      <vt:lpstr>Golem: Future</vt:lpstr>
      <vt:lpstr>Helping Users of CHC Solvers</vt:lpstr>
      <vt:lpstr>HST: Spacer Visualizer (ver. 1)</vt:lpstr>
      <vt:lpstr>HST: Spacer Visualizer (ver. 2)</vt:lpstr>
      <vt:lpstr>Art, Science, and Magic of CHCs</vt:lpstr>
      <vt:lpstr>END</vt:lpstr>
    </vt:vector>
  </TitlesOfParts>
  <Company>Software Engineering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Presentation (Full Color): Preformatted Design and Template Items</dc:title>
  <dc:creator>Mary Van Tyne</dc:creator>
  <cp:lastModifiedBy>Arie Gurfinkel</cp:lastModifiedBy>
  <cp:revision>3</cp:revision>
  <cp:lastPrinted>2022-05-30T17:01:41Z</cp:lastPrinted>
  <dcterms:created xsi:type="dcterms:W3CDTF">2013-12-16T13:47:47Z</dcterms:created>
  <dcterms:modified xsi:type="dcterms:W3CDTF">2022-08-11T17:54:58Z</dcterms:modified>
</cp:coreProperties>
</file>