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  <p:sldMasterId id="2147483675" r:id="rId2"/>
    <p:sldMasterId id="2147483699" r:id="rId3"/>
  </p:sldMasterIdLst>
  <p:notesMasterIdLst>
    <p:notesMasterId r:id="rId60"/>
  </p:notesMasterIdLst>
  <p:handoutMasterIdLst>
    <p:handoutMasterId r:id="rId61"/>
  </p:handoutMasterIdLst>
  <p:sldIdLst>
    <p:sldId id="256" r:id="rId4"/>
    <p:sldId id="285" r:id="rId5"/>
    <p:sldId id="318" r:id="rId6"/>
    <p:sldId id="319" r:id="rId7"/>
    <p:sldId id="967" r:id="rId8"/>
    <p:sldId id="297" r:id="rId9"/>
    <p:sldId id="494" r:id="rId10"/>
    <p:sldId id="495" r:id="rId11"/>
    <p:sldId id="520" r:id="rId12"/>
    <p:sldId id="531" r:id="rId13"/>
    <p:sldId id="790" r:id="rId14"/>
    <p:sldId id="791" r:id="rId15"/>
    <p:sldId id="545" r:id="rId16"/>
    <p:sldId id="784" r:id="rId17"/>
    <p:sldId id="546" r:id="rId18"/>
    <p:sldId id="785" r:id="rId19"/>
    <p:sldId id="547" r:id="rId20"/>
    <p:sldId id="510" r:id="rId21"/>
    <p:sldId id="511" r:id="rId22"/>
    <p:sldId id="965" r:id="rId23"/>
    <p:sldId id="966" r:id="rId24"/>
    <p:sldId id="945" r:id="rId25"/>
    <p:sldId id="527" r:id="rId26"/>
    <p:sldId id="544" r:id="rId27"/>
    <p:sldId id="946" r:id="rId28"/>
    <p:sldId id="947" r:id="rId29"/>
    <p:sldId id="526" r:id="rId30"/>
    <p:sldId id="964" r:id="rId31"/>
    <p:sldId id="962" r:id="rId32"/>
    <p:sldId id="968" r:id="rId33"/>
    <p:sldId id="969" r:id="rId34"/>
    <p:sldId id="702" r:id="rId35"/>
    <p:sldId id="792" r:id="rId36"/>
    <p:sldId id="339" r:id="rId37"/>
    <p:sldId id="889" r:id="rId38"/>
    <p:sldId id="769" r:id="rId39"/>
    <p:sldId id="890" r:id="rId40"/>
    <p:sldId id="795" r:id="rId41"/>
    <p:sldId id="796" r:id="rId42"/>
    <p:sldId id="788" r:id="rId43"/>
    <p:sldId id="530" r:id="rId44"/>
    <p:sldId id="961" r:id="rId45"/>
    <p:sldId id="874" r:id="rId46"/>
    <p:sldId id="891" r:id="rId47"/>
    <p:sldId id="941" r:id="rId48"/>
    <p:sldId id="936" r:id="rId49"/>
    <p:sldId id="257" r:id="rId50"/>
    <p:sldId id="258" r:id="rId51"/>
    <p:sldId id="934" r:id="rId52"/>
    <p:sldId id="935" r:id="rId53"/>
    <p:sldId id="937" r:id="rId54"/>
    <p:sldId id="938" r:id="rId55"/>
    <p:sldId id="939" r:id="rId56"/>
    <p:sldId id="940" r:id="rId57"/>
    <p:sldId id="542" r:id="rId58"/>
    <p:sldId id="573" r:id="rId59"/>
  </p:sldIdLst>
  <p:sldSz cx="9144000" cy="6858000" type="screen4x3"/>
  <p:notesSz cx="6858000" cy="2867025"/>
  <p:custDataLst>
    <p:tags r:id="rId62"/>
  </p:custDataLst>
  <p:defaultTextStyle>
    <a:defPPr>
      <a:defRPr lang="en-US"/>
    </a:defPPr>
    <a:lvl1pPr algn="ctr" rtl="0" fontAlgn="base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457200" algn="ctr" rtl="0" fontAlgn="base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ctr" rtl="0" fontAlgn="base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ctr" rtl="0" fontAlgn="base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ctr" rtl="0" fontAlgn="base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">
          <p15:clr>
            <a:srgbClr val="A4A3A4"/>
          </p15:clr>
        </p15:guide>
        <p15:guide id="2" orient="horz" pos="3744">
          <p15:clr>
            <a:srgbClr val="A4A3A4"/>
          </p15:clr>
        </p15:guide>
        <p15:guide id="3" orient="horz" pos="960">
          <p15:clr>
            <a:srgbClr val="A4A3A4"/>
          </p15:clr>
        </p15:guide>
        <p15:guide id="4" orient="horz" pos="720">
          <p15:clr>
            <a:srgbClr val="A4A3A4"/>
          </p15:clr>
        </p15:guide>
        <p15:guide id="5" pos="336">
          <p15:clr>
            <a:srgbClr val="A4A3A4"/>
          </p15:clr>
        </p15:guide>
        <p15:guide id="6" pos="54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4">
          <p15:clr>
            <a:srgbClr val="A4A3A4"/>
          </p15:clr>
        </p15:guide>
        <p15:guide id="2" pos="2184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6F63EC0-B272-293B-C101-6765F1666CF3}" name="Arie Gurfinkel" initials="AG" userId="S::agurfink@uwaterloo.ca::6ee9a164-7b14-49d1-9993-34ef427b8304" providerId="AD"/>
  <p188:author id="{D7FEE0CA-3DD0-FF50-AD31-01AD1C0D4965}" name="Siddharth Priya" initials="SP" userId="S::s2priya@uwaterloo.ca::02a5588d-a77f-4de2-8f3c-ef39d52e4519" providerId="AD"/>
  <p188:author id="{71C9F1E5-8E2C-8EB6-A5CA-3BDBD6893893}" name="Yusen Su" initials="YS" userId="S::y256su@uwaterloo.ca::88daff23-c61d-4e5b-8b28-d920514cf510" providerId="AD"/>
  <p188:author id="{C6AB21FF-C74F-65F2-7AB1-BD7A8291E860}" name="Xiang Zhou" initials="XZ" userId="S::x245zhou@uwaterloo.ca::c2b2f334-7716-4033-9585-b5c5c35d81c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kolaj Bjorner" initials="NB" lastIdx="1" clrIdx="0">
    <p:extLst>
      <p:ext uri="{19B8F6BF-5375-455C-9EA6-DF929625EA0E}">
        <p15:presenceInfo xmlns:p15="http://schemas.microsoft.com/office/powerpoint/2012/main" userId="S::nbjorner@microsoft.com::063a94de-0c49-4d58-b22f-4505b39fd664" providerId="AD"/>
      </p:ext>
    </p:extLst>
  </p:cmAuthor>
  <p:cmAuthor id="2" name="Arie Gurfinkel" initials="AG" lastIdx="34" clrIdx="1">
    <p:extLst>
      <p:ext uri="{19B8F6BF-5375-455C-9EA6-DF929625EA0E}">
        <p15:presenceInfo xmlns:p15="http://schemas.microsoft.com/office/powerpoint/2012/main" userId="S::agurfink@uwaterloo.ca::6ee9a164-7b14-49d1-9993-34ef427b8304" providerId="AD"/>
      </p:ext>
    </p:extLst>
  </p:cmAuthor>
  <p:cmAuthor id="3" name="yutingc@chalmers.se" initials="yu" lastIdx="42" clrIdx="2">
    <p:extLst>
      <p:ext uri="{19B8F6BF-5375-455C-9EA6-DF929625EA0E}">
        <p15:presenceInfo xmlns:p15="http://schemas.microsoft.com/office/powerpoint/2012/main" userId="S::urn:spo:guest#yutingc@chalmers.se::" providerId="AD"/>
      </p:ext>
    </p:extLst>
  </p:cmAuthor>
  <p:cmAuthor id="4" name="Hari Govind Vediramana Krishnan" initials="HK" lastIdx="3" clrIdx="3">
    <p:extLst>
      <p:ext uri="{19B8F6BF-5375-455C-9EA6-DF929625EA0E}">
        <p15:presenceInfo xmlns:p15="http://schemas.microsoft.com/office/powerpoint/2012/main" userId="S::hgvedira@uwaterloo.ca::36c62b6d-8100-46fd-84c2-c43b67584083" providerId="AD"/>
      </p:ext>
    </p:extLst>
  </p:cmAuthor>
  <p:cmAuthor id="5" name="sharon.shoham@gmail.com" initials="sh" lastIdx="3" clrIdx="4">
    <p:extLst>
      <p:ext uri="{19B8F6BF-5375-455C-9EA6-DF929625EA0E}">
        <p15:presenceInfo xmlns:p15="http://schemas.microsoft.com/office/powerpoint/2012/main" userId="S::urn:spo:guest#sharon.shoham@gmail.com::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4F82"/>
    <a:srgbClr val="005695"/>
    <a:srgbClr val="C99804"/>
    <a:srgbClr val="5CA1FB"/>
    <a:srgbClr val="03A64C"/>
    <a:srgbClr val="B2CCE5"/>
    <a:srgbClr val="777777"/>
    <a:srgbClr val="8BADE5"/>
    <a:srgbClr val="B3C2D7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03"/>
    <p:restoredTop sz="94694"/>
  </p:normalViewPr>
  <p:slideViewPr>
    <p:cSldViewPr snapToGrid="0">
      <p:cViewPr varScale="1">
        <p:scale>
          <a:sx n="121" d="100"/>
          <a:sy n="121" d="100"/>
        </p:scale>
        <p:origin x="1792" y="176"/>
      </p:cViewPr>
      <p:guideLst>
        <p:guide orient="horz" pos="288"/>
        <p:guide orient="horz" pos="3744"/>
        <p:guide orient="horz" pos="960"/>
        <p:guide orient="horz" pos="720"/>
        <p:guide pos="336"/>
        <p:guide pos="547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04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commentAuthors" Target="commentAuthors.xml"/><Relationship Id="rId68" Type="http://schemas.microsoft.com/office/2018/10/relationships/authors" Target="author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notesMaster" Target="notesMasters/notesMaster1.xml"/><Relationship Id="rId65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00" name="Rectangle 20"/>
          <p:cNvSpPr>
            <a:spLocks noChangeArrowheads="1"/>
          </p:cNvSpPr>
          <p:nvPr/>
        </p:nvSpPr>
        <p:spPr bwMode="auto">
          <a:xfrm>
            <a:off x="4070350" y="8660584"/>
            <a:ext cx="2133600" cy="464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906" tIns="0" rIns="18906" bIns="0" anchor="b"/>
          <a:lstStyle/>
          <a:p>
            <a:pPr algn="r" defTabSz="949325">
              <a:lnSpc>
                <a:spcPct val="89000"/>
              </a:lnSpc>
              <a:spcBef>
                <a:spcPct val="40000"/>
              </a:spcBef>
            </a:pPr>
            <a:r>
              <a:rPr lang="en-US" sz="900" b="0"/>
              <a:t>© 2014 Carnegie Mellon University</a:t>
            </a:r>
          </a:p>
          <a:p>
            <a:pPr algn="l" defTabSz="949325">
              <a:lnSpc>
                <a:spcPct val="89000"/>
              </a:lnSpc>
              <a:spcBef>
                <a:spcPct val="40000"/>
              </a:spcBef>
            </a:pPr>
            <a:r>
              <a:rPr lang="en-US" sz="800" b="0" i="1">
                <a:latin typeface="Times New Roman" pitchFamily="18" charset="0"/>
              </a:rPr>
              <a:t>  </a:t>
            </a:r>
          </a:p>
        </p:txBody>
      </p:sp>
      <p:sp>
        <p:nvSpPr>
          <p:cNvPr id="46101" name="Rectangle 21"/>
          <p:cNvSpPr>
            <a:spLocks noChangeArrowheads="1"/>
          </p:cNvSpPr>
          <p:nvPr/>
        </p:nvSpPr>
        <p:spPr bwMode="auto">
          <a:xfrm>
            <a:off x="6447479" y="8801677"/>
            <a:ext cx="335269" cy="227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8226" tIns="44112" rIns="88226" bIns="44112">
            <a:spAutoFit/>
          </a:bodyPr>
          <a:lstStyle/>
          <a:p>
            <a:pPr defTabSz="901700" eaLnBrk="0" hangingPunct="0">
              <a:lnSpc>
                <a:spcPct val="90000"/>
              </a:lnSpc>
              <a:spcBef>
                <a:spcPct val="0"/>
              </a:spcBef>
            </a:pPr>
            <a:fld id="{AC363E17-291A-4AC6-942A-2CC827AAF43E}" type="slidenum">
              <a:rPr lang="en-US" sz="1000"/>
              <a:pPr defTabSz="901700" eaLnBrk="0" hangingPunct="0"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en-US" sz="1000"/>
          </a:p>
        </p:txBody>
      </p:sp>
      <p:sp>
        <p:nvSpPr>
          <p:cNvPr id="46102" name="Line 22"/>
          <p:cNvSpPr>
            <a:spLocks noChangeShapeType="1"/>
          </p:cNvSpPr>
          <p:nvPr/>
        </p:nvSpPr>
        <p:spPr bwMode="auto">
          <a:xfrm flipH="1">
            <a:off x="228600" y="8687534"/>
            <a:ext cx="6477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46103" name="Picture 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0350" y="8799115"/>
            <a:ext cx="3727450" cy="189020"/>
          </a:xfrm>
          <a:prstGeom prst="rect">
            <a:avLst/>
          </a:prstGeom>
          <a:noFill/>
        </p:spPr>
      </p:pic>
      <p:sp>
        <p:nvSpPr>
          <p:cNvPr id="46104" name="Rectangle 24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73088" y="296455"/>
            <a:ext cx="2703512" cy="46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949325">
              <a:lnSpc>
                <a:spcPct val="90000"/>
              </a:lnSpc>
              <a:defRPr sz="900"/>
            </a:lvl1pPr>
          </a:lstStyle>
          <a:p>
            <a:r>
              <a:rPr lang="en-US"/>
              <a:t>Author</a:t>
            </a:r>
          </a:p>
          <a:p>
            <a:r>
              <a:rPr lang="en-US"/>
              <a:t>Program</a:t>
            </a:r>
          </a:p>
        </p:txBody>
      </p:sp>
      <p:sp>
        <p:nvSpPr>
          <p:cNvPr id="46105" name="Rectangle 25"/>
          <p:cNvSpPr>
            <a:spLocks noGrp="1" noChangeArrowheads="1"/>
          </p:cNvSpPr>
          <p:nvPr>
            <p:ph type="dt" idx="1"/>
          </p:nvPr>
        </p:nvSpPr>
        <p:spPr bwMode="auto">
          <a:xfrm>
            <a:off x="3733801" y="296455"/>
            <a:ext cx="2703513" cy="46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906" tIns="0" rIns="18906" bIns="0" numCol="1" anchor="t" anchorCtr="0" compatLnSpc="1">
            <a:prstTxWarp prst="textNoShape">
              <a:avLst/>
            </a:prstTxWarp>
          </a:bodyPr>
          <a:lstStyle>
            <a:lvl1pPr algn="r" defTabSz="949325" eaLnBrk="0" hangingPunct="0">
              <a:spcBef>
                <a:spcPct val="0"/>
              </a:spcBef>
              <a:defRPr sz="1000" b="0"/>
            </a:lvl1pPr>
          </a:lstStyle>
          <a:p>
            <a:fld id="{3A6F02B3-FA41-0144-A820-A7FB86451623}" type="datetime1">
              <a:rPr lang="en-US" smtClean="0"/>
              <a:t>4/12/23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0550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2050" y="692150"/>
            <a:ext cx="4610100" cy="3457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3925" y="4380229"/>
            <a:ext cx="5086350" cy="414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88" name="Rectangle 20"/>
          <p:cNvSpPr>
            <a:spLocks noChangeArrowheads="1"/>
          </p:cNvSpPr>
          <p:nvPr/>
        </p:nvSpPr>
        <p:spPr bwMode="auto">
          <a:xfrm>
            <a:off x="4070350" y="8660584"/>
            <a:ext cx="2133600" cy="464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906" tIns="0" rIns="18906" bIns="0" anchor="b"/>
          <a:lstStyle/>
          <a:p>
            <a:pPr algn="r" defTabSz="949325">
              <a:lnSpc>
                <a:spcPct val="89000"/>
              </a:lnSpc>
              <a:spcBef>
                <a:spcPct val="40000"/>
              </a:spcBef>
            </a:pPr>
            <a:r>
              <a:rPr lang="en-US" sz="900" b="0"/>
              <a:t>© 2014 Carnegie Mellon University</a:t>
            </a:r>
          </a:p>
          <a:p>
            <a:pPr algn="l" defTabSz="949325">
              <a:lnSpc>
                <a:spcPct val="89000"/>
              </a:lnSpc>
              <a:spcBef>
                <a:spcPct val="40000"/>
              </a:spcBef>
            </a:pPr>
            <a:r>
              <a:rPr lang="en-US" sz="800" b="0" i="1">
                <a:latin typeface="Times New Roman" pitchFamily="18" charset="0"/>
              </a:rPr>
              <a:t>  </a:t>
            </a:r>
          </a:p>
        </p:txBody>
      </p:sp>
      <p:sp>
        <p:nvSpPr>
          <p:cNvPr id="7189" name="Rectangle 21"/>
          <p:cNvSpPr>
            <a:spLocks noChangeArrowheads="1"/>
          </p:cNvSpPr>
          <p:nvPr/>
        </p:nvSpPr>
        <p:spPr bwMode="auto">
          <a:xfrm>
            <a:off x="6447479" y="8801677"/>
            <a:ext cx="335269" cy="227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8226" tIns="44112" rIns="88226" bIns="44112">
            <a:spAutoFit/>
          </a:bodyPr>
          <a:lstStyle/>
          <a:p>
            <a:pPr defTabSz="901700" eaLnBrk="0" hangingPunct="0">
              <a:lnSpc>
                <a:spcPct val="90000"/>
              </a:lnSpc>
              <a:spcBef>
                <a:spcPct val="0"/>
              </a:spcBef>
            </a:pPr>
            <a:fld id="{96682DAF-BC0D-4CE6-B4F0-24EEC6997256}" type="slidenum">
              <a:rPr lang="en-US" sz="1000"/>
              <a:pPr defTabSz="901700" eaLnBrk="0" hangingPunct="0"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en-US" sz="1000"/>
          </a:p>
        </p:txBody>
      </p:sp>
      <p:sp>
        <p:nvSpPr>
          <p:cNvPr id="7190" name="Line 22"/>
          <p:cNvSpPr>
            <a:spLocks noChangeShapeType="1"/>
          </p:cNvSpPr>
          <p:nvPr/>
        </p:nvSpPr>
        <p:spPr bwMode="auto">
          <a:xfrm flipH="1">
            <a:off x="228600" y="8687534"/>
            <a:ext cx="6477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7191" name="Picture 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0350" y="8799115"/>
            <a:ext cx="3727450" cy="189020"/>
          </a:xfrm>
          <a:prstGeom prst="rect">
            <a:avLst/>
          </a:prstGeom>
          <a:noFill/>
        </p:spPr>
      </p:pic>
      <p:sp>
        <p:nvSpPr>
          <p:cNvPr id="7192" name="Rectangle 24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73088" y="296455"/>
            <a:ext cx="2703512" cy="46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949325">
              <a:lnSpc>
                <a:spcPct val="90000"/>
              </a:lnSpc>
              <a:defRPr sz="900"/>
            </a:lvl1pPr>
          </a:lstStyle>
          <a:p>
            <a:r>
              <a:rPr lang="en-US"/>
              <a:t>Author</a:t>
            </a:r>
          </a:p>
          <a:p>
            <a:r>
              <a:rPr lang="en-US"/>
              <a:t>Program</a:t>
            </a:r>
          </a:p>
        </p:txBody>
      </p:sp>
      <p:sp>
        <p:nvSpPr>
          <p:cNvPr id="7193" name="Rectangle 25"/>
          <p:cNvSpPr>
            <a:spLocks noGrp="1" noChangeArrowheads="1"/>
          </p:cNvSpPr>
          <p:nvPr>
            <p:ph type="dt" idx="1"/>
          </p:nvPr>
        </p:nvSpPr>
        <p:spPr bwMode="auto">
          <a:xfrm>
            <a:off x="3733801" y="296455"/>
            <a:ext cx="2703513" cy="46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906" tIns="0" rIns="18906" bIns="0" numCol="1" anchor="t" anchorCtr="0" compatLnSpc="1">
            <a:prstTxWarp prst="textNoShape">
              <a:avLst/>
            </a:prstTxWarp>
          </a:bodyPr>
          <a:lstStyle>
            <a:lvl1pPr algn="r" defTabSz="949325" eaLnBrk="0" hangingPunct="0">
              <a:spcBef>
                <a:spcPct val="0"/>
              </a:spcBef>
              <a:defRPr sz="1000" b="0"/>
            </a:lvl1pPr>
          </a:lstStyle>
          <a:p>
            <a:fld id="{6713317C-AE4F-304A-A417-76747B19E616}" type="datetime1">
              <a:rPr lang="en-US" smtClean="0"/>
              <a:t>4/12/23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265549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algn="l" rtl="0" fontAlgn="base">
      <a:spcBef>
        <a:spcPct val="30000"/>
      </a:spcBef>
      <a:spcAft>
        <a:spcPct val="0"/>
      </a:spcAft>
      <a:tabLst>
        <a:tab pos="292100" algn="l"/>
        <a:tab pos="571500" algn="l"/>
      </a:tabLst>
      <a:defRPr sz="10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342900" algn="l" rtl="0" fontAlgn="base">
      <a:spcBef>
        <a:spcPct val="30000"/>
      </a:spcBef>
      <a:spcAft>
        <a:spcPct val="0"/>
      </a:spcAft>
      <a:tabLst>
        <a:tab pos="292100" algn="l"/>
        <a:tab pos="571500" algn="l"/>
      </a:tabLst>
      <a:defRPr sz="10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635000" algn="l" rtl="0" fontAlgn="base">
      <a:spcBef>
        <a:spcPct val="30000"/>
      </a:spcBef>
      <a:spcAft>
        <a:spcPct val="0"/>
      </a:spcAft>
      <a:tabLst>
        <a:tab pos="292100" algn="l"/>
        <a:tab pos="571500" algn="l"/>
      </a:tabLst>
      <a:defRPr sz="10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914400" algn="l" rtl="0" fontAlgn="base">
      <a:spcBef>
        <a:spcPct val="30000"/>
      </a:spcBef>
      <a:spcAft>
        <a:spcPct val="0"/>
      </a:spcAft>
      <a:buChar char="•"/>
      <a:tabLst>
        <a:tab pos="292100" algn="l"/>
        <a:tab pos="571500" algn="l"/>
      </a:tabLst>
      <a:defRPr sz="10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tabLst>
        <a:tab pos="292100" algn="l"/>
        <a:tab pos="571500" algn="l"/>
      </a:tabLst>
      <a:defRPr sz="10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4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Author</a:t>
            </a:r>
          </a:p>
          <a:p>
            <a:r>
              <a:rPr lang="en-US"/>
              <a:t>Software Engineering Institute</a:t>
            </a: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D6096E88-BFCD-9942-B9CD-1CAA83296993}" type="datetime1">
              <a:rPr lang="en-US" smtClean="0"/>
              <a:t>4/12/23</a:t>
            </a:fld>
            <a:endParaRPr lang="en-US"/>
          </a:p>
        </p:txBody>
      </p:sp>
      <p:sp>
        <p:nvSpPr>
          <p:cNvPr id="87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r>
              <a:rPr lang="en-US" b="1"/>
              <a:t>Title Slide</a:t>
            </a:r>
          </a:p>
          <a:p>
            <a:pPr marL="685800" lvl="1" indent="-342900"/>
            <a:r>
              <a:rPr lang="en-US"/>
              <a:t>Title and Subtitle text blocks should not be moved from their position if at all possible.</a:t>
            </a:r>
          </a:p>
          <a:p>
            <a:pPr marL="228600" indent="-228600"/>
            <a:endParaRPr lang="en-US"/>
          </a:p>
          <a:p>
            <a:pPr marL="228600" indent="-228600"/>
            <a:endParaRPr lang="en-US"/>
          </a:p>
          <a:p>
            <a:pPr marL="228600" indent="-22860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371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f487e96c9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f487e96c9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3e83546dd0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3e83546dd0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Author</a:t>
            </a:r>
          </a:p>
          <a:p>
            <a:r>
              <a:rPr lang="en-US"/>
              <a:t>Program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713317C-AE4F-304A-A417-76747B19E616}" type="datetime1">
              <a:rPr lang="en-US" smtClean="0"/>
              <a:t>4/12/23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99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hape 54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41" name="Shape 5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spcBef>
                <a:spcPts val="1200"/>
              </a:spcBef>
              <a:defRPr sz="1300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The field of software verification has been growing rapidly during the last decades with many available techniques</a:t>
            </a: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53656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Author</a:t>
            </a:r>
          </a:p>
          <a:p>
            <a:r>
              <a:rPr lang="en-US"/>
              <a:t>Program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713317C-AE4F-304A-A417-76747B19E616}" type="datetime1">
              <a:rPr lang="en-US" smtClean="0"/>
              <a:t>4/12/23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140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Author</a:t>
            </a:r>
          </a:p>
          <a:p>
            <a:r>
              <a:rPr lang="en-US"/>
              <a:t>Program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713317C-AE4F-304A-A417-76747B19E616}" type="datetime1">
              <a:rPr lang="en-US" smtClean="0"/>
              <a:t>4/12/23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564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Rybalchenko</a:t>
            </a:r>
            <a:r>
              <a:rPr lang="en-US"/>
              <a:t> </a:t>
            </a:r>
            <a:r>
              <a:rPr lang="en-US" err="1"/>
              <a:t>Threader</a:t>
            </a:r>
            <a:r>
              <a:rPr lang="en-US"/>
              <a:t>,</a:t>
            </a:r>
            <a:r>
              <a:rPr lang="en-US" baseline="0"/>
              <a:t> </a:t>
            </a:r>
            <a:r>
              <a:rPr lang="en-US" baseline="0" err="1"/>
              <a:t>Podelski</a:t>
            </a:r>
            <a:r>
              <a:rPr lang="en-US" baseline="0"/>
              <a:t> POPL’17, Philipp </a:t>
            </a:r>
            <a:r>
              <a:rPr lang="en-US" baseline="0" err="1"/>
              <a:t>Ruemer</a:t>
            </a:r>
            <a:r>
              <a:rPr lang="en-US" baseline="0"/>
              <a:t> Workshop</a:t>
            </a:r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Author</a:t>
            </a:r>
          </a:p>
          <a:p>
            <a:r>
              <a:rPr lang="en-US"/>
              <a:t>Program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6713317C-AE4F-304A-A417-76747B19E616}" type="datetime1">
              <a:rPr lang="en-US" smtClean="0"/>
              <a:t>4/12/23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795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Author</a:t>
            </a:r>
          </a:p>
          <a:p>
            <a:r>
              <a:rPr lang="en-US"/>
              <a:t>Program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713317C-AE4F-304A-A417-76747B19E616}" type="datetime1">
              <a:rPr lang="en-US" smtClean="0"/>
              <a:t>4/12/23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589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Author</a:t>
            </a:r>
          </a:p>
          <a:p>
            <a:r>
              <a:rPr lang="en-US"/>
              <a:t>Program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713317C-AE4F-304A-A417-76747B19E616}" type="datetime1">
              <a:rPr lang="en-US" smtClean="0"/>
              <a:t>4/12/23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311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design a guidance technique that takes as input all lemmas in the trace, the proof obligation and the new lemma and give as out either a </a:t>
            </a:r>
            <a:r>
              <a:rPr lang="en-US" err="1"/>
              <a:t>pob</a:t>
            </a:r>
            <a:r>
              <a:rPr lang="en-US"/>
              <a:t> or a new lemma.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EEF32F-2998-AF4D-83CF-B23CAC9E47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1919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4" name="Rectangle 12"/>
          <p:cNvSpPr>
            <a:spLocks noGrp="1" noChangeArrowheads="1"/>
          </p:cNvSpPr>
          <p:nvPr>
            <p:ph type="ctrTitle"/>
          </p:nvPr>
        </p:nvSpPr>
        <p:spPr bwMode="white">
          <a:xfrm>
            <a:off x="609600" y="1600200"/>
            <a:ext cx="7848600" cy="584763"/>
          </a:xfrm>
        </p:spPr>
        <p:txBody>
          <a:bodyPr lIns="91428" tIns="45714" rIns="91428" bIns="45714"/>
          <a:lstStyle>
            <a:lvl1pPr algn="ctr">
              <a:lnSpc>
                <a:spcPct val="10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1752600" y="2971800"/>
            <a:ext cx="5638800" cy="2667000"/>
          </a:xfrm>
        </p:spPr>
        <p:txBody>
          <a:bodyPr lIns="91428" tIns="45714" rIns="91428" bIns="45714"/>
          <a:lstStyle>
            <a:lvl1pPr algn="ctr">
              <a:spcAft>
                <a:spcPct val="0"/>
              </a:spcAft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20" name="Picture 19" title="University of Waterlo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869" y="5453198"/>
            <a:ext cx="2973214" cy="1192118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422275"/>
            <a:ext cx="2038350" cy="5673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422275"/>
            <a:ext cx="5962650" cy="5673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841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533400" y="1295400"/>
            <a:ext cx="4000500" cy="480060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6300" y="1295400"/>
            <a:ext cx="40005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pic>
        <p:nvPicPr>
          <p:cNvPr id="16" name="Google Shape;1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760483" y="6484430"/>
            <a:ext cx="305513" cy="30551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-130025" y="6484425"/>
            <a:ext cx="548700" cy="3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23750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26002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666014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711853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584889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7634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094194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819741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312618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263850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699997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992322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FDB33-90F4-4E4D-B1E4-EBB2E8D1A1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8159C0-ECB9-2C48-A395-E9079A9DEC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32011-81DA-B24F-BFBF-DAFC24BC8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6DCB3-9100-224C-9F56-284632E530DF}" type="datetime1">
              <a:rPr lang="en-CA" smtClean="0"/>
              <a:t>2023-04-12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A8898-1BE8-F845-A790-24A3CD50F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CF38FF-5D56-E447-8DAA-B838DBF78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C470D-8695-E54E-AEF9-DD9C2B9F9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1496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25D7B-90F4-8842-8A42-F6446F3AC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73" y="114123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DB238B-9E15-FE48-A180-AD3B6B814B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580" y="1578200"/>
            <a:ext cx="78867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27F54F-506F-004A-982E-69F2C1D5A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C470D-8695-E54E-AEF9-DD9C2B9F9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083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AA7F7-2B9B-2440-A58F-2701BBA45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1622AF-F8F1-B146-98C6-5DC55F543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24E49E-6815-964A-9F05-065529DCD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A3D49-85E7-974E-B613-81F1B8B5566B}" type="datetime1">
              <a:rPr lang="en-CA" smtClean="0"/>
              <a:t>2023-04-12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8E0B0-1DCF-0841-98EC-01B1D5F92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C8332-A664-904E-868B-1D07D1D15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C470D-8695-E54E-AEF9-DD9C2B9F9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4237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97B0E-1A0F-4B4D-9B14-0F097C48E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A9ACC-307B-DB40-BBCA-3C43F5A3CD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D12635-C137-FF43-AEA0-3D9CC68661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F1098B-0F5F-3C47-A583-3EF139A55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81693-F8F0-8742-B4F7-2A8D71BB96E0}" type="datetime1">
              <a:rPr lang="en-CA" smtClean="0"/>
              <a:t>2023-04-12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5AEDA-6D18-934C-BAE0-A4455DCEE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34C8C9-1A0B-A74E-8C22-85A0FCFCE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C470D-8695-E54E-AEF9-DD9C2B9F9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421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78193-E6B6-E847-9270-C9C4A7BB4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D42981-CC36-4F42-AA7D-7796E8357C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1FB373-98E0-B849-A810-793669FCA6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BE4ECF-6179-C240-BE80-B1D0349BE8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F15241-9CD6-694D-9E36-57BF9AF007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AF897B-8BEF-A549-9683-3F7619112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2C37F-9D38-F242-8DB6-FD39283837BF}" type="datetime1">
              <a:rPr lang="en-CA" smtClean="0"/>
              <a:t>2023-04-12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1C4046-9361-234D-88A5-C7A015436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0C3125-236F-0347-AF3B-FD1E686B0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C470D-8695-E54E-AEF9-DD9C2B9F9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2717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74B85-9A8E-0D40-992A-1DD5A62C5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21FD31-DB0B-D54B-AAC7-FCC2793A1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C1182-6E88-884B-BD12-2E6C5460E594}" type="datetime1">
              <a:rPr lang="en-CA" smtClean="0"/>
              <a:t>2023-04-12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FF76B9-0901-C94B-8F19-EF3320AB9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029A84-63F5-0543-8257-7D9A65FFA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C470D-8695-E54E-AEF9-DD9C2B9F9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7303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1E5A57-D8AE-EC4D-A356-79A4998F8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F9B08-5ED1-AC46-B354-A79A11F7F217}" type="datetime1">
              <a:rPr lang="en-CA" smtClean="0"/>
              <a:t>2023-04-12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554B7-F6D7-FF4B-8C90-C3B8FB8E7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0631E5-1A61-EE48-84D8-203F315E2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C470D-8695-E54E-AEF9-DD9C2B9F9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1053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47030-348E-0547-95F7-D11D10375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10F2C-E99E-0D40-9F9D-AD1464CBF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A69FCD-A61B-8141-B5F9-23C61A0F58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375192-0612-FF4D-B8F1-4905E9881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5EADE-A1C1-574C-8927-55B6DE9E02A1}" type="datetime1">
              <a:rPr lang="en-CA" smtClean="0"/>
              <a:t>2023-04-12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6B07E6-3E5A-C54F-B2CD-B96937668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5FEECF-2BB4-8148-A3FC-9E63B1827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C470D-8695-E54E-AEF9-DD9C2B9F9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9622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2BD63-C64B-064B-A8CC-2BD685977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669EBA-5D1F-0E45-B438-0806D6863F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112B38-1614-F74B-9AF5-3336535BF0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2E65E2-8C6C-4446-8B47-CF530BBF5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0A45B-C347-7643-83D4-0A275FDCFAE8}" type="datetime1">
              <a:rPr lang="en-CA" smtClean="0"/>
              <a:t>2023-04-12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6865D4-3767-3F49-A76D-9F012907F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67B11C-1B5C-254C-A261-BD2282EC7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C470D-8695-E54E-AEF9-DD9C2B9F9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8089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17365-552A-4D4C-91E4-F0C43F575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54BF82-AD52-754D-AAC3-1096178B68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2CE1D-FF46-F047-BB76-24554BA6B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BFE8B-B127-8F4B-840D-7D126BFCF10A}" type="datetime1">
              <a:rPr lang="en-CA" smtClean="0"/>
              <a:t>2023-04-12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71C031-3D2A-004F-8380-D061EE10D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985B1-E618-E145-BA76-A3A3A712B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C470D-8695-E54E-AEF9-DD9C2B9F9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1223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6C52FA-CF2D-A84B-B674-A43CBE0C34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B5614C-666C-2647-A67F-18002E1280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716C1-482E-9145-8995-D03CD8D92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9B036-AECE-7646-A681-5B391FDCF7C0}" type="datetime1">
              <a:rPr lang="en-CA" smtClean="0"/>
              <a:t>2023-04-12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14B63-5402-BF4E-9173-CE43CD0D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FBB820-2A0A-A247-A651-AD5254694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C470D-8695-E54E-AEF9-DD9C2B9F9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674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295400"/>
            <a:ext cx="40005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295400"/>
            <a:ext cx="40005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15563" y="6438378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785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gray">
          <a:xfrm>
            <a:off x="533400" y="1295400"/>
            <a:ext cx="8153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422275"/>
            <a:ext cx="81534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ltGray">
          <a:xfrm>
            <a:off x="7823200" y="6430963"/>
            <a:ext cx="838200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algn="r" eaLnBrk="0" hangingPunct="0">
              <a:lnSpc>
                <a:spcPts val="1300"/>
              </a:lnSpc>
              <a:spcBef>
                <a:spcPct val="0"/>
              </a:spcBef>
            </a:pPr>
            <a:fld id="{5AA1AC9C-678F-4F94-BEAA-24498E25E435}" type="slidenum">
              <a:rPr lang="en-US" sz="800">
                <a:solidFill>
                  <a:schemeClr val="bg1"/>
                </a:solidFill>
              </a:rPr>
              <a:pPr algn="r" eaLnBrk="0" hangingPunct="0">
                <a:lnSpc>
                  <a:spcPts val="1300"/>
                </a:lnSpc>
                <a:spcBef>
                  <a:spcPct val="0"/>
                </a:spcBef>
              </a:pPr>
              <a:t>‹#›</a:t>
            </a:fld>
            <a:endParaRPr lang="en-US" sz="800">
              <a:solidFill>
                <a:schemeClr val="bg1"/>
              </a:solidFill>
            </a:endParaRPr>
          </a:p>
        </p:txBody>
      </p:sp>
      <p:pic>
        <p:nvPicPr>
          <p:cNvPr id="9" name="Picture 8" title="University of Waterloo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7" y="6196635"/>
            <a:ext cx="1649483" cy="661365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8588926" y="6400800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570B5B2-E8BD-DE48-B322-F26B2C8EAB5B}" type="slidenum">
              <a:rPr lang="en-US" sz="1400" b="0" smtClean="0"/>
              <a:t>‹#›</a:t>
            </a:fld>
            <a:endParaRPr lang="en-US" b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2" r:id="rId14"/>
  </p:sldLayoutIdLst>
  <p:transition/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9pPr>
    </p:titleStyle>
    <p:bodyStyle>
      <a:lvl1pPr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SzPct val="7000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84163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•"/>
        <a:defRPr>
          <a:solidFill>
            <a:srgbClr val="3C4F82"/>
          </a:solidFill>
          <a:latin typeface="+mn-lt"/>
        </a:defRPr>
      </a:lvl2pPr>
      <a:lvl3pPr marL="576263" indent="-179388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3C4F82"/>
          </a:solidFill>
          <a:latin typeface="+mn-lt"/>
        </a:defRPr>
      </a:lvl3pPr>
      <a:lvl4pPr marL="858838" indent="-16827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>
          <a:solidFill>
            <a:srgbClr val="727272"/>
          </a:solidFill>
          <a:latin typeface="+mn-lt"/>
        </a:defRPr>
      </a:lvl4pPr>
      <a:lvl5pPr marL="1143000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727272"/>
          </a:solidFill>
          <a:latin typeface="+mn-lt"/>
        </a:defRPr>
      </a:lvl5pPr>
      <a:lvl6pPr marL="1600200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727272"/>
          </a:solidFill>
          <a:latin typeface="+mn-lt"/>
        </a:defRPr>
      </a:lvl6pPr>
      <a:lvl7pPr marL="2057400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727272"/>
          </a:solidFill>
          <a:latin typeface="+mn-lt"/>
        </a:defRPr>
      </a:lvl7pPr>
      <a:lvl8pPr marL="2514600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727272"/>
          </a:solidFill>
          <a:latin typeface="+mn-lt"/>
        </a:defRPr>
      </a:lvl8pPr>
      <a:lvl9pPr marL="2971800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7272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736190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237E0C-AFE3-F245-8719-06BBF0447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9DC878-DB0B-134F-BE5D-CBC02FC9A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C35A0C-1EA1-3B4E-85AF-66492BF502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6D85F-32AD-D044-9E46-713A0C0ADDC2}" type="datetime1">
              <a:rPr lang="en-CA" smtClean="0"/>
              <a:t>2023-04-12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1BAF9-DA46-EF43-94B2-67D8EC31BA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C54B8-EE08-A240-A458-9FB5D0B8AA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C470D-8695-E54E-AEF9-DD9C2B9F9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216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tiff"/><Relationship Id="rId4" Type="http://schemas.openxmlformats.org/officeDocument/2006/relationships/image" Target="../media/image43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tiff"/><Relationship Id="rId5" Type="http://schemas.openxmlformats.org/officeDocument/2006/relationships/image" Target="../media/image47.tiff"/><Relationship Id="rId4" Type="http://schemas.openxmlformats.org/officeDocument/2006/relationships/image" Target="../media/image46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tif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hc-comp" TargetMode="External"/><Relationship Id="rId2" Type="http://schemas.openxmlformats.org/officeDocument/2006/relationships/hyperlink" Target="https://chc-comp.github.io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hyperlink" Target="https://www.computerworld.com/article/3412197/top-software-failures-in-recent-history.html#slide1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github.com/Z3Prover/z3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0.png"/><Relationship Id="rId4" Type="http://schemas.openxmlformats.org/officeDocument/2006/relationships/image" Target="../media/image30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png"/><Relationship Id="rId3" Type="http://schemas.openxmlformats.org/officeDocument/2006/relationships/image" Target="../media/image34.png"/><Relationship Id="rId7" Type="http://schemas.openxmlformats.org/officeDocument/2006/relationships/image" Target="../media/image38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news.bitcoin.com/25-of-all-smart-contracts-contain-critical-bugs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0.png"/><Relationship Id="rId3" Type="http://schemas.openxmlformats.org/officeDocument/2006/relationships/image" Target="../media/image43.png"/><Relationship Id="rId7" Type="http://schemas.openxmlformats.org/officeDocument/2006/relationships/image" Target="../media/image47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0.png"/><Relationship Id="rId5" Type="http://schemas.openxmlformats.org/officeDocument/2006/relationships/image" Target="../media/image450.png"/><Relationship Id="rId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39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12" Type="http://schemas.openxmlformats.org/officeDocument/2006/relationships/image" Target="../media/image1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11" Type="http://schemas.openxmlformats.org/officeDocument/2006/relationships/image" Target="../media/image58.png"/><Relationship Id="rId5" Type="http://schemas.openxmlformats.org/officeDocument/2006/relationships/image" Target="../media/image103.png"/><Relationship Id="rId10" Type="http://schemas.openxmlformats.org/officeDocument/2006/relationships/image" Target="../media/image108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uuverifiers/eldarica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usi-verification-and-security/opensmt/" TargetMode="External"/><Relationship Id="rId2" Type="http://schemas.openxmlformats.org/officeDocument/2006/relationships/hyperlink" Target="http://verify.inf.usi.ch/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soliditylang.org/en/latest/smtchecker.html" TargetMode="External"/><Relationship Id="rId2" Type="http://schemas.openxmlformats.org/officeDocument/2006/relationships/hyperlink" Target="https://github.com/gernst/korn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tif"/><Relationship Id="rId7" Type="http://schemas.openxmlformats.org/officeDocument/2006/relationships/image" Target="../media/image22.png"/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tif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if"/><Relationship Id="rId3" Type="http://schemas.openxmlformats.org/officeDocument/2006/relationships/image" Target="../media/image25.tif"/><Relationship Id="rId7" Type="http://schemas.openxmlformats.org/officeDocument/2006/relationships/image" Target="../media/image29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tif"/><Relationship Id="rId5" Type="http://schemas.openxmlformats.org/officeDocument/2006/relationships/image" Target="../media/image27.tif"/><Relationship Id="rId4" Type="http://schemas.openxmlformats.org/officeDocument/2006/relationships/image" Target="../media/image26.t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522" name="Rectangle 2"/>
          <p:cNvSpPr>
            <a:spLocks noChangeArrowheads="1"/>
          </p:cNvSpPr>
          <p:nvPr/>
        </p:nvSpPr>
        <p:spPr bwMode="auto">
          <a:xfrm>
            <a:off x="4181475" y="5726113"/>
            <a:ext cx="184150" cy="396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 b="0"/>
          </a:p>
        </p:txBody>
      </p:sp>
      <p:sp>
        <p:nvSpPr>
          <p:cNvPr id="8755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09600" y="1308965"/>
            <a:ext cx="7848600" cy="1077206"/>
          </a:xfrm>
        </p:spPr>
        <p:txBody>
          <a:bodyPr/>
          <a:lstStyle/>
          <a:p>
            <a:r>
              <a:rPr lang="en-US"/>
              <a:t>Program Verification with Constrained Horn Clauses</a:t>
            </a:r>
          </a:p>
        </p:txBody>
      </p:sp>
      <p:sp>
        <p:nvSpPr>
          <p:cNvPr id="8755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905000" y="3284666"/>
            <a:ext cx="5638800" cy="1962501"/>
          </a:xfrm>
        </p:spPr>
        <p:txBody>
          <a:bodyPr/>
          <a:lstStyle/>
          <a:p>
            <a:r>
              <a:rPr lang="en-US" b="1" dirty="0"/>
              <a:t>Prof. Arie Gurfinkel </a:t>
            </a:r>
          </a:p>
          <a:p>
            <a:r>
              <a:rPr lang="en-US" dirty="0"/>
              <a:t>Department of Electrical and Computer Engineering</a:t>
            </a:r>
            <a:endParaRPr lang="en-US" dirty="0">
              <a:cs typeface="Arial"/>
            </a:endParaRPr>
          </a:p>
          <a:p>
            <a:r>
              <a:rPr lang="en-US" dirty="0"/>
              <a:t>University of Waterloo</a:t>
            </a:r>
            <a:endParaRPr lang="en-US" dirty="0">
              <a:cs typeface="Arial"/>
            </a:endParaRPr>
          </a:p>
          <a:p>
            <a:r>
              <a:rPr lang="en-US" dirty="0"/>
              <a:t>Waterloo, Ontario, Canada</a:t>
            </a:r>
            <a:endParaRPr lang="en-US" dirty="0">
              <a:cs typeface="Arial"/>
            </a:endParaRPr>
          </a:p>
          <a:p>
            <a:endParaRPr lang="en-US" dirty="0"/>
          </a:p>
          <a:p>
            <a:r>
              <a:rPr lang="en-US" dirty="0"/>
              <a:t>April 12</a:t>
            </a:r>
            <a:r>
              <a:rPr lang="en-US" baseline="30000" dirty="0"/>
              <a:t>th</a:t>
            </a:r>
            <a:r>
              <a:rPr lang="en-US" dirty="0"/>
              <a:t>	, 2023</a:t>
            </a:r>
          </a:p>
        </p:txBody>
      </p:sp>
      <p:pic>
        <p:nvPicPr>
          <p:cNvPr id="12" name="Picture 11" title="University of Waterlo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869" y="5453198"/>
            <a:ext cx="2973214" cy="11921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C1DBEC-1C13-017D-BAEE-73CD9B951305}"/>
              </a:ext>
            </a:extLst>
          </p:cNvPr>
          <p:cNvSpPr txBox="1"/>
          <p:nvPr/>
        </p:nvSpPr>
        <p:spPr>
          <a:xfrm>
            <a:off x="395114" y="5753656"/>
            <a:ext cx="4937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0" dirty="0"/>
              <a:t>joint work with </a:t>
            </a:r>
            <a:r>
              <a:rPr lang="en-US" sz="1400" dirty="0"/>
              <a:t>A. Komuravelli</a:t>
            </a:r>
            <a:r>
              <a:rPr lang="en-US" sz="1400" b="0" dirty="0"/>
              <a:t>, S. Chaki, G. Fedyukovich, S. Shoham, N. </a:t>
            </a:r>
            <a:r>
              <a:rPr lang="en-US" sz="1400" b="0" dirty="0" err="1"/>
              <a:t>Bjørner</a:t>
            </a:r>
            <a:r>
              <a:rPr lang="en-US" sz="1400" b="0" dirty="0"/>
              <a:t>, </a:t>
            </a:r>
            <a:r>
              <a:rPr lang="en-US" sz="1400" dirty="0"/>
              <a:t>Hari Govind V. K.</a:t>
            </a:r>
            <a:r>
              <a:rPr lang="en-US" sz="1400" b="0" dirty="0"/>
              <a:t>, Y. (Jeff) Chen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yckekoTE.png">
            <a:extLst>
              <a:ext uri="{FF2B5EF4-FFF2-40B4-BE49-F238E27FC236}">
                <a16:creationId xmlns:a16="http://schemas.microsoft.com/office/drawing/2014/main" id="{BD25989E-2138-994A-8356-B5780C6B01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51137"/>
            <a:ext cx="1586897" cy="21158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D15458-F7B5-1A4C-B42E-82DDE48D9862}"/>
              </a:ext>
            </a:extLst>
          </p:cNvPr>
          <p:cNvSpPr txBox="1"/>
          <p:nvPr/>
        </p:nvSpPr>
        <p:spPr>
          <a:xfrm>
            <a:off x="1600200" y="762000"/>
            <a:ext cx="472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/>
              <a:t>Software Model Checking of Programs / Transitions Systems / Push-down Systems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7DA7DE-9C51-524D-BE5F-317DEA248B7A}"/>
              </a:ext>
            </a:extLst>
          </p:cNvPr>
          <p:cNvSpPr txBox="1"/>
          <p:nvPr/>
        </p:nvSpPr>
        <p:spPr>
          <a:xfrm>
            <a:off x="1607634" y="2667000"/>
            <a:ext cx="441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/>
              <a:t>Satisfiability of Constrained Horn Logic (CHC) fragment of First Order Logic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0EB1B4-8ACA-034E-B8EC-98A3527F66BB}"/>
              </a:ext>
            </a:extLst>
          </p:cNvPr>
          <p:cNvSpPr txBox="1"/>
          <p:nvPr/>
        </p:nvSpPr>
        <p:spPr>
          <a:xfrm>
            <a:off x="1752600" y="4572000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/>
              <a:t>Reduce Model Checking to FOL Satisfiability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69EF38-53DB-B447-B8D0-02EFDABD4199}"/>
              </a:ext>
            </a:extLst>
          </p:cNvPr>
          <p:cNvSpPr txBox="1"/>
          <p:nvPr/>
        </p:nvSpPr>
        <p:spPr>
          <a:xfrm>
            <a:off x="3478238" y="1760667"/>
            <a:ext cx="67839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/>
              <a:t>=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8029A4-3E5A-6C49-B3FD-65C2D19DED77}"/>
              </a:ext>
            </a:extLst>
          </p:cNvPr>
          <p:cNvCxnSpPr/>
          <p:nvPr/>
        </p:nvCxnSpPr>
        <p:spPr bwMode="auto">
          <a:xfrm>
            <a:off x="1295400" y="4267200"/>
            <a:ext cx="5715000" cy="0"/>
          </a:xfrm>
          <a:prstGeom prst="line">
            <a:avLst/>
          </a:prstGeom>
          <a:solidFill>
            <a:srgbClr val="5CA1FB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67483940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/>
              <a:t>Constrained Horn Clauses (CHC)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800"/>
                  <a:t>A Constrained Horn Clause (CHC) is a FOL formula of the form</a:t>
                </a:r>
                <a:r>
                  <a:rPr lang="en-US" sz="2800">
                    <a:latin typeface="cmsy10"/>
                    <a:ea typeface="cmsy10"/>
                    <a:cs typeface="cmsy10"/>
                  </a:rPr>
                  <a:t>       </a:t>
                </a:r>
              </a:p>
              <a:p>
                <a:r>
                  <a:rPr lang="en-US" sz="2800">
                    <a:latin typeface="cmsy10"/>
                    <a:ea typeface="cmsy10"/>
                    <a:cs typeface="cmsy10"/>
                  </a:rPr>
                  <a:t>	</a:t>
                </a:r>
                <a:endParaRPr lang="en-US" sz="2800"/>
              </a:p>
              <a:p>
                <a:r>
                  <a:rPr lang="en-US" sz="2800"/>
                  <a:t> </a:t>
                </a:r>
              </a:p>
              <a:p>
                <a:pPr lvl="1"/>
                <a:r>
                  <a:rPr lang="en-US" sz="2400">
                    <a:solidFill>
                      <a:schemeClr val="tx1"/>
                    </a:solidFill>
                    <a:latin typeface="cmmi10"/>
                  </a:rPr>
                  <a:t>𝜑</a:t>
                </a:r>
                <a:r>
                  <a:rPr lang="en-US" sz="2400"/>
                  <a:t> - constraint in a background theory </a:t>
                </a:r>
                <a:r>
                  <a:rPr lang="en-US" sz="2400">
                    <a:solidFill>
                      <a:schemeClr val="tx1"/>
                    </a:solidFill>
                  </a:rPr>
                  <a:t>𝒯</a:t>
                </a:r>
              </a:p>
              <a:p>
                <a:pPr lvl="1"/>
                <a:r>
                  <a:rPr lang="en-US" sz="2400">
                    <a:solidFill>
                      <a:schemeClr val="tx1"/>
                    </a:solidFill>
                  </a:rPr>
                  <a:t>𝒯</a:t>
                </a:r>
                <a:r>
                  <a:rPr lang="en-US" sz="2400">
                    <a:ea typeface="cmmi10"/>
                    <a:cs typeface="cmmi10"/>
                  </a:rPr>
                  <a:t> - background theory</a:t>
                </a:r>
              </a:p>
              <a:p>
                <a:pPr lvl="2"/>
                <a:r>
                  <a:rPr lang="en-US" sz="2400">
                    <a:ea typeface="cmmi10"/>
                    <a:cs typeface="cmmi10"/>
                  </a:rPr>
                  <a:t>Linear Arithmetic, Arrays, Bit-Vectors, or combinations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mmi10"/>
                        <a:cs typeface="cmmi10"/>
                      </a:rPr>
                      <m:t>𝑉</m:t>
                    </m:r>
                  </m:oMath>
                </a14:m>
                <a:r>
                  <a:rPr lang="en-US" sz="2400">
                    <a:ea typeface="cmmi10"/>
                    <a:cs typeface="cmmi10"/>
                  </a:rPr>
                  <a:t> -  variables, and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mmi10"/>
                        <a:cs typeface="cmmi10"/>
                      </a:rPr>
                      <m:t>𝑋</m:t>
                    </m:r>
                    <m:r>
                      <a:rPr lang="en-US" sz="2400" i="1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mmi10"/>
                        <a:cs typeface="cmmi10"/>
                      </a:rPr>
                      <m:t>𝑖</m:t>
                    </m:r>
                  </m:oMath>
                </a14:m>
                <a:r>
                  <a:rPr lang="en-US" sz="2400" baseline="-25000">
                    <a:ea typeface="cmmi10"/>
                    <a:cs typeface="cmmi10"/>
                  </a:rPr>
                  <a:t> </a:t>
                </a:r>
                <a:r>
                  <a:rPr lang="en-US" sz="2400">
                    <a:ea typeface="cmmi10"/>
                    <a:cs typeface="cmmi10"/>
                  </a:rPr>
                  <a:t>are terms over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mmi10"/>
                        <a:cs typeface="cmmi10"/>
                      </a:rPr>
                      <m:t>𝑉</m:t>
                    </m:r>
                  </m:oMath>
                </a14:m>
                <a:endParaRPr lang="en-US" sz="2400" baseline="-25000">
                  <a:solidFill>
                    <a:schemeClr val="tx1"/>
                  </a:solidFill>
                  <a:ea typeface="cmmi10"/>
                  <a:cs typeface="cmmi1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400" i="1" baseline="-25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…, </m:t>
                    </m:r>
                    <m:r>
                      <a:rPr lang="en-US" sz="2400" i="1" dirty="0" err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400" i="1" baseline="-25000" dirty="0" err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/>
                  <a:t>- n-</a:t>
                </a:r>
                <a:r>
                  <a:rPr lang="en-US" sz="2400" err="1"/>
                  <a:t>ary</a:t>
                </a:r>
                <a:r>
                  <a:rPr lang="en-US" sz="2400"/>
                  <a:t> predicates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400" i="1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] </m:t>
                    </m:r>
                  </m:oMath>
                </a14:m>
                <a:r>
                  <a:rPr lang="en-US" sz="2400"/>
                  <a:t>- application of a predicate to first-order terms</a:t>
                </a:r>
                <a:endParaRPr lang="en-US" sz="2400" baseline="-2500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693" t="-2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B5AE7168-CD6A-A74D-98AD-6D7014F4D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00" y="2362200"/>
            <a:ext cx="78740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991350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/>
              <a:t>CHC </a:t>
            </a:r>
            <a:r>
              <a:rPr lang="en-US" err="1"/>
              <a:t>Satisfiability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28700"/>
            <a:ext cx="8153400" cy="4800600"/>
          </a:xfrm>
        </p:spPr>
        <p:txBody>
          <a:bodyPr/>
          <a:lstStyle/>
          <a:p>
            <a:r>
              <a:rPr lang="en-US">
                <a:ea typeface="cmmi10"/>
                <a:cs typeface="cmmi10"/>
              </a:rPr>
              <a:t>𝛱 - set of CHCs</a:t>
            </a:r>
          </a:p>
          <a:p>
            <a:r>
              <a:rPr lang="en-US">
                <a:ea typeface="cmmi10"/>
                <a:cs typeface="cmmi10"/>
              </a:rPr>
              <a:t>M - </a:t>
            </a:r>
            <a:r>
              <a:rPr lang="en-US"/>
              <a:t>𝒯-</a:t>
            </a:r>
            <a:r>
              <a:rPr lang="en-US" b="1">
                <a:ea typeface="cmmi10"/>
                <a:cs typeface="cmmi10"/>
              </a:rPr>
              <a:t>model</a:t>
            </a:r>
            <a:r>
              <a:rPr lang="en-US">
                <a:ea typeface="cmmi10"/>
                <a:cs typeface="cmmi10"/>
              </a:rPr>
              <a:t> of a set of 𝛱 </a:t>
            </a:r>
          </a:p>
          <a:p>
            <a:pPr marL="342900" indent="-342900">
              <a:buFontTx/>
              <a:buChar char="-"/>
            </a:pPr>
            <a:r>
              <a:rPr lang="en-US">
                <a:ea typeface="cmmi10"/>
                <a:cs typeface="cmmi10"/>
              </a:rPr>
              <a:t>M satisfies </a:t>
            </a:r>
            <a:r>
              <a:rPr lang="en-US"/>
              <a:t>𝒯 </a:t>
            </a:r>
          </a:p>
          <a:p>
            <a:pPr marL="342900" indent="-342900">
              <a:buFontTx/>
              <a:buChar char="-"/>
            </a:pPr>
            <a:r>
              <a:rPr lang="en-US">
                <a:ea typeface="cmmi10"/>
                <a:cs typeface="cmmi10"/>
              </a:rPr>
              <a:t>M satisfies 𝛱 – through first-order interpretation of each predicate p</a:t>
            </a:r>
            <a:r>
              <a:rPr lang="en-US" baseline="-25000">
                <a:ea typeface="cmmi10"/>
                <a:cs typeface="cmmi10"/>
              </a:rPr>
              <a:t>i</a:t>
            </a:r>
            <a:endParaRPr lang="en-US">
              <a:ea typeface="cmmi10"/>
              <a:cs typeface="cmmi10"/>
            </a:endParaRPr>
          </a:p>
          <a:p>
            <a:endParaRPr lang="en-US">
              <a:ea typeface="cmmi10"/>
              <a:cs typeface="cmmi10"/>
            </a:endParaRPr>
          </a:p>
          <a:p>
            <a:r>
              <a:rPr lang="en-US">
                <a:ea typeface="cmmi10"/>
                <a:cs typeface="cmmi10"/>
              </a:rPr>
              <a:t>A set of clauses is </a:t>
            </a:r>
            <a:r>
              <a:rPr lang="en-US" b="1">
                <a:ea typeface="cmmi10"/>
                <a:cs typeface="cmmi10"/>
              </a:rPr>
              <a:t>satisfiable</a:t>
            </a:r>
            <a:r>
              <a:rPr lang="en-US">
                <a:ea typeface="cmmi10"/>
                <a:cs typeface="cmmi10"/>
              </a:rPr>
              <a:t> if and only if it has a model</a:t>
            </a:r>
          </a:p>
          <a:p>
            <a:pPr lvl="1"/>
            <a:r>
              <a:rPr lang="en-US">
                <a:ea typeface="cmmi10"/>
                <a:cs typeface="cmmi10"/>
              </a:rPr>
              <a:t>This is the usual FOL satisfiability</a:t>
            </a:r>
          </a:p>
          <a:p>
            <a:endParaRPr lang="en-US">
              <a:ea typeface="cmmi10"/>
              <a:cs typeface="cmmi10"/>
            </a:endParaRPr>
          </a:p>
          <a:p>
            <a:r>
              <a:rPr lang="en-US" b="1"/>
              <a:t>𝒯-solution</a:t>
            </a:r>
            <a:r>
              <a:rPr lang="en-US"/>
              <a:t> of a set of CHCs </a:t>
            </a:r>
            <a:r>
              <a:rPr lang="en-US">
                <a:ea typeface="cmmi10"/>
                <a:cs typeface="cmmi10"/>
              </a:rPr>
              <a:t>𝛱 is a substitution 𝜎 from predicates p</a:t>
            </a:r>
            <a:r>
              <a:rPr lang="en-US" baseline="-25000">
                <a:ea typeface="cmmi10"/>
                <a:cs typeface="cmmi10"/>
              </a:rPr>
              <a:t>i </a:t>
            </a:r>
            <a:r>
              <a:rPr lang="en-US">
                <a:ea typeface="cmmi10"/>
                <a:cs typeface="cmmi10"/>
              </a:rPr>
              <a:t>to </a:t>
            </a:r>
            <a:r>
              <a:rPr lang="en-US"/>
              <a:t>𝒯-</a:t>
            </a:r>
            <a:r>
              <a:rPr lang="en-US">
                <a:ea typeface="cmmi10"/>
                <a:cs typeface="cmmi10"/>
              </a:rPr>
              <a:t>formulas such that 𝛱𝜎 is </a:t>
            </a:r>
            <a:r>
              <a:rPr lang="en-US"/>
              <a:t>𝒯-valid</a:t>
            </a:r>
            <a:endParaRPr lang="en-US">
              <a:ea typeface="cmmi10"/>
              <a:cs typeface="cmmi10"/>
            </a:endParaRPr>
          </a:p>
          <a:p>
            <a:endParaRPr lang="en-US">
              <a:ea typeface="cmmi10"/>
              <a:cs typeface="cmmi10"/>
            </a:endParaRPr>
          </a:p>
          <a:p>
            <a:r>
              <a:rPr lang="en-US">
                <a:ea typeface="cmmi10"/>
                <a:cs typeface="cmmi10"/>
              </a:rPr>
              <a:t>In the context of program verification</a:t>
            </a:r>
          </a:p>
          <a:p>
            <a:endParaRPr lang="en-US"/>
          </a:p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2E59482B-8289-47D0-A98E-13BCE958769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60083710"/>
                  </p:ext>
                </p:extLst>
              </p:nvPr>
            </p:nvGraphicFramePr>
            <p:xfrm>
              <a:off x="1752599" y="5451973"/>
              <a:ext cx="6853015" cy="1129792"/>
            </p:xfrm>
            <a:graphic>
              <a:graphicData uri="http://schemas.openxmlformats.org/drawingml/2006/table">
                <a:tbl>
                  <a:tblPr firstRow="1" bandRow="1">
                    <a:tableStyleId>{0505E3EF-67EA-436B-97B2-0124C06EBD24}</a:tableStyleId>
                  </a:tblPr>
                  <a:tblGrid>
                    <a:gridCol w="2998194">
                      <a:extLst>
                        <a:ext uri="{9D8B030D-6E8A-4147-A177-3AD203B41FA5}">
                          <a16:colId xmlns:a16="http://schemas.microsoft.com/office/drawing/2014/main" val="1681209936"/>
                        </a:ext>
                      </a:extLst>
                    </a:gridCol>
                    <a:gridCol w="513976">
                      <a:extLst>
                        <a:ext uri="{9D8B030D-6E8A-4147-A177-3AD203B41FA5}">
                          <a16:colId xmlns:a16="http://schemas.microsoft.com/office/drawing/2014/main" val="3339473131"/>
                        </a:ext>
                      </a:extLst>
                    </a:gridCol>
                    <a:gridCol w="3340845">
                      <a:extLst>
                        <a:ext uri="{9D8B030D-6E8A-4147-A177-3AD203B41FA5}">
                          <a16:colId xmlns:a16="http://schemas.microsoft.com/office/drawing/2014/main" val="60957656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Program </a:t>
                          </a:r>
                          <a14:m>
                            <m:oMath xmlns:m="http://schemas.openxmlformats.org/officeDocument/2006/math"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⊨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𝝋</m:t>
                              </m:r>
                            </m:oMath>
                          </a14:m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err="1"/>
                            <a:t>iff</a:t>
                          </a:r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   </a:t>
                          </a:r>
                          <a14:m>
                            <m:oMath xmlns:m="http://schemas.openxmlformats.org/officeDocument/2006/math"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𝐶𝐻</m:t>
                              </m:r>
                              <m:sSub>
                                <m:sSubPr>
                                  <m:ctrlPr>
                                    <a:rPr lang="en-US" b="1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i="1" dirty="0" smtClean="0">
                                      <a:latin typeface="Cambria Math" panose="02040503050406030204" pitchFamily="18" charset="0"/>
                                    </a:rPr>
                                    <m:t>𝑃𝑟𝑜𝑔𝑟𝑎𝑚</m:t>
                                  </m:r>
                                </m:sub>
                              </m:sSub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460425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Inductive Invariant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=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   Solution to CHC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65127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Counter Example Trace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=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   Resolution proof of CHC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3863143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2E59482B-8289-47D0-A98E-13BCE958769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60083710"/>
                  </p:ext>
                </p:extLst>
              </p:nvPr>
            </p:nvGraphicFramePr>
            <p:xfrm>
              <a:off x="1752599" y="5451973"/>
              <a:ext cx="6853015" cy="1129792"/>
            </p:xfrm>
            <a:graphic>
              <a:graphicData uri="http://schemas.openxmlformats.org/drawingml/2006/table">
                <a:tbl>
                  <a:tblPr firstRow="1" bandRow="1">
                    <a:tableStyleId>{0505E3EF-67EA-436B-97B2-0124C06EBD24}</a:tableStyleId>
                  </a:tblPr>
                  <a:tblGrid>
                    <a:gridCol w="2998194">
                      <a:extLst>
                        <a:ext uri="{9D8B030D-6E8A-4147-A177-3AD203B41FA5}">
                          <a16:colId xmlns:a16="http://schemas.microsoft.com/office/drawing/2014/main" val="1681209936"/>
                        </a:ext>
                      </a:extLst>
                    </a:gridCol>
                    <a:gridCol w="513976">
                      <a:extLst>
                        <a:ext uri="{9D8B030D-6E8A-4147-A177-3AD203B41FA5}">
                          <a16:colId xmlns:a16="http://schemas.microsoft.com/office/drawing/2014/main" val="3339473131"/>
                        </a:ext>
                      </a:extLst>
                    </a:gridCol>
                    <a:gridCol w="3340845">
                      <a:extLst>
                        <a:ext uri="{9D8B030D-6E8A-4147-A177-3AD203B41FA5}">
                          <a16:colId xmlns:a16="http://schemas.microsoft.com/office/drawing/2014/main" val="609576564"/>
                        </a:ext>
                      </a:extLst>
                    </a:gridCol>
                  </a:tblGrid>
                  <a:tr h="38811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3" t="-7813" r="-129065" b="-2140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err="1"/>
                            <a:t>iff</a:t>
                          </a:r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5474" t="-7813" r="-365" b="-21406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460425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Inductive Invariant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=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   Solution to CHC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65127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Counter Example Trace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=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   Resolution proof of CHC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3863143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57411160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89F5C-0406-6D48-B520-E0F6DE37F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CHC: Is this SAT?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F85DF-AA9D-554B-ABBF-7C027B8C5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3352800"/>
            <a:ext cx="8153400" cy="2743200"/>
          </a:xfrm>
        </p:spPr>
        <p:txBody>
          <a:bodyPr/>
          <a:lstStyle/>
          <a:p>
            <a:r>
              <a:rPr lang="en-US" b="1"/>
              <a:t>Yes</a:t>
            </a:r>
            <a:r>
              <a:rPr lang="en-US"/>
              <a:t>! This set of clauses is satisfiable</a:t>
            </a:r>
          </a:p>
          <a:p>
            <a:r>
              <a:rPr lang="en-US"/>
              <a:t>The </a:t>
            </a:r>
            <a:r>
              <a:rPr lang="en-US" b="1"/>
              <a:t>model</a:t>
            </a:r>
            <a:r>
              <a:rPr lang="en-US"/>
              <a:t> is an extension of the standard model of arithmetic with: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Note that P(x) is definable by LIA predicate x &lt;= 5</a:t>
            </a:r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A62BF1-A2E7-F944-85A2-F87A9A381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524000"/>
            <a:ext cx="6864350" cy="14280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6D7E8B-E37A-104D-B12F-EDD4792CA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9200" y="4178300"/>
            <a:ext cx="4241800" cy="11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57761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323B7-C3CF-1C43-B0A8-8D7D2D91FC4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90600" y="422275"/>
            <a:ext cx="8153400" cy="384175"/>
          </a:xfrm>
        </p:spPr>
        <p:txBody>
          <a:bodyPr/>
          <a:lstStyle/>
          <a:p>
            <a:r>
              <a:rPr lang="en-US"/>
              <a:t>Validating the solution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F45715-096A-C940-8659-03D6AC609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904" y="1676400"/>
            <a:ext cx="6864350" cy="14280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4559F0-D495-6B44-9086-4B7F472D5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4343400"/>
            <a:ext cx="7405454" cy="13940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C36593-719A-3D49-8E90-BF92048B5710}"/>
              </a:ext>
            </a:extLst>
          </p:cNvPr>
          <p:cNvSpPr txBox="1"/>
          <p:nvPr/>
        </p:nvSpPr>
        <p:spPr>
          <a:xfrm>
            <a:off x="5081587" y="1025829"/>
            <a:ext cx="17796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Original CHC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C090F8-5E5C-424F-AC4D-76B0B0473D84}"/>
              </a:ext>
            </a:extLst>
          </p:cNvPr>
          <p:cNvSpPr txBox="1"/>
          <p:nvPr/>
        </p:nvSpPr>
        <p:spPr>
          <a:xfrm>
            <a:off x="4062758" y="3662241"/>
            <a:ext cx="38173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Validation of P(x) = {x | x &lt;= 5}</a:t>
            </a:r>
          </a:p>
        </p:txBody>
      </p:sp>
    </p:spTree>
    <p:extLst>
      <p:ext uri="{BB962C8B-B14F-4D97-AF65-F5344CB8AC3E}">
        <p14:creationId xmlns:p14="http://schemas.microsoft.com/office/powerpoint/2010/main" val="3025522341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DF943-3CCF-4E47-BAF1-39959F942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CHC: is this SAT?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A369AB-1B1F-8841-9A2E-D6914E695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4343400"/>
            <a:ext cx="8153400" cy="1752600"/>
          </a:xfrm>
        </p:spPr>
        <p:txBody>
          <a:bodyPr/>
          <a:lstStyle/>
          <a:p>
            <a:r>
              <a:rPr lang="en-US" b="1"/>
              <a:t>No! </a:t>
            </a:r>
            <a:r>
              <a:rPr lang="en-US"/>
              <a:t>This set of clauses is unsatisfiable</a:t>
            </a:r>
          </a:p>
          <a:p>
            <a:endParaRPr lang="en-US"/>
          </a:p>
          <a:p>
            <a:r>
              <a:rPr lang="en-US"/>
              <a:t>Justification is a refutation by </a:t>
            </a:r>
            <a:r>
              <a:rPr lang="en-US" b="1"/>
              <a:t>resolution</a:t>
            </a:r>
            <a:r>
              <a:rPr lang="en-US"/>
              <a:t> and </a:t>
            </a:r>
            <a:r>
              <a:rPr lang="en-US" b="1"/>
              <a:t>instantiation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4E8F2B-7B17-594A-8E2D-0E709DEEA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1371600"/>
            <a:ext cx="8242300" cy="171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034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DF943-3CCF-4E47-BAF1-39959F94261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90600" y="422275"/>
            <a:ext cx="8153400" cy="384175"/>
          </a:xfrm>
        </p:spPr>
        <p:txBody>
          <a:bodyPr/>
          <a:lstStyle/>
          <a:p>
            <a:r>
              <a:rPr lang="en-US"/>
              <a:t>Example CHC: is this SAT?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4E8F2B-7B17-594A-8E2D-0E709DEEA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830262"/>
            <a:ext cx="4508500" cy="9365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517332-509D-B84D-9B94-E0EC15E6F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535" y="3124200"/>
            <a:ext cx="7689565" cy="2362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E9A228-1671-3944-BA48-FBCA12882E69}"/>
              </a:ext>
            </a:extLst>
          </p:cNvPr>
          <p:cNvSpPr txBox="1"/>
          <p:nvPr/>
        </p:nvSpPr>
        <p:spPr>
          <a:xfrm>
            <a:off x="4340979" y="2373298"/>
            <a:ext cx="1452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Refutation</a:t>
            </a:r>
          </a:p>
        </p:txBody>
      </p:sp>
    </p:spTree>
    <p:extLst>
      <p:ext uri="{BB962C8B-B14F-4D97-AF65-F5344CB8AC3E}">
        <p14:creationId xmlns:p14="http://schemas.microsoft.com/office/powerpoint/2010/main" val="2238812789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2D52BD7-CBB2-4A4F-804D-2E5A5B8E1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553998"/>
          </a:xfrm>
        </p:spPr>
        <p:txBody>
          <a:bodyPr/>
          <a:lstStyle/>
          <a:p>
            <a:r>
              <a:rPr lang="en-US" dirty="0"/>
              <a:t>Interactive tutorial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A11268-98BB-E0DB-3D55-DC782ADC7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0229" y="150429"/>
            <a:ext cx="2857500" cy="28575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E20945-1EEF-A649-B01F-9B80D8E7F0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Spacer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6A0915-F525-BEEE-7F1E-C2A2C71BF56E}"/>
              </a:ext>
            </a:extLst>
          </p:cNvPr>
          <p:cNvSpPr txBox="1"/>
          <p:nvPr/>
        </p:nvSpPr>
        <p:spPr>
          <a:xfrm>
            <a:off x="617677" y="5085450"/>
            <a:ext cx="798167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800" b="0" dirty="0"/>
              <a:t>https://</a:t>
            </a:r>
            <a:r>
              <a:rPr lang="en-US" sz="1800" b="0" dirty="0" err="1"/>
              <a:t>github.com</a:t>
            </a:r>
            <a:r>
              <a:rPr lang="en-US" sz="1800" b="0" dirty="0"/>
              <a:t>/</a:t>
            </a:r>
            <a:r>
              <a:rPr lang="en-US" sz="1800" b="0" dirty="0" err="1"/>
              <a:t>agurfinkel</a:t>
            </a:r>
            <a:r>
              <a:rPr lang="en-US" sz="1800" b="0" dirty="0"/>
              <a:t>/spacer-on-</a:t>
            </a:r>
            <a:r>
              <a:rPr lang="en-US" sz="1800" b="0" dirty="0" err="1"/>
              <a:t>jupyter</a:t>
            </a:r>
            <a:r>
              <a:rPr lang="en-US" sz="1800" b="0" dirty="0"/>
              <a:t>/blob/master/FSU_2023.ipynb</a:t>
            </a:r>
          </a:p>
        </p:txBody>
      </p:sp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F76EED81-27F1-DB44-B48E-81D1563C9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64" y="531547"/>
            <a:ext cx="1604987" cy="21669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CB1FAE-C5D0-20F7-75F7-B1CECA3E8972}"/>
              </a:ext>
            </a:extLst>
          </p:cNvPr>
          <p:cNvSpPr txBox="1"/>
          <p:nvPr/>
        </p:nvSpPr>
        <p:spPr>
          <a:xfrm>
            <a:off x="5776950" y="5707032"/>
            <a:ext cx="2662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try it on Google </a:t>
            </a:r>
            <a:r>
              <a:rPr lang="en-US" b="0" dirty="0" err="1"/>
              <a:t>Colab</a:t>
            </a:r>
            <a:endParaRPr lang="en-US" b="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4F69740-FE23-54F6-D9FC-A1B81397D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783" y="5617966"/>
            <a:ext cx="981149" cy="60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040426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EA349-2C08-2740-932A-57EDD2131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Program Verification with HORN(LIA)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B3BD3D-D827-C745-822D-C63C076E494E}"/>
              </a:ext>
            </a:extLst>
          </p:cNvPr>
          <p:cNvSpPr txBox="1"/>
          <p:nvPr/>
        </p:nvSpPr>
        <p:spPr>
          <a:xfrm>
            <a:off x="304800" y="1066800"/>
            <a:ext cx="286488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0">
                <a:latin typeface="Consolas" panose="020B0609020204030204" pitchFamily="49" charset="0"/>
                <a:cs typeface="Consolas" panose="020B0609020204030204" pitchFamily="49" charset="0"/>
              </a:rPr>
              <a:t>z = x; </a:t>
            </a:r>
            <a:r>
              <a:rPr lang="en-US" b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b="0">
                <a:latin typeface="Consolas" panose="020B0609020204030204" pitchFamily="49" charset="0"/>
                <a:cs typeface="Consolas" panose="020B0609020204030204" pitchFamily="49" charset="0"/>
              </a:rPr>
              <a:t> = 0;</a:t>
            </a:r>
          </a:p>
          <a:p>
            <a:pPr algn="l"/>
            <a:r>
              <a:rPr lang="en-US" b="0">
                <a:latin typeface="Consolas" panose="020B0609020204030204" pitchFamily="49" charset="0"/>
                <a:cs typeface="Consolas" panose="020B0609020204030204" pitchFamily="49" charset="0"/>
              </a:rPr>
              <a:t>assume (y &gt; 0);</a:t>
            </a:r>
          </a:p>
          <a:p>
            <a:pPr algn="l"/>
            <a:r>
              <a:rPr lang="en-US" b="0">
                <a:latin typeface="Consolas" panose="020B0609020204030204" pitchFamily="49" charset="0"/>
                <a:cs typeface="Consolas" panose="020B0609020204030204" pitchFamily="49" charset="0"/>
              </a:rPr>
              <a:t>while (</a:t>
            </a:r>
            <a:r>
              <a:rPr lang="en-US" b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b="0">
                <a:latin typeface="Consolas" panose="020B0609020204030204" pitchFamily="49" charset="0"/>
                <a:cs typeface="Consolas" panose="020B0609020204030204" pitchFamily="49" charset="0"/>
              </a:rPr>
              <a:t> &lt; y) {</a:t>
            </a:r>
          </a:p>
          <a:p>
            <a:pPr algn="l"/>
            <a:r>
              <a:rPr lang="en-US" b="0">
                <a:latin typeface="Consolas" panose="020B0609020204030204" pitchFamily="49" charset="0"/>
                <a:cs typeface="Consolas" panose="020B0609020204030204" pitchFamily="49" charset="0"/>
              </a:rPr>
              <a:t>  z = z + 1; </a:t>
            </a:r>
          </a:p>
          <a:p>
            <a:pPr algn="l"/>
            <a:r>
              <a:rPr lang="en-US" b="0"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b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b="0"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b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b="0">
                <a:latin typeface="Consolas" panose="020B0609020204030204" pitchFamily="49" charset="0"/>
                <a:cs typeface="Consolas" panose="020B0609020204030204" pitchFamily="49" charset="0"/>
              </a:rPr>
              <a:t> + 1; </a:t>
            </a:r>
          </a:p>
          <a:p>
            <a:pPr algn="l"/>
            <a:r>
              <a:rPr lang="en-US" b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  <a:p>
            <a:pPr algn="l"/>
            <a:r>
              <a:rPr lang="en-US" b="0">
                <a:latin typeface="Consolas" panose="020B0609020204030204" pitchFamily="49" charset="0"/>
                <a:cs typeface="Consolas" panose="020B0609020204030204" pitchFamily="49" charset="0"/>
              </a:rPr>
              <a:t>assert(z == x + y);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1F563D-30FA-4F47-A663-B5C91E8C6527}"/>
              </a:ext>
            </a:extLst>
          </p:cNvPr>
          <p:cNvSpPr txBox="1"/>
          <p:nvPr/>
        </p:nvSpPr>
        <p:spPr>
          <a:xfrm>
            <a:off x="87067" y="4572000"/>
            <a:ext cx="9056933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b="0">
                <a:latin typeface="Consolas" panose="020B0609020204030204" pitchFamily="49" charset="0"/>
                <a:cs typeface="Consolas" panose="020B0609020204030204" pitchFamily="49" charset="0"/>
              </a:rPr>
              <a:t>z = x &amp; </a:t>
            </a:r>
            <a:r>
              <a:rPr lang="en-US" b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b="0">
                <a:latin typeface="Consolas" panose="020B0609020204030204" pitchFamily="49" charset="0"/>
                <a:cs typeface="Consolas" panose="020B0609020204030204" pitchFamily="49" charset="0"/>
              </a:rPr>
              <a:t> = 0 &amp; y &gt; 0 		         </a:t>
            </a:r>
            <a:r>
              <a:rPr lang="en-US" b="0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	</a:t>
            </a:r>
            <a:r>
              <a:rPr lang="en-US" b="0" err="1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Inv</a:t>
            </a:r>
            <a:r>
              <a:rPr lang="en-US" b="0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(x, y, z, </a:t>
            </a:r>
            <a:r>
              <a:rPr lang="en-US" b="0" err="1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i</a:t>
            </a:r>
            <a:r>
              <a:rPr lang="en-US" b="0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)</a:t>
            </a:r>
          </a:p>
          <a:p>
            <a:pPr algn="l"/>
            <a:r>
              <a:rPr lang="en-US" b="0" err="1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Inv</a:t>
            </a:r>
            <a:r>
              <a:rPr lang="en-US" b="0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(x, y, z, </a:t>
            </a:r>
            <a:r>
              <a:rPr lang="en-US" b="0" err="1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i</a:t>
            </a:r>
            <a:r>
              <a:rPr lang="en-US" b="0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) &amp; </a:t>
            </a:r>
            <a:r>
              <a:rPr lang="en-US" b="0" err="1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i</a:t>
            </a:r>
            <a:r>
              <a:rPr lang="en-US" b="0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 &lt; y &amp; z1=z+1 &amp; i1=i+1  	</a:t>
            </a:r>
            <a:r>
              <a:rPr lang="en-US" b="0" err="1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Inv</a:t>
            </a:r>
            <a:r>
              <a:rPr lang="en-US" b="0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(x, y, z1, i1)</a:t>
            </a:r>
          </a:p>
          <a:p>
            <a:pPr algn="l"/>
            <a:r>
              <a:rPr lang="en-US" b="0" err="1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Inv</a:t>
            </a:r>
            <a:r>
              <a:rPr lang="en-US" b="0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(x, y, z, </a:t>
            </a:r>
            <a:r>
              <a:rPr lang="en-US" b="0" err="1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i</a:t>
            </a:r>
            <a:r>
              <a:rPr lang="en-US" b="0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) &amp; </a:t>
            </a:r>
            <a:r>
              <a:rPr lang="en-US" b="0" err="1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i</a:t>
            </a:r>
            <a:r>
              <a:rPr lang="en-US" b="0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 &gt;= y &amp; z != </a:t>
            </a:r>
            <a:r>
              <a:rPr lang="en-US" b="0" err="1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x+y</a:t>
            </a:r>
            <a:r>
              <a:rPr lang="en-US" b="0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 	    	false</a:t>
            </a:r>
            <a:endParaRPr lang="en-US" b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49C1D6E-2E5F-4F42-881E-1EFD6ABE330B}"/>
              </a:ext>
            </a:extLst>
          </p:cNvPr>
          <p:cNvGrpSpPr/>
          <p:nvPr/>
        </p:nvGrpSpPr>
        <p:grpSpPr>
          <a:xfrm>
            <a:off x="3962400" y="2051804"/>
            <a:ext cx="2438400" cy="2291596"/>
            <a:chOff x="3962400" y="2051804"/>
            <a:chExt cx="2438400" cy="2291596"/>
          </a:xfrm>
        </p:grpSpPr>
        <p:sp>
          <p:nvSpPr>
            <p:cNvPr id="8" name="Bent-Up Arrow 7">
              <a:extLst>
                <a:ext uri="{FF2B5EF4-FFF2-40B4-BE49-F238E27FC236}">
                  <a16:creationId xmlns:a16="http://schemas.microsoft.com/office/drawing/2014/main" id="{67EDCAFC-CF4D-E94F-B99F-685A383A1BDF}"/>
                </a:ext>
              </a:extLst>
            </p:cNvPr>
            <p:cNvSpPr/>
            <p:nvPr/>
          </p:nvSpPr>
          <p:spPr bwMode="auto">
            <a:xfrm rot="10800000" flipH="1">
              <a:off x="3962400" y="2051804"/>
              <a:ext cx="2438400" cy="2291596"/>
            </a:xfrm>
            <a:prstGeom prst="bentUpArrow">
              <a:avLst/>
            </a:prstGeom>
            <a:solidFill>
              <a:srgbClr val="5CA1FB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A527925-F614-3343-B97E-DA147AD283B1}"/>
                </a:ext>
              </a:extLst>
            </p:cNvPr>
            <p:cNvSpPr txBox="1"/>
            <p:nvPr/>
          </p:nvSpPr>
          <p:spPr>
            <a:xfrm>
              <a:off x="4267200" y="2126436"/>
              <a:ext cx="11498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IS SAT?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96653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E417C-E02B-D84E-B477-51316E964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 SMT-LIB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D1FD3E-82D6-444E-AD95-D81DFA85D2A7}"/>
              </a:ext>
            </a:extLst>
          </p:cNvPr>
          <p:cNvSpPr txBox="1"/>
          <p:nvPr/>
        </p:nvSpPr>
        <p:spPr>
          <a:xfrm>
            <a:off x="304800" y="1066800"/>
            <a:ext cx="3657600" cy="532453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(set-logic HORN)</a:t>
            </a:r>
          </a:p>
          <a:p>
            <a:pPr algn="l"/>
            <a:endParaRPr lang="en-US" sz="800" b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algn="l"/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;; </a:t>
            </a:r>
            <a:r>
              <a:rPr lang="en-US" sz="800" b="0" err="1">
                <a:latin typeface="Consolas" panose="020B0609020204030204" pitchFamily="49" charset="0"/>
                <a:cs typeface="Consolas" panose="020B0609020204030204" pitchFamily="49" charset="0"/>
              </a:rPr>
              <a:t>Inv</a:t>
            </a:r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(x, y, z, </a:t>
            </a:r>
            <a:r>
              <a:rPr lang="en-US" sz="800" b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 algn="l"/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(declare-fun </a:t>
            </a:r>
            <a:r>
              <a:rPr lang="en-US" sz="800" b="0" err="1">
                <a:latin typeface="Consolas" panose="020B0609020204030204" pitchFamily="49" charset="0"/>
                <a:cs typeface="Consolas" panose="020B0609020204030204" pitchFamily="49" charset="0"/>
              </a:rPr>
              <a:t>Inv</a:t>
            </a:r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 ( </a:t>
            </a:r>
            <a:r>
              <a:rPr lang="en-US" sz="800" b="0" err="1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800" b="0" err="1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800" b="0" err="1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800" b="0" err="1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) Bool)</a:t>
            </a:r>
          </a:p>
          <a:p>
            <a:pPr algn="l"/>
            <a:endParaRPr lang="en-US" sz="800" b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algn="l"/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(assert</a:t>
            </a:r>
          </a:p>
          <a:p>
            <a:pPr algn="l"/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 (</a:t>
            </a:r>
            <a:r>
              <a:rPr lang="en-US" sz="800" b="0" err="1">
                <a:latin typeface="Consolas" panose="020B0609020204030204" pitchFamily="49" charset="0"/>
                <a:cs typeface="Consolas" panose="020B0609020204030204" pitchFamily="49" charset="0"/>
              </a:rPr>
              <a:t>forall</a:t>
            </a:r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 ( (A </a:t>
            </a:r>
            <a:r>
              <a:rPr lang="en-US" sz="800" b="0" err="1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) (B </a:t>
            </a:r>
            <a:r>
              <a:rPr lang="en-US" sz="800" b="0" err="1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) (C </a:t>
            </a:r>
            <a:r>
              <a:rPr lang="en-US" sz="800" b="0" err="1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) (D </a:t>
            </a:r>
            <a:r>
              <a:rPr lang="en-US" sz="800" b="0" err="1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))</a:t>
            </a:r>
          </a:p>
          <a:p>
            <a:pPr algn="l"/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         (=&gt; (and (&gt; B 0) (= C A) (= D 0))</a:t>
            </a:r>
          </a:p>
          <a:p>
            <a:pPr algn="l"/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            (</a:t>
            </a:r>
            <a:r>
              <a:rPr lang="en-US" sz="800" b="0" err="1">
                <a:latin typeface="Consolas" panose="020B0609020204030204" pitchFamily="49" charset="0"/>
                <a:cs typeface="Consolas" panose="020B0609020204030204" pitchFamily="49" charset="0"/>
              </a:rPr>
              <a:t>Inv</a:t>
            </a:r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 A B C D)))</a:t>
            </a:r>
          </a:p>
          <a:p>
            <a:pPr algn="l"/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 )</a:t>
            </a:r>
          </a:p>
          <a:p>
            <a:pPr algn="l"/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(assert</a:t>
            </a:r>
          </a:p>
          <a:p>
            <a:pPr algn="l"/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 (</a:t>
            </a:r>
            <a:r>
              <a:rPr lang="en-US" sz="800" b="0" err="1">
                <a:latin typeface="Consolas" panose="020B0609020204030204" pitchFamily="49" charset="0"/>
                <a:cs typeface="Consolas" panose="020B0609020204030204" pitchFamily="49" charset="0"/>
              </a:rPr>
              <a:t>forall</a:t>
            </a:r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 ( (A </a:t>
            </a:r>
            <a:r>
              <a:rPr lang="en-US" sz="800" b="0" err="1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) (B </a:t>
            </a:r>
            <a:r>
              <a:rPr lang="en-US" sz="800" b="0" err="1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) (C </a:t>
            </a:r>
            <a:r>
              <a:rPr lang="en-US" sz="800" b="0" err="1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) (D </a:t>
            </a:r>
            <a:r>
              <a:rPr lang="en-US" sz="800" b="0" err="1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) (C1 </a:t>
            </a:r>
            <a:r>
              <a:rPr lang="en-US" sz="800" b="0" err="1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) (D1 </a:t>
            </a:r>
            <a:r>
              <a:rPr lang="en-US" sz="800" b="0" err="1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) )</a:t>
            </a:r>
          </a:p>
          <a:p>
            <a:pPr algn="l"/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         (=&gt;</a:t>
            </a:r>
          </a:p>
          <a:p>
            <a:pPr algn="l"/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          (and (</a:t>
            </a:r>
            <a:r>
              <a:rPr lang="en-US" sz="800" b="0" err="1">
                <a:latin typeface="Consolas" panose="020B0609020204030204" pitchFamily="49" charset="0"/>
                <a:cs typeface="Consolas" panose="020B0609020204030204" pitchFamily="49" charset="0"/>
              </a:rPr>
              <a:t>Inv</a:t>
            </a:r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 A B C D) (&lt; D B) (= C1 (+ C 1)) (= D1 (+ D 1)))</a:t>
            </a:r>
          </a:p>
          <a:p>
            <a:pPr algn="l"/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          (</a:t>
            </a:r>
            <a:r>
              <a:rPr lang="en-US" sz="800" b="0" err="1">
                <a:latin typeface="Consolas" panose="020B0609020204030204" pitchFamily="49" charset="0"/>
                <a:cs typeface="Consolas" panose="020B0609020204030204" pitchFamily="49" charset="0"/>
              </a:rPr>
              <a:t>Inv</a:t>
            </a:r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 A B C1 D1)</a:t>
            </a:r>
          </a:p>
          <a:p>
            <a:pPr algn="l"/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          )</a:t>
            </a:r>
          </a:p>
          <a:p>
            <a:pPr algn="l"/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         )</a:t>
            </a:r>
          </a:p>
          <a:p>
            <a:pPr algn="l"/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 )</a:t>
            </a:r>
          </a:p>
          <a:p>
            <a:pPr algn="l"/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(assert</a:t>
            </a:r>
          </a:p>
          <a:p>
            <a:pPr algn="l"/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 (</a:t>
            </a:r>
            <a:r>
              <a:rPr lang="en-US" sz="800" b="0" err="1">
                <a:latin typeface="Consolas" panose="020B0609020204030204" pitchFamily="49" charset="0"/>
                <a:cs typeface="Consolas" panose="020B0609020204030204" pitchFamily="49" charset="0"/>
              </a:rPr>
              <a:t>forall</a:t>
            </a:r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 ( (A </a:t>
            </a:r>
            <a:r>
              <a:rPr lang="en-US" sz="800" b="0" err="1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) (B </a:t>
            </a:r>
            <a:r>
              <a:rPr lang="en-US" sz="800" b="0" err="1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) (C </a:t>
            </a:r>
            <a:r>
              <a:rPr lang="en-US" sz="800" b="0" err="1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) (D </a:t>
            </a:r>
            <a:r>
              <a:rPr lang="en-US" sz="800" b="0" err="1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))</a:t>
            </a:r>
          </a:p>
          <a:p>
            <a:pPr algn="l"/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         (=&gt; (and (</a:t>
            </a:r>
            <a:r>
              <a:rPr lang="en-US" sz="800" b="0" err="1">
                <a:latin typeface="Consolas" panose="020B0609020204030204" pitchFamily="49" charset="0"/>
                <a:cs typeface="Consolas" panose="020B0609020204030204" pitchFamily="49" charset="0"/>
              </a:rPr>
              <a:t>Inv</a:t>
            </a:r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 A B C D) (&gt;= D B) (not (= C (+ A B))))</a:t>
            </a:r>
          </a:p>
          <a:p>
            <a:pPr algn="l"/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            false</a:t>
            </a:r>
          </a:p>
          <a:p>
            <a:pPr algn="l"/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            )</a:t>
            </a:r>
          </a:p>
          <a:p>
            <a:pPr algn="l"/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         )</a:t>
            </a:r>
          </a:p>
          <a:p>
            <a:pPr algn="l"/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 )</a:t>
            </a:r>
          </a:p>
          <a:p>
            <a:pPr algn="l"/>
            <a:endParaRPr lang="en-US" sz="800" b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algn="l"/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(check-sat)</a:t>
            </a:r>
          </a:p>
          <a:p>
            <a:pPr algn="l"/>
            <a:r>
              <a:rPr lang="en-US" sz="800" b="0">
                <a:latin typeface="Consolas" panose="020B0609020204030204" pitchFamily="49" charset="0"/>
                <a:cs typeface="Consolas" panose="020B0609020204030204" pitchFamily="49" charset="0"/>
              </a:rPr>
              <a:t>(get-model)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6EAD06-CC0C-5E47-8BAE-10D9AE57C67D}"/>
              </a:ext>
            </a:extLst>
          </p:cNvPr>
          <p:cNvSpPr txBox="1"/>
          <p:nvPr/>
        </p:nvSpPr>
        <p:spPr>
          <a:xfrm>
            <a:off x="4267200" y="1066800"/>
            <a:ext cx="4288353" cy="191590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400" b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$ z3 add-by-one.smt2</a:t>
            </a:r>
          </a:p>
          <a:p>
            <a:pPr algn="l"/>
            <a:r>
              <a:rPr lang="en-US" sz="900" b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sat</a:t>
            </a:r>
          </a:p>
          <a:p>
            <a:pPr algn="l"/>
            <a:r>
              <a:rPr lang="en-US" sz="900" b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(model</a:t>
            </a:r>
          </a:p>
          <a:p>
            <a:pPr algn="l"/>
            <a:r>
              <a:rPr lang="en-US" sz="900" b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(define-fun </a:t>
            </a:r>
            <a:r>
              <a:rPr lang="en-US" sz="900" b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Inv</a:t>
            </a:r>
            <a:r>
              <a:rPr lang="en-US" sz="900" b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((x!0 </a:t>
            </a:r>
            <a:r>
              <a:rPr lang="en-US" sz="900" b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900" b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 (x!1 </a:t>
            </a:r>
            <a:r>
              <a:rPr lang="en-US" sz="900" b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900" b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 (x!2 </a:t>
            </a:r>
            <a:r>
              <a:rPr lang="en-US" sz="900" b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900" b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 (x!3 </a:t>
            </a:r>
            <a:r>
              <a:rPr lang="en-US" sz="900" b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900" b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)) Bool</a:t>
            </a:r>
          </a:p>
          <a:p>
            <a:pPr algn="l"/>
            <a:r>
              <a:rPr lang="en-US" sz="900" b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(and (&lt;= (+ x!2 (* (- 1) x!0) (* (- 1) x!3)) 0)</a:t>
            </a:r>
          </a:p>
          <a:p>
            <a:pPr algn="l"/>
            <a:r>
              <a:rPr lang="en-US" sz="900" b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(&lt;= (+ x!2 (* (- 1) x!0) (* (- 1) x!1)) 0)</a:t>
            </a:r>
          </a:p>
          <a:p>
            <a:pPr algn="l"/>
            <a:r>
              <a:rPr lang="en-US" sz="900" b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(&lt;= (+ x!0 x!3 (* (- 1) x!2)) 0)))</a:t>
            </a:r>
          </a:p>
          <a:p>
            <a:pPr algn="l"/>
            <a:r>
              <a:rPr lang="en-US" sz="900" b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9B8F67-CC63-7C4A-8856-D6C92BD36A18}"/>
              </a:ext>
            </a:extLst>
          </p:cNvPr>
          <p:cNvSpPr/>
          <p:nvPr/>
        </p:nvSpPr>
        <p:spPr>
          <a:xfrm>
            <a:off x="4267200" y="4114800"/>
            <a:ext cx="3962400" cy="206210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sz="3200" b="0" err="1">
                <a:latin typeface="Consolas" panose="020B0609020204030204" pitchFamily="49" charset="0"/>
                <a:cs typeface="Consolas" panose="020B0609020204030204" pitchFamily="49" charset="0"/>
              </a:rPr>
              <a:t>Inv</a:t>
            </a:r>
            <a:r>
              <a:rPr lang="en-US" sz="3200" b="0">
                <a:latin typeface="Consolas" panose="020B0609020204030204" pitchFamily="49" charset="0"/>
                <a:cs typeface="Consolas" panose="020B0609020204030204" pitchFamily="49" charset="0"/>
              </a:rPr>
              <a:t>(x, y, z, </a:t>
            </a:r>
            <a:r>
              <a:rPr lang="en-US" sz="3200" b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3200" b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 algn="l"/>
            <a:r>
              <a:rPr lang="en-US" sz="3200" b="0">
                <a:latin typeface="Consolas" panose="020B0609020204030204" pitchFamily="49" charset="0"/>
                <a:cs typeface="Consolas" panose="020B0609020204030204" pitchFamily="49" charset="0"/>
              </a:rPr>
              <a:t>	z  = x + </a:t>
            </a:r>
            <a:r>
              <a:rPr lang="en-US" sz="3200" b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3200" b="0"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</a:p>
          <a:p>
            <a:pPr algn="l"/>
            <a:r>
              <a:rPr lang="en-US" sz="3200" b="0">
                <a:latin typeface="Consolas" panose="020B0609020204030204" pitchFamily="49" charset="0"/>
                <a:cs typeface="Consolas" panose="020B0609020204030204" pitchFamily="49" charset="0"/>
              </a:rPr>
              <a:t>	z &lt;= x + y</a:t>
            </a:r>
          </a:p>
        </p:txBody>
      </p:sp>
    </p:spTree>
    <p:extLst>
      <p:ext uri="{BB962C8B-B14F-4D97-AF65-F5344CB8AC3E}">
        <p14:creationId xmlns:p14="http://schemas.microsoft.com/office/powerpoint/2010/main" val="9504897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Infamous Software Disasters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Between 1985 and 1987, </a:t>
            </a:r>
            <a:r>
              <a:rPr lang="en-US" b="1" dirty="0"/>
              <a:t>Therac-25</a:t>
            </a:r>
            <a:r>
              <a:rPr lang="en-US" dirty="0"/>
              <a:t> gave patients massive overdoses of radiation, approximately 100 times the intended dose. Three patients died as a direct consequence. </a:t>
            </a:r>
          </a:p>
          <a:p>
            <a:endParaRPr lang="en-US" dirty="0"/>
          </a:p>
          <a:p>
            <a:r>
              <a:rPr lang="en-US" dirty="0"/>
              <a:t>On February 25, 1991, during the Gulf War, an American </a:t>
            </a:r>
            <a:r>
              <a:rPr lang="en-US" b="1" dirty="0"/>
              <a:t>Patriot Missile</a:t>
            </a:r>
            <a:r>
              <a:rPr lang="en-US" dirty="0"/>
              <a:t> battery in </a:t>
            </a:r>
            <a:r>
              <a:rPr lang="en-US" dirty="0" err="1"/>
              <a:t>Dharan</a:t>
            </a:r>
            <a:r>
              <a:rPr lang="en-US" dirty="0"/>
              <a:t>, Saudi Arabia, failed to track and intercept an incoming Iraqi Scud missile. The Scud struck an American Army barracks, killing 28 soldiers and injuring around 100 other people. </a:t>
            </a:r>
          </a:p>
          <a:p>
            <a:endParaRPr lang="en-US" dirty="0"/>
          </a:p>
          <a:p>
            <a:r>
              <a:rPr lang="en-US" dirty="0"/>
              <a:t>On June 4, 1996 an unmanned </a:t>
            </a:r>
            <a:r>
              <a:rPr lang="en-US" b="1" dirty="0" err="1"/>
              <a:t>Ariane</a:t>
            </a:r>
            <a:r>
              <a:rPr lang="en-US" b="1" dirty="0"/>
              <a:t> 5</a:t>
            </a:r>
            <a:r>
              <a:rPr lang="en-US" dirty="0"/>
              <a:t> rocket launched by the European Space Agency forty seconds after lift-off. The rocket was on its first voyage, after a decade of development costing $7 billion. The destroyed rocket and its cargo were valued at $500 million.</a:t>
            </a:r>
          </a:p>
          <a:p>
            <a:endParaRPr lang="en-US" dirty="0"/>
          </a:p>
          <a:p>
            <a:r>
              <a:rPr lang="en-US" dirty="0"/>
              <a:t>	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09770" y="5562600"/>
            <a:ext cx="5891356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0" u="sng" dirty="0"/>
              <a:t>http://www5.in.tum.de/~</a:t>
            </a:r>
            <a:r>
              <a:rPr lang="en-US" sz="2400" b="0" u="sng" dirty="0" err="1"/>
              <a:t>huckle</a:t>
            </a:r>
            <a:r>
              <a:rPr lang="en-US" sz="2400" b="0" u="sng" dirty="0"/>
              <a:t>/</a:t>
            </a:r>
            <a:r>
              <a:rPr lang="en-US" sz="2400" b="0" u="sng" dirty="0" err="1"/>
              <a:t>bugse.html</a:t>
            </a:r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1352069526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EA349-2C08-2740-932A-57EDD2131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Verification with HORN(LIA)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B3BD3D-D827-C745-822D-C63C076E494E}"/>
              </a:ext>
            </a:extLst>
          </p:cNvPr>
          <p:cNvSpPr txBox="1"/>
          <p:nvPr/>
        </p:nvSpPr>
        <p:spPr>
          <a:xfrm>
            <a:off x="304800" y="1066800"/>
            <a:ext cx="4698722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0" dirty="0">
                <a:latin typeface="Consolas" panose="020B0609020204030204" pitchFamily="49" charset="0"/>
                <a:cs typeface="Consolas" panose="020B0609020204030204" pitchFamily="49" charset="0"/>
              </a:rPr>
              <a:t>int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inc</a:t>
            </a:r>
            <a:r>
              <a:rPr lang="en-US" b="0" dirty="0">
                <a:latin typeface="Consolas" panose="020B0609020204030204" pitchFamily="49" charset="0"/>
                <a:cs typeface="Consolas" panose="020B0609020204030204" pitchFamily="49" charset="0"/>
              </a:rPr>
              <a:t>(int z) { return z + 1; }</a:t>
            </a:r>
          </a:p>
          <a:p>
            <a:pPr algn="l"/>
            <a:r>
              <a:rPr lang="en-US" b="0" dirty="0">
                <a:latin typeface="Consolas" panose="020B0609020204030204" pitchFamily="49" charset="0"/>
                <a:cs typeface="Consolas" panose="020B0609020204030204" pitchFamily="49" charset="0"/>
              </a:rPr>
              <a:t>assume(x &lt;= 0);</a:t>
            </a:r>
          </a:p>
          <a:p>
            <a:pPr algn="l"/>
            <a:r>
              <a:rPr lang="en-US" b="0" dirty="0">
                <a:latin typeface="Consolas" panose="020B0609020204030204" pitchFamily="49" charset="0"/>
                <a:cs typeface="Consolas" panose="020B0609020204030204" pitchFamily="49" charset="0"/>
              </a:rPr>
              <a:t>while (x &lt; 5) {</a:t>
            </a:r>
          </a:p>
          <a:p>
            <a:pPr algn="l"/>
            <a:r>
              <a:rPr lang="en-US" b="0" dirty="0">
                <a:latin typeface="Consolas" panose="020B0609020204030204" pitchFamily="49" charset="0"/>
                <a:cs typeface="Consolas" panose="020B0609020204030204" pitchFamily="49" charset="0"/>
              </a:rPr>
              <a:t>  x = </a:t>
            </a:r>
            <a:r>
              <a:rPr lang="en-US" b="0" dirty="0" err="1">
                <a:latin typeface="Consolas" panose="020B0609020204030204" pitchFamily="49" charset="0"/>
                <a:cs typeface="Consolas" panose="020B0609020204030204" pitchFamily="49" charset="0"/>
              </a:rPr>
              <a:t>inc</a:t>
            </a:r>
            <a:r>
              <a:rPr lang="en-US" b="0" dirty="0">
                <a:latin typeface="Consolas" panose="020B0609020204030204" pitchFamily="49" charset="0"/>
                <a:cs typeface="Consolas" panose="020B0609020204030204" pitchFamily="49" charset="0"/>
              </a:rPr>
              <a:t>(x);</a:t>
            </a:r>
          </a:p>
          <a:p>
            <a:pPr algn="l"/>
            <a:r>
              <a:rPr lang="en-US" b="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  <a:p>
            <a:pPr algn="l"/>
            <a:r>
              <a:rPr lang="en-US" b="0" dirty="0">
                <a:latin typeface="Consolas" panose="020B0609020204030204" pitchFamily="49" charset="0"/>
                <a:cs typeface="Consolas" panose="020B0609020204030204" pitchFamily="49" charset="0"/>
              </a:rPr>
              <a:t>assert(x &lt; 10);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1F563D-30FA-4F47-A663-B5C91E8C6527}"/>
              </a:ext>
            </a:extLst>
          </p:cNvPr>
          <p:cNvSpPr txBox="1"/>
          <p:nvPr/>
        </p:nvSpPr>
        <p:spPr>
          <a:xfrm>
            <a:off x="892138" y="4452730"/>
            <a:ext cx="7218194" cy="178510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b="0" dirty="0">
                <a:latin typeface="Consolas" panose="020B0609020204030204" pitchFamily="49" charset="0"/>
                <a:cs typeface="Consolas" panose="020B0609020204030204" pitchFamily="49" charset="0"/>
              </a:rPr>
              <a:t>r = z + 1		        </a:t>
            </a:r>
            <a:r>
              <a:rPr lang="en-US" b="0" dirty="0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   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Inc</a:t>
            </a:r>
            <a:r>
              <a:rPr lang="en-US" b="0" dirty="0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(z, r)</a:t>
            </a:r>
          </a:p>
          <a:p>
            <a:pPr algn="l"/>
            <a:r>
              <a:rPr lang="en-US" b="0" dirty="0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x &lt;= 0                         Inv(x)</a:t>
            </a:r>
          </a:p>
          <a:p>
            <a:pPr algn="l"/>
            <a:r>
              <a:rPr lang="en-US" b="0" dirty="0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Inv(x) &amp; x &lt; 5 &amp; 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Inc</a:t>
            </a:r>
            <a:r>
              <a:rPr lang="en-US" b="0" dirty="0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(x, y)   	Inv(y)</a:t>
            </a:r>
          </a:p>
          <a:p>
            <a:pPr algn="l"/>
            <a:r>
              <a:rPr lang="en-US" b="0" dirty="0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Inv(x) &amp; x &gt;= 5 &amp; x &gt;= 10 	   	false</a:t>
            </a:r>
            <a:endParaRPr lang="en-US" b="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49C1D6E-2E5F-4F42-881E-1EFD6ABE330B}"/>
              </a:ext>
            </a:extLst>
          </p:cNvPr>
          <p:cNvGrpSpPr/>
          <p:nvPr/>
        </p:nvGrpSpPr>
        <p:grpSpPr>
          <a:xfrm>
            <a:off x="3962400" y="2051804"/>
            <a:ext cx="3720548" cy="1894031"/>
            <a:chOff x="3962400" y="2051804"/>
            <a:chExt cx="2438400" cy="2291596"/>
          </a:xfrm>
        </p:grpSpPr>
        <p:sp>
          <p:nvSpPr>
            <p:cNvPr id="8" name="Bent-Up Arrow 7">
              <a:extLst>
                <a:ext uri="{FF2B5EF4-FFF2-40B4-BE49-F238E27FC236}">
                  <a16:creationId xmlns:a16="http://schemas.microsoft.com/office/drawing/2014/main" id="{67EDCAFC-CF4D-E94F-B99F-685A383A1BDF}"/>
                </a:ext>
              </a:extLst>
            </p:cNvPr>
            <p:cNvSpPr/>
            <p:nvPr/>
          </p:nvSpPr>
          <p:spPr bwMode="auto">
            <a:xfrm rot="10800000" flipH="1">
              <a:off x="3962400" y="2051804"/>
              <a:ext cx="2438400" cy="2291596"/>
            </a:xfrm>
            <a:prstGeom prst="bentUpArrow">
              <a:avLst/>
            </a:prstGeom>
            <a:solidFill>
              <a:srgbClr val="5CA1FB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A527925-F614-3343-B97E-DA147AD283B1}"/>
                </a:ext>
              </a:extLst>
            </p:cNvPr>
            <p:cNvSpPr txBox="1"/>
            <p:nvPr/>
          </p:nvSpPr>
          <p:spPr>
            <a:xfrm>
              <a:off x="4267200" y="2126436"/>
              <a:ext cx="11498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IS SAT?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79975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E417C-E02B-D84E-B477-51316E964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SMT-LIB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D1FD3E-82D6-444E-AD95-D81DFA85D2A7}"/>
              </a:ext>
            </a:extLst>
          </p:cNvPr>
          <p:cNvSpPr txBox="1"/>
          <p:nvPr/>
        </p:nvSpPr>
        <p:spPr>
          <a:xfrm>
            <a:off x="304800" y="1066800"/>
            <a:ext cx="3657600" cy="32316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(set-logic HORN)</a:t>
            </a:r>
          </a:p>
          <a:p>
            <a:pPr algn="l"/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(set-option :</a:t>
            </a:r>
            <a:r>
              <a:rPr lang="en-US" sz="800" b="0" dirty="0" err="1">
                <a:latin typeface="Consolas" panose="020B0609020204030204" pitchFamily="49" charset="0"/>
                <a:cs typeface="Consolas" panose="020B0609020204030204" pitchFamily="49" charset="0"/>
              </a:rPr>
              <a:t>fp.xform.inline_linear</a:t>
            </a:r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 false)</a:t>
            </a:r>
          </a:p>
          <a:p>
            <a:pPr algn="l"/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(set-option :</a:t>
            </a:r>
            <a:r>
              <a:rPr lang="en-US" sz="800" b="0" dirty="0" err="1">
                <a:latin typeface="Consolas" panose="020B0609020204030204" pitchFamily="49" charset="0"/>
                <a:cs typeface="Consolas" panose="020B0609020204030204" pitchFamily="49" charset="0"/>
              </a:rPr>
              <a:t>fp.xform.inline_eager</a:t>
            </a:r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 false)</a:t>
            </a:r>
          </a:p>
          <a:p>
            <a:pPr algn="l"/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(declare-fun Inv ( Int ) Bool)</a:t>
            </a:r>
          </a:p>
          <a:p>
            <a:pPr algn="l"/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(declare-fun Inc ( Int Int ) Bool)</a:t>
            </a:r>
          </a:p>
          <a:p>
            <a:pPr algn="l"/>
            <a:endParaRPr lang="en-US" sz="800" b="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algn="l"/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(assert (</a:t>
            </a:r>
            <a:r>
              <a:rPr lang="en-US" sz="800" b="0" dirty="0" err="1">
                <a:latin typeface="Consolas" panose="020B0609020204030204" pitchFamily="49" charset="0"/>
                <a:cs typeface="Consolas" panose="020B0609020204030204" pitchFamily="49" charset="0"/>
              </a:rPr>
              <a:t>forall</a:t>
            </a:r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 ((z Int)) (Inc z (+ z 1))))</a:t>
            </a:r>
          </a:p>
          <a:p>
            <a:pPr algn="l"/>
            <a:endParaRPr lang="en-US" sz="800" b="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algn="l"/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(assert (</a:t>
            </a:r>
            <a:r>
              <a:rPr lang="en-US" sz="800" b="0" dirty="0" err="1">
                <a:latin typeface="Consolas" panose="020B0609020204030204" pitchFamily="49" charset="0"/>
                <a:cs typeface="Consolas" panose="020B0609020204030204" pitchFamily="49" charset="0"/>
              </a:rPr>
              <a:t>forall</a:t>
            </a:r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 ((x Int)) (=&gt; (&lt;= x 0) (Inv x))))</a:t>
            </a:r>
          </a:p>
          <a:p>
            <a:pPr algn="l"/>
            <a:endParaRPr lang="en-US" sz="800" b="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algn="l"/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(assert (</a:t>
            </a:r>
            <a:r>
              <a:rPr lang="en-US" sz="800" b="0" dirty="0" err="1">
                <a:latin typeface="Consolas" panose="020B0609020204030204" pitchFamily="49" charset="0"/>
                <a:cs typeface="Consolas" panose="020B0609020204030204" pitchFamily="49" charset="0"/>
              </a:rPr>
              <a:t>forall</a:t>
            </a:r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 ((x Int) (y Int)) (=&gt; (and (&lt; x 5) (Inc x y)) (Inv y))))</a:t>
            </a:r>
          </a:p>
          <a:p>
            <a:pPr algn="l"/>
            <a:endParaRPr lang="en-US" sz="800" b="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algn="l"/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(assert (</a:t>
            </a:r>
            <a:r>
              <a:rPr lang="en-US" sz="800" b="0" dirty="0" err="1">
                <a:latin typeface="Consolas" panose="020B0609020204030204" pitchFamily="49" charset="0"/>
                <a:cs typeface="Consolas" panose="020B0609020204030204" pitchFamily="49" charset="0"/>
              </a:rPr>
              <a:t>forall</a:t>
            </a:r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 ((x Int)) (=&gt; (and (Inv x) (&gt;= x 5) (&gt;= x 10)) false)))</a:t>
            </a:r>
          </a:p>
          <a:p>
            <a:pPr algn="l"/>
            <a:endParaRPr lang="en-US" sz="800" b="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algn="l"/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(check-sat)</a:t>
            </a:r>
          </a:p>
          <a:p>
            <a:pPr algn="l"/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(get-model)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6EAD06-CC0C-5E47-8BAE-10D9AE57C67D}"/>
              </a:ext>
            </a:extLst>
          </p:cNvPr>
          <p:cNvSpPr txBox="1"/>
          <p:nvPr/>
        </p:nvSpPr>
        <p:spPr>
          <a:xfrm>
            <a:off x="4267200" y="1066800"/>
            <a:ext cx="4092787" cy="191590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4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$ z3 add-by-one-fn.smt2</a:t>
            </a:r>
          </a:p>
          <a:p>
            <a:pPr algn="l"/>
            <a:r>
              <a:rPr lang="en-US" sz="9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sat</a:t>
            </a:r>
          </a:p>
          <a:p>
            <a:pPr algn="l"/>
            <a:r>
              <a:rPr lang="en-US" sz="9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</a:p>
          <a:p>
            <a:pPr algn="l"/>
            <a:r>
              <a:rPr lang="en-US" sz="9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(define-fun Inc ((x!0 Int) (x!1 Int)) Bool</a:t>
            </a:r>
          </a:p>
          <a:p>
            <a:pPr algn="l"/>
            <a:r>
              <a:rPr lang="en-US" sz="9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(not (&gt;= (+ x!1 (* (- 1) x!0)) 2)))</a:t>
            </a:r>
          </a:p>
          <a:p>
            <a:pPr algn="l"/>
            <a:r>
              <a:rPr lang="en-US" sz="9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(define-fun Inv ((x!0 Int)) Bool</a:t>
            </a:r>
          </a:p>
          <a:p>
            <a:pPr algn="l"/>
            <a:r>
              <a:rPr lang="en-US" sz="9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(not (&gt;= x!0 6)))</a:t>
            </a:r>
          </a:p>
          <a:p>
            <a:pPr algn="l"/>
            <a:r>
              <a:rPr lang="en-US" sz="9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9B8F67-CC63-7C4A-8856-D6C92BD36A18}"/>
              </a:ext>
            </a:extLst>
          </p:cNvPr>
          <p:cNvSpPr/>
          <p:nvPr/>
        </p:nvSpPr>
        <p:spPr>
          <a:xfrm>
            <a:off x="4332393" y="3634958"/>
            <a:ext cx="3962400" cy="280076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sz="3200" b="0" dirty="0">
                <a:latin typeface="Consolas" panose="020B0609020204030204" pitchFamily="49" charset="0"/>
                <a:cs typeface="Consolas" panose="020B0609020204030204" pitchFamily="49" charset="0"/>
              </a:rPr>
              <a:t>Inc(x0,x1) := </a:t>
            </a:r>
          </a:p>
          <a:p>
            <a:pPr algn="l"/>
            <a:r>
              <a:rPr lang="en-US" sz="3200" b="0" dirty="0">
                <a:latin typeface="Consolas" panose="020B0609020204030204" pitchFamily="49" charset="0"/>
                <a:cs typeface="Consolas" panose="020B0609020204030204" pitchFamily="49" charset="0"/>
              </a:rPr>
              <a:t>	x1 &lt;= x0 + 1</a:t>
            </a:r>
          </a:p>
          <a:p>
            <a:pPr algn="l"/>
            <a:r>
              <a:rPr lang="en-US" sz="3200" b="0" dirty="0">
                <a:latin typeface="Consolas" panose="020B0609020204030204" pitchFamily="49" charset="0"/>
                <a:cs typeface="Consolas" panose="020B0609020204030204" pitchFamily="49" charset="0"/>
              </a:rPr>
              <a:t>Inv(x0) :=</a:t>
            </a:r>
          </a:p>
          <a:p>
            <a:pPr algn="l"/>
            <a:r>
              <a:rPr lang="en-US" sz="3200" b="0" dirty="0">
                <a:latin typeface="Consolas" panose="020B0609020204030204" pitchFamily="49" charset="0"/>
                <a:cs typeface="Consolas" panose="020B0609020204030204" pitchFamily="49" charset="0"/>
              </a:rPr>
              <a:t>	x0 &lt;= 5 </a:t>
            </a:r>
          </a:p>
        </p:txBody>
      </p:sp>
    </p:spTree>
    <p:extLst>
      <p:ext uri="{BB962C8B-B14F-4D97-AF65-F5344CB8AC3E}">
        <p14:creationId xmlns:p14="http://schemas.microsoft.com/office/powerpoint/2010/main" val="20085483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91803-DD1D-B08F-F4C8-F760FE29A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Applications of CHCs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3A462-D733-85EF-3925-57A677DB0A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Prototyping different strategies and proof rules for verification</a:t>
            </a:r>
          </a:p>
          <a:p>
            <a:pPr lvl="1"/>
            <a:r>
              <a:rPr lang="en-US"/>
              <a:t>verification by inductive invariants</a:t>
            </a:r>
          </a:p>
          <a:p>
            <a:pPr lvl="1"/>
            <a:r>
              <a:rPr lang="en-US"/>
              <a:t>modular invariants</a:t>
            </a:r>
          </a:p>
          <a:p>
            <a:pPr lvl="1"/>
            <a:r>
              <a:rPr lang="en-US"/>
              <a:t>predicate abstraction</a:t>
            </a:r>
          </a:p>
          <a:p>
            <a:pPr lvl="1"/>
            <a:r>
              <a:rPr lang="en-US"/>
              <a:t>modular proof rules for concurrent systems</a:t>
            </a:r>
          </a:p>
          <a:p>
            <a:pPr lvl="1"/>
            <a:r>
              <a:rPr lang="en-US"/>
              <a:t>verification of parameterized systems</a:t>
            </a:r>
          </a:p>
          <a:p>
            <a:pPr lvl="1"/>
            <a:r>
              <a:rPr lang="en-US"/>
              <a:t>type inference for refinement type systems</a:t>
            </a:r>
          </a:p>
          <a:p>
            <a:pPr lvl="1"/>
            <a:r>
              <a:rPr lang="en-US"/>
              <a:t>synthesis</a:t>
            </a:r>
          </a:p>
          <a:p>
            <a:pPr lvl="1"/>
            <a:r>
              <a:rPr lang="en-US"/>
              <a:t>…</a:t>
            </a:r>
          </a:p>
          <a:p>
            <a:pPr lvl="1"/>
            <a:r>
              <a:rPr lang="en-US"/>
              <a:t>create new verification tools by reducing to CHCs</a:t>
            </a:r>
          </a:p>
          <a:p>
            <a:pPr lvl="1"/>
            <a:endParaRPr lang="en-US"/>
          </a:p>
          <a:p>
            <a:r>
              <a:rPr lang="en-US" dirty="0"/>
              <a:t>Building </a:t>
            </a:r>
            <a:r>
              <a:rPr lang="en-US"/>
              <a:t>automated verification tools</a:t>
            </a:r>
          </a:p>
          <a:p>
            <a:pPr lvl="1"/>
            <a:r>
              <a:rPr lang="en-US"/>
              <a:t>SeaHorn, </a:t>
            </a:r>
            <a:r>
              <a:rPr lang="en-US" err="1"/>
              <a:t>JayHorn</a:t>
            </a:r>
            <a:r>
              <a:rPr lang="en-US"/>
              <a:t>, </a:t>
            </a:r>
            <a:r>
              <a:rPr lang="en-US" err="1"/>
              <a:t>RustHorn</a:t>
            </a:r>
            <a:r>
              <a:rPr lang="en-US"/>
              <a:t>, …</a:t>
            </a:r>
          </a:p>
          <a:p>
            <a:pPr lvl="1"/>
            <a:r>
              <a:rPr lang="en-US" err="1"/>
              <a:t>SmartACE</a:t>
            </a:r>
            <a:r>
              <a:rPr lang="en-US"/>
              <a:t>, </a:t>
            </a:r>
            <a:r>
              <a:rPr lang="en-US" dirty="0" err="1"/>
              <a:t>SolCMC</a:t>
            </a:r>
            <a:r>
              <a:rPr lang="en-US"/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2139317728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3483578"/>
            <a:ext cx="5774606" cy="14050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447800"/>
            <a:ext cx="5029200" cy="14850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Horn Clauses for Program Verification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1108299"/>
            <a:ext cx="4463746" cy="2895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3996" y="4368307"/>
            <a:ext cx="4578350" cy="13412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946727" y="5867400"/>
            <a:ext cx="4517519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b="0" err="1"/>
              <a:t>Bjørner</a:t>
            </a:r>
            <a:r>
              <a:rPr lang="en-US" sz="1600" b="0"/>
              <a:t>, Gurfinkel, McMillan, and </a:t>
            </a:r>
            <a:r>
              <a:rPr lang="en-US" sz="1600" b="0" err="1"/>
              <a:t>Rybalchenko</a:t>
            </a:r>
            <a:r>
              <a:rPr lang="en-US" sz="1600" b="0"/>
              <a:t>:</a:t>
            </a:r>
            <a:r>
              <a:rPr lang="en-US" sz="1600"/>
              <a:t> </a:t>
            </a:r>
          </a:p>
          <a:p>
            <a:r>
              <a:rPr lang="en-US" sz="1600" b="0"/>
              <a:t>Horn Clause Solvers for Program Verification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7800" y="5038915"/>
            <a:ext cx="342900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0"/>
              <a:t>De Angelis et al. Verifying Array Programs by Transforming Verification Conditions. VMCAI'14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41B0DB-5141-860C-637D-E05B0DF1AD67}"/>
              </a:ext>
            </a:extLst>
          </p:cNvPr>
          <p:cNvSpPr txBox="1"/>
          <p:nvPr/>
        </p:nvSpPr>
        <p:spPr>
          <a:xfrm>
            <a:off x="139396" y="910837"/>
            <a:ext cx="378460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1400" b="0" err="1"/>
              <a:t>Rybalchenko</a:t>
            </a:r>
            <a:r>
              <a:rPr lang="en-US" sz="1400" b="0"/>
              <a:t> et al. Synthesizing Software Verifiers from Proof Rules. PLDI'12</a:t>
            </a:r>
          </a:p>
        </p:txBody>
      </p:sp>
    </p:spTree>
    <p:extLst>
      <p:ext uri="{BB962C8B-B14F-4D97-AF65-F5344CB8AC3E}">
        <p14:creationId xmlns:p14="http://schemas.microsoft.com/office/powerpoint/2010/main" val="278463399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191000" y="1001012"/>
            <a:ext cx="4762067" cy="2432402"/>
            <a:chOff x="0" y="1596019"/>
            <a:chExt cx="4762067" cy="243240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596019"/>
              <a:ext cx="4762067" cy="190918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52401" y="3505201"/>
              <a:ext cx="4609666" cy="52322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l"/>
              <a:r>
                <a:rPr lang="en-US" sz="1400" b="0" err="1"/>
                <a:t>Hojjat</a:t>
              </a:r>
              <a:r>
                <a:rPr lang="en-US" sz="1400" b="0"/>
                <a:t> et al. Horn Clauses for Communicating Timed Systems. HCVS'14</a:t>
              </a: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775597"/>
          </a:xfrm>
        </p:spPr>
        <p:txBody>
          <a:bodyPr/>
          <a:lstStyle/>
          <a:p>
            <a:r>
              <a:rPr lang="en-US"/>
              <a:t>Horn Clauses for Concurrent / Distributed / Parameterized Systems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6267" y="1371600"/>
            <a:ext cx="3784600" cy="2333917"/>
            <a:chOff x="5130800" y="1066800"/>
            <a:chExt cx="3784600" cy="233391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46700" y="1066800"/>
              <a:ext cx="3352800" cy="170209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130800" y="2877497"/>
              <a:ext cx="3784600" cy="52322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l"/>
              <a:r>
                <a:rPr lang="en-US" sz="1400" b="0" err="1"/>
                <a:t>Rybalchenko</a:t>
              </a:r>
              <a:r>
                <a:rPr lang="en-US" sz="1400" b="0"/>
                <a:t> et al. Synthesizing Software Verifiers from Proof Rules. PLDI'12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39701" y="4192055"/>
            <a:ext cx="6007105" cy="2521804"/>
            <a:chOff x="139701" y="4192055"/>
            <a:chExt cx="6007105" cy="252180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9701" y="4192055"/>
              <a:ext cx="6007105" cy="198554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537140" y="6190639"/>
              <a:ext cx="3873060" cy="52322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l"/>
              <a:r>
                <a:rPr lang="en-US" sz="1400" b="0" err="1"/>
                <a:t>Hoenicke</a:t>
              </a:r>
              <a:r>
                <a:rPr lang="en-US" sz="1400" b="0"/>
                <a:t> et al. Thread Modularity at Many Levels. POPL'17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6867" y="3628064"/>
            <a:ext cx="3886200" cy="217442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479715" y="5827359"/>
            <a:ext cx="3473352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0"/>
              <a:t>Gurfinkel et al.  SMT-Based Verification of Parameterized Systems. FSE 2016</a:t>
            </a:r>
          </a:p>
        </p:txBody>
      </p:sp>
    </p:spTree>
    <p:extLst>
      <p:ext uri="{BB962C8B-B14F-4D97-AF65-F5344CB8AC3E}">
        <p14:creationId xmlns:p14="http://schemas.microsoft.com/office/powerpoint/2010/main" val="1995849262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Logic-based Algorithmic Verification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46234" y="4648200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770332" y="4829890"/>
            <a:ext cx="3679535" cy="1085910"/>
            <a:chOff x="1806865" y="4648200"/>
            <a:chExt cx="3679535" cy="1085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1806865" y="4648200"/>
              <a:ext cx="3679535" cy="108591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36576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rPr>
                <a:t>Spacer</a:t>
              </a:r>
            </a:p>
          </p:txBody>
        </p:sp>
        <p:pic>
          <p:nvPicPr>
            <p:cNvPr id="7" name="Picture 6" descr="zyckekoT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0100" y="4724400"/>
              <a:ext cx="700133" cy="933510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2120123"/>
            <a:ext cx="1447800" cy="1396093"/>
          </a:xfrm>
          <a:prstGeom prst="rect">
            <a:avLst/>
          </a:prstGeom>
        </p:spPr>
      </p:pic>
      <p:sp>
        <p:nvSpPr>
          <p:cNvPr id="14" name="Down Arrow 13"/>
          <p:cNvSpPr/>
          <p:nvPr/>
        </p:nvSpPr>
        <p:spPr bwMode="auto">
          <a:xfrm rot="2028053">
            <a:off x="5618833" y="3641503"/>
            <a:ext cx="609600" cy="1004242"/>
          </a:xfrm>
          <a:prstGeom prst="down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0" name="Rounded Rectangular Callout 19"/>
          <p:cNvSpPr/>
          <p:nvPr/>
        </p:nvSpPr>
        <p:spPr bwMode="auto">
          <a:xfrm>
            <a:off x="5180260" y="1244430"/>
            <a:ext cx="1066800" cy="596123"/>
          </a:xfrm>
          <a:prstGeom prst="wedgeRoundRectCallout">
            <a:avLst>
              <a:gd name="adj1" fmla="val 32562"/>
              <a:gd name="adj2" fmla="val 97704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C/C++</a:t>
            </a:r>
          </a:p>
        </p:txBody>
      </p:sp>
      <p:sp>
        <p:nvSpPr>
          <p:cNvPr id="25" name="Shape 57"/>
          <p:cNvSpPr/>
          <p:nvPr/>
        </p:nvSpPr>
        <p:spPr>
          <a:xfrm>
            <a:off x="5244256" y="2818169"/>
            <a:ext cx="1147805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>
              <a:defRPr sz="1800"/>
            </a:pPr>
            <a:r>
              <a:rPr>
                <a:latin typeface="Gill Sans"/>
                <a:ea typeface="Gill Sans"/>
                <a:cs typeface="Gill Sans"/>
                <a:sym typeface="Gill Sans"/>
              </a:rPr>
              <a:t>SeaHorn</a:t>
            </a:r>
          </a:p>
        </p:txBody>
      </p:sp>
    </p:spTree>
    <p:extLst>
      <p:ext uri="{BB962C8B-B14F-4D97-AF65-F5344CB8AC3E}">
        <p14:creationId xmlns:p14="http://schemas.microsoft.com/office/powerpoint/2010/main" val="1180573504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Logic-based Algorithmic Verification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46234" y="4648200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770332" y="4829890"/>
            <a:ext cx="3679535" cy="1085910"/>
            <a:chOff x="1806865" y="4648200"/>
            <a:chExt cx="3679535" cy="1085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1806865" y="4648200"/>
              <a:ext cx="3679535" cy="108591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36576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rPr>
                <a:t>Spacer</a:t>
              </a:r>
            </a:p>
          </p:txBody>
        </p:sp>
        <p:pic>
          <p:nvPicPr>
            <p:cNvPr id="7" name="Picture 6" descr="zyckekoT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0100" y="4724400"/>
              <a:ext cx="700133" cy="93351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71600"/>
            <a:ext cx="1162050" cy="11587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507" y="2818169"/>
            <a:ext cx="1647444" cy="1193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1284" y="2530339"/>
            <a:ext cx="1531694" cy="939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2120123"/>
            <a:ext cx="1447800" cy="139609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391400" y="3058180"/>
            <a:ext cx="8290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Ayuthaya" charset="-34"/>
                <a:ea typeface="Ayuthaya" charset="-34"/>
                <a:cs typeface="Ayuthaya" charset="-34"/>
              </a:rPr>
              <a:t>CPR</a:t>
            </a:r>
          </a:p>
        </p:txBody>
      </p:sp>
      <p:sp>
        <p:nvSpPr>
          <p:cNvPr id="14" name="Down Arrow 13"/>
          <p:cNvSpPr/>
          <p:nvPr/>
        </p:nvSpPr>
        <p:spPr bwMode="auto">
          <a:xfrm rot="2028053">
            <a:off x="5618833" y="3641503"/>
            <a:ext cx="609600" cy="1004242"/>
          </a:xfrm>
          <a:prstGeom prst="down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5" name="Down Arrow 14"/>
          <p:cNvSpPr/>
          <p:nvPr/>
        </p:nvSpPr>
        <p:spPr bwMode="auto">
          <a:xfrm rot="19571947" flipH="1">
            <a:off x="3121297" y="3641504"/>
            <a:ext cx="609600" cy="1004242"/>
          </a:xfrm>
          <a:prstGeom prst="down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6" name="Down Arrow 15"/>
          <p:cNvSpPr/>
          <p:nvPr/>
        </p:nvSpPr>
        <p:spPr bwMode="auto">
          <a:xfrm rot="19571947" flipH="1">
            <a:off x="1695505" y="2321561"/>
            <a:ext cx="515810" cy="699171"/>
          </a:xfrm>
          <a:prstGeom prst="down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7" name="Rounded Rectangular Callout 16"/>
          <p:cNvSpPr/>
          <p:nvPr/>
        </p:nvSpPr>
        <p:spPr bwMode="auto">
          <a:xfrm>
            <a:off x="1541507" y="841864"/>
            <a:ext cx="1066800" cy="596123"/>
          </a:xfrm>
          <a:prstGeom prst="wedgeRoundRectCallout">
            <a:avLst>
              <a:gd name="adj1" fmla="val -36290"/>
              <a:gd name="adj2" fmla="val 85131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Simulink</a:t>
            </a:r>
          </a:p>
        </p:txBody>
      </p:sp>
      <p:sp>
        <p:nvSpPr>
          <p:cNvPr id="18" name="Rounded Rectangular Callout 17"/>
          <p:cNvSpPr/>
          <p:nvPr/>
        </p:nvSpPr>
        <p:spPr bwMode="auto">
          <a:xfrm>
            <a:off x="493646" y="2962420"/>
            <a:ext cx="1066800" cy="596123"/>
          </a:xfrm>
          <a:prstGeom prst="wedgeRoundRectCallout">
            <a:avLst>
              <a:gd name="adj1" fmla="val 77527"/>
              <a:gd name="adj2" fmla="val 29810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Lustre</a:t>
            </a:r>
          </a:p>
        </p:txBody>
      </p:sp>
      <p:sp>
        <p:nvSpPr>
          <p:cNvPr id="19" name="Rounded Rectangular Callout 18"/>
          <p:cNvSpPr/>
          <p:nvPr/>
        </p:nvSpPr>
        <p:spPr bwMode="auto">
          <a:xfrm>
            <a:off x="3276600" y="1762706"/>
            <a:ext cx="1066800" cy="596123"/>
          </a:xfrm>
          <a:prstGeom prst="wedgeRoundRectCallout">
            <a:avLst>
              <a:gd name="adj1" fmla="val 32562"/>
              <a:gd name="adj2" fmla="val 97704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Java</a:t>
            </a:r>
          </a:p>
        </p:txBody>
      </p:sp>
      <p:sp>
        <p:nvSpPr>
          <p:cNvPr id="20" name="Rounded Rectangular Callout 19"/>
          <p:cNvSpPr/>
          <p:nvPr/>
        </p:nvSpPr>
        <p:spPr bwMode="auto">
          <a:xfrm>
            <a:off x="5180260" y="1244430"/>
            <a:ext cx="1066800" cy="596123"/>
          </a:xfrm>
          <a:prstGeom prst="wedgeRoundRectCallout">
            <a:avLst>
              <a:gd name="adj1" fmla="val 32562"/>
              <a:gd name="adj2" fmla="val 97704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C/C++</a:t>
            </a:r>
          </a:p>
        </p:txBody>
      </p:sp>
      <p:sp>
        <p:nvSpPr>
          <p:cNvPr id="21" name="Rounded Rectangular Callout 20"/>
          <p:cNvSpPr/>
          <p:nvPr/>
        </p:nvSpPr>
        <p:spPr bwMode="auto">
          <a:xfrm>
            <a:off x="6982085" y="1437987"/>
            <a:ext cx="1944763" cy="1109106"/>
          </a:xfrm>
          <a:prstGeom prst="wedgeRoundRectCallout">
            <a:avLst>
              <a:gd name="adj1" fmla="val 3272"/>
              <a:gd name="adj2" fmla="val 82836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0">
                <a:solidFill>
                  <a:schemeClr val="tx1"/>
                </a:solidFill>
                <a:latin typeface="Arial" charset="0"/>
                <a:ea typeface="ＭＳ Ｐゴシック" pitchFamily="1" charset="-128"/>
              </a:rPr>
              <a:t>c</a:t>
            </a: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oncurrent /distributed systems</a:t>
            </a:r>
          </a:p>
        </p:txBody>
      </p:sp>
      <p:sp>
        <p:nvSpPr>
          <p:cNvPr id="22" name="Down Arrow 21"/>
          <p:cNvSpPr/>
          <p:nvPr/>
        </p:nvSpPr>
        <p:spPr bwMode="auto">
          <a:xfrm flipH="1">
            <a:off x="4452758" y="3651829"/>
            <a:ext cx="609600" cy="1004242"/>
          </a:xfrm>
          <a:prstGeom prst="down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10359" y="4109594"/>
            <a:ext cx="614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Ayuthaya" charset="-34"/>
                <a:ea typeface="Ayuthaya" charset="-34"/>
                <a:cs typeface="Ayuthaya" charset="-34"/>
              </a:rPr>
              <a:t>T2</a:t>
            </a:r>
          </a:p>
        </p:txBody>
      </p:sp>
      <p:sp>
        <p:nvSpPr>
          <p:cNvPr id="24" name="Rounded Rectangular Callout 23"/>
          <p:cNvSpPr/>
          <p:nvPr/>
        </p:nvSpPr>
        <p:spPr bwMode="auto">
          <a:xfrm>
            <a:off x="383910" y="3956876"/>
            <a:ext cx="1286272" cy="636088"/>
          </a:xfrm>
          <a:prstGeom prst="wedgeRoundRectCallout">
            <a:avLst>
              <a:gd name="adj1" fmla="val 72466"/>
              <a:gd name="adj2" fmla="val 14568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b="0">
                <a:solidFill>
                  <a:schemeClr val="tx1"/>
                </a:solidFill>
                <a:latin typeface="Arial" charset="0"/>
                <a:ea typeface="ＭＳ Ｐゴシック" pitchFamily="1" charset="-128"/>
              </a:rPr>
              <a:t>Termination for C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5" name="Shape 57"/>
          <p:cNvSpPr/>
          <p:nvPr/>
        </p:nvSpPr>
        <p:spPr>
          <a:xfrm>
            <a:off x="5244256" y="2818169"/>
            <a:ext cx="1147805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>
              <a:defRPr sz="1800"/>
            </a:pPr>
            <a:r>
              <a:rPr>
                <a:latin typeface="Gill Sans"/>
                <a:ea typeface="Gill Sans"/>
                <a:cs typeface="Gill Sans"/>
                <a:sym typeface="Gill Sans"/>
              </a:rPr>
              <a:t>SeaHorn</a:t>
            </a:r>
          </a:p>
        </p:txBody>
      </p:sp>
      <p:sp>
        <p:nvSpPr>
          <p:cNvPr id="26" name="Down Arrow 25">
            <a:extLst>
              <a:ext uri="{FF2B5EF4-FFF2-40B4-BE49-F238E27FC236}">
                <a16:creationId xmlns:a16="http://schemas.microsoft.com/office/drawing/2014/main" id="{3CA506E7-B60A-C84E-B9F6-609C64D49FDF}"/>
              </a:ext>
            </a:extLst>
          </p:cNvPr>
          <p:cNvSpPr/>
          <p:nvPr/>
        </p:nvSpPr>
        <p:spPr bwMode="auto">
          <a:xfrm rot="2028053">
            <a:off x="6775093" y="4677657"/>
            <a:ext cx="609600" cy="1004242"/>
          </a:xfrm>
          <a:prstGeom prst="down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750753-AC37-AF48-87E2-1B406456CCFA}"/>
              </a:ext>
            </a:extLst>
          </p:cNvPr>
          <p:cNvSpPr txBox="1"/>
          <p:nvPr/>
        </p:nvSpPr>
        <p:spPr>
          <a:xfrm>
            <a:off x="7164061" y="4093164"/>
            <a:ext cx="1448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Smart Contracts</a:t>
            </a:r>
          </a:p>
        </p:txBody>
      </p:sp>
      <p:sp>
        <p:nvSpPr>
          <p:cNvPr id="27" name="Down Arrow 26">
            <a:extLst>
              <a:ext uri="{FF2B5EF4-FFF2-40B4-BE49-F238E27FC236}">
                <a16:creationId xmlns:a16="http://schemas.microsoft.com/office/drawing/2014/main" id="{7DAFA59B-335B-0D48-A9A2-5F0DB36C0DA1}"/>
              </a:ext>
            </a:extLst>
          </p:cNvPr>
          <p:cNvSpPr/>
          <p:nvPr/>
        </p:nvSpPr>
        <p:spPr bwMode="auto">
          <a:xfrm rot="16200000">
            <a:off x="1719976" y="5108879"/>
            <a:ext cx="609600" cy="1004242"/>
          </a:xfrm>
          <a:prstGeom prst="down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2836B5-37B8-494E-A304-2BEE0E86C8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799" y="5523173"/>
            <a:ext cx="1130383" cy="72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816121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Logic-based Algorithmic Verification</a:t>
            </a:r>
            <a:r>
              <a:rPr lang="en-US" dirty="0"/>
              <a:t> (in 2022)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946234" y="4648200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770332" y="4829890"/>
            <a:ext cx="3679535" cy="1085910"/>
            <a:chOff x="1806865" y="4648200"/>
            <a:chExt cx="3679535" cy="1085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1806865" y="4648200"/>
              <a:ext cx="3679535" cy="108591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36576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rPr>
                <a:t>Spacer</a:t>
              </a:r>
            </a:p>
          </p:txBody>
        </p:sp>
        <p:pic>
          <p:nvPicPr>
            <p:cNvPr id="7" name="Picture 6" descr="zyckekoT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0100" y="4724400"/>
              <a:ext cx="700133" cy="933510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1284" y="2530339"/>
            <a:ext cx="1531694" cy="939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2120123"/>
            <a:ext cx="1447800" cy="1396093"/>
          </a:xfrm>
          <a:prstGeom prst="rect">
            <a:avLst/>
          </a:prstGeom>
        </p:spPr>
      </p:pic>
      <p:sp>
        <p:nvSpPr>
          <p:cNvPr id="14" name="Down Arrow 13"/>
          <p:cNvSpPr/>
          <p:nvPr/>
        </p:nvSpPr>
        <p:spPr bwMode="auto">
          <a:xfrm rot="2028053">
            <a:off x="5618833" y="3641503"/>
            <a:ext cx="609600" cy="1004242"/>
          </a:xfrm>
          <a:prstGeom prst="down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5" name="Down Arrow 14"/>
          <p:cNvSpPr/>
          <p:nvPr/>
        </p:nvSpPr>
        <p:spPr bwMode="auto">
          <a:xfrm rot="19571947" flipH="1">
            <a:off x="3121297" y="3641504"/>
            <a:ext cx="609600" cy="1004242"/>
          </a:xfrm>
          <a:prstGeom prst="down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6" name="Down Arrow 15"/>
          <p:cNvSpPr/>
          <p:nvPr/>
        </p:nvSpPr>
        <p:spPr bwMode="auto">
          <a:xfrm rot="16428802" flipH="1">
            <a:off x="1955632" y="4830193"/>
            <a:ext cx="515810" cy="699171"/>
          </a:xfrm>
          <a:prstGeom prst="down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9" name="Rounded Rectangular Callout 18"/>
          <p:cNvSpPr/>
          <p:nvPr/>
        </p:nvSpPr>
        <p:spPr bwMode="auto">
          <a:xfrm>
            <a:off x="3276600" y="1762706"/>
            <a:ext cx="1066800" cy="596123"/>
          </a:xfrm>
          <a:prstGeom prst="wedgeRoundRectCallout">
            <a:avLst>
              <a:gd name="adj1" fmla="val 32562"/>
              <a:gd name="adj2" fmla="val 97704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Java</a:t>
            </a:r>
          </a:p>
        </p:txBody>
      </p:sp>
      <p:sp>
        <p:nvSpPr>
          <p:cNvPr id="20" name="Rounded Rectangular Callout 19"/>
          <p:cNvSpPr/>
          <p:nvPr/>
        </p:nvSpPr>
        <p:spPr bwMode="auto">
          <a:xfrm>
            <a:off x="5180260" y="1244430"/>
            <a:ext cx="1066800" cy="596123"/>
          </a:xfrm>
          <a:prstGeom prst="wedgeRoundRectCallout">
            <a:avLst>
              <a:gd name="adj1" fmla="val 32562"/>
              <a:gd name="adj2" fmla="val 97704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C/C++</a:t>
            </a:r>
          </a:p>
        </p:txBody>
      </p:sp>
      <p:sp>
        <p:nvSpPr>
          <p:cNvPr id="22" name="Down Arrow 21"/>
          <p:cNvSpPr/>
          <p:nvPr/>
        </p:nvSpPr>
        <p:spPr bwMode="auto">
          <a:xfrm flipH="1">
            <a:off x="4452758" y="3651829"/>
            <a:ext cx="609600" cy="1004242"/>
          </a:xfrm>
          <a:prstGeom prst="down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5" name="Shape 57"/>
          <p:cNvSpPr/>
          <p:nvPr/>
        </p:nvSpPr>
        <p:spPr>
          <a:xfrm>
            <a:off x="5244256" y="2818169"/>
            <a:ext cx="1147805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>
              <a:defRPr sz="1800"/>
            </a:pPr>
            <a:r>
              <a:rPr>
                <a:latin typeface="Gill Sans"/>
                <a:ea typeface="Gill Sans"/>
                <a:cs typeface="Gill Sans"/>
                <a:sym typeface="Gill Sans"/>
              </a:rPr>
              <a:t>SeaHorn</a:t>
            </a:r>
          </a:p>
        </p:txBody>
      </p:sp>
      <p:sp>
        <p:nvSpPr>
          <p:cNvPr id="26" name="Down Arrow 25">
            <a:extLst>
              <a:ext uri="{FF2B5EF4-FFF2-40B4-BE49-F238E27FC236}">
                <a16:creationId xmlns:a16="http://schemas.microsoft.com/office/drawing/2014/main" id="{3CA506E7-B60A-C84E-B9F6-609C64D49FDF}"/>
              </a:ext>
            </a:extLst>
          </p:cNvPr>
          <p:cNvSpPr/>
          <p:nvPr/>
        </p:nvSpPr>
        <p:spPr bwMode="auto">
          <a:xfrm rot="2028053">
            <a:off x="6775093" y="4677657"/>
            <a:ext cx="609600" cy="1004242"/>
          </a:xfrm>
          <a:prstGeom prst="down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750753-AC37-AF48-87E2-1B406456CCFA}"/>
              </a:ext>
            </a:extLst>
          </p:cNvPr>
          <p:cNvSpPr txBox="1"/>
          <p:nvPr/>
        </p:nvSpPr>
        <p:spPr>
          <a:xfrm>
            <a:off x="7287713" y="4356754"/>
            <a:ext cx="1448984" cy="642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SolCMC</a:t>
            </a:r>
            <a:endParaRPr lang="en-US" dirty="0"/>
          </a:p>
          <a:p>
            <a:r>
              <a:rPr lang="en-US" sz="1050" dirty="0"/>
              <a:t>@ CAV2022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C19A553-51EB-14BF-839C-4BF71E0F46BA}"/>
              </a:ext>
            </a:extLst>
          </p:cNvPr>
          <p:cNvSpPr txBox="1"/>
          <p:nvPr/>
        </p:nvSpPr>
        <p:spPr>
          <a:xfrm>
            <a:off x="2092902" y="3076758"/>
            <a:ext cx="13548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/>
              <a:t>RustHorn</a:t>
            </a:r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D582113-4EC4-CA6C-4080-B57DF0587716}"/>
              </a:ext>
            </a:extLst>
          </p:cNvPr>
          <p:cNvSpPr txBox="1"/>
          <p:nvPr/>
        </p:nvSpPr>
        <p:spPr>
          <a:xfrm>
            <a:off x="590662" y="4815078"/>
            <a:ext cx="1252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Simulink</a:t>
            </a:r>
          </a:p>
        </p:txBody>
      </p:sp>
      <p:sp>
        <p:nvSpPr>
          <p:cNvPr id="31" name="Down Arrow 30">
            <a:extLst>
              <a:ext uri="{FF2B5EF4-FFF2-40B4-BE49-F238E27FC236}">
                <a16:creationId xmlns:a16="http://schemas.microsoft.com/office/drawing/2014/main" id="{19085300-3F23-7481-11F9-A91495D91BA7}"/>
              </a:ext>
            </a:extLst>
          </p:cNvPr>
          <p:cNvSpPr/>
          <p:nvPr/>
        </p:nvSpPr>
        <p:spPr bwMode="auto">
          <a:xfrm rot="2474170" flipH="1">
            <a:off x="6821989" y="1747862"/>
            <a:ext cx="515810" cy="699171"/>
          </a:xfrm>
          <a:prstGeom prst="down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DFB8106-AAFC-62DB-125B-2E7E23F786A5}"/>
              </a:ext>
            </a:extLst>
          </p:cNvPr>
          <p:cNvSpPr txBox="1"/>
          <p:nvPr/>
        </p:nvSpPr>
        <p:spPr>
          <a:xfrm>
            <a:off x="6761479" y="1317318"/>
            <a:ext cx="14542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/>
              <a:t>SmartACE</a:t>
            </a:r>
            <a:endParaRPr lang="en-US"/>
          </a:p>
        </p:txBody>
      </p:sp>
      <p:sp>
        <p:nvSpPr>
          <p:cNvPr id="33" name="Down Arrow 32">
            <a:extLst>
              <a:ext uri="{FF2B5EF4-FFF2-40B4-BE49-F238E27FC236}">
                <a16:creationId xmlns:a16="http://schemas.microsoft.com/office/drawing/2014/main" id="{E1918014-DA0D-0F18-24E1-C0275E8706AD}"/>
              </a:ext>
            </a:extLst>
          </p:cNvPr>
          <p:cNvSpPr/>
          <p:nvPr/>
        </p:nvSpPr>
        <p:spPr bwMode="auto">
          <a:xfrm rot="2028053">
            <a:off x="6456679" y="3791873"/>
            <a:ext cx="609600" cy="1004242"/>
          </a:xfrm>
          <a:prstGeom prst="down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A3FDC1E-780A-F0B4-C5BD-9B2CEBE9B35B}"/>
              </a:ext>
            </a:extLst>
          </p:cNvPr>
          <p:cNvSpPr txBox="1"/>
          <p:nvPr/>
        </p:nvSpPr>
        <p:spPr>
          <a:xfrm>
            <a:off x="6605305" y="3366268"/>
            <a:ext cx="1448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/>
              <a:t>SolType</a:t>
            </a:r>
            <a:endParaRPr lang="en-US"/>
          </a:p>
        </p:txBody>
      </p:sp>
      <p:sp>
        <p:nvSpPr>
          <p:cNvPr id="35" name="Rounded Rectangular Callout 34">
            <a:extLst>
              <a:ext uri="{FF2B5EF4-FFF2-40B4-BE49-F238E27FC236}">
                <a16:creationId xmlns:a16="http://schemas.microsoft.com/office/drawing/2014/main" id="{C5D1B8C3-3A4A-CC10-6BB8-3E1C1D25AAAC}"/>
              </a:ext>
            </a:extLst>
          </p:cNvPr>
          <p:cNvSpPr/>
          <p:nvPr/>
        </p:nvSpPr>
        <p:spPr bwMode="auto">
          <a:xfrm>
            <a:off x="1575747" y="2214640"/>
            <a:ext cx="1066800" cy="596123"/>
          </a:xfrm>
          <a:prstGeom prst="wedgeRoundRectCallout">
            <a:avLst>
              <a:gd name="adj1" fmla="val 32562"/>
              <a:gd name="adj2" fmla="val 97704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Rust</a:t>
            </a:r>
          </a:p>
        </p:txBody>
      </p:sp>
      <p:sp>
        <p:nvSpPr>
          <p:cNvPr id="36" name="Rounded Rectangular Callout 35">
            <a:extLst>
              <a:ext uri="{FF2B5EF4-FFF2-40B4-BE49-F238E27FC236}">
                <a16:creationId xmlns:a16="http://schemas.microsoft.com/office/drawing/2014/main" id="{40D39BC6-1AB6-439F-AED1-31E0FE986847}"/>
              </a:ext>
            </a:extLst>
          </p:cNvPr>
          <p:cNvSpPr/>
          <p:nvPr/>
        </p:nvSpPr>
        <p:spPr bwMode="auto">
          <a:xfrm>
            <a:off x="7932554" y="3218154"/>
            <a:ext cx="1066800" cy="596123"/>
          </a:xfrm>
          <a:prstGeom prst="wedgeRoundRectCallout">
            <a:avLst>
              <a:gd name="adj1" fmla="val -51873"/>
              <a:gd name="adj2" fmla="val 109151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Solidity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B47AE35-E937-8C2B-FACE-8EBF2A52236B}"/>
              </a:ext>
            </a:extLst>
          </p:cNvPr>
          <p:cNvSpPr txBox="1"/>
          <p:nvPr/>
        </p:nvSpPr>
        <p:spPr>
          <a:xfrm>
            <a:off x="1132021" y="3814277"/>
            <a:ext cx="1083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MESSY</a:t>
            </a:r>
          </a:p>
        </p:txBody>
      </p:sp>
      <p:sp>
        <p:nvSpPr>
          <p:cNvPr id="38" name="Down Arrow 37">
            <a:extLst>
              <a:ext uri="{FF2B5EF4-FFF2-40B4-BE49-F238E27FC236}">
                <a16:creationId xmlns:a16="http://schemas.microsoft.com/office/drawing/2014/main" id="{EB60AFD2-826D-047F-7101-0ED31811071D}"/>
              </a:ext>
            </a:extLst>
          </p:cNvPr>
          <p:cNvSpPr/>
          <p:nvPr/>
        </p:nvSpPr>
        <p:spPr bwMode="auto">
          <a:xfrm rot="18315938" flipH="1">
            <a:off x="2154583" y="4006984"/>
            <a:ext cx="515810" cy="699171"/>
          </a:xfrm>
          <a:prstGeom prst="down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9" name="Rounded Rectangular Callout 38">
            <a:extLst>
              <a:ext uri="{FF2B5EF4-FFF2-40B4-BE49-F238E27FC236}">
                <a16:creationId xmlns:a16="http://schemas.microsoft.com/office/drawing/2014/main" id="{2402344C-B44E-C310-5E5F-4B7471153E9B}"/>
              </a:ext>
            </a:extLst>
          </p:cNvPr>
          <p:cNvSpPr/>
          <p:nvPr/>
        </p:nvSpPr>
        <p:spPr bwMode="auto">
          <a:xfrm>
            <a:off x="292567" y="2915524"/>
            <a:ext cx="1252267" cy="596123"/>
          </a:xfrm>
          <a:prstGeom prst="wedgeRoundRectCallout">
            <a:avLst>
              <a:gd name="adj1" fmla="val 32562"/>
              <a:gd name="adj2" fmla="val 97704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Synthesis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EF39C5-278D-E9FE-128C-5731CCE26FDC}"/>
              </a:ext>
            </a:extLst>
          </p:cNvPr>
          <p:cNvSpPr txBox="1"/>
          <p:nvPr/>
        </p:nvSpPr>
        <p:spPr>
          <a:xfrm>
            <a:off x="1336451" y="1082851"/>
            <a:ext cx="1481751" cy="6424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Trees</a:t>
            </a:r>
          </a:p>
          <a:p>
            <a:r>
              <a:rPr lang="en-US" sz="1050" dirty="0"/>
              <a:t>@ CAV2022</a:t>
            </a: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BADA0604-9203-6C05-FE1D-D162B48CC006}"/>
              </a:ext>
            </a:extLst>
          </p:cNvPr>
          <p:cNvSpPr/>
          <p:nvPr/>
        </p:nvSpPr>
        <p:spPr bwMode="auto">
          <a:xfrm rot="19571947" flipH="1">
            <a:off x="2667313" y="1656063"/>
            <a:ext cx="609600" cy="1474571"/>
          </a:xfrm>
          <a:prstGeom prst="down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5889744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6F8D0-73B1-B6E6-B087-508881388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Brief History of Modern CHC in </a:t>
            </a:r>
            <a:r>
              <a:rPr lang="en-US" dirty="0"/>
              <a:t>MC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D3BE97-824E-B3D1-E308-97389D33F1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PLDI 2012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/>
              <a:t>S. Grebenshchikov, N. P. Lopes, C. </a:t>
            </a:r>
            <a:r>
              <a:rPr lang="en-US" dirty="0" err="1"/>
              <a:t>Popeea</a:t>
            </a:r>
            <a:r>
              <a:rPr lang="en-US" dirty="0"/>
              <a:t>, A. Rybalchenko , “</a:t>
            </a:r>
            <a:r>
              <a:rPr lang="en-US" b="1" dirty="0"/>
              <a:t>Synthesizing software verifiers from proof rules</a:t>
            </a:r>
            <a:r>
              <a:rPr lang="en-US" dirty="0"/>
              <a:t>”</a:t>
            </a:r>
          </a:p>
          <a:p>
            <a:pPr lvl="1"/>
            <a:r>
              <a:rPr lang="en-US" dirty="0"/>
              <a:t>Constrained Horn Clauses as input format for Software Model Checkers </a:t>
            </a:r>
          </a:p>
          <a:p>
            <a:endParaRPr lang="en-US" dirty="0"/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SAT 2012 </a:t>
            </a:r>
            <a:r>
              <a:rPr lang="en-US" dirty="0"/>
              <a:t>K. </a:t>
            </a:r>
            <a:r>
              <a:rPr lang="en-US" dirty="0" err="1"/>
              <a:t>Hoder</a:t>
            </a:r>
            <a:r>
              <a:rPr lang="en-US" dirty="0"/>
              <a:t>, N. </a:t>
            </a:r>
            <a:r>
              <a:rPr lang="en-US" dirty="0" err="1"/>
              <a:t>Bjørner</a:t>
            </a:r>
            <a:r>
              <a:rPr lang="en-US" dirty="0"/>
              <a:t> , “</a:t>
            </a:r>
            <a:r>
              <a:rPr lang="en-US" b="1" dirty="0"/>
              <a:t>Generalized Property Directed Reachability</a:t>
            </a:r>
            <a:r>
              <a:rPr lang="en-US" dirty="0"/>
              <a:t>”</a:t>
            </a:r>
          </a:p>
          <a:p>
            <a:pPr lvl="1"/>
            <a:r>
              <a:rPr lang="en-US" dirty="0"/>
              <a:t>IC3/PDR for SMT == Solving CHCs</a:t>
            </a:r>
          </a:p>
          <a:p>
            <a:endParaRPr lang="en-US" dirty="0"/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SMT 2012 </a:t>
            </a:r>
            <a:r>
              <a:rPr lang="en-US" dirty="0"/>
              <a:t>N. </a:t>
            </a:r>
            <a:r>
              <a:rPr lang="en-US" dirty="0" err="1"/>
              <a:t>Bjørner</a:t>
            </a:r>
            <a:r>
              <a:rPr lang="en-US" dirty="0"/>
              <a:t>, K. L. McMillan, A. Rybalchenko, “</a:t>
            </a:r>
            <a:r>
              <a:rPr lang="en-US" b="1" dirty="0"/>
              <a:t>Program Verification as Satisfiability Modulo Theories</a:t>
            </a:r>
            <a:r>
              <a:rPr lang="en-US" dirty="0"/>
              <a:t>”</a:t>
            </a:r>
          </a:p>
          <a:p>
            <a:pPr lvl="1"/>
            <a:r>
              <a:rPr lang="en-US" dirty="0"/>
              <a:t>CHC format extension for SMT-LIB</a:t>
            </a:r>
          </a:p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CAV 2014 </a:t>
            </a:r>
            <a:r>
              <a:rPr lang="en-US" dirty="0"/>
              <a:t>A. Komuravelli, G., S. Chaki, “</a:t>
            </a:r>
            <a:r>
              <a:rPr lang="en-US" b="1" dirty="0"/>
              <a:t>SMT-Based Model Checking of Recursive Programs</a:t>
            </a:r>
            <a:r>
              <a:rPr lang="en-US" dirty="0"/>
              <a:t>”</a:t>
            </a:r>
          </a:p>
          <a:p>
            <a:pPr lvl="1"/>
            <a:r>
              <a:rPr lang="en-US" dirty="0"/>
              <a:t>First version of SPACER as an extension of GPDR in Z3</a:t>
            </a:r>
          </a:p>
          <a:p>
            <a:endParaRPr lang="en-US" dirty="0"/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CAV 2015 </a:t>
            </a:r>
            <a:r>
              <a:rPr lang="en-US" dirty="0"/>
              <a:t>G, T. Kahsai, A. Komuravelli, J. Navas , “</a:t>
            </a:r>
            <a:r>
              <a:rPr lang="en-US" b="1" dirty="0"/>
              <a:t>The SeaHorn Verification Framework</a:t>
            </a:r>
            <a:r>
              <a:rPr lang="en-US" dirty="0"/>
              <a:t>”</a:t>
            </a:r>
          </a:p>
          <a:p>
            <a:pPr lvl="1"/>
            <a:r>
              <a:rPr lang="en-US" dirty="0"/>
              <a:t>First robust and efficient automated verification tool based on CHC solving </a:t>
            </a:r>
          </a:p>
          <a:p>
            <a:pPr lvl="1"/>
            <a:endParaRPr lang="en-US" dirty="0"/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2018</a:t>
            </a:r>
            <a:r>
              <a:rPr lang="en-US" dirty="0"/>
              <a:t> 1</a:t>
            </a:r>
            <a:r>
              <a:rPr lang="en-US" baseline="30000" dirty="0"/>
              <a:t>st</a:t>
            </a:r>
            <a:r>
              <a:rPr lang="en-US" dirty="0"/>
              <a:t> CHC-COMP, SPACER merged into Z3 master</a:t>
            </a:r>
          </a:p>
          <a:p>
            <a:pPr lvl="1"/>
            <a:r>
              <a:rPr lang="en-US" dirty="0"/>
              <a:t>https://</a:t>
            </a:r>
            <a:r>
              <a:rPr lang="en-US" dirty="0" err="1"/>
              <a:t>chc-comp.github.io</a:t>
            </a:r>
            <a:r>
              <a:rPr lang="en-US" dirty="0"/>
              <a:t>/2018/</a:t>
            </a:r>
          </a:p>
        </p:txBody>
      </p:sp>
    </p:spTree>
    <p:extLst>
      <p:ext uri="{BB962C8B-B14F-4D97-AF65-F5344CB8AC3E}">
        <p14:creationId xmlns:p14="http://schemas.microsoft.com/office/powerpoint/2010/main" val="422151919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A746E-E933-A8F5-874F-1131B46B5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 State of CHC Solving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B306B1-C8CA-E2A0-7758-2949BDF2A8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Multiple mature solvers using competing techniques and algorithms</a:t>
            </a:r>
          </a:p>
          <a:p>
            <a:pPr lvl="1"/>
            <a:r>
              <a:rPr lang="en-US"/>
              <a:t>Spacer (in Z3), </a:t>
            </a:r>
            <a:r>
              <a:rPr lang="en-US" err="1"/>
              <a:t>Eldarica</a:t>
            </a:r>
            <a:r>
              <a:rPr lang="en-US"/>
              <a:t>, </a:t>
            </a:r>
            <a:r>
              <a:rPr lang="en-US" err="1"/>
              <a:t>FreqHorn</a:t>
            </a:r>
            <a:r>
              <a:rPr lang="en-US"/>
              <a:t>, Golem, …</a:t>
            </a:r>
          </a:p>
          <a:p>
            <a:pPr lvl="1"/>
            <a:endParaRPr lang="en-US"/>
          </a:p>
          <a:p>
            <a:r>
              <a:rPr lang="en-US"/>
              <a:t>Annual competition </a:t>
            </a:r>
          </a:p>
          <a:p>
            <a:pPr lvl="1"/>
            <a:r>
              <a:rPr lang="en-US"/>
              <a:t>CHC-COMP: </a:t>
            </a:r>
            <a:r>
              <a:rPr lang="en-US">
                <a:hlinkClick r:id="rId2"/>
              </a:rPr>
              <a:t>https://chc-comp.github.io/</a:t>
            </a:r>
            <a:endParaRPr lang="en-US"/>
          </a:p>
          <a:p>
            <a:pPr lvl="1"/>
            <a:r>
              <a:rPr lang="en-US"/>
              <a:t>in 2022, 7 tracks with 5+1 solvers</a:t>
            </a:r>
          </a:p>
          <a:p>
            <a:pPr lvl="1"/>
            <a:endParaRPr lang="en-US"/>
          </a:p>
          <a:p>
            <a:r>
              <a:rPr lang="en-US"/>
              <a:t>Growing collection of benchmarks</a:t>
            </a:r>
          </a:p>
          <a:p>
            <a:pPr lvl="1"/>
            <a:r>
              <a:rPr lang="en-US"/>
              <a:t>maintained by CHC-COMP</a:t>
            </a:r>
          </a:p>
          <a:p>
            <a:pPr lvl="1"/>
            <a:r>
              <a:rPr lang="en-US"/>
              <a:t>established (simplified) format</a:t>
            </a:r>
          </a:p>
          <a:p>
            <a:pPr lvl="1"/>
            <a:r>
              <a:rPr lang="en-US"/>
              <a:t>organized in separate repos under </a:t>
            </a:r>
            <a:r>
              <a:rPr lang="en-US">
                <a:hlinkClick r:id="rId3"/>
              </a:rPr>
              <a:t>https://github.com/chc-comp</a:t>
            </a:r>
            <a:endParaRPr lang="en-US"/>
          </a:p>
          <a:p>
            <a:pPr lvl="1"/>
            <a:endParaRPr lang="en-US"/>
          </a:p>
          <a:p>
            <a:r>
              <a:rPr lang="en-US"/>
              <a:t>Growing number of academic and industrial users</a:t>
            </a:r>
          </a:p>
          <a:p>
            <a:pPr lvl="1"/>
            <a:r>
              <a:rPr lang="en-US"/>
              <a:t>SeaHorn, </a:t>
            </a:r>
            <a:r>
              <a:rPr lang="en-US" err="1"/>
              <a:t>JayHorn</a:t>
            </a:r>
            <a:r>
              <a:rPr lang="en-US"/>
              <a:t>, </a:t>
            </a:r>
            <a:r>
              <a:rPr lang="en-US" err="1"/>
              <a:t>RustHorn</a:t>
            </a:r>
            <a:r>
              <a:rPr lang="en-US"/>
              <a:t>, MESSY, </a:t>
            </a:r>
            <a:r>
              <a:rPr lang="en-US" err="1"/>
              <a:t>SolType</a:t>
            </a:r>
            <a:r>
              <a:rPr lang="en-US"/>
              <a:t>, </a:t>
            </a:r>
            <a:r>
              <a:rPr lang="en-US" err="1"/>
              <a:t>SolC</a:t>
            </a:r>
            <a:r>
              <a:rPr lang="en-US"/>
              <a:t> </a:t>
            </a:r>
            <a:r>
              <a:rPr lang="en-US" err="1"/>
              <a:t>SMTChecker</a:t>
            </a:r>
            <a:r>
              <a:rPr lang="en-US"/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7984337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43769-E01B-9E47-9F70-5F02975D4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“Recent” Software “Disasters”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B4AEDF-AEC8-3448-BC7A-6DD2E4AC2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669" y="1128022"/>
            <a:ext cx="7472130" cy="25693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0A224C-9F7F-F646-837F-B14D14167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74" y="3877946"/>
            <a:ext cx="6135757" cy="1745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78265D-9129-364C-9672-41DE8D4B62CD}"/>
              </a:ext>
            </a:extLst>
          </p:cNvPr>
          <p:cNvSpPr txBox="1"/>
          <p:nvPr/>
        </p:nvSpPr>
        <p:spPr>
          <a:xfrm>
            <a:off x="53851" y="5910469"/>
            <a:ext cx="9076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0" dirty="0">
                <a:hlinkClick r:id="rId4"/>
              </a:rPr>
              <a:t>https://www.computerworld.com/article/3412197/top-software-failures-in-recent-history.html#slide1</a:t>
            </a:r>
            <a:endParaRPr lang="en-US" sz="1600" b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A8EA1D-6E13-2F4A-BB7C-16AD397390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9411" y="4195694"/>
            <a:ext cx="1506388" cy="153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37932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B25D7-0552-DA45-8312-71C87FE7B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Art, Science, and Magic</a:t>
            </a:r>
            <a:r>
              <a:rPr lang="en-US" dirty="0"/>
              <a:t> of CHCs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7D4D9-E3AC-B440-8901-512D166D8A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Model Checking of Safety Properties is CHC satisfiability</a:t>
            </a:r>
          </a:p>
          <a:p>
            <a:pPr lvl="1"/>
            <a:r>
              <a:rPr lang="en-US" dirty="0"/>
              <a:t>Logic: Constrained Horn Clauses (CHC)</a:t>
            </a:r>
          </a:p>
          <a:p>
            <a:pPr lvl="1"/>
            <a:r>
              <a:rPr lang="en-US" dirty="0"/>
              <a:t>“Decision” procedure: Spacer</a:t>
            </a:r>
          </a:p>
          <a:p>
            <a:pPr lvl="1"/>
            <a:r>
              <a:rPr lang="en-US" dirty="0"/>
              <a:t>Constraints: arithmetic, </a:t>
            </a:r>
            <a:r>
              <a:rPr lang="en-US" dirty="0" err="1"/>
              <a:t>bv</a:t>
            </a:r>
            <a:r>
              <a:rPr lang="en-US" dirty="0"/>
              <a:t>, </a:t>
            </a:r>
            <a:r>
              <a:rPr lang="en-US" b="1" dirty="0"/>
              <a:t>arrays</a:t>
            </a:r>
            <a:r>
              <a:rPr lang="en-US" dirty="0"/>
              <a:t>, </a:t>
            </a:r>
            <a:r>
              <a:rPr lang="en-US" b="1" dirty="0"/>
              <a:t>quantifiers</a:t>
            </a:r>
            <a:r>
              <a:rPr lang="en-US" dirty="0"/>
              <a:t>, </a:t>
            </a:r>
            <a:r>
              <a:rPr lang="en-US" b="1" dirty="0" err="1"/>
              <a:t>adt</a:t>
            </a:r>
            <a:r>
              <a:rPr lang="en-US" b="1" dirty="0"/>
              <a:t> + </a:t>
            </a:r>
            <a:r>
              <a:rPr lang="en-US" b="1" dirty="0" err="1"/>
              <a:t>recfn</a:t>
            </a:r>
            <a:r>
              <a:rPr lang="en-US" dirty="0"/>
              <a:t>, …</a:t>
            </a:r>
          </a:p>
          <a:p>
            <a:pPr marL="114300" lvl="1" indent="0">
              <a:buNone/>
            </a:pPr>
            <a:endParaRPr lang="en-US" dirty="0"/>
          </a:p>
          <a:p>
            <a:pPr indent="-169863"/>
            <a:r>
              <a:rPr lang="en-US" b="1" dirty="0"/>
              <a:t>Art:</a:t>
            </a:r>
            <a:r>
              <a:rPr lang="en-US" dirty="0"/>
              <a:t> finding the right encoding from the problem domain to logic</a:t>
            </a:r>
          </a:p>
          <a:p>
            <a:pPr lvl="1"/>
            <a:r>
              <a:rPr lang="en-US" dirty="0"/>
              <a:t>the difference between easy to impossible</a:t>
            </a:r>
          </a:p>
          <a:p>
            <a:pPr lvl="1"/>
            <a:r>
              <a:rPr lang="en-US" dirty="0"/>
              <a:t>encodings can “simulate” specialized algorithms</a:t>
            </a:r>
          </a:p>
          <a:p>
            <a:pPr indent="-169863"/>
            <a:r>
              <a:rPr lang="en-US" b="1" dirty="0"/>
              <a:t>Science:</a:t>
            </a:r>
            <a:r>
              <a:rPr lang="en-US" dirty="0"/>
              <a:t> Progress, termination (when decidable)</a:t>
            </a:r>
          </a:p>
          <a:p>
            <a:pPr lvl="1"/>
            <a:r>
              <a:rPr lang="en-US" dirty="0"/>
              <a:t>while the underlying problem is undecidable, many fragment or sub-problems are decidable</a:t>
            </a:r>
          </a:p>
          <a:p>
            <a:pPr indent="-169863"/>
            <a:r>
              <a:rPr lang="en-US" b="1" dirty="0"/>
              <a:t>Magic:</a:t>
            </a:r>
            <a:r>
              <a:rPr lang="en-US" dirty="0"/>
              <a:t> really solving useful problems</a:t>
            </a:r>
          </a:p>
          <a:p>
            <a:pPr lvl="1"/>
            <a:r>
              <a:rPr lang="en-US" dirty="0"/>
              <a:t>interpolation, heuristics, generalizations, …</a:t>
            </a:r>
          </a:p>
          <a:p>
            <a:pPr lvl="1"/>
            <a:r>
              <a:rPr lang="en-US" dirty="0"/>
              <a:t>the list is endless</a:t>
            </a:r>
          </a:p>
        </p:txBody>
      </p:sp>
      <p:pic>
        <p:nvPicPr>
          <p:cNvPr id="4" name="Picture 3" descr="zyckekoTE.png">
            <a:extLst>
              <a:ext uri="{FF2B5EF4-FFF2-40B4-BE49-F238E27FC236}">
                <a16:creationId xmlns:a16="http://schemas.microsoft.com/office/drawing/2014/main" id="{FAB47A76-B295-4541-AC66-1A6EF87168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51137"/>
            <a:ext cx="1586897" cy="211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52368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2D77154-A75B-D14E-B6FE-12B73BEF8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553998"/>
          </a:xfrm>
        </p:spPr>
        <p:txBody>
          <a:bodyPr/>
          <a:lstStyle/>
          <a:p>
            <a:r>
              <a:rPr lang="en-US"/>
              <a:t>END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E6B0119-87AD-E04A-BB83-7FBDE06BD7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346290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5942FF6-69A0-1A4B-9CAB-BFB0C4F1C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107996"/>
          </a:xfrm>
        </p:spPr>
        <p:txBody>
          <a:bodyPr/>
          <a:lstStyle/>
          <a:p>
            <a:r>
              <a:rPr lang="en-US"/>
              <a:t>Solving Constrained Horn Clauses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BACEB8-C753-F64E-B0ED-EC9149A153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 descr="C:\Documents and Settings\arie\Local Settings\Temporary Internet Files\Content.IE5\CDV5HDAD\MC900312712[1].wmf">
            <a:extLst>
              <a:ext uri="{FF2B5EF4-FFF2-40B4-BE49-F238E27FC236}">
                <a16:creationId xmlns:a16="http://schemas.microsoft.com/office/drawing/2014/main" id="{7B344368-8955-0F4D-8CDE-AE5F88C3E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838200"/>
            <a:ext cx="1820863" cy="1644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09046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ntr" presetSubtype="0" repeatCount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xit" presetSubtype="0" repeatCount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50CCF-027F-074D-ACD9-F282E971E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little bit of complexity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5A78EE-2B3F-784F-B4A0-2B9B2A80A1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Satisfiability of CHC over most interesting theories is </a:t>
            </a:r>
            <a:r>
              <a:rPr lang="en-US" b="1"/>
              <a:t>undecidable</a:t>
            </a:r>
          </a:p>
          <a:p>
            <a:pPr lvl="1"/>
            <a:r>
              <a:rPr lang="en-US"/>
              <a:t>e.g., CHC(Linear Real Arithmetic), CHC(Linear Integer Arithmetic)</a:t>
            </a:r>
          </a:p>
          <a:p>
            <a:pPr lvl="1"/>
            <a:r>
              <a:rPr lang="en-US"/>
              <a:t>proof: many easy reductions, for example, counter automata</a:t>
            </a:r>
          </a:p>
          <a:p>
            <a:pPr lvl="1"/>
            <a:endParaRPr lang="en-US"/>
          </a:p>
          <a:p>
            <a:r>
              <a:rPr lang="en-US"/>
              <a:t>Satisfiability of Linear CHC over Propositional logic is </a:t>
            </a:r>
            <a:r>
              <a:rPr lang="en-US" b="1"/>
              <a:t>decidable</a:t>
            </a:r>
          </a:p>
          <a:p>
            <a:pPr lvl="1"/>
            <a:r>
              <a:rPr lang="en-US" b="1"/>
              <a:t>Finite state model checking </a:t>
            </a:r>
            <a:r>
              <a:rPr lang="en-US"/>
              <a:t>of transition systems</a:t>
            </a:r>
          </a:p>
          <a:p>
            <a:pPr lvl="1"/>
            <a:r>
              <a:rPr lang="en-US"/>
              <a:t>Complexity: linear in the size of the graph induced by the transition system</a:t>
            </a:r>
          </a:p>
          <a:p>
            <a:pPr lvl="1"/>
            <a:endParaRPr lang="en-US"/>
          </a:p>
          <a:p>
            <a:r>
              <a:rPr lang="en-US"/>
              <a:t>Satisfiability of Non-Linear CHC over Propositional logic is </a:t>
            </a:r>
            <a:r>
              <a:rPr lang="en-US" b="1"/>
              <a:t>decidable</a:t>
            </a:r>
          </a:p>
          <a:p>
            <a:pPr lvl="1"/>
            <a:r>
              <a:rPr lang="en-US" b="1"/>
              <a:t>Finite state</a:t>
            </a:r>
            <a:r>
              <a:rPr lang="en-US"/>
              <a:t> model checking of </a:t>
            </a:r>
            <a:r>
              <a:rPr lang="en-US" b="1"/>
              <a:t>pushdown systems</a:t>
            </a:r>
          </a:p>
          <a:p>
            <a:pPr lvl="1"/>
            <a:r>
              <a:rPr lang="en-US"/>
              <a:t>Complexity: cubic in the size of the pushdown system</a:t>
            </a:r>
          </a:p>
          <a:p>
            <a:pPr marL="114300" lvl="1" indent="0">
              <a:buNone/>
            </a:pPr>
            <a:endParaRPr lang="en-US"/>
          </a:p>
          <a:p>
            <a:pPr marL="114300" lvl="1" indent="0">
              <a:buNone/>
            </a:pPr>
            <a:r>
              <a:rPr lang="en-US">
                <a:solidFill>
                  <a:schemeClr val="tx1"/>
                </a:solidFill>
              </a:rPr>
              <a:t>Decidability of some classes of CHC: Difference arithmetic (= timed automata)</a:t>
            </a:r>
          </a:p>
        </p:txBody>
      </p:sp>
    </p:spTree>
    <p:extLst>
      <p:ext uri="{BB962C8B-B14F-4D97-AF65-F5344CB8AC3E}">
        <p14:creationId xmlns:p14="http://schemas.microsoft.com/office/powerpoint/2010/main" val="227631429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38CC1D3-E2B0-8241-8976-862AA43FE458}"/>
              </a:ext>
            </a:extLst>
          </p:cNvPr>
          <p:cNvSpPr/>
          <p:nvPr/>
        </p:nvSpPr>
        <p:spPr bwMode="auto">
          <a:xfrm>
            <a:off x="228601" y="4876800"/>
            <a:ext cx="8458200" cy="128733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7C0C07-8667-FF44-B3A0-DBF739725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Procedures for Solving CHC(T)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2DFED-0909-7249-A174-7683851BA4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Predicate abstraction by lifting Model Checking to HORN</a:t>
            </a:r>
          </a:p>
          <a:p>
            <a:pPr lvl="1"/>
            <a:r>
              <a:rPr lang="en-US" dirty="0"/>
              <a:t>QARMC, </a:t>
            </a:r>
            <a:r>
              <a:rPr lang="en-US" dirty="0" err="1"/>
              <a:t>Eldarica</a:t>
            </a:r>
            <a:r>
              <a:rPr lang="en-US" dirty="0"/>
              <a:t>, …</a:t>
            </a:r>
          </a:p>
          <a:p>
            <a:r>
              <a:rPr lang="en-US" dirty="0"/>
              <a:t>Maximal Inductive Subset from a finite Candidate space (Houdini)</a:t>
            </a:r>
          </a:p>
          <a:p>
            <a:pPr lvl="1"/>
            <a:r>
              <a:rPr lang="en-US" dirty="0"/>
              <a:t>TACAS’18: </a:t>
            </a:r>
            <a:r>
              <a:rPr lang="en-US" dirty="0" err="1"/>
              <a:t>hoice</a:t>
            </a:r>
            <a:r>
              <a:rPr lang="en-US" dirty="0"/>
              <a:t>, </a:t>
            </a:r>
            <a:r>
              <a:rPr lang="en-US" dirty="0" err="1"/>
              <a:t>FreqHorn</a:t>
            </a:r>
            <a:endParaRPr lang="en-US" dirty="0"/>
          </a:p>
          <a:p>
            <a:r>
              <a:rPr lang="en-US" dirty="0"/>
              <a:t>Machine Learning</a:t>
            </a:r>
          </a:p>
          <a:p>
            <a:pPr lvl="1"/>
            <a:r>
              <a:rPr lang="en-US" dirty="0"/>
              <a:t>PLDI’18: sample, ML to guess predicates, DT to guess combinations</a:t>
            </a:r>
          </a:p>
          <a:p>
            <a:r>
              <a:rPr lang="en-US" dirty="0"/>
              <a:t>Abstract Interpretation (Poly, intervals, boxes, arrays…)</a:t>
            </a:r>
          </a:p>
          <a:p>
            <a:pPr lvl="1"/>
            <a:r>
              <a:rPr lang="en-US" dirty="0"/>
              <a:t>Approximate least model by an abstract domain (SeaHorn, …)</a:t>
            </a:r>
          </a:p>
          <a:p>
            <a:r>
              <a:rPr lang="en-US" dirty="0"/>
              <a:t>Interpolation-based Model Checking</a:t>
            </a:r>
          </a:p>
          <a:p>
            <a:pPr lvl="1"/>
            <a:r>
              <a:rPr lang="en-US" dirty="0"/>
              <a:t>Duality, QARMC, …</a:t>
            </a:r>
          </a:p>
          <a:p>
            <a:endParaRPr lang="en-US" dirty="0"/>
          </a:p>
          <a:p>
            <a:r>
              <a:rPr lang="en-US" dirty="0"/>
              <a:t>SMT-based Unbounded Model Checking (building on IC3/PDR)</a:t>
            </a:r>
          </a:p>
          <a:p>
            <a:pPr lvl="1"/>
            <a:r>
              <a:rPr lang="en-US" b="1" dirty="0"/>
              <a:t>SPACER</a:t>
            </a:r>
            <a:r>
              <a:rPr lang="en-US" dirty="0"/>
              <a:t>, Implicit Predicate Abstraction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787048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/>
              <a:t>Spacer: Solving SMT-constrained CHC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Spacer: SAT procedure for SMT-constrained Horn Clauses</a:t>
            </a:r>
          </a:p>
          <a:p>
            <a:pPr lvl="1"/>
            <a:r>
              <a:rPr lang="en-US"/>
              <a:t>now the default CHC solver in Z3 </a:t>
            </a:r>
          </a:p>
          <a:p>
            <a:pPr lvl="2"/>
            <a:r>
              <a:rPr lang="en-US">
                <a:hlinkClick r:id="rId2"/>
              </a:rPr>
              <a:t>https://github.com/Z3Prover/z3</a:t>
            </a:r>
            <a:endParaRPr lang="en-US"/>
          </a:p>
          <a:p>
            <a:pPr lvl="2"/>
            <a:r>
              <a:rPr lang="en-US" i="1">
                <a:ea typeface="Consolas" charset="0"/>
                <a:cs typeface="Consolas" charset="0"/>
              </a:rPr>
              <a:t>dev branch at https://</a:t>
            </a:r>
            <a:r>
              <a:rPr lang="en-US" i="1" err="1">
                <a:ea typeface="Consolas" charset="0"/>
                <a:cs typeface="Consolas" charset="0"/>
              </a:rPr>
              <a:t>github.com</a:t>
            </a:r>
            <a:r>
              <a:rPr lang="en-US" i="1">
                <a:ea typeface="Consolas" charset="0"/>
                <a:cs typeface="Consolas" charset="0"/>
              </a:rPr>
              <a:t>/</a:t>
            </a:r>
            <a:r>
              <a:rPr lang="en-US" i="1" err="1">
                <a:ea typeface="Consolas" charset="0"/>
                <a:cs typeface="Consolas" charset="0"/>
              </a:rPr>
              <a:t>agurfinkel</a:t>
            </a:r>
            <a:r>
              <a:rPr lang="en-US" i="1">
                <a:ea typeface="Consolas" charset="0"/>
                <a:cs typeface="Consolas" charset="0"/>
              </a:rPr>
              <a:t>/z3</a:t>
            </a:r>
            <a:endParaRPr lang="en-US" i="1"/>
          </a:p>
          <a:p>
            <a:r>
              <a:rPr lang="en-US"/>
              <a:t>Supported SMT-Theories</a:t>
            </a:r>
          </a:p>
          <a:p>
            <a:pPr lvl="1"/>
            <a:r>
              <a:rPr lang="en-US"/>
              <a:t>Linear Real and Integer Arithmetic</a:t>
            </a:r>
          </a:p>
          <a:p>
            <a:pPr lvl="1"/>
            <a:r>
              <a:rPr lang="en-US"/>
              <a:t>Quantifier-free theory of arrays</a:t>
            </a:r>
          </a:p>
          <a:p>
            <a:pPr lvl="1"/>
            <a:r>
              <a:rPr lang="en-US"/>
              <a:t>Universally quantified theory of arrays + arithmetic</a:t>
            </a:r>
          </a:p>
          <a:p>
            <a:pPr lvl="1"/>
            <a:r>
              <a:rPr lang="en-US"/>
              <a:t>Good support for many other SMT-theories</a:t>
            </a:r>
          </a:p>
          <a:p>
            <a:pPr lvl="2"/>
            <a:r>
              <a:rPr lang="en-US"/>
              <a:t>bit-vectors, ADT, recursive functions, …</a:t>
            </a:r>
            <a:endParaRPr lang="en-US" i="1"/>
          </a:p>
          <a:p>
            <a:r>
              <a:rPr lang="en-US"/>
              <a:t>Supports Non-Linear CHC</a:t>
            </a:r>
          </a:p>
          <a:p>
            <a:pPr lvl="1"/>
            <a:r>
              <a:rPr lang="en-US"/>
              <a:t>for procedure summaries in inter-procedural verification conditions</a:t>
            </a:r>
          </a:p>
          <a:p>
            <a:pPr lvl="1"/>
            <a:r>
              <a:rPr lang="en-US"/>
              <a:t>for compositional reasoning: abstraction, assume-guarantee, thread modular, etc.</a:t>
            </a:r>
          </a:p>
        </p:txBody>
      </p:sp>
      <p:pic>
        <p:nvPicPr>
          <p:cNvPr id="4" name="Picture 3" descr="zyckeko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51137"/>
            <a:ext cx="1586897" cy="211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064352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774BD-B216-1A44-90F3-1075067E3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Magician’s Guide to Solving Undecidable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F6CE65-A3DE-2748-9613-B08F519A92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Develop a procedure </a:t>
            </a:r>
            <a:r>
              <a:rPr lang="en-US" b="1" i="1">
                <a:solidFill>
                  <a:schemeClr val="accent2">
                    <a:lumMod val="75000"/>
                  </a:schemeClr>
                </a:solidFill>
              </a:rPr>
              <a:t>P</a:t>
            </a:r>
            <a:r>
              <a:rPr lang="en-US"/>
              <a:t> for a decidable problem</a:t>
            </a:r>
          </a:p>
          <a:p>
            <a:endParaRPr lang="en-US"/>
          </a:p>
          <a:p>
            <a:r>
              <a:rPr lang="en-US"/>
              <a:t>Show that </a:t>
            </a:r>
            <a:r>
              <a:rPr lang="en-US" b="1" i="1">
                <a:solidFill>
                  <a:schemeClr val="accent2">
                    <a:lumMod val="75000"/>
                  </a:schemeClr>
                </a:solidFill>
              </a:rPr>
              <a:t>P</a:t>
            </a:r>
            <a:r>
              <a:rPr lang="en-US"/>
              <a:t> is a decision procedure for the problem</a:t>
            </a:r>
          </a:p>
          <a:p>
            <a:pPr lvl="1"/>
            <a:r>
              <a:rPr lang="en-US"/>
              <a:t>e.g., model checking of finite-state systems</a:t>
            </a:r>
          </a:p>
          <a:p>
            <a:endParaRPr lang="en-US"/>
          </a:p>
          <a:p>
            <a:r>
              <a:rPr lang="en-US"/>
              <a:t>Choose one of</a:t>
            </a:r>
          </a:p>
          <a:p>
            <a:pPr lvl="1"/>
            <a:r>
              <a:rPr lang="en-US"/>
              <a:t>Always terminate with some answer (over-approximation)</a:t>
            </a:r>
          </a:p>
          <a:p>
            <a:pPr lvl="1"/>
            <a:r>
              <a:rPr lang="en-US"/>
              <a:t>Always make useful progress (under-approximation)</a:t>
            </a:r>
          </a:p>
          <a:p>
            <a:pPr lvl="1"/>
            <a:endParaRPr lang="en-US"/>
          </a:p>
          <a:p>
            <a:r>
              <a:rPr lang="en-US"/>
              <a:t>Extend procedure </a:t>
            </a:r>
            <a:r>
              <a:rPr lang="en-US" b="1" i="1">
                <a:solidFill>
                  <a:schemeClr val="accent2">
                    <a:lumMod val="75000"/>
                  </a:schemeClr>
                </a:solidFill>
              </a:rPr>
              <a:t>P</a:t>
            </a:r>
            <a:r>
              <a:rPr lang="en-US"/>
              <a:t> to procedure </a:t>
            </a:r>
            <a:r>
              <a:rPr lang="en-US" b="1" i="1">
                <a:solidFill>
                  <a:schemeClr val="accent2">
                    <a:lumMod val="75000"/>
                  </a:schemeClr>
                </a:solidFill>
              </a:rPr>
              <a:t>Q</a:t>
            </a:r>
            <a:r>
              <a:rPr lang="en-US"/>
              <a:t> that “solves” the undecidable problem</a:t>
            </a:r>
          </a:p>
          <a:p>
            <a:pPr lvl="1"/>
            <a:r>
              <a:rPr lang="en-US"/>
              <a:t>Ensure that </a:t>
            </a:r>
            <a:r>
              <a:rPr lang="en-US" b="1" i="1">
                <a:solidFill>
                  <a:schemeClr val="accent2">
                    <a:lumMod val="75000"/>
                  </a:schemeClr>
                </a:solidFill>
              </a:rPr>
              <a:t>Q</a:t>
            </a:r>
            <a:r>
              <a:rPr lang="en-US"/>
              <a:t> is still a decision procedure whenever </a:t>
            </a:r>
            <a:r>
              <a:rPr lang="en-US" b="1" i="1">
                <a:solidFill>
                  <a:schemeClr val="accent2">
                    <a:lumMod val="75000"/>
                  </a:schemeClr>
                </a:solidFill>
              </a:rPr>
              <a:t>P</a:t>
            </a:r>
            <a:r>
              <a:rPr lang="en-US"/>
              <a:t> is</a:t>
            </a:r>
          </a:p>
          <a:p>
            <a:pPr lvl="1"/>
            <a:r>
              <a:rPr lang="en-US"/>
              <a:t>Ensure that </a:t>
            </a:r>
            <a:r>
              <a:rPr lang="en-US" b="1" i="1">
                <a:solidFill>
                  <a:schemeClr val="accent2">
                    <a:lumMod val="75000"/>
                  </a:schemeClr>
                </a:solidFill>
              </a:rPr>
              <a:t>Q</a:t>
            </a:r>
            <a:r>
              <a:rPr lang="en-US"/>
              <a:t> either always terminates or makes progress</a:t>
            </a:r>
          </a:p>
        </p:txBody>
      </p:sp>
      <p:pic>
        <p:nvPicPr>
          <p:cNvPr id="4" name="Picture 2" descr="C:\Documents and Settings\arie\Local Settings\Temporary Internet Files\Content.IE5\CDV5HDAD\MC900312712[1].wmf">
            <a:extLst>
              <a:ext uri="{FF2B5EF4-FFF2-40B4-BE49-F238E27FC236}">
                <a16:creationId xmlns:a16="http://schemas.microsoft.com/office/drawing/2014/main" id="{9E94E9F9-1AB2-0849-BFE7-83E6984B4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65937" y="2667000"/>
            <a:ext cx="1820863" cy="1644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3783468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212C2-75ED-A201-3E4E-BE99646A4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87798"/>
          </a:xfrm>
        </p:spPr>
        <p:txBody>
          <a:bodyPr/>
          <a:lstStyle/>
          <a:p>
            <a:r>
              <a:rPr lang="en-US" dirty="0"/>
              <a:t>SPACER’s guiding principles for solving CHCs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A4EA33-081D-2E26-FA21-5401F6AF7D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Make Progress</a:t>
            </a:r>
          </a:p>
          <a:p>
            <a:pPr lvl="1"/>
            <a:r>
              <a:rPr lang="en-US" dirty="0"/>
              <a:t>always make progress</a:t>
            </a:r>
          </a:p>
          <a:p>
            <a:pPr lvl="1"/>
            <a:r>
              <a:rPr lang="en-US" dirty="0"/>
              <a:t>if input CHC is unsatisfiable, after enough time, the solving procedure must terminate with UNSAT</a:t>
            </a:r>
          </a:p>
          <a:p>
            <a:pPr lvl="1"/>
            <a:r>
              <a:rPr lang="en-US" dirty="0"/>
              <a:t>e.g., examine longer and longer resolution proofs (i.e., </a:t>
            </a:r>
            <a:r>
              <a:rPr lang="en-US" dirty="0" err="1"/>
              <a:t>unfoldings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r>
              <a:rPr lang="en-US" b="1" dirty="0"/>
              <a:t>Keep Decidability</a:t>
            </a:r>
          </a:p>
          <a:p>
            <a:pPr lvl="1"/>
            <a:r>
              <a:rPr lang="en-US" dirty="0"/>
              <a:t>decision procedure for decidable fragments</a:t>
            </a:r>
          </a:p>
          <a:p>
            <a:pPr lvl="1"/>
            <a:r>
              <a:rPr lang="en-US" dirty="0"/>
              <a:t>usually, we ensure that solving procedures are decision procedures for CHC over Propositional logic (i.e., finite state model checking)</a:t>
            </a:r>
          </a:p>
          <a:p>
            <a:pPr lvl="1"/>
            <a:r>
              <a:rPr lang="en-US" dirty="0"/>
              <a:t>”sharpen” decidability result based on specific domain (i.e., LIA, ADT, etc.)</a:t>
            </a:r>
          </a:p>
          <a:p>
            <a:pPr lvl="1"/>
            <a:r>
              <a:rPr lang="en-US" dirty="0"/>
              <a:t>many open decidability questions remain</a:t>
            </a:r>
          </a:p>
          <a:p>
            <a:pPr lvl="2"/>
            <a:r>
              <a:rPr lang="en-US" dirty="0"/>
              <a:t>e.g., is Spacer a decision procedure for (encoding) of timed automata?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158816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88C7C-AD13-4709-9C07-9B887F7A7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IC3, PDR, and friends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6F9CDF-CBD9-4418-88AB-91C4F4837C70}"/>
              </a:ext>
            </a:extLst>
          </p:cNvPr>
          <p:cNvSpPr/>
          <p:nvPr/>
        </p:nvSpPr>
        <p:spPr bwMode="auto">
          <a:xfrm>
            <a:off x="1948962" y="1828800"/>
            <a:ext cx="685800" cy="6096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E34190-EA75-4B5B-A72A-F2797AB616AF}"/>
              </a:ext>
            </a:extLst>
          </p:cNvPr>
          <p:cNvSpPr/>
          <p:nvPr/>
        </p:nvSpPr>
        <p:spPr bwMode="auto">
          <a:xfrm>
            <a:off x="3091962" y="1828800"/>
            <a:ext cx="685800" cy="6096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8D70DB-0862-4AC4-98CF-F688DADE36AE}"/>
              </a:ext>
            </a:extLst>
          </p:cNvPr>
          <p:cNvSpPr/>
          <p:nvPr/>
        </p:nvSpPr>
        <p:spPr bwMode="auto">
          <a:xfrm>
            <a:off x="4234962" y="1814945"/>
            <a:ext cx="685800" cy="6096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154D33C2-138F-48DF-BDB7-3712F9E71C14}"/>
              </a:ext>
            </a:extLst>
          </p:cNvPr>
          <p:cNvSpPr/>
          <p:nvPr/>
        </p:nvSpPr>
        <p:spPr bwMode="auto">
          <a:xfrm>
            <a:off x="1466362" y="1981200"/>
            <a:ext cx="457200" cy="30480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5CD36772-1951-4F44-8723-4A72D4C0CC28}"/>
              </a:ext>
            </a:extLst>
          </p:cNvPr>
          <p:cNvSpPr/>
          <p:nvPr/>
        </p:nvSpPr>
        <p:spPr bwMode="auto">
          <a:xfrm>
            <a:off x="2644531" y="1967345"/>
            <a:ext cx="457200" cy="30480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3B3D2AF1-A012-4297-A96A-337586AC4CC7}"/>
              </a:ext>
            </a:extLst>
          </p:cNvPr>
          <p:cNvSpPr/>
          <p:nvPr/>
        </p:nvSpPr>
        <p:spPr bwMode="auto">
          <a:xfrm>
            <a:off x="3780918" y="1967345"/>
            <a:ext cx="457200" cy="30480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ADED2FF2-DFC7-4A30-9FF8-D2CC7C9D28EC}"/>
              </a:ext>
            </a:extLst>
          </p:cNvPr>
          <p:cNvSpPr/>
          <p:nvPr/>
        </p:nvSpPr>
        <p:spPr bwMode="auto">
          <a:xfrm>
            <a:off x="4920762" y="1967345"/>
            <a:ext cx="457200" cy="30480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A6A805E-2E89-4FF6-82F0-F4E962F9E001}"/>
                  </a:ext>
                </a:extLst>
              </p:cNvPr>
              <p:cNvSpPr txBox="1"/>
              <p:nvPr/>
            </p:nvSpPr>
            <p:spPr>
              <a:xfrm>
                <a:off x="1219200" y="1359418"/>
                <a:ext cx="914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𝑰𝒏𝒊𝒕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A6A805E-2E89-4FF6-82F0-F4E962F9E0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1359418"/>
                <a:ext cx="914400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895B62D-2695-486C-96C6-FE91B1D7B82A}"/>
                  </a:ext>
                </a:extLst>
              </p:cNvPr>
              <p:cNvSpPr txBox="1"/>
              <p:nvPr/>
            </p:nvSpPr>
            <p:spPr>
              <a:xfrm>
                <a:off x="2415931" y="1359418"/>
                <a:ext cx="914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𝑻𝒓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895B62D-2695-486C-96C6-FE91B1D7B8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5931" y="1359418"/>
                <a:ext cx="914400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786F3F1-4859-41BD-8A68-4BB51FC26C45}"/>
                  </a:ext>
                </a:extLst>
              </p:cNvPr>
              <p:cNvSpPr txBox="1"/>
              <p:nvPr/>
            </p:nvSpPr>
            <p:spPr>
              <a:xfrm>
                <a:off x="3594100" y="1366346"/>
                <a:ext cx="914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𝑻𝒓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786F3F1-4859-41BD-8A68-4BB51FC26C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4100" y="1366346"/>
                <a:ext cx="914400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94C803D-C065-44BB-B9D5-1C56899FBADA}"/>
                  </a:ext>
                </a:extLst>
              </p:cNvPr>
              <p:cNvSpPr txBox="1"/>
              <p:nvPr/>
            </p:nvSpPr>
            <p:spPr>
              <a:xfrm>
                <a:off x="4692162" y="1324418"/>
                <a:ext cx="914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¬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𝑩𝒂𝒅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94C803D-C065-44BB-B9D5-1C56899FBA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2162" y="1324418"/>
                <a:ext cx="914400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FAFA79F1-2140-4167-8220-D90B2F9C7B72}"/>
              </a:ext>
            </a:extLst>
          </p:cNvPr>
          <p:cNvSpPr txBox="1"/>
          <p:nvPr/>
        </p:nvSpPr>
        <p:spPr>
          <a:xfrm>
            <a:off x="5983739" y="1573182"/>
            <a:ext cx="287174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Finite State Machines</a:t>
            </a:r>
          </a:p>
          <a:p>
            <a:r>
              <a:rPr lang="en-US"/>
              <a:t>(HW model checking)</a:t>
            </a:r>
          </a:p>
          <a:p>
            <a:r>
              <a:rPr lang="en-US"/>
              <a:t>[Bradley, VMCAI 2011]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B5F5747-DCC9-430A-872A-682AB2C59201}"/>
              </a:ext>
            </a:extLst>
          </p:cNvPr>
          <p:cNvSpPr/>
          <p:nvPr/>
        </p:nvSpPr>
        <p:spPr bwMode="auto">
          <a:xfrm>
            <a:off x="1948962" y="3366003"/>
            <a:ext cx="685800" cy="6096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B155EEA-7C1A-4768-81AE-8B92D317FFCF}"/>
              </a:ext>
            </a:extLst>
          </p:cNvPr>
          <p:cNvSpPr/>
          <p:nvPr/>
        </p:nvSpPr>
        <p:spPr bwMode="auto">
          <a:xfrm>
            <a:off x="3091962" y="3366003"/>
            <a:ext cx="685800" cy="6096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D4E8C5A-110B-4434-B26E-0F112FFF5093}"/>
              </a:ext>
            </a:extLst>
          </p:cNvPr>
          <p:cNvSpPr/>
          <p:nvPr/>
        </p:nvSpPr>
        <p:spPr bwMode="auto">
          <a:xfrm>
            <a:off x="4234962" y="3352148"/>
            <a:ext cx="685800" cy="6096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8A5EB167-609C-4FB8-8224-D099B1D8F2BE}"/>
              </a:ext>
            </a:extLst>
          </p:cNvPr>
          <p:cNvSpPr/>
          <p:nvPr/>
        </p:nvSpPr>
        <p:spPr bwMode="auto">
          <a:xfrm>
            <a:off x="1466362" y="3518403"/>
            <a:ext cx="457200" cy="30480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487F1CA7-5D5D-4F59-8587-C0504C5F5BA6}"/>
              </a:ext>
            </a:extLst>
          </p:cNvPr>
          <p:cNvSpPr/>
          <p:nvPr/>
        </p:nvSpPr>
        <p:spPr bwMode="auto">
          <a:xfrm>
            <a:off x="2644531" y="3504548"/>
            <a:ext cx="457200" cy="30480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2CA87836-373F-4EBC-818F-55C8F8EEBB2D}"/>
              </a:ext>
            </a:extLst>
          </p:cNvPr>
          <p:cNvSpPr/>
          <p:nvPr/>
        </p:nvSpPr>
        <p:spPr bwMode="auto">
          <a:xfrm>
            <a:off x="3780918" y="3504548"/>
            <a:ext cx="457200" cy="30480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E2652C07-3CE0-4B59-9472-CA18CB00DD44}"/>
              </a:ext>
            </a:extLst>
          </p:cNvPr>
          <p:cNvSpPr/>
          <p:nvPr/>
        </p:nvSpPr>
        <p:spPr bwMode="auto">
          <a:xfrm>
            <a:off x="4920762" y="3504548"/>
            <a:ext cx="457200" cy="30480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C264878-CC3C-4B1D-AA58-3E0D2E3D5C63}"/>
                  </a:ext>
                </a:extLst>
              </p:cNvPr>
              <p:cNvSpPr txBox="1"/>
              <p:nvPr/>
            </p:nvSpPr>
            <p:spPr>
              <a:xfrm>
                <a:off x="1219200" y="2896621"/>
                <a:ext cx="914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𝑰𝒏𝒊𝒕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C264878-CC3C-4B1D-AA58-3E0D2E3D5C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2896621"/>
                <a:ext cx="914400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5B669C3-DDAD-49BB-9DD6-D6DBC3859F46}"/>
                  </a:ext>
                </a:extLst>
              </p:cNvPr>
              <p:cNvSpPr txBox="1"/>
              <p:nvPr/>
            </p:nvSpPr>
            <p:spPr>
              <a:xfrm>
                <a:off x="2415931" y="2896621"/>
                <a:ext cx="914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𝑻𝒓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5B669C3-DDAD-49BB-9DD6-D6DBC3859F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5931" y="2896621"/>
                <a:ext cx="914400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C7926FF-02C3-4A5F-84BA-A52212C72D13}"/>
                  </a:ext>
                </a:extLst>
              </p:cNvPr>
              <p:cNvSpPr txBox="1"/>
              <p:nvPr/>
            </p:nvSpPr>
            <p:spPr>
              <a:xfrm>
                <a:off x="3594100" y="2903549"/>
                <a:ext cx="914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𝑻𝒓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C7926FF-02C3-4A5F-84BA-A52212C72D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4100" y="2903549"/>
                <a:ext cx="914400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85AF275-A45B-4D60-AA42-08F0E6484C1D}"/>
                  </a:ext>
                </a:extLst>
              </p:cNvPr>
              <p:cNvSpPr txBox="1"/>
              <p:nvPr/>
            </p:nvSpPr>
            <p:spPr>
              <a:xfrm>
                <a:off x="4815509" y="2875838"/>
                <a:ext cx="914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¬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𝑩𝒂𝒅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85AF275-A45B-4D60-AA42-08F0E6484C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5509" y="2875838"/>
                <a:ext cx="914400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3322CD4C-8FAF-43B6-951D-AF5B9E7DDC93}"/>
              </a:ext>
            </a:extLst>
          </p:cNvPr>
          <p:cNvSpPr txBox="1"/>
          <p:nvPr/>
        </p:nvSpPr>
        <p:spPr>
          <a:xfrm>
            <a:off x="5644203" y="3899594"/>
            <a:ext cx="345844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Push Down Machines</a:t>
            </a:r>
          </a:p>
          <a:p>
            <a:r>
              <a:rPr lang="en-US"/>
              <a:t>(SW model checking)</a:t>
            </a:r>
          </a:p>
          <a:p>
            <a:r>
              <a:rPr lang="en-US"/>
              <a:t>[</a:t>
            </a:r>
            <a:r>
              <a:rPr lang="en-US" err="1"/>
              <a:t>Hoder&amp;Bjørner</a:t>
            </a:r>
            <a:r>
              <a:rPr lang="en-US"/>
              <a:t>, SAT 2012]</a:t>
            </a: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F523D228-D606-4602-91DF-67BEED08F640}"/>
              </a:ext>
            </a:extLst>
          </p:cNvPr>
          <p:cNvSpPr/>
          <p:nvPr/>
        </p:nvSpPr>
        <p:spPr bwMode="auto">
          <a:xfrm rot="19233833">
            <a:off x="2677200" y="3961748"/>
            <a:ext cx="457200" cy="30480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12AB968-56C6-44C9-A158-A3112C12C013}"/>
              </a:ext>
            </a:extLst>
          </p:cNvPr>
          <p:cNvSpPr/>
          <p:nvPr/>
        </p:nvSpPr>
        <p:spPr bwMode="auto">
          <a:xfrm>
            <a:off x="1946638" y="4184587"/>
            <a:ext cx="685800" cy="6096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3F8CE4FF-41D1-43DA-B6AD-2E002A34CAF9}"/>
              </a:ext>
            </a:extLst>
          </p:cNvPr>
          <p:cNvSpPr/>
          <p:nvPr/>
        </p:nvSpPr>
        <p:spPr bwMode="auto">
          <a:xfrm rot="19233833">
            <a:off x="3835389" y="3963919"/>
            <a:ext cx="457200" cy="30480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194E73E-4845-4810-8D26-D0F11E224108}"/>
              </a:ext>
            </a:extLst>
          </p:cNvPr>
          <p:cNvSpPr/>
          <p:nvPr/>
        </p:nvSpPr>
        <p:spPr bwMode="auto">
          <a:xfrm>
            <a:off x="3111615" y="4194589"/>
            <a:ext cx="685800" cy="6096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17420501-BC14-452F-A409-3F1B26E34414}"/>
              </a:ext>
            </a:extLst>
          </p:cNvPr>
          <p:cNvSpPr/>
          <p:nvPr/>
        </p:nvSpPr>
        <p:spPr bwMode="auto">
          <a:xfrm rot="19233833">
            <a:off x="2685906" y="4807718"/>
            <a:ext cx="457200" cy="30480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EEAEEE3-9BD6-4273-9B71-1F4927F8FD03}"/>
              </a:ext>
            </a:extLst>
          </p:cNvPr>
          <p:cNvSpPr/>
          <p:nvPr/>
        </p:nvSpPr>
        <p:spPr bwMode="auto">
          <a:xfrm>
            <a:off x="1946638" y="5029200"/>
            <a:ext cx="685800" cy="6096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6646869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88C7C-AD13-4709-9C07-9B887F7A7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IC3, PDR and friends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6F9CDF-CBD9-4418-88AB-91C4F4837C70}"/>
              </a:ext>
            </a:extLst>
          </p:cNvPr>
          <p:cNvSpPr/>
          <p:nvPr/>
        </p:nvSpPr>
        <p:spPr bwMode="auto">
          <a:xfrm>
            <a:off x="791622" y="1225275"/>
            <a:ext cx="387477" cy="3553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E34190-EA75-4B5B-A72A-F2797AB616AF}"/>
              </a:ext>
            </a:extLst>
          </p:cNvPr>
          <p:cNvSpPr/>
          <p:nvPr/>
        </p:nvSpPr>
        <p:spPr bwMode="auto">
          <a:xfrm>
            <a:off x="1437417" y="1225275"/>
            <a:ext cx="387477" cy="3553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8D70DB-0862-4AC4-98CF-F688DADE36AE}"/>
              </a:ext>
            </a:extLst>
          </p:cNvPr>
          <p:cNvSpPr/>
          <p:nvPr/>
        </p:nvSpPr>
        <p:spPr bwMode="auto">
          <a:xfrm>
            <a:off x="2083212" y="1217199"/>
            <a:ext cx="387477" cy="3553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154D33C2-138F-48DF-BDB7-3712F9E71C14}"/>
              </a:ext>
            </a:extLst>
          </p:cNvPr>
          <p:cNvSpPr/>
          <p:nvPr/>
        </p:nvSpPr>
        <p:spPr bwMode="auto">
          <a:xfrm>
            <a:off x="518954" y="1314100"/>
            <a:ext cx="258318" cy="17765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5CD36772-1951-4F44-8723-4A72D4C0CC28}"/>
              </a:ext>
            </a:extLst>
          </p:cNvPr>
          <p:cNvSpPr/>
          <p:nvPr/>
        </p:nvSpPr>
        <p:spPr bwMode="auto">
          <a:xfrm>
            <a:off x="1184619" y="1306024"/>
            <a:ext cx="258318" cy="17765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3B3D2AF1-A012-4297-A96A-337586AC4CC7}"/>
              </a:ext>
            </a:extLst>
          </p:cNvPr>
          <p:cNvSpPr/>
          <p:nvPr/>
        </p:nvSpPr>
        <p:spPr bwMode="auto">
          <a:xfrm>
            <a:off x="1826677" y="1306024"/>
            <a:ext cx="258318" cy="17765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ADED2FF2-DFC7-4A30-9FF8-D2CC7C9D28EC}"/>
              </a:ext>
            </a:extLst>
          </p:cNvPr>
          <p:cNvSpPr/>
          <p:nvPr/>
        </p:nvSpPr>
        <p:spPr bwMode="auto">
          <a:xfrm>
            <a:off x="2470689" y="1306024"/>
            <a:ext cx="258318" cy="17765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A6A805E-2E89-4FF6-82F0-F4E962F9E001}"/>
                  </a:ext>
                </a:extLst>
              </p:cNvPr>
              <p:cNvSpPr txBox="1"/>
              <p:nvPr/>
            </p:nvSpPr>
            <p:spPr>
              <a:xfrm>
                <a:off x="379307" y="951699"/>
                <a:ext cx="51663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dirty="0" smtClean="0">
                          <a:latin typeface="Cambria Math" panose="02040503050406030204" pitchFamily="18" charset="0"/>
                        </a:rPr>
                        <m:t>𝑰𝒏𝒊𝒕</m:t>
                      </m:r>
                    </m:oMath>
                  </m:oMathPara>
                </a14:m>
                <a:endParaRPr lang="en-US" sz="120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A6A805E-2E89-4FF6-82F0-F4E962F9E0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307" y="951699"/>
                <a:ext cx="516635" cy="27699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895B62D-2695-486C-96C6-FE91B1D7B82A}"/>
                  </a:ext>
                </a:extLst>
              </p:cNvPr>
              <p:cNvSpPr txBox="1"/>
              <p:nvPr/>
            </p:nvSpPr>
            <p:spPr>
              <a:xfrm>
                <a:off x="1055460" y="951699"/>
                <a:ext cx="51663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dirty="0" smtClean="0">
                          <a:latin typeface="Cambria Math" panose="02040503050406030204" pitchFamily="18" charset="0"/>
                        </a:rPr>
                        <m:t>𝑻𝒓</m:t>
                      </m:r>
                    </m:oMath>
                  </m:oMathPara>
                </a14:m>
                <a:endParaRPr lang="en-US" sz="120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895B62D-2695-486C-96C6-FE91B1D7B8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460" y="951699"/>
                <a:ext cx="516635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786F3F1-4859-41BD-8A68-4BB51FC26C45}"/>
                  </a:ext>
                </a:extLst>
              </p:cNvPr>
              <p:cNvSpPr txBox="1"/>
              <p:nvPr/>
            </p:nvSpPr>
            <p:spPr>
              <a:xfrm>
                <a:off x="1721125" y="955737"/>
                <a:ext cx="51663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dirty="0" smtClean="0">
                          <a:latin typeface="Cambria Math" panose="02040503050406030204" pitchFamily="18" charset="0"/>
                        </a:rPr>
                        <m:t>𝑻𝒓</m:t>
                      </m:r>
                    </m:oMath>
                  </m:oMathPara>
                </a14:m>
                <a:endParaRPr lang="en-US" sz="120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786F3F1-4859-41BD-8A68-4BB51FC26C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1125" y="955737"/>
                <a:ext cx="516635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94C803D-C065-44BB-B9D5-1C56899FBADA}"/>
                  </a:ext>
                </a:extLst>
              </p:cNvPr>
              <p:cNvSpPr txBox="1"/>
              <p:nvPr/>
            </p:nvSpPr>
            <p:spPr>
              <a:xfrm>
                <a:off x="2341529" y="931300"/>
                <a:ext cx="51663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smtClean="0">
                          <a:latin typeface="Cambria Math" panose="02040503050406030204" pitchFamily="18" charset="0"/>
                        </a:rPr>
                        <m:t>¬</m:t>
                      </m:r>
                      <m:r>
                        <a:rPr lang="en-US" sz="1200" b="1" i="1" smtClean="0">
                          <a:latin typeface="Cambria Math" panose="02040503050406030204" pitchFamily="18" charset="0"/>
                        </a:rPr>
                        <m:t>𝑩𝒂𝒅</m:t>
                      </m:r>
                    </m:oMath>
                  </m:oMathPara>
                </a14:m>
                <a:endParaRPr lang="en-US" sz="120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94C803D-C065-44BB-B9D5-1C56899FBA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1529" y="931300"/>
                <a:ext cx="516635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FAFA79F1-2140-4167-8220-D90B2F9C7B72}"/>
              </a:ext>
            </a:extLst>
          </p:cNvPr>
          <p:cNvSpPr txBox="1"/>
          <p:nvPr/>
        </p:nvSpPr>
        <p:spPr>
          <a:xfrm>
            <a:off x="407635" y="1873671"/>
            <a:ext cx="22899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Finite State Machines</a:t>
            </a:r>
          </a:p>
          <a:p>
            <a:r>
              <a:rPr lang="en-US" sz="1400"/>
              <a:t>(HW model checking)</a:t>
            </a:r>
          </a:p>
          <a:p>
            <a:r>
              <a:rPr lang="en-US" sz="1400"/>
              <a:t>[Bradley, VMCAI 2011]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B5F5747-DCC9-430A-872A-682AB2C59201}"/>
              </a:ext>
            </a:extLst>
          </p:cNvPr>
          <p:cNvSpPr/>
          <p:nvPr/>
        </p:nvSpPr>
        <p:spPr bwMode="auto">
          <a:xfrm>
            <a:off x="747760" y="3659355"/>
            <a:ext cx="387477" cy="3553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B155EEA-7C1A-4768-81AE-8B92D317FFCF}"/>
              </a:ext>
            </a:extLst>
          </p:cNvPr>
          <p:cNvSpPr/>
          <p:nvPr/>
        </p:nvSpPr>
        <p:spPr bwMode="auto">
          <a:xfrm>
            <a:off x="1393555" y="3659355"/>
            <a:ext cx="387477" cy="3553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D4E8C5A-110B-4434-B26E-0F112FFF5093}"/>
              </a:ext>
            </a:extLst>
          </p:cNvPr>
          <p:cNvSpPr/>
          <p:nvPr/>
        </p:nvSpPr>
        <p:spPr bwMode="auto">
          <a:xfrm>
            <a:off x="2039350" y="3651280"/>
            <a:ext cx="387477" cy="3553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8A5EB167-609C-4FB8-8224-D099B1D8F2BE}"/>
              </a:ext>
            </a:extLst>
          </p:cNvPr>
          <p:cNvSpPr/>
          <p:nvPr/>
        </p:nvSpPr>
        <p:spPr bwMode="auto">
          <a:xfrm>
            <a:off x="475092" y="3748180"/>
            <a:ext cx="258318" cy="17765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487F1CA7-5D5D-4F59-8587-C0504C5F5BA6}"/>
              </a:ext>
            </a:extLst>
          </p:cNvPr>
          <p:cNvSpPr/>
          <p:nvPr/>
        </p:nvSpPr>
        <p:spPr bwMode="auto">
          <a:xfrm>
            <a:off x="1140757" y="3740105"/>
            <a:ext cx="258318" cy="17765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2CA87836-373F-4EBC-818F-55C8F8EEBB2D}"/>
              </a:ext>
            </a:extLst>
          </p:cNvPr>
          <p:cNvSpPr/>
          <p:nvPr/>
        </p:nvSpPr>
        <p:spPr bwMode="auto">
          <a:xfrm>
            <a:off x="1782815" y="3740105"/>
            <a:ext cx="258318" cy="17765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E2652C07-3CE0-4B59-9472-CA18CB00DD44}"/>
              </a:ext>
            </a:extLst>
          </p:cNvPr>
          <p:cNvSpPr/>
          <p:nvPr/>
        </p:nvSpPr>
        <p:spPr bwMode="auto">
          <a:xfrm>
            <a:off x="2426827" y="3740105"/>
            <a:ext cx="258318" cy="17765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C264878-CC3C-4B1D-AA58-3E0D2E3D5C63}"/>
                  </a:ext>
                </a:extLst>
              </p:cNvPr>
              <p:cNvSpPr txBox="1"/>
              <p:nvPr/>
            </p:nvSpPr>
            <p:spPr>
              <a:xfrm>
                <a:off x="335445" y="3385780"/>
                <a:ext cx="51663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dirty="0" smtClean="0">
                          <a:latin typeface="Cambria Math" panose="02040503050406030204" pitchFamily="18" charset="0"/>
                        </a:rPr>
                        <m:t>𝑰𝒏𝒊𝒕</m:t>
                      </m:r>
                    </m:oMath>
                  </m:oMathPara>
                </a14:m>
                <a:endParaRPr lang="en-US" sz="120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C264878-CC3C-4B1D-AA58-3E0D2E3D5C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445" y="3385780"/>
                <a:ext cx="516635" cy="27699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5B669C3-DDAD-49BB-9DD6-D6DBC3859F46}"/>
                  </a:ext>
                </a:extLst>
              </p:cNvPr>
              <p:cNvSpPr txBox="1"/>
              <p:nvPr/>
            </p:nvSpPr>
            <p:spPr>
              <a:xfrm>
                <a:off x="1011598" y="3385780"/>
                <a:ext cx="51663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dirty="0" smtClean="0">
                          <a:latin typeface="Cambria Math" panose="02040503050406030204" pitchFamily="18" charset="0"/>
                        </a:rPr>
                        <m:t>𝑻𝒓</m:t>
                      </m:r>
                    </m:oMath>
                  </m:oMathPara>
                </a14:m>
                <a:endParaRPr lang="en-US" sz="120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5B669C3-DDAD-49BB-9DD6-D6DBC3859F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598" y="3385780"/>
                <a:ext cx="516635" cy="2769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C7926FF-02C3-4A5F-84BA-A52212C72D13}"/>
                  </a:ext>
                </a:extLst>
              </p:cNvPr>
              <p:cNvSpPr txBox="1"/>
              <p:nvPr/>
            </p:nvSpPr>
            <p:spPr>
              <a:xfrm>
                <a:off x="1677263" y="3389818"/>
                <a:ext cx="51663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dirty="0" smtClean="0">
                          <a:latin typeface="Cambria Math" panose="02040503050406030204" pitchFamily="18" charset="0"/>
                        </a:rPr>
                        <m:t>𝑻𝒓</m:t>
                      </m:r>
                    </m:oMath>
                  </m:oMathPara>
                </a14:m>
                <a:endParaRPr lang="en-US" sz="120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C7926FF-02C3-4A5F-84BA-A52212C72D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7263" y="3389818"/>
                <a:ext cx="516635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85AF275-A45B-4D60-AA42-08F0E6484C1D}"/>
                  </a:ext>
                </a:extLst>
              </p:cNvPr>
              <p:cNvSpPr txBox="1"/>
              <p:nvPr/>
            </p:nvSpPr>
            <p:spPr>
              <a:xfrm>
                <a:off x="2367359" y="3373667"/>
                <a:ext cx="51663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smtClean="0">
                          <a:latin typeface="Cambria Math" panose="02040503050406030204" pitchFamily="18" charset="0"/>
                        </a:rPr>
                        <m:t>¬</m:t>
                      </m:r>
                      <m:r>
                        <a:rPr lang="en-US" sz="1200" b="1" i="1" smtClean="0">
                          <a:latin typeface="Cambria Math" panose="02040503050406030204" pitchFamily="18" charset="0"/>
                        </a:rPr>
                        <m:t>𝑩𝒂𝒅</m:t>
                      </m:r>
                    </m:oMath>
                  </m:oMathPara>
                </a14:m>
                <a:endParaRPr lang="en-US" sz="120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85AF275-A45B-4D60-AA42-08F0E6484C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7359" y="3373667"/>
                <a:ext cx="516635" cy="2769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3322CD4C-8FAF-43B6-951D-AF5B9E7DDC93}"/>
              </a:ext>
            </a:extLst>
          </p:cNvPr>
          <p:cNvSpPr txBox="1"/>
          <p:nvPr/>
        </p:nvSpPr>
        <p:spPr>
          <a:xfrm>
            <a:off x="337079" y="5112707"/>
            <a:ext cx="24310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Push Down Machines</a:t>
            </a:r>
          </a:p>
          <a:p>
            <a:r>
              <a:rPr lang="en-US" sz="1400"/>
              <a:t>(SW model checking)</a:t>
            </a:r>
          </a:p>
          <a:p>
            <a:r>
              <a:rPr lang="en-US" sz="1400"/>
              <a:t>[Hoder, </a:t>
            </a:r>
            <a:r>
              <a:rPr lang="en-US" sz="1400" err="1"/>
              <a:t>Bjørner</a:t>
            </a:r>
            <a:r>
              <a:rPr lang="en-US" sz="1400"/>
              <a:t>, SAT 2012]</a:t>
            </a: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F523D228-D606-4602-91DF-67BEED08F640}"/>
              </a:ext>
            </a:extLst>
          </p:cNvPr>
          <p:cNvSpPr/>
          <p:nvPr/>
        </p:nvSpPr>
        <p:spPr bwMode="auto">
          <a:xfrm rot="19233833">
            <a:off x="1159214" y="4006580"/>
            <a:ext cx="258318" cy="17765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12AB968-56C6-44C9-A158-A3112C12C013}"/>
              </a:ext>
            </a:extLst>
          </p:cNvPr>
          <p:cNvSpPr/>
          <p:nvPr/>
        </p:nvSpPr>
        <p:spPr bwMode="auto">
          <a:xfrm>
            <a:off x="746447" y="4136460"/>
            <a:ext cx="387477" cy="3553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3F8CE4FF-41D1-43DA-B6AD-2E002A34CAF9}"/>
              </a:ext>
            </a:extLst>
          </p:cNvPr>
          <p:cNvSpPr/>
          <p:nvPr/>
        </p:nvSpPr>
        <p:spPr bwMode="auto">
          <a:xfrm rot="19233833">
            <a:off x="1813591" y="4007845"/>
            <a:ext cx="258318" cy="17765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194E73E-4845-4810-8D26-D0F11E224108}"/>
              </a:ext>
            </a:extLst>
          </p:cNvPr>
          <p:cNvSpPr/>
          <p:nvPr/>
        </p:nvSpPr>
        <p:spPr bwMode="auto">
          <a:xfrm>
            <a:off x="1404659" y="4142289"/>
            <a:ext cx="387477" cy="3553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17420501-BC14-452F-A409-3F1B26E34414}"/>
              </a:ext>
            </a:extLst>
          </p:cNvPr>
          <p:cNvSpPr/>
          <p:nvPr/>
        </p:nvSpPr>
        <p:spPr bwMode="auto">
          <a:xfrm rot="19233833">
            <a:off x="1164134" y="4499646"/>
            <a:ext cx="258318" cy="17765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EEAEEE3-9BD6-4273-9B71-1F4927F8FD03}"/>
              </a:ext>
            </a:extLst>
          </p:cNvPr>
          <p:cNvSpPr/>
          <p:nvPr/>
        </p:nvSpPr>
        <p:spPr bwMode="auto">
          <a:xfrm>
            <a:off x="746447" y="4628735"/>
            <a:ext cx="387477" cy="3553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4D2B71-FB66-4DEB-A959-45915092EDF5}"/>
              </a:ext>
            </a:extLst>
          </p:cNvPr>
          <p:cNvSpPr txBox="1"/>
          <p:nvPr/>
        </p:nvSpPr>
        <p:spPr>
          <a:xfrm>
            <a:off x="3341238" y="914400"/>
            <a:ext cx="5493876" cy="18928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Finite State </a:t>
            </a:r>
          </a:p>
          <a:p>
            <a:pPr marL="342900" indent="-342900" algn="l">
              <a:buFontTx/>
              <a:buChar char="-"/>
            </a:pPr>
            <a:r>
              <a:rPr lang="en-US" sz="1800"/>
              <a:t>Incremental SAT solving  [Bradley, VMCAI 11]</a:t>
            </a:r>
          </a:p>
          <a:p>
            <a:pPr marL="342900" indent="-342900" algn="l">
              <a:buFontTx/>
              <a:buChar char="-"/>
            </a:pPr>
            <a:r>
              <a:rPr lang="en-US" sz="1800"/>
              <a:t>Fast prime implicants          [</a:t>
            </a:r>
            <a:r>
              <a:rPr lang="en-US" sz="1800" err="1"/>
              <a:t>Een</a:t>
            </a:r>
            <a:r>
              <a:rPr lang="en-US" sz="1800"/>
              <a:t>&amp; FMCAD 11]</a:t>
            </a:r>
          </a:p>
          <a:p>
            <a:pPr marL="342900" indent="-342900" algn="l">
              <a:buFontTx/>
              <a:buChar char="-"/>
            </a:pPr>
            <a:r>
              <a:rPr lang="en-US" sz="1800"/>
              <a:t>Basis for predicate abstraction </a:t>
            </a:r>
            <a:br>
              <a:rPr lang="en-US" sz="1800"/>
            </a:br>
            <a:r>
              <a:rPr lang="en-US" sz="1800"/>
              <a:t>[</a:t>
            </a:r>
            <a:r>
              <a:rPr lang="en-US" sz="1800" err="1"/>
              <a:t>Cimatti</a:t>
            </a:r>
            <a:r>
              <a:rPr lang="en-US" sz="1800"/>
              <a:t>&amp; TACAS 14, </a:t>
            </a:r>
            <a:r>
              <a:rPr lang="en-US" sz="1800" err="1"/>
              <a:t>Birgmeier</a:t>
            </a:r>
            <a:r>
              <a:rPr lang="en-US" sz="1800"/>
              <a:t>&amp; CAV 14]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95350F8-4EDD-4A38-A3D8-A381F402E151}"/>
                  </a:ext>
                </a:extLst>
              </p:cNvPr>
              <p:cNvSpPr txBox="1"/>
              <p:nvPr/>
            </p:nvSpPr>
            <p:spPr>
              <a:xfrm>
                <a:off x="3122053" y="3276600"/>
                <a:ext cx="6102953" cy="32778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/>
                  <a:t>Infinite State </a:t>
                </a:r>
              </a:p>
              <a:p>
                <a:pPr marL="342900" indent="-342900" algn="l">
                  <a:buFontTx/>
                  <a:buChar char="-"/>
                </a:pPr>
                <a:r>
                  <a:rPr lang="en-US" sz="1800"/>
                  <a:t>Arithmetic + Farkas 		         [H&amp;B, SAT 12]</a:t>
                </a:r>
              </a:p>
              <a:p>
                <a:pPr marL="342900" indent="-342900" algn="l">
                  <a:buFontTx/>
                  <a:buChar char="-"/>
                </a:pPr>
                <a:r>
                  <a:rPr lang="en-US" sz="1800"/>
                  <a:t>Arithmetic + Model Based Projection [K&amp;, CAV 14]</a:t>
                </a:r>
              </a:p>
              <a:p>
                <a:pPr marL="342900" indent="-342900" algn="l">
                  <a:buFontTx/>
                  <a:buChar char="-"/>
                </a:pPr>
                <a:r>
                  <a:rPr lang="en-US" sz="1800" err="1"/>
                  <a:t>Polyhedra</a:t>
                </a:r>
                <a:r>
                  <a:rPr lang="en-US" sz="1800"/>
                  <a:t> + Convex Closure        [B&amp;G, VMCAI 15] </a:t>
                </a:r>
              </a:p>
              <a:p>
                <a:pPr marL="342900" indent="-342900" algn="l">
                  <a:buFontTx/>
                  <a:buChar char="-"/>
                </a:pPr>
                <a:r>
                  <a:rPr lang="en-US" sz="1800"/>
                  <a:t>Arithmetic + Arrays 		      [K&amp;, FMCAD 15]</a:t>
                </a:r>
              </a:p>
              <a:p>
                <a:pPr marL="342900" indent="-342900" algn="l">
                  <a:buFontTx/>
                  <a:buChar char="-"/>
                </a:pPr>
                <a14:m>
                  <m:oMath xmlns:m="http://schemas.openxmlformats.org/officeDocument/2006/math"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∃∀</m:t>
                    </m:r>
                  </m:oMath>
                </a14:m>
                <a:r>
                  <a:rPr lang="en-US" sz="1800"/>
                  <a:t> - EPR fragment 		          [K’&amp;, CAV 15]</a:t>
                </a:r>
              </a:p>
              <a:p>
                <a:pPr marL="342900" indent="-342900" algn="l">
                  <a:buFontTx/>
                  <a:buChar char="-"/>
                </a:pPr>
                <a14:m>
                  <m:oMath xmlns:m="http://schemas.openxmlformats.org/officeDocument/2006/math"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∃∀</m:t>
                    </m:r>
                  </m:oMath>
                </a14:m>
                <a:r>
                  <a:rPr lang="en-US" sz="1800"/>
                  <a:t> + Arithmetic/Arrays 	         [G&amp;, ATVA 18]</a:t>
                </a:r>
              </a:p>
              <a:p>
                <a:pPr marL="342900" indent="-342900" algn="l">
                  <a:buFontTx/>
                  <a:buChar char="-"/>
                </a:pPr>
                <a:endParaRPr lang="en-US" sz="180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95350F8-4EDD-4A38-A3D8-A381F402E1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2053" y="3276600"/>
                <a:ext cx="6102953" cy="3277820"/>
              </a:xfrm>
              <a:prstGeom prst="rect">
                <a:avLst/>
              </a:prstGeom>
              <a:blipFill>
                <a:blip r:embed="rId8"/>
                <a:stretch>
                  <a:fillRect l="-699" t="-11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0195823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63B63-C017-3047-B5E9-5F47C62EC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“Smart” Contracts Disasters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9E6990-2481-684F-B10D-C3302889B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60" y="1171542"/>
            <a:ext cx="5115339" cy="16657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905C50-CE0C-264D-B53C-FA560B745EE0}"/>
              </a:ext>
            </a:extLst>
          </p:cNvPr>
          <p:cNvSpPr txBox="1"/>
          <p:nvPr/>
        </p:nvSpPr>
        <p:spPr>
          <a:xfrm>
            <a:off x="2988985" y="835107"/>
            <a:ext cx="5783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hlinkClick r:id="rId3"/>
              </a:rPr>
              <a:t>https://news.bitcoin.com/25-of-all-smart-contracts-contain-critical-bugs/</a:t>
            </a:r>
            <a:endParaRPr lang="en-US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D4907C-3C8A-FE4A-911C-E3C58E3CF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2874" y="2261079"/>
            <a:ext cx="4310066" cy="18826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2CDF28-B125-324E-82C5-91CEA2DDDD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3202397"/>
            <a:ext cx="3137277" cy="23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151934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88C7C-AD13-4709-9C07-9B887F7A7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IC3, PDR and friends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6F9CDF-CBD9-4418-88AB-91C4F4837C70}"/>
              </a:ext>
            </a:extLst>
          </p:cNvPr>
          <p:cNvSpPr/>
          <p:nvPr/>
        </p:nvSpPr>
        <p:spPr bwMode="auto">
          <a:xfrm>
            <a:off x="791622" y="1225275"/>
            <a:ext cx="387477" cy="3553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E34190-EA75-4B5B-A72A-F2797AB616AF}"/>
              </a:ext>
            </a:extLst>
          </p:cNvPr>
          <p:cNvSpPr/>
          <p:nvPr/>
        </p:nvSpPr>
        <p:spPr bwMode="auto">
          <a:xfrm>
            <a:off x="1437417" y="1225275"/>
            <a:ext cx="387477" cy="3553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8D70DB-0862-4AC4-98CF-F688DADE36AE}"/>
              </a:ext>
            </a:extLst>
          </p:cNvPr>
          <p:cNvSpPr/>
          <p:nvPr/>
        </p:nvSpPr>
        <p:spPr bwMode="auto">
          <a:xfrm>
            <a:off x="2083212" y="1217199"/>
            <a:ext cx="387477" cy="3553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154D33C2-138F-48DF-BDB7-3712F9E71C14}"/>
              </a:ext>
            </a:extLst>
          </p:cNvPr>
          <p:cNvSpPr/>
          <p:nvPr/>
        </p:nvSpPr>
        <p:spPr bwMode="auto">
          <a:xfrm>
            <a:off x="518954" y="1314100"/>
            <a:ext cx="258318" cy="17765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5CD36772-1951-4F44-8723-4A72D4C0CC28}"/>
              </a:ext>
            </a:extLst>
          </p:cNvPr>
          <p:cNvSpPr/>
          <p:nvPr/>
        </p:nvSpPr>
        <p:spPr bwMode="auto">
          <a:xfrm>
            <a:off x="1184619" y="1306024"/>
            <a:ext cx="258318" cy="17765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3B3D2AF1-A012-4297-A96A-337586AC4CC7}"/>
              </a:ext>
            </a:extLst>
          </p:cNvPr>
          <p:cNvSpPr/>
          <p:nvPr/>
        </p:nvSpPr>
        <p:spPr bwMode="auto">
          <a:xfrm>
            <a:off x="1826677" y="1306024"/>
            <a:ext cx="258318" cy="17765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ADED2FF2-DFC7-4A30-9FF8-D2CC7C9D28EC}"/>
              </a:ext>
            </a:extLst>
          </p:cNvPr>
          <p:cNvSpPr/>
          <p:nvPr/>
        </p:nvSpPr>
        <p:spPr bwMode="auto">
          <a:xfrm>
            <a:off x="2470689" y="1306024"/>
            <a:ext cx="258318" cy="17765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A6A805E-2E89-4FF6-82F0-F4E962F9E001}"/>
                  </a:ext>
                </a:extLst>
              </p:cNvPr>
              <p:cNvSpPr txBox="1"/>
              <p:nvPr/>
            </p:nvSpPr>
            <p:spPr>
              <a:xfrm>
                <a:off x="379307" y="951699"/>
                <a:ext cx="51663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dirty="0" smtClean="0">
                          <a:latin typeface="Cambria Math" panose="02040503050406030204" pitchFamily="18" charset="0"/>
                        </a:rPr>
                        <m:t>𝑰𝒏𝒊𝒕</m:t>
                      </m:r>
                    </m:oMath>
                  </m:oMathPara>
                </a14:m>
                <a:endParaRPr lang="en-US" sz="120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A6A805E-2E89-4FF6-82F0-F4E962F9E0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307" y="951699"/>
                <a:ext cx="516635" cy="27699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895B62D-2695-486C-96C6-FE91B1D7B82A}"/>
                  </a:ext>
                </a:extLst>
              </p:cNvPr>
              <p:cNvSpPr txBox="1"/>
              <p:nvPr/>
            </p:nvSpPr>
            <p:spPr>
              <a:xfrm>
                <a:off x="1055460" y="951699"/>
                <a:ext cx="51663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dirty="0" smtClean="0">
                          <a:latin typeface="Cambria Math" panose="02040503050406030204" pitchFamily="18" charset="0"/>
                        </a:rPr>
                        <m:t>𝑻𝒓</m:t>
                      </m:r>
                    </m:oMath>
                  </m:oMathPara>
                </a14:m>
                <a:endParaRPr lang="en-US" sz="120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895B62D-2695-486C-96C6-FE91B1D7B8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460" y="951699"/>
                <a:ext cx="516635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786F3F1-4859-41BD-8A68-4BB51FC26C45}"/>
                  </a:ext>
                </a:extLst>
              </p:cNvPr>
              <p:cNvSpPr txBox="1"/>
              <p:nvPr/>
            </p:nvSpPr>
            <p:spPr>
              <a:xfrm>
                <a:off x="1721125" y="955737"/>
                <a:ext cx="51663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dirty="0" smtClean="0">
                          <a:latin typeface="Cambria Math" panose="02040503050406030204" pitchFamily="18" charset="0"/>
                        </a:rPr>
                        <m:t>𝑻𝒓</m:t>
                      </m:r>
                    </m:oMath>
                  </m:oMathPara>
                </a14:m>
                <a:endParaRPr lang="en-US" sz="120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786F3F1-4859-41BD-8A68-4BB51FC26C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1125" y="955737"/>
                <a:ext cx="516635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94C803D-C065-44BB-B9D5-1C56899FBADA}"/>
                  </a:ext>
                </a:extLst>
              </p:cNvPr>
              <p:cNvSpPr txBox="1"/>
              <p:nvPr/>
            </p:nvSpPr>
            <p:spPr>
              <a:xfrm>
                <a:off x="2341529" y="931300"/>
                <a:ext cx="51663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smtClean="0">
                          <a:latin typeface="Cambria Math" panose="02040503050406030204" pitchFamily="18" charset="0"/>
                        </a:rPr>
                        <m:t>¬</m:t>
                      </m:r>
                      <m:r>
                        <a:rPr lang="en-US" sz="1200" b="1" i="1" smtClean="0">
                          <a:latin typeface="Cambria Math" panose="02040503050406030204" pitchFamily="18" charset="0"/>
                        </a:rPr>
                        <m:t>𝑩𝒂𝒅</m:t>
                      </m:r>
                    </m:oMath>
                  </m:oMathPara>
                </a14:m>
                <a:endParaRPr lang="en-US" sz="120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94C803D-C065-44BB-B9D5-1C56899FBA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1529" y="931300"/>
                <a:ext cx="516635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FAFA79F1-2140-4167-8220-D90B2F9C7B72}"/>
              </a:ext>
            </a:extLst>
          </p:cNvPr>
          <p:cNvSpPr txBox="1"/>
          <p:nvPr/>
        </p:nvSpPr>
        <p:spPr>
          <a:xfrm>
            <a:off x="407635" y="1873671"/>
            <a:ext cx="22899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Finite State Machines</a:t>
            </a:r>
          </a:p>
          <a:p>
            <a:r>
              <a:rPr lang="en-US" sz="1400"/>
              <a:t>(HW model checking)</a:t>
            </a:r>
          </a:p>
          <a:p>
            <a:r>
              <a:rPr lang="en-US" sz="1400"/>
              <a:t>[Bradley, VMCAI 2011]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B5F5747-DCC9-430A-872A-682AB2C59201}"/>
              </a:ext>
            </a:extLst>
          </p:cNvPr>
          <p:cNvSpPr/>
          <p:nvPr/>
        </p:nvSpPr>
        <p:spPr bwMode="auto">
          <a:xfrm>
            <a:off x="747760" y="3659355"/>
            <a:ext cx="387477" cy="3553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B155EEA-7C1A-4768-81AE-8B92D317FFCF}"/>
              </a:ext>
            </a:extLst>
          </p:cNvPr>
          <p:cNvSpPr/>
          <p:nvPr/>
        </p:nvSpPr>
        <p:spPr bwMode="auto">
          <a:xfrm>
            <a:off x="1393555" y="3659355"/>
            <a:ext cx="387477" cy="3553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D4E8C5A-110B-4434-B26E-0F112FFF5093}"/>
              </a:ext>
            </a:extLst>
          </p:cNvPr>
          <p:cNvSpPr/>
          <p:nvPr/>
        </p:nvSpPr>
        <p:spPr bwMode="auto">
          <a:xfrm>
            <a:off x="2039350" y="3651280"/>
            <a:ext cx="387477" cy="3553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8A5EB167-609C-4FB8-8224-D099B1D8F2BE}"/>
              </a:ext>
            </a:extLst>
          </p:cNvPr>
          <p:cNvSpPr/>
          <p:nvPr/>
        </p:nvSpPr>
        <p:spPr bwMode="auto">
          <a:xfrm>
            <a:off x="475092" y="3748180"/>
            <a:ext cx="258318" cy="17765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487F1CA7-5D5D-4F59-8587-C0504C5F5BA6}"/>
              </a:ext>
            </a:extLst>
          </p:cNvPr>
          <p:cNvSpPr/>
          <p:nvPr/>
        </p:nvSpPr>
        <p:spPr bwMode="auto">
          <a:xfrm>
            <a:off x="1140757" y="3740105"/>
            <a:ext cx="258318" cy="17765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2CA87836-373F-4EBC-818F-55C8F8EEBB2D}"/>
              </a:ext>
            </a:extLst>
          </p:cNvPr>
          <p:cNvSpPr/>
          <p:nvPr/>
        </p:nvSpPr>
        <p:spPr bwMode="auto">
          <a:xfrm>
            <a:off x="1782815" y="3740105"/>
            <a:ext cx="258318" cy="17765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E2652C07-3CE0-4B59-9472-CA18CB00DD44}"/>
              </a:ext>
            </a:extLst>
          </p:cNvPr>
          <p:cNvSpPr/>
          <p:nvPr/>
        </p:nvSpPr>
        <p:spPr bwMode="auto">
          <a:xfrm>
            <a:off x="2426827" y="3740105"/>
            <a:ext cx="258318" cy="17765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C264878-CC3C-4B1D-AA58-3E0D2E3D5C63}"/>
                  </a:ext>
                </a:extLst>
              </p:cNvPr>
              <p:cNvSpPr txBox="1"/>
              <p:nvPr/>
            </p:nvSpPr>
            <p:spPr>
              <a:xfrm>
                <a:off x="335445" y="3385780"/>
                <a:ext cx="51663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dirty="0" smtClean="0">
                          <a:latin typeface="Cambria Math" panose="02040503050406030204" pitchFamily="18" charset="0"/>
                        </a:rPr>
                        <m:t>𝑰𝒏𝒊𝒕</m:t>
                      </m:r>
                    </m:oMath>
                  </m:oMathPara>
                </a14:m>
                <a:endParaRPr lang="en-US" sz="120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C264878-CC3C-4B1D-AA58-3E0D2E3D5C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445" y="3385780"/>
                <a:ext cx="516635" cy="27699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5B669C3-DDAD-49BB-9DD6-D6DBC3859F46}"/>
                  </a:ext>
                </a:extLst>
              </p:cNvPr>
              <p:cNvSpPr txBox="1"/>
              <p:nvPr/>
            </p:nvSpPr>
            <p:spPr>
              <a:xfrm>
                <a:off x="1011598" y="3385780"/>
                <a:ext cx="51663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dirty="0" smtClean="0">
                          <a:latin typeface="Cambria Math" panose="02040503050406030204" pitchFamily="18" charset="0"/>
                        </a:rPr>
                        <m:t>𝑻𝒓</m:t>
                      </m:r>
                    </m:oMath>
                  </m:oMathPara>
                </a14:m>
                <a:endParaRPr lang="en-US" sz="120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5B669C3-DDAD-49BB-9DD6-D6DBC3859F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598" y="3385780"/>
                <a:ext cx="516635" cy="2769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C7926FF-02C3-4A5F-84BA-A52212C72D13}"/>
                  </a:ext>
                </a:extLst>
              </p:cNvPr>
              <p:cNvSpPr txBox="1"/>
              <p:nvPr/>
            </p:nvSpPr>
            <p:spPr>
              <a:xfrm>
                <a:off x="1677263" y="3389818"/>
                <a:ext cx="51663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dirty="0" smtClean="0">
                          <a:latin typeface="Cambria Math" panose="02040503050406030204" pitchFamily="18" charset="0"/>
                        </a:rPr>
                        <m:t>𝑻𝒓</m:t>
                      </m:r>
                    </m:oMath>
                  </m:oMathPara>
                </a14:m>
                <a:endParaRPr lang="en-US" sz="120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C7926FF-02C3-4A5F-84BA-A52212C72D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7263" y="3389818"/>
                <a:ext cx="516635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85AF275-A45B-4D60-AA42-08F0E6484C1D}"/>
                  </a:ext>
                </a:extLst>
              </p:cNvPr>
              <p:cNvSpPr txBox="1"/>
              <p:nvPr/>
            </p:nvSpPr>
            <p:spPr>
              <a:xfrm>
                <a:off x="2367359" y="3373667"/>
                <a:ext cx="51663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smtClean="0">
                          <a:latin typeface="Cambria Math" panose="02040503050406030204" pitchFamily="18" charset="0"/>
                        </a:rPr>
                        <m:t>¬</m:t>
                      </m:r>
                      <m:r>
                        <a:rPr lang="en-US" sz="1200" b="1" i="1" smtClean="0">
                          <a:latin typeface="Cambria Math" panose="02040503050406030204" pitchFamily="18" charset="0"/>
                        </a:rPr>
                        <m:t>𝑩𝒂𝒅</m:t>
                      </m:r>
                    </m:oMath>
                  </m:oMathPara>
                </a14:m>
                <a:endParaRPr lang="en-US" sz="120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85AF275-A45B-4D60-AA42-08F0E6484C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7359" y="3373667"/>
                <a:ext cx="516635" cy="2769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3322CD4C-8FAF-43B6-951D-AF5B9E7DDC93}"/>
              </a:ext>
            </a:extLst>
          </p:cNvPr>
          <p:cNvSpPr txBox="1"/>
          <p:nvPr/>
        </p:nvSpPr>
        <p:spPr>
          <a:xfrm>
            <a:off x="540948" y="5112707"/>
            <a:ext cx="20233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Push Down Machines</a:t>
            </a:r>
          </a:p>
          <a:p>
            <a:r>
              <a:rPr lang="en-US" sz="1400"/>
              <a:t>(SW model checking)</a:t>
            </a:r>
          </a:p>
          <a:p>
            <a:r>
              <a:rPr lang="en-US" sz="1400"/>
              <a:t>[Hoder, B, SAT 2012]</a:t>
            </a: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F523D228-D606-4602-91DF-67BEED08F640}"/>
              </a:ext>
            </a:extLst>
          </p:cNvPr>
          <p:cNvSpPr/>
          <p:nvPr/>
        </p:nvSpPr>
        <p:spPr bwMode="auto">
          <a:xfrm rot="19233833">
            <a:off x="1159214" y="4006580"/>
            <a:ext cx="258318" cy="17765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12AB968-56C6-44C9-A158-A3112C12C013}"/>
              </a:ext>
            </a:extLst>
          </p:cNvPr>
          <p:cNvSpPr/>
          <p:nvPr/>
        </p:nvSpPr>
        <p:spPr bwMode="auto">
          <a:xfrm>
            <a:off x="746447" y="4136460"/>
            <a:ext cx="387477" cy="3553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3F8CE4FF-41D1-43DA-B6AD-2E002A34CAF9}"/>
              </a:ext>
            </a:extLst>
          </p:cNvPr>
          <p:cNvSpPr/>
          <p:nvPr/>
        </p:nvSpPr>
        <p:spPr bwMode="auto">
          <a:xfrm rot="19233833">
            <a:off x="1813591" y="4007845"/>
            <a:ext cx="258318" cy="17765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194E73E-4845-4810-8D26-D0F11E224108}"/>
              </a:ext>
            </a:extLst>
          </p:cNvPr>
          <p:cNvSpPr/>
          <p:nvPr/>
        </p:nvSpPr>
        <p:spPr bwMode="auto">
          <a:xfrm>
            <a:off x="1404659" y="4142289"/>
            <a:ext cx="387477" cy="3553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17420501-BC14-452F-A409-3F1B26E34414}"/>
              </a:ext>
            </a:extLst>
          </p:cNvPr>
          <p:cNvSpPr/>
          <p:nvPr/>
        </p:nvSpPr>
        <p:spPr bwMode="auto">
          <a:xfrm rot="19233833">
            <a:off x="1164134" y="4499646"/>
            <a:ext cx="258318" cy="17765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EEAEEE3-9BD6-4273-9B71-1F4927F8FD03}"/>
              </a:ext>
            </a:extLst>
          </p:cNvPr>
          <p:cNvSpPr/>
          <p:nvPr/>
        </p:nvSpPr>
        <p:spPr bwMode="auto">
          <a:xfrm>
            <a:off x="746447" y="4628735"/>
            <a:ext cx="387477" cy="3553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95350F8-4EDD-4A38-A3D8-A381F402E151}"/>
              </a:ext>
            </a:extLst>
          </p:cNvPr>
          <p:cNvSpPr txBox="1"/>
          <p:nvPr/>
        </p:nvSpPr>
        <p:spPr>
          <a:xfrm>
            <a:off x="3089721" y="930749"/>
            <a:ext cx="1506737" cy="563231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/>
              <a:t>Finite State</a:t>
            </a:r>
          </a:p>
          <a:p>
            <a:endParaRPr lang="en-US" sz="1800"/>
          </a:p>
          <a:p>
            <a:r>
              <a:rPr lang="en-US" sz="1800"/>
              <a:t>SAT</a:t>
            </a:r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r>
              <a:rPr lang="en-US" sz="1800"/>
              <a:t>Infinite State</a:t>
            </a:r>
          </a:p>
          <a:p>
            <a:endParaRPr lang="en-US" sz="1800"/>
          </a:p>
          <a:p>
            <a:r>
              <a:rPr lang="en-US" sz="1800"/>
              <a:t>SMT</a:t>
            </a:r>
          </a:p>
          <a:p>
            <a:r>
              <a:rPr lang="en-US" sz="1800"/>
              <a:t>Arithmetic</a:t>
            </a:r>
          </a:p>
          <a:p>
            <a:r>
              <a:rPr lang="en-US" sz="1800"/>
              <a:t>Arrays</a:t>
            </a:r>
          </a:p>
          <a:p>
            <a:r>
              <a:rPr lang="en-US" sz="1800"/>
              <a:t>Quantifiers </a:t>
            </a:r>
          </a:p>
          <a:p>
            <a:pPr marL="342900" indent="-342900" algn="l">
              <a:buFontTx/>
              <a:buChar char="-"/>
            </a:pPr>
            <a:endParaRPr lang="en-US" sz="18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68F3AD2-3676-40BB-BB33-1F2D65C69443}"/>
              </a:ext>
            </a:extLst>
          </p:cNvPr>
          <p:cNvSpPr txBox="1"/>
          <p:nvPr/>
        </p:nvSpPr>
        <p:spPr>
          <a:xfrm>
            <a:off x="4794617" y="930749"/>
            <a:ext cx="4271234" cy="563231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800"/>
              <a:t>Search Strategies</a:t>
            </a:r>
          </a:p>
          <a:p>
            <a:endParaRPr lang="en-US" sz="1800"/>
          </a:p>
          <a:p>
            <a:pPr algn="l"/>
            <a:r>
              <a:rPr lang="en-US" sz="1800"/>
              <a:t>[Bradley, VMCAI 11]</a:t>
            </a:r>
            <a:br>
              <a:rPr lang="en-US" sz="1800"/>
            </a:br>
            <a:r>
              <a:rPr lang="en-US" sz="1800"/>
              <a:t>CTI – Counter Examples To Induction</a:t>
            </a:r>
          </a:p>
          <a:p>
            <a:pPr algn="l"/>
            <a:endParaRPr lang="en-US" sz="1800"/>
          </a:p>
          <a:p>
            <a:pPr algn="l"/>
            <a:endParaRPr lang="en-US" sz="1800"/>
          </a:p>
          <a:p>
            <a:pPr algn="l"/>
            <a:r>
              <a:rPr lang="en-US" sz="1800"/>
              <a:t>[</a:t>
            </a:r>
            <a:r>
              <a:rPr lang="en-US" sz="1800" err="1"/>
              <a:t>G&amp;Ivrii</a:t>
            </a:r>
            <a:r>
              <a:rPr lang="en-US" sz="1800"/>
              <a:t>, FMCAD 15]</a:t>
            </a:r>
            <a:br>
              <a:rPr lang="en-US" sz="1800"/>
            </a:br>
            <a:r>
              <a:rPr lang="en-US" sz="1800"/>
              <a:t>Under and over-approximations</a:t>
            </a:r>
          </a:p>
          <a:p>
            <a:pPr algn="l"/>
            <a:endParaRPr lang="en-US" sz="1800"/>
          </a:p>
          <a:p>
            <a:pPr algn="l"/>
            <a:endParaRPr lang="en-US" sz="1800"/>
          </a:p>
          <a:p>
            <a:pPr algn="l"/>
            <a:r>
              <a:rPr lang="en-US" sz="1800"/>
              <a:t>[</a:t>
            </a:r>
            <a:r>
              <a:rPr lang="en-US" sz="1800" err="1"/>
              <a:t>Vizel&amp;G</a:t>
            </a:r>
            <a:r>
              <a:rPr lang="en-US" sz="1800"/>
              <a:t>, CAV 14]</a:t>
            </a:r>
            <a:br>
              <a:rPr lang="en-US" sz="1800"/>
            </a:br>
            <a:r>
              <a:rPr lang="en-US" sz="1800"/>
              <a:t>Use SAT for blocking</a:t>
            </a:r>
            <a:br>
              <a:rPr lang="en-US" sz="1800"/>
            </a:br>
            <a:r>
              <a:rPr lang="en-US" sz="1800"/>
              <a:t>IC3 for pushing</a:t>
            </a:r>
          </a:p>
          <a:p>
            <a:pPr algn="l"/>
            <a:endParaRPr lang="en-US" sz="1800"/>
          </a:p>
          <a:p>
            <a:pPr algn="l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184400570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Verification by Incremental Generalization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490133" y="2144889"/>
            <a:ext cx="2393245" cy="1555576"/>
            <a:chOff x="2957689" y="2438399"/>
            <a:chExt cx="3228622" cy="2144890"/>
          </a:xfrm>
        </p:grpSpPr>
        <p:sp>
          <p:nvSpPr>
            <p:cNvPr id="7" name="Rounded Rectangle 6"/>
            <p:cNvSpPr/>
            <p:nvPr/>
          </p:nvSpPr>
          <p:spPr>
            <a:xfrm>
              <a:off x="2957689" y="2438399"/>
              <a:ext cx="3228622" cy="214489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000" b="0"/>
                <a:t>A counterexample of length N exists?</a:t>
              </a:r>
            </a:p>
            <a:p>
              <a:endParaRPr lang="en-US" sz="2000" b="0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071282" y="3901563"/>
              <a:ext cx="892971" cy="55658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0"/>
                <a:t>SMT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506601" y="4670860"/>
            <a:ext cx="2354200" cy="1425498"/>
            <a:chOff x="2957689" y="2438399"/>
            <a:chExt cx="3228622" cy="2144890"/>
          </a:xfrm>
        </p:grpSpPr>
        <p:sp>
          <p:nvSpPr>
            <p:cNvPr id="10" name="Rounded Rectangle 9"/>
            <p:cNvSpPr/>
            <p:nvPr/>
          </p:nvSpPr>
          <p:spPr>
            <a:xfrm>
              <a:off x="2957689" y="2438399"/>
              <a:ext cx="3228622" cy="214489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0"/>
                <a:t>Generalize proof</a:t>
              </a:r>
            </a:p>
            <a:p>
              <a:pPr algn="ctr"/>
              <a:endParaRPr lang="en-US" sz="2000" b="0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3071283" y="3894820"/>
              <a:ext cx="955297" cy="56332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0"/>
                <a:t>SMT</a:t>
              </a:r>
            </a:p>
          </p:txBody>
        </p:sp>
      </p:grpSp>
      <p:cxnSp>
        <p:nvCxnSpPr>
          <p:cNvPr id="12" name="Elbow Connector 11"/>
          <p:cNvCxnSpPr>
            <a:stCxn id="7" idx="2"/>
            <a:endCxn id="10" idx="0"/>
          </p:cNvCxnSpPr>
          <p:nvPr/>
        </p:nvCxnSpPr>
        <p:spPr>
          <a:xfrm rot="5400000">
            <a:off x="2200032" y="4184135"/>
            <a:ext cx="970395" cy="3055"/>
          </a:xfrm>
          <a:prstGeom prst="bentConnector3">
            <a:avLst>
              <a:gd name="adj1" fmla="val 50000"/>
            </a:avLst>
          </a:prstGeom>
          <a:ln w="635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551290" y="3951462"/>
            <a:ext cx="2381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/>
              <a:t>No + bounded proof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74598" y="5383832"/>
            <a:ext cx="1456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/>
              <a:t>candidate</a:t>
            </a:r>
            <a:r>
              <a:rPr lang="en-US" sz="2000"/>
              <a:t> </a:t>
            </a:r>
            <a:r>
              <a:rPr lang="en-US" sz="2000" b="1" i="1" err="1">
                <a:latin typeface="Times New Roman" charset="0"/>
                <a:ea typeface="Times New Roman" charset="0"/>
                <a:cs typeface="Times New Roman" charset="0"/>
              </a:rPr>
              <a:t>Inv</a:t>
            </a:r>
            <a:endParaRPr lang="en-US" sz="2000" b="1" i="1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7" name="Elbow Connector 16"/>
          <p:cNvCxnSpPr>
            <a:stCxn id="10" idx="3"/>
            <a:endCxn id="22" idx="2"/>
          </p:cNvCxnSpPr>
          <p:nvPr/>
        </p:nvCxnSpPr>
        <p:spPr>
          <a:xfrm flipV="1">
            <a:off x="3860801" y="4901529"/>
            <a:ext cx="2373841" cy="482080"/>
          </a:xfrm>
          <a:prstGeom prst="bentConnector2">
            <a:avLst/>
          </a:prstGeom>
          <a:ln w="635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5120216" y="3493431"/>
            <a:ext cx="2228851" cy="1408098"/>
            <a:chOff x="2957689" y="2438399"/>
            <a:chExt cx="3228622" cy="2144890"/>
          </a:xfrm>
        </p:grpSpPr>
        <p:sp>
          <p:nvSpPr>
            <p:cNvPr id="22" name="Rounded Rectangle 21"/>
            <p:cNvSpPr/>
            <p:nvPr/>
          </p:nvSpPr>
          <p:spPr>
            <a:xfrm>
              <a:off x="2957689" y="2438399"/>
              <a:ext cx="3228622" cy="214489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b="0"/>
                <a:t>Is a safe inductive invariant?</a:t>
              </a:r>
            </a:p>
            <a:p>
              <a:pPr algn="ctr"/>
              <a:endParaRPr lang="en-US" sz="1800" b="0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3071284" y="3889461"/>
              <a:ext cx="968746" cy="568682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0"/>
                <a:t>SMT</a:t>
              </a:r>
            </a:p>
          </p:txBody>
        </p:sp>
      </p:grpSp>
      <p:cxnSp>
        <p:nvCxnSpPr>
          <p:cNvPr id="27" name="Elbow Connector 26"/>
          <p:cNvCxnSpPr>
            <a:stCxn id="22" idx="0"/>
            <a:endCxn id="7" idx="3"/>
          </p:cNvCxnSpPr>
          <p:nvPr/>
        </p:nvCxnSpPr>
        <p:spPr>
          <a:xfrm rot="16200000" flipV="1">
            <a:off x="4773633" y="2032422"/>
            <a:ext cx="570754" cy="2351264"/>
          </a:xfrm>
          <a:prstGeom prst="bentConnector2">
            <a:avLst/>
          </a:prstGeom>
          <a:ln w="635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328231" y="2441578"/>
            <a:ext cx="2381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/>
              <a:t>No, </a:t>
            </a:r>
            <a:r>
              <a:rPr lang="en-US" sz="2000" b="0">
                <a:latin typeface="Consolas" charset="0"/>
                <a:ea typeface="Consolas" charset="0"/>
                <a:cs typeface="Consolas" charset="0"/>
              </a:rPr>
              <a:t>N:=N+1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45" y="3443206"/>
            <a:ext cx="692672" cy="868032"/>
          </a:xfrm>
          <a:prstGeom prst="rect">
            <a:avLst/>
          </a:prstGeom>
        </p:spPr>
      </p:pic>
      <p:cxnSp>
        <p:nvCxnSpPr>
          <p:cNvPr id="32" name="Elbow Connector 31"/>
          <p:cNvCxnSpPr>
            <a:stCxn id="7" idx="1"/>
            <a:endCxn id="31" idx="0"/>
          </p:cNvCxnSpPr>
          <p:nvPr/>
        </p:nvCxnSpPr>
        <p:spPr>
          <a:xfrm rot="10800000" flipV="1">
            <a:off x="511881" y="2922676"/>
            <a:ext cx="978252" cy="520529"/>
          </a:xfrm>
          <a:prstGeom prst="bentConnector2">
            <a:avLst/>
          </a:prstGeom>
          <a:ln w="635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-145698" y="2490801"/>
            <a:ext cx="2381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FF0000"/>
                </a:solidFill>
              </a:rPr>
              <a:t>Yes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934200" y="3766796"/>
            <a:ext cx="1456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B050"/>
                </a:solidFill>
              </a:rPr>
              <a:t>YES</a:t>
            </a:r>
            <a:endParaRPr lang="en-US" sz="2000" b="1" i="1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1095" y="3723276"/>
            <a:ext cx="940506" cy="947584"/>
          </a:xfrm>
          <a:prstGeom prst="rect">
            <a:avLst/>
          </a:prstGeom>
        </p:spPr>
      </p:pic>
      <p:cxnSp>
        <p:nvCxnSpPr>
          <p:cNvPr id="41" name="Straight Arrow Connector 40"/>
          <p:cNvCxnSpPr>
            <a:stCxn id="22" idx="3"/>
            <a:endCxn id="40" idx="1"/>
          </p:cNvCxnSpPr>
          <p:nvPr/>
        </p:nvCxnSpPr>
        <p:spPr>
          <a:xfrm flipV="1">
            <a:off x="7349067" y="4197068"/>
            <a:ext cx="702028" cy="412"/>
          </a:xfrm>
          <a:prstGeom prst="straightConnector1">
            <a:avLst/>
          </a:prstGeom>
          <a:ln w="635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endCxn id="7" idx="0"/>
          </p:cNvCxnSpPr>
          <p:nvPr/>
        </p:nvCxnSpPr>
        <p:spPr>
          <a:xfrm>
            <a:off x="2683701" y="1563487"/>
            <a:ext cx="3055" cy="581402"/>
          </a:xfrm>
          <a:prstGeom prst="straightConnector1">
            <a:avLst/>
          </a:prstGeom>
          <a:ln w="635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2119010" y="1497179"/>
            <a:ext cx="2381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>
                <a:latin typeface="Consolas" charset="0"/>
                <a:ea typeface="Consolas" charset="0"/>
                <a:cs typeface="Consolas" charset="0"/>
              </a:rPr>
              <a:t>T, N=0</a:t>
            </a:r>
          </a:p>
        </p:txBody>
      </p:sp>
    </p:spTree>
    <p:extLst>
      <p:ext uri="{BB962C8B-B14F-4D97-AF65-F5344CB8AC3E}">
        <p14:creationId xmlns:p14="http://schemas.microsoft.com/office/powerpoint/2010/main" val="2374327808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FA987-797E-094C-9BD1-CA28792E3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SPACER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916400-5594-724A-858B-83615C36105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50000"/>
              </a:spcBef>
              <a:spcAft>
                <a:spcPct val="0"/>
              </a:spcAft>
              <a:defRPr sz="900" b="1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pitchFamily="1" charset="-128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9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0EC470D-8695-E54E-AEF9-DD9C2B9F9DCF}" type="slidenum">
              <a:rPr lang="en-US" smtClean="0"/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42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37AA552-474E-B749-810F-D88251774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0699" y="148941"/>
            <a:ext cx="739801" cy="1250507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5E4C4589-C40D-1B4F-9390-52C952F2B15D}"/>
              </a:ext>
            </a:extLst>
          </p:cNvPr>
          <p:cNvGrpSpPr/>
          <p:nvPr/>
        </p:nvGrpSpPr>
        <p:grpSpPr>
          <a:xfrm>
            <a:off x="2651203" y="1572218"/>
            <a:ext cx="6256917" cy="4377756"/>
            <a:chOff x="3764280" y="618880"/>
            <a:chExt cx="8342556" cy="5837007"/>
          </a:xfrm>
        </p:grpSpPr>
        <p:sp>
          <p:nvSpPr>
            <p:cNvPr id="47" name="Alternate Process 46">
              <a:extLst>
                <a:ext uri="{FF2B5EF4-FFF2-40B4-BE49-F238E27FC236}">
                  <a16:creationId xmlns:a16="http://schemas.microsoft.com/office/drawing/2014/main" id="{06B8226F-89D0-DF47-B9AB-A13CD3B81722}"/>
                </a:ext>
              </a:extLst>
            </p:cNvPr>
            <p:cNvSpPr/>
            <p:nvPr/>
          </p:nvSpPr>
          <p:spPr>
            <a:xfrm>
              <a:off x="3764280" y="618880"/>
              <a:ext cx="8342556" cy="4957761"/>
            </a:xfrm>
            <a:prstGeom prst="flowChartAlternateProcess">
              <a:avLst/>
            </a:prstGeom>
            <a:noFill/>
            <a:ln w="38100" cmpd="sng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 b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Alternate Process 12">
              <a:extLst>
                <a:ext uri="{FF2B5EF4-FFF2-40B4-BE49-F238E27FC236}">
                  <a16:creationId xmlns:a16="http://schemas.microsoft.com/office/drawing/2014/main" id="{7F701D5F-5619-0948-8EFA-092147C85044}"/>
                </a:ext>
              </a:extLst>
            </p:cNvPr>
            <p:cNvSpPr/>
            <p:nvPr/>
          </p:nvSpPr>
          <p:spPr>
            <a:xfrm>
              <a:off x="7228148" y="2062526"/>
              <a:ext cx="1476407" cy="715082"/>
            </a:xfrm>
            <a:prstGeom prst="flowChartAlternateProcess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b="0">
                  <a:solidFill>
                    <a:schemeClr val="tx1"/>
                  </a:solidFill>
                  <a:latin typeface="Calibri" panose="020F0502020204030204"/>
                </a:rPr>
                <a:t>Generate predecessor</a:t>
              </a:r>
            </a:p>
          </p:txBody>
        </p:sp>
        <p:sp>
          <p:nvSpPr>
            <p:cNvPr id="14" name="Alternate Process 13">
              <a:extLst>
                <a:ext uri="{FF2B5EF4-FFF2-40B4-BE49-F238E27FC236}">
                  <a16:creationId xmlns:a16="http://schemas.microsoft.com/office/drawing/2014/main" id="{2C16017A-622F-4E45-A47D-7A4381E5535B}"/>
                </a:ext>
              </a:extLst>
            </p:cNvPr>
            <p:cNvSpPr/>
            <p:nvPr/>
          </p:nvSpPr>
          <p:spPr>
            <a:xfrm>
              <a:off x="6325500" y="4404321"/>
              <a:ext cx="1476407" cy="763856"/>
            </a:xfrm>
            <a:prstGeom prst="flowChartAlternateProcess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b="0">
                  <a:solidFill>
                    <a:schemeClr val="tx1"/>
                  </a:solidFill>
                  <a:latin typeface="Calibri" panose="020F0502020204030204"/>
                </a:rPr>
                <a:t>Learn reachable state</a:t>
              </a:r>
            </a:p>
          </p:txBody>
        </p:sp>
        <p:sp>
          <p:nvSpPr>
            <p:cNvPr id="15" name="Alternate Process 14">
              <a:extLst>
                <a:ext uri="{FF2B5EF4-FFF2-40B4-BE49-F238E27FC236}">
                  <a16:creationId xmlns:a16="http://schemas.microsoft.com/office/drawing/2014/main" id="{67748B36-4D36-8845-B068-E289F0AC9BE5}"/>
                </a:ext>
              </a:extLst>
            </p:cNvPr>
            <p:cNvSpPr/>
            <p:nvPr/>
          </p:nvSpPr>
          <p:spPr>
            <a:xfrm>
              <a:off x="7984344" y="4417415"/>
              <a:ext cx="1476407" cy="715082"/>
            </a:xfrm>
            <a:prstGeom prst="flowChartAlternateProcess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b="0">
                  <a:solidFill>
                    <a:schemeClr val="tx1"/>
                  </a:solidFill>
                  <a:latin typeface="Calibri" panose="020F0502020204030204"/>
                </a:rPr>
                <a:t>Learn lemma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116D378-AC41-7449-BACF-E7A19B2303C3}"/>
                    </a:ext>
                  </a:extLst>
                </p:cNvPr>
                <p:cNvSpPr txBox="1"/>
                <p:nvPr/>
              </p:nvSpPr>
              <p:spPr>
                <a:xfrm>
                  <a:off x="6574543" y="753015"/>
                  <a:ext cx="3357600" cy="492443"/>
                </a:xfrm>
                <a:prstGeom prst="rect">
                  <a:avLst/>
                </a:prstGeom>
                <a:noFill/>
                <a:ln w="38100"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l"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800">
                      <a:solidFill>
                        <a:prstClr val="black"/>
                      </a:solidFill>
                      <a:latin typeface="Verdana Pro" panose="020B0804030504040204" pitchFamily="34" charset="0"/>
                    </a:rPr>
                    <a:t>Is</a:t>
                  </a:r>
                  <a:r>
                    <a:rPr lang="en-US" sz="1800" b="0">
                      <a:solidFill>
                        <a:prstClr val="black"/>
                      </a:solidFill>
                      <a:latin typeface="Calibri" panose="020F0502020204030204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CA" sz="1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𝑷𝑶𝑩</m:t>
                      </m:r>
                      <m:r>
                        <a:rPr lang="en-CA" sz="1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1800">
                      <a:solidFill>
                        <a:prstClr val="black"/>
                      </a:solidFill>
                      <a:latin typeface="Verdana Pro" panose="020B0804030504040204" pitchFamily="34" charset="0"/>
                    </a:rPr>
                    <a:t>reachable?</a:t>
                  </a: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116D378-AC41-7449-BACF-E7A19B2303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74543" y="753015"/>
                  <a:ext cx="3357600" cy="492443"/>
                </a:xfrm>
                <a:prstGeom prst="rect">
                  <a:avLst/>
                </a:prstGeom>
                <a:blipFill>
                  <a:blip r:embed="rId3"/>
                  <a:stretch>
                    <a:fillRect l="-2179" t="-8197" b="-24590"/>
                  </a:stretch>
                </a:blipFill>
                <a:ln w="381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Down Arrow 16">
              <a:extLst>
                <a:ext uri="{FF2B5EF4-FFF2-40B4-BE49-F238E27FC236}">
                  <a16:creationId xmlns:a16="http://schemas.microsoft.com/office/drawing/2014/main" id="{33468476-0DFA-2240-9F6E-275ACF71CA1B}"/>
                </a:ext>
              </a:extLst>
            </p:cNvPr>
            <p:cNvSpPr/>
            <p:nvPr/>
          </p:nvSpPr>
          <p:spPr>
            <a:xfrm>
              <a:off x="7837813" y="1604093"/>
              <a:ext cx="248807" cy="377307"/>
            </a:xfrm>
            <a:prstGeom prst="downArrow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 b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Down Arrow 17">
              <a:extLst>
                <a:ext uri="{FF2B5EF4-FFF2-40B4-BE49-F238E27FC236}">
                  <a16:creationId xmlns:a16="http://schemas.microsoft.com/office/drawing/2014/main" id="{F4A30D90-04BC-2546-81F9-13E14F73FA19}"/>
                </a:ext>
              </a:extLst>
            </p:cNvPr>
            <p:cNvSpPr/>
            <p:nvPr/>
          </p:nvSpPr>
          <p:spPr>
            <a:xfrm>
              <a:off x="7823233" y="2869475"/>
              <a:ext cx="248807" cy="377307"/>
            </a:xfrm>
            <a:prstGeom prst="downArrow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 b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A4EF2534-5628-B24B-8571-4B4475B6AB8A}"/>
                    </a:ext>
                  </a:extLst>
                </p:cNvPr>
                <p:cNvSpPr/>
                <p:nvPr/>
              </p:nvSpPr>
              <p:spPr>
                <a:xfrm>
                  <a:off x="7630219" y="1234139"/>
                  <a:ext cx="508548" cy="43088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l"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sz="1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𝑷𝑶𝑩</m:t>
                        </m:r>
                      </m:oMath>
                    </m:oMathPara>
                  </a14:m>
                  <a:endParaRPr lang="en-US" sz="1500" b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</mc:Choice>
          <mc:Fallback xmlns="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A4EF2534-5628-B24B-8571-4B4475B6AB8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30219" y="1234139"/>
                  <a:ext cx="508548" cy="430887"/>
                </a:xfrm>
                <a:prstGeom prst="rect">
                  <a:avLst/>
                </a:prstGeom>
                <a:blipFill>
                  <a:blip r:embed="rId4"/>
                  <a:stretch>
                    <a:fillRect r="-483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Alternate Process 19">
              <a:extLst>
                <a:ext uri="{FF2B5EF4-FFF2-40B4-BE49-F238E27FC236}">
                  <a16:creationId xmlns:a16="http://schemas.microsoft.com/office/drawing/2014/main" id="{9FB94F08-8918-EA4B-914B-A65454145E92}"/>
                </a:ext>
              </a:extLst>
            </p:cNvPr>
            <p:cNvSpPr/>
            <p:nvPr/>
          </p:nvSpPr>
          <p:spPr>
            <a:xfrm>
              <a:off x="3897126" y="724621"/>
              <a:ext cx="8084883" cy="4783908"/>
            </a:xfrm>
            <a:prstGeom prst="flowChartAlternateProcess">
              <a:avLst/>
            </a:prstGeom>
            <a:noFill/>
            <a:ln w="38100" cmpd="sng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 b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94617B11-31BC-5B4B-A56F-1D28615AE4F9}"/>
                    </a:ext>
                  </a:extLst>
                </p:cNvPr>
                <p:cNvSpPr/>
                <p:nvPr/>
              </p:nvSpPr>
              <p:spPr>
                <a:xfrm>
                  <a:off x="8008651" y="2794923"/>
                  <a:ext cx="859637" cy="43088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l"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r>
                        <a:rPr lang="en-CA" sz="15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𝑷𝑶𝑩</m:t>
                      </m:r>
                    </m:oMath>
                  </a14:m>
                  <a:r>
                    <a:rPr lang="en-US" sz="1500" b="0">
                      <a:solidFill>
                        <a:prstClr val="black"/>
                      </a:solidFill>
                      <a:latin typeface="Calibri" panose="020F0502020204030204"/>
                      <a:ea typeface="+mn-ea"/>
                    </a:rPr>
                    <a:t>’</a:t>
                  </a: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94617B11-31BC-5B4B-A56F-1D28615AE4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08651" y="2794923"/>
                  <a:ext cx="859637" cy="430887"/>
                </a:xfrm>
                <a:prstGeom prst="rect">
                  <a:avLst/>
                </a:prstGeom>
                <a:blipFill>
                  <a:blip r:embed="rId5"/>
                  <a:stretch>
                    <a:fillRect t="-5660" r="-2830" b="-1886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Alternate Process 21">
                  <a:extLst>
                    <a:ext uri="{FF2B5EF4-FFF2-40B4-BE49-F238E27FC236}">
                      <a16:creationId xmlns:a16="http://schemas.microsoft.com/office/drawing/2014/main" id="{65DCDE3F-707F-7347-9862-C592D06AA76B}"/>
                    </a:ext>
                  </a:extLst>
                </p:cNvPr>
                <p:cNvSpPr/>
                <p:nvPr/>
              </p:nvSpPr>
              <p:spPr>
                <a:xfrm>
                  <a:off x="7143355" y="3255799"/>
                  <a:ext cx="1681979" cy="715082"/>
                </a:xfrm>
                <a:prstGeom prst="flowChartAlternateProcess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350" b="0">
                      <a:solidFill>
                        <a:schemeClr val="tx1"/>
                      </a:solidFill>
                      <a:latin typeface="Calibri" panose="020F0502020204030204"/>
                    </a:rPr>
                    <a:t>Is </a:t>
                  </a:r>
                  <a14:m>
                    <m:oMath xmlns:m="http://schemas.openxmlformats.org/officeDocument/2006/math">
                      <m:r>
                        <a:rPr lang="en-CA" sz="135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𝑷𝑶𝑩</m:t>
                      </m:r>
                      <m:r>
                        <a:rPr lang="en-CA" sz="135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a14:m>
                  <a:r>
                    <a:rPr lang="en-US" sz="1350" b="0">
                      <a:solidFill>
                        <a:schemeClr val="tx1"/>
                      </a:solidFill>
                      <a:latin typeface="Calibri" panose="020F0502020204030204"/>
                    </a:rPr>
                    <a:t> reachable? </a:t>
                  </a:r>
                </a:p>
              </p:txBody>
            </p:sp>
          </mc:Choice>
          <mc:Fallback xmlns="">
            <p:sp>
              <p:nvSpPr>
                <p:cNvPr id="22" name="Alternate Process 21">
                  <a:extLst>
                    <a:ext uri="{FF2B5EF4-FFF2-40B4-BE49-F238E27FC236}">
                      <a16:creationId xmlns:a16="http://schemas.microsoft.com/office/drawing/2014/main" id="{65DCDE3F-707F-7347-9862-C592D06AA76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43355" y="3255799"/>
                  <a:ext cx="1681979" cy="715082"/>
                </a:xfrm>
                <a:prstGeom prst="flowChartAlternateProcess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Bent Arrow 22">
              <a:extLst>
                <a:ext uri="{FF2B5EF4-FFF2-40B4-BE49-F238E27FC236}">
                  <a16:creationId xmlns:a16="http://schemas.microsoft.com/office/drawing/2014/main" id="{1AE952F5-921A-0D4A-A268-B88435E205C2}"/>
                </a:ext>
              </a:extLst>
            </p:cNvPr>
            <p:cNvSpPr/>
            <p:nvPr/>
          </p:nvSpPr>
          <p:spPr>
            <a:xfrm rot="10800000" flipV="1">
              <a:off x="8701243" y="2231193"/>
              <a:ext cx="2384512" cy="1891490"/>
            </a:xfrm>
            <a:prstGeom prst="bentArrow">
              <a:avLst>
                <a:gd name="adj1" fmla="val 10341"/>
                <a:gd name="adj2" fmla="val 11257"/>
                <a:gd name="adj3" fmla="val 25000"/>
                <a:gd name="adj4" fmla="val 47414"/>
              </a:avLst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 b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" name="Bent Arrow 23">
              <a:extLst>
                <a:ext uri="{FF2B5EF4-FFF2-40B4-BE49-F238E27FC236}">
                  <a16:creationId xmlns:a16="http://schemas.microsoft.com/office/drawing/2014/main" id="{B07F736E-4F30-2E4C-9167-74A15F815A41}"/>
                </a:ext>
              </a:extLst>
            </p:cNvPr>
            <p:cNvSpPr/>
            <p:nvPr/>
          </p:nvSpPr>
          <p:spPr>
            <a:xfrm>
              <a:off x="4678754" y="2215736"/>
              <a:ext cx="2549394" cy="1816436"/>
            </a:xfrm>
            <a:prstGeom prst="bentArrow">
              <a:avLst>
                <a:gd name="adj1" fmla="val 11830"/>
                <a:gd name="adj2" fmla="val 13241"/>
                <a:gd name="adj3" fmla="val 25000"/>
                <a:gd name="adj4" fmla="val 43750"/>
              </a:avLst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 b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Alternate Process 25">
                  <a:extLst>
                    <a:ext uri="{FF2B5EF4-FFF2-40B4-BE49-F238E27FC236}">
                      <a16:creationId xmlns:a16="http://schemas.microsoft.com/office/drawing/2014/main" id="{D53A4E65-0901-5A40-BCDB-CD980D83576F}"/>
                    </a:ext>
                  </a:extLst>
                </p:cNvPr>
                <p:cNvSpPr/>
                <p:nvPr/>
              </p:nvSpPr>
              <p:spPr>
                <a:xfrm>
                  <a:off x="4184403" y="4054983"/>
                  <a:ext cx="1564704" cy="1064420"/>
                </a:xfrm>
                <a:prstGeom prst="flowChartAlternateProcess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350" b="0">
                      <a:solidFill>
                        <a:schemeClr val="tx1"/>
                      </a:solidFill>
                      <a:latin typeface="Calibri" panose="020F0502020204030204"/>
                    </a:rPr>
                    <a:t>Reachable states intersect with </a:t>
                  </a:r>
                  <a14:m>
                    <m:oMath xmlns:m="http://schemas.openxmlformats.org/officeDocument/2006/math">
                      <m:r>
                        <a:rPr lang="en-CA" sz="135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𝑷𝑶𝑩</m:t>
                      </m:r>
                    </m:oMath>
                  </a14:m>
                  <a:r>
                    <a:rPr lang="en-US" sz="1350" b="0">
                      <a:solidFill>
                        <a:schemeClr val="tx1"/>
                      </a:solidFill>
                      <a:latin typeface="Calibri" panose="020F0502020204030204"/>
                    </a:rPr>
                    <a:t> ? </a:t>
                  </a:r>
                </a:p>
              </p:txBody>
            </p:sp>
          </mc:Choice>
          <mc:Fallback xmlns="">
            <p:sp>
              <p:nvSpPr>
                <p:cNvPr id="26" name="Alternate Process 25">
                  <a:extLst>
                    <a:ext uri="{FF2B5EF4-FFF2-40B4-BE49-F238E27FC236}">
                      <a16:creationId xmlns:a16="http://schemas.microsoft.com/office/drawing/2014/main" id="{D53A4E65-0901-5A40-BCDB-CD980D83576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4403" y="4054983"/>
                  <a:ext cx="1564704" cy="1064420"/>
                </a:xfrm>
                <a:prstGeom prst="flowChartAlternateProcess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Alternate Process 26">
                  <a:extLst>
                    <a:ext uri="{FF2B5EF4-FFF2-40B4-BE49-F238E27FC236}">
                      <a16:creationId xmlns:a16="http://schemas.microsoft.com/office/drawing/2014/main" id="{AE9F6886-D93B-DE48-BE0A-DDF3EC62D17A}"/>
                    </a:ext>
                  </a:extLst>
                </p:cNvPr>
                <p:cNvSpPr/>
                <p:nvPr/>
              </p:nvSpPr>
              <p:spPr>
                <a:xfrm>
                  <a:off x="10268898" y="4122683"/>
                  <a:ext cx="1564704" cy="1064420"/>
                </a:xfrm>
                <a:prstGeom prst="flowChartAlternateProcess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CA" sz="1350" b="0">
                      <a:solidFill>
                        <a:schemeClr val="tx1"/>
                      </a:solidFill>
                      <a:latin typeface="Calibri" panose="020F0502020204030204"/>
                    </a:rPr>
                    <a:t>Lemmas block</a:t>
                  </a:r>
                  <a14:m>
                    <m:oMath xmlns:m="http://schemas.openxmlformats.org/officeDocument/2006/math">
                      <m:r>
                        <a:rPr lang="en-CA" sz="135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𝑷𝑶𝑩</m:t>
                      </m:r>
                    </m:oMath>
                  </a14:m>
                  <a:r>
                    <a:rPr lang="en-US" sz="1350" b="0">
                      <a:solidFill>
                        <a:schemeClr val="tx1"/>
                      </a:solidFill>
                      <a:latin typeface="Calibri" panose="020F0502020204030204"/>
                    </a:rPr>
                    <a:t> ?</a:t>
                  </a:r>
                  <a:r>
                    <a:rPr lang="en-CA" sz="1350" b="0">
                      <a:solidFill>
                        <a:schemeClr val="tx1"/>
                      </a:solidFill>
                      <a:latin typeface="Calibri" panose="020F0502020204030204"/>
                    </a:rPr>
                    <a:t> </a:t>
                  </a:r>
                  <a:endParaRPr lang="en-US" sz="1350" b="0">
                    <a:solidFill>
                      <a:schemeClr val="tx1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27" name="Alternate Process 26">
                  <a:extLst>
                    <a:ext uri="{FF2B5EF4-FFF2-40B4-BE49-F238E27FC236}">
                      <a16:creationId xmlns:a16="http://schemas.microsoft.com/office/drawing/2014/main" id="{AE9F6886-D93B-DE48-BE0A-DDF3EC62D17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68898" y="4122683"/>
                  <a:ext cx="1564704" cy="1064420"/>
                </a:xfrm>
                <a:prstGeom prst="flowChartAlternateProcess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Down Arrow 28">
              <a:extLst>
                <a:ext uri="{FF2B5EF4-FFF2-40B4-BE49-F238E27FC236}">
                  <a16:creationId xmlns:a16="http://schemas.microsoft.com/office/drawing/2014/main" id="{36595399-302C-4041-87D8-B3DF438339ED}"/>
                </a:ext>
              </a:extLst>
            </p:cNvPr>
            <p:cNvSpPr/>
            <p:nvPr/>
          </p:nvSpPr>
          <p:spPr>
            <a:xfrm rot="2201163">
              <a:off x="7456533" y="4040996"/>
              <a:ext cx="248807" cy="377307"/>
            </a:xfrm>
            <a:prstGeom prst="downArrow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 b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0" name="Down Arrow 29">
              <a:extLst>
                <a:ext uri="{FF2B5EF4-FFF2-40B4-BE49-F238E27FC236}">
                  <a16:creationId xmlns:a16="http://schemas.microsoft.com/office/drawing/2014/main" id="{2B8F0B28-0DD1-F24E-AE2D-87800FB9A2F7}"/>
                </a:ext>
              </a:extLst>
            </p:cNvPr>
            <p:cNvSpPr/>
            <p:nvPr/>
          </p:nvSpPr>
          <p:spPr>
            <a:xfrm rot="19451626">
              <a:off x="8174450" y="4029593"/>
              <a:ext cx="248807" cy="377307"/>
            </a:xfrm>
            <a:prstGeom prst="downArrow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 b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1" name="Down Arrow 30">
              <a:extLst>
                <a:ext uri="{FF2B5EF4-FFF2-40B4-BE49-F238E27FC236}">
                  <a16:creationId xmlns:a16="http://schemas.microsoft.com/office/drawing/2014/main" id="{F02F3A4B-2F6B-194A-A070-CB3EFB1C0BB0}"/>
                </a:ext>
              </a:extLst>
            </p:cNvPr>
            <p:cNvSpPr/>
            <p:nvPr/>
          </p:nvSpPr>
          <p:spPr>
            <a:xfrm rot="16200000">
              <a:off x="9710071" y="4356798"/>
              <a:ext cx="288166" cy="786805"/>
            </a:xfrm>
            <a:prstGeom prst="downArrow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 b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2" name="Down Arrow 31">
              <a:extLst>
                <a:ext uri="{FF2B5EF4-FFF2-40B4-BE49-F238E27FC236}">
                  <a16:creationId xmlns:a16="http://schemas.microsoft.com/office/drawing/2014/main" id="{F72C5EF9-171F-A249-A650-178777B87649}"/>
                </a:ext>
              </a:extLst>
            </p:cNvPr>
            <p:cNvSpPr/>
            <p:nvPr/>
          </p:nvSpPr>
          <p:spPr>
            <a:xfrm rot="5400000">
              <a:off x="5883814" y="4487445"/>
              <a:ext cx="288165" cy="525514"/>
            </a:xfrm>
            <a:prstGeom prst="downArrow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 b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Down Arrow 32">
              <a:extLst>
                <a:ext uri="{FF2B5EF4-FFF2-40B4-BE49-F238E27FC236}">
                  <a16:creationId xmlns:a16="http://schemas.microsoft.com/office/drawing/2014/main" id="{F82776D9-D4DA-5A41-9FFF-8C71719F3E75}"/>
                </a:ext>
              </a:extLst>
            </p:cNvPr>
            <p:cNvSpPr/>
            <p:nvPr/>
          </p:nvSpPr>
          <p:spPr>
            <a:xfrm>
              <a:off x="4717948" y="5142214"/>
              <a:ext cx="248807" cy="698121"/>
            </a:xfrm>
            <a:prstGeom prst="downArrow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 b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4" name="Down Arrow 33">
              <a:extLst>
                <a:ext uri="{FF2B5EF4-FFF2-40B4-BE49-F238E27FC236}">
                  <a16:creationId xmlns:a16="http://schemas.microsoft.com/office/drawing/2014/main" id="{97233830-D03A-1744-B61C-8C8CD0C418BC}"/>
                </a:ext>
              </a:extLst>
            </p:cNvPr>
            <p:cNvSpPr/>
            <p:nvPr/>
          </p:nvSpPr>
          <p:spPr>
            <a:xfrm>
              <a:off x="10842860" y="5187104"/>
              <a:ext cx="248807" cy="673692"/>
            </a:xfrm>
            <a:prstGeom prst="downArrow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 b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A7659E8-DFC6-FE4E-9199-F69B2B8CD503}"/>
                </a:ext>
              </a:extLst>
            </p:cNvPr>
            <p:cNvSpPr txBox="1"/>
            <p:nvPr/>
          </p:nvSpPr>
          <p:spPr>
            <a:xfrm>
              <a:off x="6906397" y="3966877"/>
              <a:ext cx="57742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b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YES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B851C83-8917-7341-9A11-902FBBF57BDB}"/>
                </a:ext>
              </a:extLst>
            </p:cNvPr>
            <p:cNvSpPr txBox="1"/>
            <p:nvPr/>
          </p:nvSpPr>
          <p:spPr>
            <a:xfrm>
              <a:off x="11082937" y="5168177"/>
              <a:ext cx="57742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b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YES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DBF9081-B48B-7343-A2E6-882F07EA089F}"/>
                </a:ext>
              </a:extLst>
            </p:cNvPr>
            <p:cNvSpPr txBox="1"/>
            <p:nvPr/>
          </p:nvSpPr>
          <p:spPr>
            <a:xfrm>
              <a:off x="4988097" y="5192069"/>
              <a:ext cx="57742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b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YES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6E05923-F23D-AA4A-AFD5-705D9BF57AD8}"/>
                </a:ext>
              </a:extLst>
            </p:cNvPr>
            <p:cNvSpPr txBox="1"/>
            <p:nvPr/>
          </p:nvSpPr>
          <p:spPr>
            <a:xfrm>
              <a:off x="11098985" y="3679028"/>
              <a:ext cx="54972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b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NO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2B76A89-7675-ED42-B513-F085F4103B09}"/>
                </a:ext>
              </a:extLst>
            </p:cNvPr>
            <p:cNvSpPr txBox="1"/>
            <p:nvPr/>
          </p:nvSpPr>
          <p:spPr>
            <a:xfrm>
              <a:off x="4141101" y="3632779"/>
              <a:ext cx="54972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b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NO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5446C71-A818-4340-9873-213B256191D1}"/>
                </a:ext>
              </a:extLst>
            </p:cNvPr>
            <p:cNvSpPr txBox="1"/>
            <p:nvPr/>
          </p:nvSpPr>
          <p:spPr>
            <a:xfrm>
              <a:off x="8405867" y="3998523"/>
              <a:ext cx="54972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b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NO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7D1C1ED-F2BE-444B-BDB9-1DCBB888DE92}"/>
                </a:ext>
              </a:extLst>
            </p:cNvPr>
            <p:cNvSpPr txBox="1"/>
            <p:nvPr/>
          </p:nvSpPr>
          <p:spPr>
            <a:xfrm>
              <a:off x="10600764" y="5807000"/>
              <a:ext cx="782693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0">
                  <a:solidFill>
                    <a:srgbClr val="7030A0"/>
                  </a:solidFill>
                  <a:latin typeface="Calibri" panose="020F0502020204030204"/>
                  <a:ea typeface="+mn-ea"/>
                </a:rPr>
                <a:t>NO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DADB106-A7D3-264E-B454-55C871117BA7}"/>
                </a:ext>
              </a:extLst>
            </p:cNvPr>
            <p:cNvSpPr txBox="1"/>
            <p:nvPr/>
          </p:nvSpPr>
          <p:spPr>
            <a:xfrm>
              <a:off x="4457085" y="5840334"/>
              <a:ext cx="831852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0">
                  <a:solidFill>
                    <a:srgbClr val="7030A0"/>
                  </a:solidFill>
                  <a:latin typeface="Calibri" panose="020F0502020204030204"/>
                  <a:ea typeface="+mn-ea"/>
                </a:rPr>
                <a:t>YES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5F59532E-D751-FC4F-A31F-6B93FAFEDECF}"/>
              </a:ext>
            </a:extLst>
          </p:cNvPr>
          <p:cNvSpPr txBox="1"/>
          <p:nvPr/>
        </p:nvSpPr>
        <p:spPr>
          <a:xfrm>
            <a:off x="109141" y="2225526"/>
            <a:ext cx="2378366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b="0">
                <a:solidFill>
                  <a:prstClr val="black"/>
                </a:solidFill>
                <a:latin typeface="Calibri" panose="020F0502020204030204"/>
                <a:ea typeface="+mn-ea"/>
              </a:rPr>
              <a:t>IC3-style search for solutions to CHCs</a:t>
            </a:r>
          </a:p>
          <a:p>
            <a:pPr marL="214313" indent="-214313" algn="l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350" b="0">
              <a:solidFill>
                <a:prstClr val="black"/>
              </a:solidFill>
              <a:latin typeface="Calibri" panose="020F0502020204030204"/>
              <a:ea typeface="+mn-ea"/>
            </a:endParaRPr>
          </a:p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b="0">
                <a:solidFill>
                  <a:prstClr val="black"/>
                </a:solidFill>
                <a:latin typeface="Calibri" panose="020F0502020204030204"/>
                <a:ea typeface="+mn-ea"/>
              </a:rPr>
              <a:t>Works by recursively </a:t>
            </a:r>
            <a:r>
              <a:rPr lang="en-US" sz="1350" b="0" i="1">
                <a:solidFill>
                  <a:prstClr val="black"/>
                </a:solidFill>
                <a:latin typeface="Calibri" panose="020F0502020204030204"/>
                <a:ea typeface="+mn-ea"/>
              </a:rPr>
              <a:t>blocking </a:t>
            </a:r>
            <a:r>
              <a:rPr lang="en-US" sz="1350" i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proof obligations</a:t>
            </a:r>
            <a:r>
              <a:rPr lang="en-US" sz="1350" b="0" i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 </a:t>
            </a:r>
            <a:r>
              <a:rPr lang="en-US" sz="1350" b="0">
                <a:solidFill>
                  <a:prstClr val="black"/>
                </a:solidFill>
                <a:latin typeface="Calibri" panose="020F0502020204030204"/>
                <a:ea typeface="+mn-ea"/>
              </a:rPr>
              <a:t>(POB)</a:t>
            </a:r>
          </a:p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black"/>
              </a:solidFill>
              <a:latin typeface="Calibri" panose="020F0502020204030204"/>
              <a:ea typeface="+mn-ea"/>
            </a:endParaRPr>
          </a:p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b="0">
                <a:solidFill>
                  <a:prstClr val="black"/>
                </a:solidFill>
                <a:latin typeface="Calibri" panose="020F0502020204030204"/>
                <a:ea typeface="+mn-ea"/>
              </a:rPr>
              <a:t>POB</a:t>
            </a:r>
          </a:p>
          <a:p>
            <a:pPr marL="557213" lvl="1" indent="-214313" algn="l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350" b="0">
                <a:solidFill>
                  <a:prstClr val="black"/>
                </a:solidFill>
                <a:latin typeface="Calibri" panose="020F0502020204030204"/>
                <a:ea typeface="+mn-ea"/>
              </a:rPr>
              <a:t>BAD states</a:t>
            </a:r>
          </a:p>
          <a:p>
            <a:pPr marL="557213" lvl="1" indent="-214313" algn="l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350" b="0">
                <a:solidFill>
                  <a:prstClr val="black"/>
                </a:solidFill>
                <a:latin typeface="Calibri" panose="020F0502020204030204"/>
                <a:ea typeface="+mn-ea"/>
              </a:rPr>
              <a:t>Predecessors to BAD states</a:t>
            </a:r>
          </a:p>
          <a:p>
            <a:pPr marL="214313" indent="-214313" algn="l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350" b="0">
              <a:solidFill>
                <a:prstClr val="black"/>
              </a:solidFill>
              <a:latin typeface="Calibri" panose="020F0502020204030204"/>
              <a:ea typeface="+mn-ea"/>
            </a:endParaRPr>
          </a:p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b="0">
                <a:solidFill>
                  <a:prstClr val="black"/>
                </a:solidFill>
                <a:latin typeface="Calibri" panose="020F0502020204030204"/>
                <a:ea typeface="+mn-ea"/>
              </a:rPr>
              <a:t>Generate predecessors using quantifier elimination (Model Based Projection)</a:t>
            </a:r>
          </a:p>
        </p:txBody>
      </p:sp>
    </p:spTree>
    <p:extLst>
      <p:ext uri="{BB962C8B-B14F-4D97-AF65-F5344CB8AC3E}">
        <p14:creationId xmlns:p14="http://schemas.microsoft.com/office/powerpoint/2010/main" val="2674469531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10D5D0D-5A12-B44D-827A-2AFD5DC7215F}"/>
              </a:ext>
            </a:extLst>
          </p:cNvPr>
          <p:cNvSpPr/>
          <p:nvPr/>
        </p:nvSpPr>
        <p:spPr>
          <a:xfrm>
            <a:off x="312645" y="2702859"/>
            <a:ext cx="2067485" cy="81690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POB Queue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3941A4-1B46-4B41-A453-60946C9B3893}"/>
              </a:ext>
            </a:extLst>
          </p:cNvPr>
          <p:cNvSpPr/>
          <p:nvPr/>
        </p:nvSpPr>
        <p:spPr>
          <a:xfrm>
            <a:off x="6363821" y="2702858"/>
            <a:ext cx="2067485" cy="81690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Lemma Trace</a:t>
            </a:r>
          </a:p>
        </p:txBody>
      </p:sp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C617E83F-24B9-F64F-A972-B19D46AB71A4}"/>
              </a:ext>
            </a:extLst>
          </p:cNvPr>
          <p:cNvCxnSpPr>
            <a:cxnSpLocks/>
            <a:stCxn id="12" idx="2"/>
          </p:cNvCxnSpPr>
          <p:nvPr/>
        </p:nvCxnSpPr>
        <p:spPr>
          <a:xfrm rot="5400000">
            <a:off x="5824005" y="2971147"/>
            <a:ext cx="1024939" cy="2122179"/>
          </a:xfrm>
          <a:prstGeom prst="bentConnector2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FC8A76F2-F9A9-A14A-A3C8-D18D049A1E3E}"/>
              </a:ext>
            </a:extLst>
          </p:cNvPr>
          <p:cNvCxnSpPr>
            <a:cxnSpLocks/>
            <a:stCxn id="11" idx="2"/>
          </p:cNvCxnSpPr>
          <p:nvPr/>
        </p:nvCxnSpPr>
        <p:spPr>
          <a:xfrm rot="16200000" flipH="1">
            <a:off x="1862036" y="3004119"/>
            <a:ext cx="1024937" cy="2056235"/>
          </a:xfrm>
          <a:prstGeom prst="bentConnector2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74C027E-7CA9-9C47-B3E3-267F410D7EB4}"/>
              </a:ext>
            </a:extLst>
          </p:cNvPr>
          <p:cNvCxnSpPr>
            <a:cxnSpLocks/>
          </p:cNvCxnSpPr>
          <p:nvPr/>
        </p:nvCxnSpPr>
        <p:spPr>
          <a:xfrm>
            <a:off x="4334996" y="3812240"/>
            <a:ext cx="0" cy="527168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766D0D9-B40E-EA48-BE5B-3ED8521FCC82}"/>
              </a:ext>
            </a:extLst>
          </p:cNvPr>
          <p:cNvCxnSpPr>
            <a:cxnSpLocks/>
          </p:cNvCxnSpPr>
          <p:nvPr/>
        </p:nvCxnSpPr>
        <p:spPr>
          <a:xfrm flipH="1">
            <a:off x="2380130" y="3256182"/>
            <a:ext cx="1223682" cy="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4B8FEF4-6BEB-DC4D-9792-D1C99F595805}"/>
              </a:ext>
            </a:extLst>
          </p:cNvPr>
          <p:cNvCxnSpPr>
            <a:cxnSpLocks/>
          </p:cNvCxnSpPr>
          <p:nvPr/>
        </p:nvCxnSpPr>
        <p:spPr>
          <a:xfrm flipH="1">
            <a:off x="5066179" y="2905718"/>
            <a:ext cx="1260662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93CB15C-973D-3245-AF1F-35A7A1876FC0}"/>
              </a:ext>
            </a:extLst>
          </p:cNvPr>
          <p:cNvCxnSpPr>
            <a:cxnSpLocks/>
          </p:cNvCxnSpPr>
          <p:nvPr/>
        </p:nvCxnSpPr>
        <p:spPr>
          <a:xfrm>
            <a:off x="2400300" y="2905718"/>
            <a:ext cx="1223682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Elbow Connector 42">
            <a:extLst>
              <a:ext uri="{FF2B5EF4-FFF2-40B4-BE49-F238E27FC236}">
                <a16:creationId xmlns:a16="http://schemas.microsoft.com/office/drawing/2014/main" id="{EDC91FF3-D0EB-1740-BD62-E6C98BADE401}"/>
              </a:ext>
            </a:extLst>
          </p:cNvPr>
          <p:cNvCxnSpPr>
            <a:cxnSpLocks/>
          </p:cNvCxnSpPr>
          <p:nvPr/>
        </p:nvCxnSpPr>
        <p:spPr>
          <a:xfrm rot="10800000">
            <a:off x="753033" y="3519766"/>
            <a:ext cx="2850779" cy="1520570"/>
          </a:xfrm>
          <a:prstGeom prst="bentConnector3">
            <a:avLst>
              <a:gd name="adj1" fmla="val 100236"/>
            </a:avLst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Elbow Connector 56">
            <a:extLst>
              <a:ext uri="{FF2B5EF4-FFF2-40B4-BE49-F238E27FC236}">
                <a16:creationId xmlns:a16="http://schemas.microsoft.com/office/drawing/2014/main" id="{91D1DDF9-572B-6842-B41B-907E930B4A21}"/>
              </a:ext>
            </a:extLst>
          </p:cNvPr>
          <p:cNvCxnSpPr>
            <a:cxnSpLocks/>
          </p:cNvCxnSpPr>
          <p:nvPr/>
        </p:nvCxnSpPr>
        <p:spPr>
          <a:xfrm flipV="1">
            <a:off x="5072903" y="3519766"/>
            <a:ext cx="2734643" cy="1520570"/>
          </a:xfrm>
          <a:prstGeom prst="bentConnector3">
            <a:avLst>
              <a:gd name="adj1" fmla="val 100157"/>
            </a:avLst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25D3BE90-E32B-5C44-B794-49495151F74A}"/>
                  </a:ext>
                </a:extLst>
              </p:cNvPr>
              <p:cNvSpPr txBox="1"/>
              <p:nvPr/>
            </p:nvSpPr>
            <p:spPr>
              <a:xfrm>
                <a:off x="5458038" y="2477642"/>
                <a:ext cx="476945" cy="3608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0" dirty="0">
                          <a:solidFill>
                            <a:prstClr val="black"/>
                          </a:solidFill>
                          <a:latin typeface="Calibri" panose="020F0502020204030204"/>
                          <a:ea typeface="+mn-ea"/>
                        </a:rPr>
                        <m:t>𝓞</m:t>
                      </m:r>
                      <m:r>
                        <a:rPr lang="en-CA" sz="2400" b="0" i="1" baseline="-25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𝑖</m:t>
                      </m:r>
                    </m:oMath>
                  </m:oMathPara>
                </a14:m>
                <a:endParaRPr lang="en-US" sz="2400" b="0" baseline="-250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25D3BE90-E32B-5C44-B794-49495151F7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8038" y="2477642"/>
                <a:ext cx="476945" cy="360804"/>
              </a:xfrm>
              <a:prstGeom prst="rect">
                <a:avLst/>
              </a:prstGeom>
              <a:blipFill>
                <a:blip r:embed="rId3"/>
                <a:stretch>
                  <a:fillRect l="-2532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180F7641-949A-2147-A7F7-F3A7578E2DA2}"/>
                  </a:ext>
                </a:extLst>
              </p:cNvPr>
              <p:cNvSpPr txBox="1"/>
              <p:nvPr/>
            </p:nvSpPr>
            <p:spPr>
              <a:xfrm>
                <a:off x="2419815" y="2441330"/>
                <a:ext cx="124110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⟨</m:t>
                      </m:r>
                      <m:r>
                        <a:rPr lang="en-US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CA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CA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CA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+1⟩</m:t>
                      </m:r>
                    </m:oMath>
                  </m:oMathPara>
                </a14:m>
                <a:endParaRPr lang="en-US" sz="2400" b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180F7641-949A-2147-A7F7-F3A7578E2D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9815" y="2441330"/>
                <a:ext cx="1241109" cy="369332"/>
              </a:xfrm>
              <a:prstGeom prst="rect">
                <a:avLst/>
              </a:prstGeom>
              <a:blipFill>
                <a:blip r:embed="rId4"/>
                <a:stretch>
                  <a:fillRect l="-8824" r="-7843" b="-34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20C2DAF-FF70-5F4E-8F19-58A7C647BCF8}"/>
                  </a:ext>
                </a:extLst>
              </p:cNvPr>
              <p:cNvSpPr/>
              <p:nvPr/>
            </p:nvSpPr>
            <p:spPr>
              <a:xfrm>
                <a:off x="4428260" y="3856533"/>
                <a:ext cx="41229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ℓ</m:t>
                      </m:r>
                    </m:oMath>
                  </m:oMathPara>
                </a14:m>
                <a:endParaRPr lang="en-US" sz="2400" b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20C2DAF-FF70-5F4E-8F19-58A7C647BC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8260" y="3856533"/>
                <a:ext cx="412292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F8CEB0B9-21B1-E04D-B8FC-465688B56666}"/>
                  </a:ext>
                </a:extLst>
              </p:cNvPr>
              <p:cNvSpPr txBox="1"/>
              <p:nvPr/>
            </p:nvSpPr>
            <p:spPr>
              <a:xfrm>
                <a:off x="2598075" y="3290258"/>
                <a:ext cx="8040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24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4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⟨</m:t>
                          </m:r>
                          <m:r>
                            <a:rPr lang="en-US" sz="24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CA" sz="24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CA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, </m:t>
                      </m:r>
                      <m:r>
                        <a:rPr lang="en-CA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𝑖</m:t>
                      </m:r>
                      <m:r>
                        <a:rPr lang="en-CA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⟩</m:t>
                      </m:r>
                    </m:oMath>
                  </m:oMathPara>
                </a14:m>
                <a:endParaRPr lang="en-US" sz="2400" b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F8CEB0B9-21B1-E04D-B8FC-465688B566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8075" y="3290258"/>
                <a:ext cx="804066" cy="369332"/>
              </a:xfrm>
              <a:prstGeom prst="rect">
                <a:avLst/>
              </a:prstGeom>
              <a:blipFill>
                <a:blip r:embed="rId6"/>
                <a:stretch>
                  <a:fillRect l="-12879" r="-13636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1D5713FC-3F20-3148-A44B-6ECF76B2EC36}"/>
                  </a:ext>
                </a:extLst>
              </p:cNvPr>
              <p:cNvSpPr txBox="1"/>
              <p:nvPr/>
            </p:nvSpPr>
            <p:spPr>
              <a:xfrm>
                <a:off x="32541" y="3771179"/>
                <a:ext cx="70346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⟨</m:t>
                      </m:r>
                      <m:r>
                        <a:rPr lang="en-CA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𝛾</m:t>
                      </m:r>
                      <m:r>
                        <a:rPr lang="en-CA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, </m:t>
                      </m:r>
                      <m:r>
                        <a:rPr lang="en-CA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𝑡</m:t>
                      </m:r>
                      <m:r>
                        <a:rPr lang="en-CA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⟩</m:t>
                      </m:r>
                    </m:oMath>
                  </m:oMathPara>
                </a14:m>
                <a:endParaRPr lang="en-US" sz="2400" b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1D5713FC-3F20-3148-A44B-6ECF76B2EC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41" y="3771179"/>
                <a:ext cx="703462" cy="369332"/>
              </a:xfrm>
              <a:prstGeom prst="rect">
                <a:avLst/>
              </a:prstGeom>
              <a:blipFill>
                <a:blip r:embed="rId7"/>
                <a:stretch>
                  <a:fillRect l="-14655" r="-14655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7C3594AC-8CB8-7C48-82D7-702E0B461934}"/>
                  </a:ext>
                </a:extLst>
              </p:cNvPr>
              <p:cNvSpPr txBox="1"/>
              <p:nvPr/>
            </p:nvSpPr>
            <p:spPr>
              <a:xfrm>
                <a:off x="2309108" y="4115554"/>
                <a:ext cx="73481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⟨</m:t>
                      </m:r>
                      <m:r>
                        <a:rPr lang="en-CA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𝜑</m:t>
                      </m:r>
                      <m:r>
                        <a:rPr lang="en-CA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, </m:t>
                      </m:r>
                      <m:r>
                        <a:rPr lang="en-CA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𝑗</m:t>
                      </m:r>
                      <m:r>
                        <a:rPr lang="en-CA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⟩</m:t>
                      </m:r>
                    </m:oMath>
                  </m:oMathPara>
                </a14:m>
                <a:endParaRPr lang="en-US" sz="2400" b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7C3594AC-8CB8-7C48-82D7-702E0B4619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9108" y="4115554"/>
                <a:ext cx="734817" cy="369332"/>
              </a:xfrm>
              <a:prstGeom prst="rect">
                <a:avLst/>
              </a:prstGeom>
              <a:blipFill>
                <a:blip r:embed="rId8"/>
                <a:stretch>
                  <a:fillRect l="-15000" r="-14167" b="-34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6930A71E-782D-FD41-98DC-77160AC59A08}"/>
                  </a:ext>
                </a:extLst>
              </p:cNvPr>
              <p:cNvSpPr txBox="1"/>
              <p:nvPr/>
            </p:nvSpPr>
            <p:spPr>
              <a:xfrm>
                <a:off x="5066180" y="4141148"/>
                <a:ext cx="2001351" cy="3608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CA" sz="2400" b="0" dirty="0">
                          <a:solidFill>
                            <a:prstClr val="black"/>
                          </a:solidFill>
                          <a:latin typeface="Calibri" panose="020F0502020204030204"/>
                          <a:ea typeface="+mn-ea"/>
                        </a:rPr>
                        <m:t>ℒ</m:t>
                      </m:r>
                      <m:r>
                        <a:rPr lang="en-CA" sz="2400" b="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⊆</m:t>
                      </m:r>
                      <m:r>
                        <m:rPr>
                          <m:nor/>
                        </m:rPr>
                        <a:rPr lang="en-US" sz="2400" b="0" dirty="0">
                          <a:solidFill>
                            <a:prstClr val="black"/>
                          </a:solidFill>
                          <a:latin typeface="Calibri" panose="020F0502020204030204"/>
                          <a:ea typeface="+mn-ea"/>
                        </a:rPr>
                        <m:t>𝓞</m:t>
                      </m:r>
                      <m:r>
                        <m:rPr>
                          <m:nor/>
                        </m:rPr>
                        <a:rPr lang="en-CA" sz="2400" b="0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k</m:t>
                      </m:r>
                    </m:oMath>
                  </m:oMathPara>
                </a14:m>
                <a:endParaRPr lang="en-US" sz="2400" b="0" baseline="-250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6930A71E-782D-FD41-98DC-77160AC59A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6180" y="4141148"/>
                <a:ext cx="2001351" cy="360804"/>
              </a:xfrm>
              <a:prstGeom prst="rect">
                <a:avLst/>
              </a:prstGeom>
              <a:blipFill>
                <a:blip r:embed="rId9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373BE0A-6917-7143-B272-779039AFF67B}"/>
                  </a:ext>
                </a:extLst>
              </p:cNvPr>
              <p:cNvSpPr/>
              <p:nvPr/>
            </p:nvSpPr>
            <p:spPr>
              <a:xfrm>
                <a:off x="7856838" y="3621764"/>
                <a:ext cx="47448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𝜓</m:t>
                      </m:r>
                    </m:oMath>
                  </m:oMathPara>
                </a14:m>
                <a:endParaRPr lang="en-US" sz="2400" b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373BE0A-6917-7143-B272-779039AFF6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6838" y="3621764"/>
                <a:ext cx="474489" cy="461665"/>
              </a:xfrm>
              <a:prstGeom prst="rect">
                <a:avLst/>
              </a:prstGeom>
              <a:blipFill>
                <a:blip r:embed="rId10"/>
                <a:stretch>
                  <a:fillRect l="-2564" r="-1282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6" descr="A close up of a computer&#10;&#10;Description automatically generated">
            <a:extLst>
              <a:ext uri="{FF2B5EF4-FFF2-40B4-BE49-F238E27FC236}">
                <a16:creationId xmlns:a16="http://schemas.microsoft.com/office/drawing/2014/main" id="{E084A6C6-4B49-40DD-AB8D-7B42B71E9E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27953" y="4234980"/>
            <a:ext cx="2057400" cy="2512780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A7E4B0D-C04C-2743-912D-D54A8A3889B6}"/>
              </a:ext>
            </a:extLst>
          </p:cNvPr>
          <p:cNvCxnSpPr>
            <a:cxnSpLocks/>
          </p:cNvCxnSpPr>
          <p:nvPr/>
        </p:nvCxnSpPr>
        <p:spPr>
          <a:xfrm>
            <a:off x="5072903" y="3241054"/>
            <a:ext cx="1297641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D09BFAC-9274-264A-996C-475CACA66F23}"/>
                  </a:ext>
                </a:extLst>
              </p:cNvPr>
              <p:cNvSpPr/>
              <p:nvPr/>
            </p:nvSpPr>
            <p:spPr>
              <a:xfrm>
                <a:off x="5449845" y="3284708"/>
                <a:ext cx="41229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ℓ</m:t>
                      </m:r>
                    </m:oMath>
                  </m:oMathPara>
                </a14:m>
                <a:endParaRPr lang="en-US" sz="2400" b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D09BFAC-9274-264A-996C-475CACA66F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9845" y="3284708"/>
                <a:ext cx="412292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le 1">
            <a:extLst>
              <a:ext uri="{FF2B5EF4-FFF2-40B4-BE49-F238E27FC236}">
                <a16:creationId xmlns:a16="http://schemas.microsoft.com/office/drawing/2014/main" id="{42753FA2-68FA-46D1-80B6-660C561E0718}"/>
              </a:ext>
            </a:extLst>
          </p:cNvPr>
          <p:cNvSpPr txBox="1">
            <a:spLocks/>
          </p:cNvSpPr>
          <p:nvPr/>
        </p:nvSpPr>
        <p:spPr>
          <a:xfrm>
            <a:off x="539563" y="372130"/>
            <a:ext cx="6858000" cy="833771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sz="1200" b="0">
                <a:solidFill>
                  <a:srgbClr val="4472C4">
                    <a:lumMod val="50000"/>
                  </a:srgbClr>
                </a:solidFill>
                <a:latin typeface="Verdana Pro Cond Black"/>
                <a:cs typeface="Times New Roman"/>
              </a:rPr>
              <a:t>Ground Control to Spacer Tom:</a:t>
            </a:r>
            <a:endParaRPr lang="en-US" sz="3300" b="0">
              <a:solidFill>
                <a:prstClr val="black"/>
              </a:solidFill>
            </a:endParaRPr>
          </a:p>
          <a:p>
            <a:pPr defTabSz="685800" fontAlgn="auto">
              <a:spcAft>
                <a:spcPts val="0"/>
              </a:spcAft>
            </a:pPr>
            <a:r>
              <a:rPr lang="en-US" sz="3300" b="0">
                <a:solidFill>
                  <a:srgbClr val="4472C4">
                    <a:lumMod val="50000"/>
                  </a:srgbClr>
                </a:solidFill>
                <a:latin typeface="Verdana Pro Cond Black"/>
                <a:cs typeface="Times New Roman"/>
              </a:rPr>
              <a:t>Global Guidance</a:t>
            </a:r>
            <a:endParaRPr lang="en-US" sz="3300" b="0">
              <a:solidFill>
                <a:srgbClr val="4472C4">
                  <a:lumMod val="50000"/>
                </a:srgbClr>
              </a:solidFill>
              <a:latin typeface="Verdana Pro Cond Black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E75B1C-D4CD-4CC5-B428-3A905312567A}"/>
              </a:ext>
            </a:extLst>
          </p:cNvPr>
          <p:cNvSpPr txBox="1">
            <a:spLocks/>
          </p:cNvSpPr>
          <p:nvPr/>
        </p:nvSpPr>
        <p:spPr>
          <a:xfrm>
            <a:off x="5487034" y="4827946"/>
            <a:ext cx="2158211" cy="833771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sz="3300" b="0">
                <a:solidFill>
                  <a:srgbClr val="4472C4">
                    <a:lumMod val="50000"/>
                  </a:srgbClr>
                </a:solidFill>
                <a:latin typeface="Verdana Pro Cond Black"/>
                <a:cs typeface="Times New Roman"/>
              </a:rPr>
              <a:t>Subsume</a:t>
            </a:r>
            <a:endParaRPr lang="en-US" sz="3300" b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7A9FAE5-4DB7-4ACF-86C6-9506BE1C75A0}"/>
              </a:ext>
            </a:extLst>
          </p:cNvPr>
          <p:cNvSpPr txBox="1">
            <a:spLocks/>
          </p:cNvSpPr>
          <p:nvPr/>
        </p:nvSpPr>
        <p:spPr>
          <a:xfrm>
            <a:off x="785007" y="4889753"/>
            <a:ext cx="2261004" cy="72544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sz="3300" b="0">
                <a:solidFill>
                  <a:srgbClr val="4472C4">
                    <a:lumMod val="50000"/>
                  </a:srgbClr>
                </a:solidFill>
                <a:latin typeface="Verdana Pro Cond Black"/>
                <a:cs typeface="Times New Roman"/>
              </a:rPr>
              <a:t>Concretize</a:t>
            </a:r>
            <a:endParaRPr lang="en-US" sz="3300" b="0">
              <a:solidFill>
                <a:prstClr val="black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797E738-3ED1-4F0D-A91E-383E3A42E045}"/>
              </a:ext>
            </a:extLst>
          </p:cNvPr>
          <p:cNvSpPr txBox="1">
            <a:spLocks/>
          </p:cNvSpPr>
          <p:nvPr/>
        </p:nvSpPr>
        <p:spPr>
          <a:xfrm>
            <a:off x="791263" y="4370295"/>
            <a:ext cx="2406690" cy="833771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sz="3300" b="0">
                <a:solidFill>
                  <a:srgbClr val="4472C4">
                    <a:lumMod val="50000"/>
                  </a:srgbClr>
                </a:solidFill>
                <a:latin typeface="Verdana Pro Cond Black"/>
                <a:cs typeface="Times New Roman"/>
              </a:rPr>
              <a:t>Conjecture</a:t>
            </a:r>
            <a:endParaRPr lang="en-US" sz="3300" b="0">
              <a:solidFill>
                <a:srgbClr val="4472C4">
                  <a:lumMod val="50000"/>
                </a:srgbClr>
              </a:solidFill>
            </a:endParaRPr>
          </a:p>
        </p:txBody>
      </p:sp>
      <p:pic>
        <p:nvPicPr>
          <p:cNvPr id="9" name="Picture 8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6BC3C8C1-24F7-C395-E7AD-465DD80587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32655" y="1993411"/>
            <a:ext cx="1251777" cy="169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012917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4D90960-3122-8490-EF71-716B55908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553998"/>
          </a:xfrm>
        </p:spPr>
        <p:txBody>
          <a:bodyPr/>
          <a:lstStyle/>
          <a:p>
            <a:r>
              <a:rPr lang="en-US"/>
              <a:t>CHC Solvers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682F4A9-934A-CE58-5A23-D1FCE0AA71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beyond Spacer</a:t>
            </a:r>
          </a:p>
        </p:txBody>
      </p:sp>
    </p:spTree>
    <p:extLst>
      <p:ext uri="{BB962C8B-B14F-4D97-AF65-F5344CB8AC3E}">
        <p14:creationId xmlns:p14="http://schemas.microsoft.com/office/powerpoint/2010/main" val="1134806762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D99659-2424-8CB1-5FD8-78773B62E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08" y="736979"/>
            <a:ext cx="8755383" cy="41488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E74874-791A-D77A-3F50-D96070BE64B1}"/>
              </a:ext>
            </a:extLst>
          </p:cNvPr>
          <p:cNvSpPr txBox="1"/>
          <p:nvPr/>
        </p:nvSpPr>
        <p:spPr>
          <a:xfrm>
            <a:off x="909196" y="5439531"/>
            <a:ext cx="7325606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0" dirty="0"/>
              <a:t>https://</a:t>
            </a:r>
            <a:r>
              <a:rPr lang="en-US" b="0" dirty="0" err="1"/>
              <a:t>chc-comp.github.io</a:t>
            </a:r>
            <a:r>
              <a:rPr lang="en-US" b="0" dirty="0"/>
              <a:t>/CHC-COMP2022_presentation.pdf</a:t>
            </a:r>
          </a:p>
        </p:txBody>
      </p:sp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84A8A91D-0463-B04F-AD77-F54C2D3D75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104" y="854766"/>
            <a:ext cx="1339298" cy="133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631585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en"/>
              <a:t>The </a:t>
            </a:r>
            <a:r>
              <a:rPr lang="en" err="1"/>
              <a:t>Eldarica</a:t>
            </a:r>
            <a:r>
              <a:rPr lang="en"/>
              <a:t> Horn Solver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7048500" cy="39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indent="-334327">
              <a:buSzPct val="100000"/>
            </a:pPr>
            <a:r>
              <a:rPr lang="en"/>
              <a:t>A Horn solver tailored to verification of software and infinite-state systems</a:t>
            </a:r>
            <a:endParaRPr/>
          </a:p>
          <a:p>
            <a:pPr lvl="1" indent="-310832">
              <a:buSzPct val="100000"/>
            </a:pPr>
            <a:r>
              <a:rPr lang="en" b="1"/>
              <a:t>Algorithms: 	</a:t>
            </a:r>
            <a:r>
              <a:rPr lang="en"/>
              <a:t>Predicate abstraction,</a:t>
            </a:r>
            <a:r>
              <a:rPr lang="en" b="1"/>
              <a:t> </a:t>
            </a:r>
            <a:r>
              <a:rPr lang="en"/>
              <a:t>CEGAR, Craig interpolation</a:t>
            </a:r>
            <a:endParaRPr/>
          </a:p>
          <a:p>
            <a:pPr lvl="1" indent="-310832">
              <a:buSzPct val="100000"/>
            </a:pPr>
            <a:r>
              <a:rPr lang="en" b="1"/>
              <a:t>Theories: 		</a:t>
            </a:r>
            <a:r>
              <a:rPr lang="en"/>
              <a:t>LIA, NIA, BV, ADTs, arrays, heap</a:t>
            </a:r>
            <a:endParaRPr/>
          </a:p>
          <a:p>
            <a:pPr lvl="1" indent="-310832">
              <a:buSzPct val="100000"/>
            </a:pPr>
            <a:r>
              <a:rPr lang="en" b="1"/>
              <a:t>Input formats: 	</a:t>
            </a:r>
            <a:r>
              <a:rPr lang="en"/>
              <a:t>SMT-LIB, Prolog (+ built-in C front-end)</a:t>
            </a:r>
            <a:endParaRPr/>
          </a:p>
          <a:p>
            <a:pPr lvl="1" indent="-310832">
              <a:buSzPct val="100000"/>
            </a:pPr>
            <a:r>
              <a:rPr lang="en" b="1"/>
              <a:t>Output:</a:t>
            </a:r>
            <a:r>
              <a:rPr lang="en"/>
              <a:t>		Full solution + counterexample output</a:t>
            </a:r>
            <a:endParaRPr/>
          </a:p>
          <a:p>
            <a:pPr indent="0">
              <a:spcBef>
                <a:spcPts val="1200"/>
              </a:spcBef>
              <a:buNone/>
            </a:pPr>
            <a:endParaRPr/>
          </a:p>
          <a:p>
            <a:pPr indent="-334327">
              <a:spcBef>
                <a:spcPts val="1200"/>
              </a:spcBef>
              <a:buSzPct val="100000"/>
            </a:pPr>
            <a:r>
              <a:rPr lang="en"/>
              <a:t>Open-source, entirely implemented in Scala</a:t>
            </a:r>
            <a:endParaRPr/>
          </a:p>
          <a:p>
            <a:pPr indent="-334327">
              <a:buSzPct val="100000"/>
            </a:pPr>
            <a:r>
              <a:rPr lang="en"/>
              <a:t>Started in 2011, since then developed continuously</a:t>
            </a:r>
            <a:endParaRPr/>
          </a:p>
          <a:p>
            <a:pPr lvl="1" indent="-310832">
              <a:buSzPct val="100000"/>
            </a:pPr>
            <a:r>
              <a:rPr lang="en"/>
              <a:t>E.g., integration of new theories, hand-in-hand with development of new decision/interpolation procedures</a:t>
            </a:r>
            <a:endParaRPr/>
          </a:p>
          <a:p>
            <a:pPr lvl="1" indent="-310832">
              <a:buSzPct val="100000"/>
            </a:pPr>
            <a:r>
              <a:rPr lang="en"/>
              <a:t>Upcoming: LRA, improved heap support</a:t>
            </a:r>
            <a:endParaRPr/>
          </a:p>
          <a:p>
            <a:pPr marL="914400" indent="0">
              <a:spcBef>
                <a:spcPts val="1200"/>
              </a:spcBef>
              <a:buNone/>
            </a:pPr>
            <a:endParaRPr/>
          </a:p>
          <a:p>
            <a:pPr indent="-334327">
              <a:spcBef>
                <a:spcPts val="1200"/>
              </a:spcBef>
              <a:buSzPct val="100000"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https://github.com/uuverifiers/eldarica</a:t>
            </a:r>
            <a:r>
              <a:rPr lang="en"/>
              <a:t> </a:t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05691" y="1171839"/>
            <a:ext cx="1326600" cy="103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5476" y="2146001"/>
            <a:ext cx="5308859" cy="2930475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/>
        </p:nvSpPr>
        <p:spPr>
          <a:xfrm>
            <a:off x="1302825" y="5335750"/>
            <a:ext cx="6907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b="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Hossein Hojjat, Philipp Rümmer: </a:t>
            </a: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“The ELDARICA Horn Solver”</a:t>
            </a:r>
            <a:r>
              <a:rPr lang="en" sz="1400" b="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 (FMCAD 2018) </a:t>
            </a:r>
            <a:endParaRPr sz="1400" b="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en"/>
              <a:t>Architecture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5476" y="2146001"/>
            <a:ext cx="5308859" cy="2930475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en"/>
              <a:t>Key feature: global invariant generation methods</a:t>
            </a:r>
            <a:endParaRPr/>
          </a:p>
        </p:txBody>
      </p:sp>
      <p:sp>
        <p:nvSpPr>
          <p:cNvPr id="70" name="Google Shape;70;p15"/>
          <p:cNvSpPr/>
          <p:nvPr/>
        </p:nvSpPr>
        <p:spPr>
          <a:xfrm>
            <a:off x="3893825" y="1302275"/>
            <a:ext cx="1483500" cy="844500"/>
          </a:xfrm>
          <a:prstGeom prst="wedgeRectCallout">
            <a:avLst>
              <a:gd name="adj1" fmla="val -16667"/>
              <a:gd name="adj2" fmla="val 89938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b="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Replace cycles with closed-form representations</a:t>
            </a:r>
            <a:endParaRPr sz="1400" b="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15"/>
          <p:cNvSpPr/>
          <p:nvPr/>
        </p:nvSpPr>
        <p:spPr>
          <a:xfrm>
            <a:off x="1028850" y="4209675"/>
            <a:ext cx="1398600" cy="1387200"/>
          </a:xfrm>
          <a:prstGeom prst="wedgeRectCallout">
            <a:avLst>
              <a:gd name="adj1" fmla="val 177299"/>
              <a:gd name="adj2" fmla="val -4333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b="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Identify arithmetic progressions, variable relationships, etc.</a:t>
            </a:r>
            <a:endParaRPr sz="1400" b="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171" y="394460"/>
            <a:ext cx="8397363" cy="852465"/>
          </a:xfrm>
        </p:spPr>
        <p:txBody>
          <a:bodyPr>
            <a:normAutofit/>
          </a:bodyPr>
          <a:lstStyle/>
          <a:p>
            <a:r>
              <a:rPr lang="en-US" err="1"/>
              <a:t>FreqHorn</a:t>
            </a:r>
            <a:r>
              <a:rPr lang="en-US"/>
              <a:t>: CHC solving by enumerative search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900526" y="5591549"/>
            <a:ext cx="1589796" cy="4703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800" b="0">
                <a:solidFill>
                  <a:schemeClr val="tx1"/>
                </a:solidFill>
              </a:rPr>
              <a:t>SMT check </a:t>
            </a:r>
            <a:r>
              <a:rPr lang="en-US" sz="1800" b="0" i="1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895851" y="3336264"/>
            <a:ext cx="1599578" cy="4416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800" b="0">
                <a:solidFill>
                  <a:schemeClr val="tx1"/>
                </a:solidFill>
              </a:rPr>
              <a:t>SMT check 1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890744" y="4252536"/>
            <a:ext cx="1599578" cy="4703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800" b="0">
                <a:solidFill>
                  <a:schemeClr val="tx1"/>
                </a:solidFill>
              </a:rPr>
              <a:t>SMT check 2</a:t>
            </a:r>
          </a:p>
        </p:txBody>
      </p:sp>
      <p:sp>
        <p:nvSpPr>
          <p:cNvPr id="9" name="Can 8"/>
          <p:cNvSpPr/>
          <p:nvPr/>
        </p:nvSpPr>
        <p:spPr>
          <a:xfrm>
            <a:off x="4339307" y="1869281"/>
            <a:ext cx="880950" cy="771491"/>
          </a:xfrm>
          <a:prstGeom prst="ca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0">
                <a:solidFill>
                  <a:schemeClr val="tx1"/>
                </a:solidFill>
              </a:rPr>
              <a:t>Bad tries</a:t>
            </a:r>
          </a:p>
        </p:txBody>
      </p:sp>
      <p:sp>
        <p:nvSpPr>
          <p:cNvPr id="12" name="Curved Up Arrow 11"/>
          <p:cNvSpPr/>
          <p:nvPr/>
        </p:nvSpPr>
        <p:spPr>
          <a:xfrm rot="10987768" flipH="1">
            <a:off x="4745481" y="1791382"/>
            <a:ext cx="1019765" cy="251069"/>
          </a:xfrm>
          <a:prstGeom prst="curvedUpArrow">
            <a:avLst>
              <a:gd name="adj1" fmla="val 55291"/>
              <a:gd name="adj2" fmla="val 134025"/>
              <a:gd name="adj3" fmla="val 37454"/>
            </a:avLst>
          </a:prstGeom>
          <a:solidFill>
            <a:schemeClr val="accent3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urved Up Arrow 12"/>
          <p:cNvSpPr/>
          <p:nvPr/>
        </p:nvSpPr>
        <p:spPr>
          <a:xfrm flipH="1">
            <a:off x="4588281" y="2553518"/>
            <a:ext cx="1116020" cy="269616"/>
          </a:xfrm>
          <a:prstGeom prst="curvedUpArrow">
            <a:avLst>
              <a:gd name="adj1" fmla="val 55291"/>
              <a:gd name="adj2" fmla="val 134025"/>
              <a:gd name="adj3" fmla="val 37454"/>
            </a:avLst>
          </a:prstGeom>
          <a:solidFill>
            <a:schemeClr val="accent3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Curved Up Arrow 18"/>
          <p:cNvSpPr/>
          <p:nvPr/>
        </p:nvSpPr>
        <p:spPr>
          <a:xfrm rot="5400000" flipH="1">
            <a:off x="5167889" y="2994884"/>
            <a:ext cx="969842" cy="460019"/>
          </a:xfrm>
          <a:prstGeom prst="curvedUpArrow">
            <a:avLst>
              <a:gd name="adj1" fmla="val 20739"/>
              <a:gd name="adj2" fmla="val 49374"/>
              <a:gd name="adj3" fmla="val 29754"/>
            </a:avLst>
          </a:prstGeom>
          <a:solidFill>
            <a:schemeClr val="accent3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an 6"/>
          <p:cNvSpPr/>
          <p:nvPr/>
        </p:nvSpPr>
        <p:spPr>
          <a:xfrm>
            <a:off x="8022194" y="1855650"/>
            <a:ext cx="969981" cy="766534"/>
          </a:xfrm>
          <a:prstGeom prst="ca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0"/>
              <a:t>Lemmas</a:t>
            </a:r>
          </a:p>
        </p:txBody>
      </p:sp>
      <p:sp>
        <p:nvSpPr>
          <p:cNvPr id="26" name="Curved Up Arrow 25"/>
          <p:cNvSpPr/>
          <p:nvPr/>
        </p:nvSpPr>
        <p:spPr>
          <a:xfrm rot="10612232">
            <a:off x="7474448" y="1770088"/>
            <a:ext cx="958912" cy="228944"/>
          </a:xfrm>
          <a:prstGeom prst="curvedUpArrow">
            <a:avLst>
              <a:gd name="adj1" fmla="val 55291"/>
              <a:gd name="adj2" fmla="val 134025"/>
              <a:gd name="adj3" fmla="val 37454"/>
            </a:avLst>
          </a:prstGeom>
          <a:solidFill>
            <a:schemeClr val="accent3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Curved Up Arrow 26"/>
          <p:cNvSpPr/>
          <p:nvPr/>
        </p:nvSpPr>
        <p:spPr>
          <a:xfrm>
            <a:off x="7540578" y="2564276"/>
            <a:ext cx="1049423" cy="267676"/>
          </a:xfrm>
          <a:prstGeom prst="curvedUpArrow">
            <a:avLst>
              <a:gd name="adj1" fmla="val 55291"/>
              <a:gd name="adj2" fmla="val 134025"/>
              <a:gd name="adj3" fmla="val 37454"/>
            </a:avLst>
          </a:prstGeom>
          <a:solidFill>
            <a:schemeClr val="accent3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Down Arrow 21"/>
          <p:cNvSpPr/>
          <p:nvPr/>
        </p:nvSpPr>
        <p:spPr>
          <a:xfrm>
            <a:off x="6533545" y="3906935"/>
            <a:ext cx="194922" cy="383459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/>
          <p:cNvSpPr/>
          <p:nvPr/>
        </p:nvSpPr>
        <p:spPr>
          <a:xfrm>
            <a:off x="6533545" y="5382874"/>
            <a:ext cx="194922" cy="245624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/>
          <p:cNvSpPr/>
          <p:nvPr/>
        </p:nvSpPr>
        <p:spPr>
          <a:xfrm rot="16200000">
            <a:off x="7570210" y="5657339"/>
            <a:ext cx="194922" cy="388305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own Arrow 24"/>
          <p:cNvSpPr/>
          <p:nvPr/>
        </p:nvSpPr>
        <p:spPr>
          <a:xfrm>
            <a:off x="6530147" y="2948575"/>
            <a:ext cx="194922" cy="412872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loud 33"/>
          <p:cNvSpPr/>
          <p:nvPr/>
        </p:nvSpPr>
        <p:spPr>
          <a:xfrm rot="394501">
            <a:off x="5591843" y="1784720"/>
            <a:ext cx="2105668" cy="1122691"/>
          </a:xfrm>
          <a:prstGeom prst="cloud">
            <a:avLst/>
          </a:prstGeom>
          <a:gradFill flip="none" rotWithShape="1">
            <a:gsLst>
              <a:gs pos="0">
                <a:srgbClr val="B2E800"/>
              </a:gs>
              <a:gs pos="0">
                <a:srgbClr val="0070C0">
                  <a:tint val="66000"/>
                  <a:satMod val="160000"/>
                </a:srgbClr>
              </a:gs>
              <a:gs pos="50000">
                <a:schemeClr val="bg1"/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830031" y="1944769"/>
            <a:ext cx="16129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0"/>
              <a:t>Candidates</a:t>
            </a:r>
            <a:br>
              <a:rPr lang="en-US" sz="2200" b="0"/>
            </a:br>
            <a:r>
              <a:rPr lang="en-US" sz="2200" b="0"/>
              <a:t>(Grammar)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991" y="5429715"/>
            <a:ext cx="669269" cy="632229"/>
          </a:xfrm>
          <a:prstGeom prst="rect">
            <a:avLst/>
          </a:prstGeom>
        </p:spPr>
      </p:pic>
      <p:sp>
        <p:nvSpPr>
          <p:cNvPr id="31" name="Content Placeholder 2"/>
          <p:cNvSpPr txBox="1">
            <a:spLocks/>
          </p:cNvSpPr>
          <p:nvPr/>
        </p:nvSpPr>
        <p:spPr>
          <a:xfrm>
            <a:off x="6266547" y="4659726"/>
            <a:ext cx="1035373" cy="8032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r-IN" sz="5000"/>
              <a:t>…</a:t>
            </a:r>
            <a:endParaRPr lang="en-US" sz="5000"/>
          </a:p>
        </p:txBody>
      </p:sp>
      <p:sp>
        <p:nvSpPr>
          <p:cNvPr id="33" name="Down Arrow 32"/>
          <p:cNvSpPr/>
          <p:nvPr/>
        </p:nvSpPr>
        <p:spPr>
          <a:xfrm>
            <a:off x="6533545" y="4851998"/>
            <a:ext cx="194922" cy="225950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urved Up Arrow 16"/>
          <p:cNvSpPr/>
          <p:nvPr/>
        </p:nvSpPr>
        <p:spPr>
          <a:xfrm rot="5400000" flipH="1">
            <a:off x="3554840" y="3589479"/>
            <a:ext cx="3172352" cy="1473340"/>
          </a:xfrm>
          <a:prstGeom prst="curvedUpArrow">
            <a:avLst>
              <a:gd name="adj1" fmla="val 6477"/>
              <a:gd name="adj2" fmla="val 16203"/>
              <a:gd name="adj3" fmla="val 8996"/>
            </a:avLst>
          </a:prstGeom>
          <a:solidFill>
            <a:schemeClr val="accent3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Curved Up Arrow 17"/>
          <p:cNvSpPr/>
          <p:nvPr/>
        </p:nvSpPr>
        <p:spPr>
          <a:xfrm rot="5400000" flipH="1">
            <a:off x="4617506" y="3335636"/>
            <a:ext cx="1860386" cy="669063"/>
          </a:xfrm>
          <a:prstGeom prst="curvedUpArrow">
            <a:avLst>
              <a:gd name="adj1" fmla="val 15307"/>
              <a:gd name="adj2" fmla="val 34030"/>
              <a:gd name="adj3" fmla="val 20486"/>
            </a:avLst>
          </a:prstGeom>
          <a:solidFill>
            <a:schemeClr val="accent3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04D8D90-4375-2048-B689-4A9ADB92FD3C}"/>
              </a:ext>
            </a:extLst>
          </p:cNvPr>
          <p:cNvSpPr txBox="1"/>
          <p:nvPr/>
        </p:nvSpPr>
        <p:spPr>
          <a:xfrm>
            <a:off x="4538050" y="992160"/>
            <a:ext cx="4259553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1400" b="0">
                <a:solidFill>
                  <a:schemeClr val="tx1"/>
                </a:solidFill>
              </a:rPr>
              <a:t>G. </a:t>
            </a:r>
            <a:r>
              <a:rPr lang="en-US" sz="1400" b="0" err="1">
                <a:solidFill>
                  <a:schemeClr val="tx1"/>
                </a:solidFill>
              </a:rPr>
              <a:t>Fedyukovich</a:t>
            </a:r>
            <a:r>
              <a:rPr lang="en-US" sz="1400" b="0">
                <a:solidFill>
                  <a:schemeClr val="tx1"/>
                </a:solidFill>
              </a:rPr>
              <a:t>, S. Kaufman, R. </a:t>
            </a:r>
            <a:r>
              <a:rPr lang="en-US" sz="1400" b="0" err="1">
                <a:solidFill>
                  <a:schemeClr val="tx1"/>
                </a:solidFill>
              </a:rPr>
              <a:t>Bodik</a:t>
            </a:r>
            <a:r>
              <a:rPr lang="en-US" sz="1400" b="0">
                <a:solidFill>
                  <a:schemeClr val="tx1"/>
                </a:solidFill>
              </a:rPr>
              <a:t>, FMCAD’17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D1F7B923-B060-C84C-8589-399CA590F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197" y="1275225"/>
            <a:ext cx="3853379" cy="4800600"/>
          </a:xfrm>
        </p:spPr>
        <p:txBody>
          <a:bodyPr/>
          <a:lstStyle/>
          <a:p>
            <a:r>
              <a:rPr lang="en-US"/>
              <a:t>High-level view:</a:t>
            </a:r>
          </a:p>
          <a:p>
            <a:pPr lvl="1"/>
            <a:r>
              <a:rPr lang="en-US"/>
              <a:t>Loop between a candidate generator and SMT-solver</a:t>
            </a:r>
          </a:p>
          <a:p>
            <a:pPr lvl="1"/>
            <a:r>
              <a:rPr lang="en-US"/>
              <a:t>Synthesizes lemmas separately</a:t>
            </a:r>
          </a:p>
          <a:p>
            <a:r>
              <a:rPr lang="en-US"/>
              <a:t>Candidate generator</a:t>
            </a:r>
          </a:p>
          <a:p>
            <a:pPr lvl="1"/>
            <a:r>
              <a:rPr lang="en-US"/>
              <a:t>Syntax-Guided Synthesis (</a:t>
            </a:r>
            <a:r>
              <a:rPr lang="en-US" err="1"/>
              <a:t>SyGuS</a:t>
            </a:r>
            <a:r>
              <a:rPr lang="en-US"/>
              <a:t>)</a:t>
            </a:r>
          </a:p>
          <a:p>
            <a:pPr lvl="1"/>
            <a:r>
              <a:rPr lang="en-US"/>
              <a:t>Non-recursive grammars </a:t>
            </a:r>
            <a:br>
              <a:rPr lang="en-US"/>
            </a:br>
            <a:r>
              <a:rPr lang="en-US"/>
              <a:t>obtained from ASTs of verification conditions</a:t>
            </a:r>
          </a:p>
          <a:p>
            <a:pPr lvl="1"/>
            <a:r>
              <a:rPr lang="en-US" err="1"/>
              <a:t>Learnes</a:t>
            </a:r>
            <a:r>
              <a:rPr lang="en-US"/>
              <a:t> from positive / negative candidates</a:t>
            </a:r>
          </a:p>
          <a:p>
            <a:r>
              <a:rPr lang="en-US"/>
              <a:t>SMT-based decision maker</a:t>
            </a:r>
          </a:p>
          <a:p>
            <a:pPr lvl="1"/>
            <a:r>
              <a:rPr lang="en-US"/>
              <a:t>Off-the-shelf SMT solver</a:t>
            </a:r>
          </a:p>
          <a:p>
            <a:pPr lvl="1"/>
            <a:r>
              <a:rPr lang="en-US"/>
              <a:t>Does not need interpolation or quantifier elimination</a:t>
            </a:r>
          </a:p>
          <a:p>
            <a:pPr lvl="1"/>
            <a:r>
              <a:rPr lang="en-US"/>
              <a:t>Easy to maintain</a:t>
            </a:r>
          </a:p>
        </p:txBody>
      </p:sp>
    </p:spTree>
    <p:extLst>
      <p:ext uri="{BB962C8B-B14F-4D97-AF65-F5344CB8AC3E}">
        <p14:creationId xmlns:p14="http://schemas.microsoft.com/office/powerpoint/2010/main" val="27715979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63B63-C017-3047-B5E9-5F47C62EC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“Smart” Contracts Disasters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EF5977-3035-859C-83FE-FD67173CE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869" y="1272233"/>
            <a:ext cx="5935717" cy="20259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348314-E342-6FB2-A65F-8063D691A974}"/>
              </a:ext>
            </a:extLst>
          </p:cNvPr>
          <p:cNvSpPr txBox="1"/>
          <p:nvPr/>
        </p:nvSpPr>
        <p:spPr>
          <a:xfrm>
            <a:off x="546539" y="5705209"/>
            <a:ext cx="786173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100" b="0" dirty="0"/>
              <a:t>https://</a:t>
            </a:r>
            <a:r>
              <a:rPr lang="en-US" sz="1100" b="0" dirty="0" err="1"/>
              <a:t>www.pymnts.com</a:t>
            </a:r>
            <a:r>
              <a:rPr lang="en-US" sz="1100" b="0" dirty="0"/>
              <a:t>/blockchain/2022/akus-nightmare-34m-locked-forever-as-flaw-highlights-danger-of-smart-contracts/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CD077A-AE83-6708-959D-8BD8E5FF0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863" y="3559771"/>
            <a:ext cx="7772400" cy="5917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A860A6-9110-4A48-9881-2AC843D38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532" y="4151533"/>
            <a:ext cx="7772400" cy="7372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21040CC-36D4-1EB6-E2DB-8A66444D037C}"/>
              </a:ext>
            </a:extLst>
          </p:cNvPr>
          <p:cNvSpPr txBox="1"/>
          <p:nvPr/>
        </p:nvSpPr>
        <p:spPr>
          <a:xfrm>
            <a:off x="546539" y="5966819"/>
            <a:ext cx="777239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l"/>
            <a:r>
              <a:rPr lang="en-US" sz="1100" b="0" dirty="0"/>
              <a:t>https://</a:t>
            </a:r>
            <a:r>
              <a:rPr lang="en-US" sz="1100" b="0" dirty="0" err="1"/>
              <a:t>twitter.com</a:t>
            </a:r>
            <a:r>
              <a:rPr lang="en-US" sz="1100" b="0" dirty="0"/>
              <a:t>/0xInuarashi/status/1517674505975394304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FB12B0-7203-45A8-A5ED-B546BBBADF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0502" y="142632"/>
            <a:ext cx="1559521" cy="155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177264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53360"/>
            <a:ext cx="8153400" cy="4800600"/>
          </a:xfrm>
        </p:spPr>
        <p:txBody>
          <a:bodyPr/>
          <a:lstStyle/>
          <a:p>
            <a:r>
              <a:rPr lang="en-US"/>
              <a:t>Safety of numerical programs:</a:t>
            </a:r>
          </a:p>
          <a:p>
            <a:pPr marL="627063" lvl="1" indent="-342900">
              <a:buFont typeface="Arial" panose="020B0604020202020204" pitchFamily="34" charset="0"/>
              <a:buChar char="•"/>
            </a:pPr>
            <a:r>
              <a:rPr lang="en-US"/>
              <a:t>Accelerated using interpolation and Houdini</a:t>
            </a:r>
          </a:p>
          <a:p>
            <a:pPr marL="627063" lvl="1" indent="-342900">
              <a:buFont typeface="Arial" panose="020B0604020202020204" pitchFamily="34" charset="0"/>
              <a:buChar char="•"/>
            </a:pPr>
            <a:r>
              <a:rPr lang="en-US"/>
              <a:t>Accelerated using data learning and quantifier elimination</a:t>
            </a:r>
          </a:p>
          <a:p>
            <a:pPr marL="627063" lvl="1" indent="-342900">
              <a:buFont typeface="Arial" panose="020B0604020202020204" pitchFamily="34" charset="0"/>
              <a:buChar char="•"/>
            </a:pPr>
            <a:endParaRPr lang="en-US"/>
          </a:p>
          <a:p>
            <a:pPr marL="627063" lvl="1" indent="-342900">
              <a:buFont typeface="Arial" panose="020B0604020202020204" pitchFamily="34" charset="0"/>
              <a:buChar char="•"/>
            </a:pPr>
            <a:r>
              <a:rPr lang="en-US"/>
              <a:t>Extended to arrays and quantified invariants</a:t>
            </a:r>
          </a:p>
          <a:p>
            <a:pPr marL="627063" lvl="1" indent="-342900">
              <a:buFont typeface="Arial" panose="020B0604020202020204" pitchFamily="34" charset="0"/>
              <a:buChar char="•"/>
            </a:pPr>
            <a:r>
              <a:rPr lang="en-US"/>
              <a:t>Extended to disjunctive invariants</a:t>
            </a:r>
          </a:p>
          <a:p>
            <a:r>
              <a:rPr lang="en-US"/>
              <a:t>(Non)-termination of programs</a:t>
            </a:r>
          </a:p>
          <a:p>
            <a:pPr marL="627063" lvl="1" indent="-342900">
              <a:buFont typeface="Arial" panose="020B0604020202020204" pitchFamily="34" charset="0"/>
              <a:buChar char="•"/>
            </a:pPr>
            <a:r>
              <a:rPr lang="en-US"/>
              <a:t>Ranking functions, recurrence sets</a:t>
            </a:r>
          </a:p>
          <a:p>
            <a:r>
              <a:rPr lang="en-US"/>
              <a:t>Modular analysis </a:t>
            </a:r>
          </a:p>
          <a:p>
            <a:pPr marL="627063" lvl="1" indent="-342900">
              <a:buFont typeface="Arial" panose="020B0604020202020204" pitchFamily="34" charset="0"/>
              <a:buChar char="•"/>
            </a:pPr>
            <a:r>
              <a:rPr lang="en-US"/>
              <a:t>Generation of function summaries </a:t>
            </a:r>
          </a:p>
          <a:p>
            <a:pPr marL="627063" lvl="1" indent="-342900">
              <a:buFont typeface="Arial" panose="020B0604020202020204" pitchFamily="34" charset="0"/>
              <a:buChar char="•"/>
            </a:pPr>
            <a:r>
              <a:rPr lang="en-US"/>
              <a:t>Proving </a:t>
            </a:r>
            <a:r>
              <a:rPr lang="en-US" err="1"/>
              <a:t>hyperproperties</a:t>
            </a:r>
            <a:endParaRPr lang="en-US"/>
          </a:p>
          <a:p>
            <a:r>
              <a:rPr lang="en-US"/>
              <a:t>Specification synthesis </a:t>
            </a:r>
          </a:p>
          <a:p>
            <a:pPr marL="627063" lvl="1" indent="-342900">
              <a:buFont typeface="Arial" panose="020B0604020202020204" pitchFamily="34" charset="0"/>
              <a:buChar char="•"/>
            </a:pPr>
            <a:r>
              <a:rPr lang="en-US"/>
              <a:t>From invariants to spec and back</a:t>
            </a:r>
          </a:p>
          <a:p>
            <a:r>
              <a:rPr lang="en-US"/>
              <a:t>Test case generation</a:t>
            </a:r>
          </a:p>
          <a:p>
            <a:pPr marL="627063" lvl="1" indent="-342900">
              <a:buFont typeface="Arial" panose="020B0604020202020204" pitchFamily="34" charset="0"/>
              <a:buChar char="•"/>
            </a:pPr>
            <a:r>
              <a:rPr lang="en-US"/>
              <a:t>Invariants block unreachable branches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B9A46D6-1479-BA4A-9007-31C595233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171" y="394460"/>
            <a:ext cx="8397363" cy="852465"/>
          </a:xfrm>
        </p:spPr>
        <p:txBody>
          <a:bodyPr>
            <a:normAutofit/>
          </a:bodyPr>
          <a:lstStyle/>
          <a:p>
            <a:r>
              <a:rPr lang="en-US" err="1"/>
              <a:t>FreqHorn</a:t>
            </a:r>
            <a:r>
              <a:rPr lang="en-US"/>
              <a:t>: CHC applications/extensions</a:t>
            </a:r>
          </a:p>
        </p:txBody>
      </p:sp>
      <p:pic>
        <p:nvPicPr>
          <p:cNvPr id="10" name="Picture 9" descr="Qr code&#10;&#10;Description automatically generated">
            <a:extLst>
              <a:ext uri="{FF2B5EF4-FFF2-40B4-BE49-F238E27FC236}">
                <a16:creationId xmlns:a16="http://schemas.microsoft.com/office/drawing/2014/main" id="{D762A955-3737-2D49-AEE8-5597907BE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620" y="146864"/>
            <a:ext cx="1384746" cy="14094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2A627C-EA56-7343-8FED-270718F2C0B3}"/>
              </a:ext>
            </a:extLst>
          </p:cNvPr>
          <p:cNvSpPr txBox="1"/>
          <p:nvPr/>
        </p:nvSpPr>
        <p:spPr>
          <a:xfrm>
            <a:off x="5780690" y="1577956"/>
            <a:ext cx="3237186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0" err="1"/>
              <a:t>Fedyukovich</a:t>
            </a:r>
            <a:r>
              <a:rPr lang="en-US" sz="1400" b="0"/>
              <a:t> and R. </a:t>
            </a:r>
            <a:r>
              <a:rPr lang="en-US" sz="1400" b="0" err="1"/>
              <a:t>Bodík</a:t>
            </a:r>
            <a:r>
              <a:rPr lang="en-US" sz="1400" b="0"/>
              <a:t>, TACAS’18</a:t>
            </a:r>
            <a:endParaRPr lang="en-US" sz="1400" b="0">
              <a:effectLst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6453F9-9CD1-9946-89AC-F8153D7963CA}"/>
              </a:ext>
            </a:extLst>
          </p:cNvPr>
          <p:cNvSpPr txBox="1"/>
          <p:nvPr/>
        </p:nvSpPr>
        <p:spPr>
          <a:xfrm>
            <a:off x="4639000" y="2210329"/>
            <a:ext cx="4368366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0" err="1"/>
              <a:t>Fedyukovich</a:t>
            </a:r>
            <a:r>
              <a:rPr lang="en-US" sz="1400" b="0"/>
              <a:t>, Prabhu, Madhukar, Gupta, FMCAD’18</a:t>
            </a:r>
            <a:endParaRPr lang="en-US" sz="1400" b="0"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1F6DEA-D557-3149-879E-E8CA44C08BC3}"/>
              </a:ext>
            </a:extLst>
          </p:cNvPr>
          <p:cNvSpPr txBox="1"/>
          <p:nvPr/>
        </p:nvSpPr>
        <p:spPr>
          <a:xfrm>
            <a:off x="7882759" y="2585263"/>
            <a:ext cx="1124607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0"/>
              <a:t>-||-, CAV’19</a:t>
            </a:r>
            <a:endParaRPr lang="en-US" sz="1400" b="0">
              <a:effectLst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216810-26C3-3B4E-B847-CCBCAE4E5045}"/>
              </a:ext>
            </a:extLst>
          </p:cNvPr>
          <p:cNvSpPr txBox="1"/>
          <p:nvPr/>
        </p:nvSpPr>
        <p:spPr>
          <a:xfrm>
            <a:off x="6193761" y="2960197"/>
            <a:ext cx="2813605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0"/>
              <a:t>Riley and </a:t>
            </a:r>
            <a:r>
              <a:rPr lang="en-US" sz="1400" b="0" err="1"/>
              <a:t>Fedyukovich</a:t>
            </a:r>
            <a:r>
              <a:rPr lang="en-US" sz="1400" b="0"/>
              <a:t>, FSE’22</a:t>
            </a:r>
            <a:endParaRPr lang="en-US" sz="1400" b="0">
              <a:effectLst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27A4E4-094F-DD41-9231-046BBD91670D}"/>
              </a:ext>
            </a:extLst>
          </p:cNvPr>
          <p:cNvSpPr txBox="1"/>
          <p:nvPr/>
        </p:nvSpPr>
        <p:spPr>
          <a:xfrm>
            <a:off x="5854262" y="3577196"/>
            <a:ext cx="3153104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0" err="1"/>
              <a:t>Fedyukovich</a:t>
            </a:r>
            <a:r>
              <a:rPr lang="en-US" sz="1400" b="0"/>
              <a:t>, Zhang, Gupta, CAV’18</a:t>
            </a:r>
            <a:endParaRPr lang="en-US" sz="1400" b="0">
              <a:effectLst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E9AE67-9320-8745-AC17-12E39D52CF5C}"/>
              </a:ext>
            </a:extLst>
          </p:cNvPr>
          <p:cNvSpPr txBox="1"/>
          <p:nvPr/>
        </p:nvSpPr>
        <p:spPr>
          <a:xfrm>
            <a:off x="5780690" y="4255815"/>
            <a:ext cx="3237186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0"/>
              <a:t>Pick, </a:t>
            </a:r>
            <a:r>
              <a:rPr lang="en-US" sz="1400" b="0" err="1"/>
              <a:t>Fedyukovich</a:t>
            </a:r>
            <a:r>
              <a:rPr lang="en-US" sz="1400" b="0"/>
              <a:t>, Gupta, VMCAI’21</a:t>
            </a:r>
            <a:endParaRPr lang="en-US" sz="1400" b="0">
              <a:effectLst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7882DB-5B1E-CE4A-B263-293C908FE439}"/>
              </a:ext>
            </a:extLst>
          </p:cNvPr>
          <p:cNvSpPr txBox="1"/>
          <p:nvPr/>
        </p:nvSpPr>
        <p:spPr>
          <a:xfrm>
            <a:off x="5780690" y="4685420"/>
            <a:ext cx="3237186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0"/>
              <a:t>Pick, </a:t>
            </a:r>
            <a:r>
              <a:rPr lang="en-US" sz="1400" b="0" err="1"/>
              <a:t>Fedyukovich</a:t>
            </a:r>
            <a:r>
              <a:rPr lang="en-US" sz="1400" b="0"/>
              <a:t>, Gupta, FMCAD’20</a:t>
            </a:r>
            <a:endParaRPr lang="en-US" sz="1400" b="0">
              <a:effectLst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19BFDD-3E88-C240-98EF-51C66385152B}"/>
              </a:ext>
            </a:extLst>
          </p:cNvPr>
          <p:cNvSpPr txBox="1"/>
          <p:nvPr/>
        </p:nvSpPr>
        <p:spPr>
          <a:xfrm>
            <a:off x="4667362" y="5338160"/>
            <a:ext cx="4368366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0"/>
              <a:t>Prabhu, </a:t>
            </a:r>
            <a:r>
              <a:rPr lang="en-US" sz="1400" b="0" err="1"/>
              <a:t>Fedyukovich</a:t>
            </a:r>
            <a:r>
              <a:rPr lang="en-US" sz="1400" b="0"/>
              <a:t>, Madhukar, D’Souza, PLDI’21</a:t>
            </a:r>
            <a:endParaRPr lang="en-US" sz="1400" b="0">
              <a:effectLst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D0A09D-B6CB-F949-B414-E8E567225014}"/>
              </a:ext>
            </a:extLst>
          </p:cNvPr>
          <p:cNvSpPr txBox="1"/>
          <p:nvPr/>
        </p:nvSpPr>
        <p:spPr>
          <a:xfrm>
            <a:off x="5970416" y="6021899"/>
            <a:ext cx="305797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0" err="1"/>
              <a:t>Zlatkin</a:t>
            </a:r>
            <a:r>
              <a:rPr lang="en-US" sz="1400" b="0"/>
              <a:t> and </a:t>
            </a:r>
            <a:r>
              <a:rPr lang="en-US" sz="1400" b="0" err="1"/>
              <a:t>Fedyukovich</a:t>
            </a:r>
            <a:r>
              <a:rPr lang="en-US" sz="1400" b="0"/>
              <a:t>, TACAS’22</a:t>
            </a:r>
            <a:endParaRPr lang="en-US" sz="1400" b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18225324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0154A-B20B-0EC1-2098-DA90166B0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Golem: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C81F1-AFA5-550E-D7F9-B313D2679B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Solver for Constrained Horn Clauses</a:t>
            </a:r>
          </a:p>
          <a:p>
            <a:endParaRPr lang="en-US"/>
          </a:p>
          <a:p>
            <a:r>
              <a:rPr lang="en-US"/>
              <a:t>Developed at </a:t>
            </a:r>
            <a:r>
              <a:rPr lang="en-US">
                <a:hlinkClick r:id="rId2"/>
              </a:rPr>
              <a:t>USI Formal Verification and Security Lab</a:t>
            </a:r>
            <a:r>
              <a:rPr lang="en-US"/>
              <a:t> (Lugano, Switzerland) by Martin </a:t>
            </a:r>
            <a:r>
              <a:rPr lang="en-US" err="1"/>
              <a:t>Blicha</a:t>
            </a:r>
            <a:r>
              <a:rPr lang="en-US"/>
              <a:t> et al.</a:t>
            </a:r>
          </a:p>
          <a:p>
            <a:endParaRPr lang="en-US"/>
          </a:p>
          <a:p>
            <a:r>
              <a:rPr lang="en-US"/>
              <a:t>Craig interpolation-based algorithm for CHC solving</a:t>
            </a:r>
          </a:p>
          <a:p>
            <a:endParaRPr lang="en-US"/>
          </a:p>
          <a:p>
            <a:r>
              <a:rPr lang="en-US"/>
              <a:t>Tight integration with interpolating SMT solver </a:t>
            </a:r>
            <a:r>
              <a:rPr lang="en-US">
                <a:hlinkClick r:id="rId3"/>
              </a:rPr>
              <a:t>OpenSMT</a:t>
            </a:r>
            <a:endParaRPr lang="en-US"/>
          </a:p>
          <a:p>
            <a:endParaRPr lang="en-CA"/>
          </a:p>
          <a:p>
            <a:r>
              <a:rPr lang="en-CA"/>
              <a:t>Supports linear real and integer arithmetic as the background theory </a:t>
            </a:r>
          </a:p>
          <a:p>
            <a:endParaRPr lang="en-CA"/>
          </a:p>
          <a:p>
            <a:r>
              <a:rPr lang="en-CA"/>
              <a:t>Available at https://</a:t>
            </a:r>
            <a:r>
              <a:rPr lang="en-CA" err="1"/>
              <a:t>github.com</a:t>
            </a:r>
            <a:r>
              <a:rPr lang="en-CA"/>
              <a:t>/</a:t>
            </a:r>
            <a:r>
              <a:rPr lang="en-CA" err="1"/>
              <a:t>usi</a:t>
            </a:r>
            <a:r>
              <a:rPr lang="en-CA"/>
              <a:t>-verification-and-security/golem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833552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E089D-3348-940E-F0F3-ED7210DA4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Golem: Brief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EF1EF-EF8F-84E5-BC45-F8927AF7DD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/>
              <a:t>Summer 2020</a:t>
            </a:r>
          </a:p>
          <a:p>
            <a:pPr lvl="1"/>
            <a:r>
              <a:rPr lang="en-CA"/>
              <a:t>first commits</a:t>
            </a:r>
          </a:p>
          <a:p>
            <a:r>
              <a:rPr lang="en-CA"/>
              <a:t>Winter 2020</a:t>
            </a:r>
          </a:p>
          <a:p>
            <a:pPr lvl="1"/>
            <a:r>
              <a:rPr lang="en-CA"/>
              <a:t>Impact engine [McMillan ’06] (Lazy Abstraction with Interpolants) </a:t>
            </a:r>
          </a:p>
          <a:p>
            <a:r>
              <a:rPr lang="en-CA"/>
              <a:t>March 2021</a:t>
            </a:r>
          </a:p>
          <a:p>
            <a:pPr lvl="1"/>
            <a:r>
              <a:rPr lang="en-CA"/>
              <a:t>3 medals at CHC-COMP ’21</a:t>
            </a:r>
          </a:p>
          <a:p>
            <a:r>
              <a:rPr lang="en-CA"/>
              <a:t>May 2021</a:t>
            </a:r>
          </a:p>
          <a:p>
            <a:pPr lvl="1"/>
            <a:r>
              <a:rPr lang="en-CA"/>
              <a:t>Spacer engine [Komuravelli et al. ’16] </a:t>
            </a:r>
          </a:p>
          <a:p>
            <a:r>
              <a:rPr lang="en-CA"/>
              <a:t>Summer 2021</a:t>
            </a:r>
          </a:p>
          <a:p>
            <a:pPr lvl="1"/>
            <a:r>
              <a:rPr lang="en-CA"/>
              <a:t>TPA engine [</a:t>
            </a:r>
            <a:r>
              <a:rPr lang="en-CA" err="1"/>
              <a:t>Blicha</a:t>
            </a:r>
            <a:r>
              <a:rPr lang="en-CA"/>
              <a:t> et al. ’22] (Transition Power Abstraction) </a:t>
            </a:r>
          </a:p>
          <a:p>
            <a:r>
              <a:rPr lang="en-CA"/>
              <a:t>April 2022 </a:t>
            </a:r>
          </a:p>
          <a:p>
            <a:pPr lvl="1"/>
            <a:r>
              <a:rPr lang="en-CA"/>
              <a:t>4 medals at CHC-COMP ’22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386990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E3AAC-8856-6ADB-5EA8-248711F57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Golem: Architecture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2ABB66-242B-6A88-EB0D-2EA3AEC54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367" y="1167340"/>
            <a:ext cx="7267433" cy="477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428925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1185E-EAAF-84D1-2D95-286BEAFDB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Golem: Future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9361F7-F493-784B-0F63-C1C3599B9E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/>
              <a:t>Extend supported background theories (arrays, ADTs) </a:t>
            </a:r>
          </a:p>
          <a:p>
            <a:endParaRPr lang="en-CA"/>
          </a:p>
          <a:p>
            <a:r>
              <a:rPr lang="en-CA"/>
              <a:t>Extend TPA engine to support nonlinear CHC systems </a:t>
            </a:r>
          </a:p>
          <a:p>
            <a:endParaRPr lang="en-CA"/>
          </a:p>
          <a:p>
            <a:r>
              <a:rPr lang="en-CA"/>
              <a:t>Golem as backend for </a:t>
            </a:r>
            <a:r>
              <a:rPr lang="en-CA">
                <a:hlinkClick r:id="rId2"/>
              </a:rPr>
              <a:t>Korn</a:t>
            </a:r>
            <a:br>
              <a:rPr lang="en-CA"/>
            </a:br>
            <a:endParaRPr lang="en-CA"/>
          </a:p>
          <a:p>
            <a:r>
              <a:rPr lang="en-CA"/>
              <a:t>Golem as backend for </a:t>
            </a:r>
            <a:r>
              <a:rPr lang="en-CA" err="1">
                <a:hlinkClick r:id="rId3"/>
              </a:rPr>
              <a:t>SolCMC</a:t>
            </a:r>
            <a:r>
              <a:rPr lang="en-CA"/>
              <a:t> (Alt et al. ’22) </a:t>
            </a:r>
          </a:p>
          <a:p>
            <a:endParaRPr lang="en-CA"/>
          </a:p>
          <a:p>
            <a:r>
              <a:rPr lang="en-CA"/>
              <a:t>Develop proper API for Golem as library </a:t>
            </a:r>
          </a:p>
          <a:p>
            <a:endParaRPr lang="en-CA"/>
          </a:p>
          <a:p>
            <a:r>
              <a:rPr lang="en-CA"/>
              <a:t>Support </a:t>
            </a:r>
            <a:r>
              <a:rPr lang="en-CA" err="1"/>
              <a:t>Datalog</a:t>
            </a:r>
            <a:r>
              <a:rPr lang="en-CA"/>
              <a:t> input format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833342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B25D7-0552-DA45-8312-71C87FE7B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Art, Science, and Magic</a:t>
            </a:r>
            <a:r>
              <a:rPr lang="en-US" dirty="0"/>
              <a:t> of CHCs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7D4D9-E3AC-B440-8901-512D166D8A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Model Checking of Safety Properties is CHC satisfiability</a:t>
            </a:r>
          </a:p>
          <a:p>
            <a:pPr lvl="1"/>
            <a:r>
              <a:rPr lang="en-US" dirty="0"/>
              <a:t>Logic: Constrained Horn Clauses (CHC)</a:t>
            </a:r>
          </a:p>
          <a:p>
            <a:pPr lvl="1"/>
            <a:r>
              <a:rPr lang="en-US" dirty="0"/>
              <a:t>“Decision” procedure: Spacer</a:t>
            </a:r>
          </a:p>
          <a:p>
            <a:pPr lvl="1"/>
            <a:r>
              <a:rPr lang="en-US" dirty="0"/>
              <a:t>Constraints: arithmetic, </a:t>
            </a:r>
            <a:r>
              <a:rPr lang="en-US" dirty="0" err="1"/>
              <a:t>bv</a:t>
            </a:r>
            <a:r>
              <a:rPr lang="en-US" dirty="0"/>
              <a:t>, </a:t>
            </a:r>
            <a:r>
              <a:rPr lang="en-US" b="1" dirty="0"/>
              <a:t>arrays</a:t>
            </a:r>
            <a:r>
              <a:rPr lang="en-US" dirty="0"/>
              <a:t>, </a:t>
            </a:r>
            <a:r>
              <a:rPr lang="en-US" b="1" dirty="0"/>
              <a:t>quantifiers</a:t>
            </a:r>
            <a:r>
              <a:rPr lang="en-US" dirty="0"/>
              <a:t>, </a:t>
            </a:r>
            <a:r>
              <a:rPr lang="en-US" b="1" dirty="0" err="1"/>
              <a:t>adt</a:t>
            </a:r>
            <a:r>
              <a:rPr lang="en-US" b="1" dirty="0"/>
              <a:t> + </a:t>
            </a:r>
            <a:r>
              <a:rPr lang="en-US" b="1" dirty="0" err="1"/>
              <a:t>recfn</a:t>
            </a:r>
            <a:r>
              <a:rPr lang="en-US" dirty="0"/>
              <a:t>, …</a:t>
            </a:r>
          </a:p>
          <a:p>
            <a:pPr marL="114300" lvl="1" indent="0">
              <a:buNone/>
            </a:pPr>
            <a:endParaRPr lang="en-US" dirty="0"/>
          </a:p>
          <a:p>
            <a:pPr indent="-169863"/>
            <a:r>
              <a:rPr lang="en-US" b="1" dirty="0"/>
              <a:t>Art:</a:t>
            </a:r>
            <a:r>
              <a:rPr lang="en-US" dirty="0"/>
              <a:t> finding the right encoding from the problem domain to logic</a:t>
            </a:r>
          </a:p>
          <a:p>
            <a:pPr lvl="1"/>
            <a:r>
              <a:rPr lang="en-US" dirty="0"/>
              <a:t>the difference between easy to impossible</a:t>
            </a:r>
          </a:p>
          <a:p>
            <a:pPr lvl="1"/>
            <a:r>
              <a:rPr lang="en-US" dirty="0"/>
              <a:t>encodings can “simulate” specialized algorithms</a:t>
            </a:r>
          </a:p>
          <a:p>
            <a:pPr indent="-169863"/>
            <a:r>
              <a:rPr lang="en-US" b="1" dirty="0"/>
              <a:t>Science:</a:t>
            </a:r>
            <a:r>
              <a:rPr lang="en-US" dirty="0"/>
              <a:t> Progress, termination (when decidable)</a:t>
            </a:r>
          </a:p>
          <a:p>
            <a:pPr lvl="1"/>
            <a:r>
              <a:rPr lang="en-US" dirty="0"/>
              <a:t>while the underlying problem is undecidable, many fragment or sub-problems are decidable</a:t>
            </a:r>
          </a:p>
          <a:p>
            <a:pPr indent="-169863"/>
            <a:r>
              <a:rPr lang="en-US" b="1" dirty="0"/>
              <a:t>Magic:</a:t>
            </a:r>
            <a:r>
              <a:rPr lang="en-US" dirty="0"/>
              <a:t> really solving useful problems</a:t>
            </a:r>
          </a:p>
          <a:p>
            <a:pPr lvl="1"/>
            <a:r>
              <a:rPr lang="en-US" dirty="0"/>
              <a:t>interpolation, heuristics, generalizations, …</a:t>
            </a:r>
          </a:p>
          <a:p>
            <a:pPr lvl="1"/>
            <a:r>
              <a:rPr lang="en-US" dirty="0"/>
              <a:t>the list is endless</a:t>
            </a:r>
          </a:p>
        </p:txBody>
      </p:sp>
      <p:pic>
        <p:nvPicPr>
          <p:cNvPr id="4" name="Picture 3" descr="zyckekoTE.png">
            <a:extLst>
              <a:ext uri="{FF2B5EF4-FFF2-40B4-BE49-F238E27FC236}">
                <a16:creationId xmlns:a16="http://schemas.microsoft.com/office/drawing/2014/main" id="{FAB47A76-B295-4541-AC66-1A6EF87168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51137"/>
            <a:ext cx="1586897" cy="211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150625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2D77154-A75B-D14E-B6FE-12B73BEF8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553998"/>
          </a:xfrm>
        </p:spPr>
        <p:txBody>
          <a:bodyPr/>
          <a:lstStyle/>
          <a:p>
            <a:r>
              <a:rPr lang="en-US"/>
              <a:t>END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E6B0119-87AD-E04A-BB83-7FBDE06BD7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987994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14" y="652634"/>
            <a:ext cx="8015319" cy="40996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9720" y="5145043"/>
            <a:ext cx="8514705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0" dirty="0"/>
              <a:t>http://envisage-</a:t>
            </a:r>
            <a:r>
              <a:rPr lang="en-US" sz="1400" b="0" dirty="0" err="1"/>
              <a:t>project.eu</a:t>
            </a:r>
            <a:r>
              <a:rPr lang="en-US" sz="1400" b="0" dirty="0"/>
              <a:t>/proving-android-java-and-python-sorting-algorithm-is-broken-and-how-to-fix-it/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1BCB36-8715-1046-A438-6792D20D0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4283" y="5549521"/>
            <a:ext cx="1060450" cy="107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53417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dropped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4023" y="2437805"/>
            <a:ext cx="830461" cy="830461"/>
          </a:xfrm>
          <a:prstGeom prst="rect">
            <a:avLst/>
          </a:prstGeom>
          <a:ln w="12700">
            <a:miter lim="400000"/>
          </a:ln>
        </p:spPr>
      </p:pic>
      <p:sp>
        <p:nvSpPr>
          <p:cNvPr id="490" name="Shape 490"/>
          <p:cNvSpPr/>
          <p:nvPr/>
        </p:nvSpPr>
        <p:spPr>
          <a:xfrm>
            <a:off x="257511" y="1013471"/>
            <a:ext cx="2960747" cy="39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000"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r>
              <a:rPr sz="2109" dirty="0">
                <a:latin typeface="+mn-lt"/>
              </a:rPr>
              <a:t>Program and/or model</a:t>
            </a:r>
          </a:p>
        </p:txBody>
      </p:sp>
      <p:pic>
        <p:nvPicPr>
          <p:cNvPr id="491" name="droppedImag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62" y="1531441"/>
            <a:ext cx="1223182" cy="916206"/>
          </a:xfrm>
          <a:prstGeom prst="rect">
            <a:avLst/>
          </a:prstGeom>
          <a:ln w="12700">
            <a:miter lim="400000"/>
          </a:ln>
        </p:spPr>
      </p:pic>
      <p:sp>
        <p:nvSpPr>
          <p:cNvPr id="492" name="Shape 492"/>
          <p:cNvSpPr/>
          <p:nvPr/>
        </p:nvSpPr>
        <p:spPr>
          <a:xfrm>
            <a:off x="2674308" y="2107406"/>
            <a:ext cx="1004724" cy="473273"/>
          </a:xfrm>
          <a:prstGeom prst="rightArrow">
            <a:avLst>
              <a:gd name="adj1" fmla="val 30254"/>
              <a:gd name="adj2" fmla="val 85397"/>
            </a:avLst>
          </a:prstGeom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812"/>
          </a:p>
        </p:txBody>
      </p:sp>
      <p:sp>
        <p:nvSpPr>
          <p:cNvPr id="493" name="Shape 493"/>
          <p:cNvSpPr/>
          <p:nvPr/>
        </p:nvSpPr>
        <p:spPr>
          <a:xfrm>
            <a:off x="3714750" y="1875234"/>
            <a:ext cx="1705570" cy="937617"/>
          </a:xfrm>
          <a:prstGeom prst="roundRect">
            <a:avLst>
              <a:gd name="adj" fmla="val 14286"/>
            </a:avLst>
          </a:prstGeom>
          <a:blipFill>
            <a:blip r:embed="rId4"/>
          </a:blip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/>
          <a:p>
            <a:pPr>
              <a:defRPr sz="35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r>
              <a:rPr sz="1800" dirty="0"/>
              <a:t>Automated</a:t>
            </a:r>
          </a:p>
          <a:p>
            <a:pPr>
              <a:defRPr sz="35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r>
              <a:rPr sz="1800" dirty="0"/>
              <a:t>Reasoning</a:t>
            </a:r>
          </a:p>
        </p:txBody>
      </p:sp>
      <p:sp>
        <p:nvSpPr>
          <p:cNvPr id="494" name="Shape 494"/>
          <p:cNvSpPr/>
          <p:nvPr/>
        </p:nvSpPr>
        <p:spPr>
          <a:xfrm flipH="1">
            <a:off x="5462876" y="1920022"/>
            <a:ext cx="1063331" cy="331143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stealth"/>
          </a:ln>
        </p:spPr>
        <p:txBody>
          <a:bodyPr lIns="35719" tIns="35719" rIns="35719" bIns="35719" anchor="ctr"/>
          <a:lstStyle/>
          <a:p>
            <a:pPr algn="l"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495" name="Shape 495"/>
          <p:cNvSpPr/>
          <p:nvPr/>
        </p:nvSpPr>
        <p:spPr>
          <a:xfrm flipH="1" flipV="1">
            <a:off x="5454829" y="2355345"/>
            <a:ext cx="1116398" cy="258357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stealth"/>
          </a:ln>
        </p:spPr>
        <p:txBody>
          <a:bodyPr lIns="35719" tIns="35719" rIns="35719" bIns="35719" anchor="ctr"/>
          <a:lstStyle/>
          <a:p>
            <a:pPr algn="l"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pic>
        <p:nvPicPr>
          <p:cNvPr id="496" name="droppedImage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4391" y="1625203"/>
            <a:ext cx="679531" cy="508992"/>
          </a:xfrm>
          <a:prstGeom prst="rect">
            <a:avLst/>
          </a:prstGeom>
          <a:ln w="12700">
            <a:miter lim="400000"/>
          </a:ln>
        </p:spPr>
      </p:pic>
      <p:sp>
        <p:nvSpPr>
          <p:cNvPr id="497" name="Shape 497"/>
          <p:cNvSpPr/>
          <p:nvPr/>
        </p:nvSpPr>
        <p:spPr>
          <a:xfrm>
            <a:off x="7224408" y="1681344"/>
            <a:ext cx="1035541" cy="39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000"/>
            </a:lvl1pPr>
          </a:lstStyle>
          <a:p>
            <a:r>
              <a:rPr sz="2109"/>
              <a:t>Correct</a:t>
            </a:r>
          </a:p>
        </p:txBody>
      </p:sp>
      <p:sp>
        <p:nvSpPr>
          <p:cNvPr id="498" name="Shape 498"/>
          <p:cNvSpPr/>
          <p:nvPr/>
        </p:nvSpPr>
        <p:spPr>
          <a:xfrm>
            <a:off x="7212028" y="2873457"/>
            <a:ext cx="1231107" cy="39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000"/>
            </a:lvl1pPr>
          </a:lstStyle>
          <a:p>
            <a:r>
              <a:rPr sz="2109"/>
              <a:t>Incorrect</a:t>
            </a:r>
          </a:p>
        </p:txBody>
      </p:sp>
      <p:grpSp>
        <p:nvGrpSpPr>
          <p:cNvPr id="501" name="Group 501"/>
          <p:cNvGrpSpPr/>
          <p:nvPr/>
        </p:nvGrpSpPr>
        <p:grpSpPr>
          <a:xfrm>
            <a:off x="1169789" y="4842452"/>
            <a:ext cx="7736366" cy="1792306"/>
            <a:chOff x="0" y="60794"/>
            <a:chExt cx="11002830" cy="2549056"/>
          </a:xfrm>
        </p:grpSpPr>
        <p:sp>
          <p:nvSpPr>
            <p:cNvPr id="499" name="Shape 499"/>
            <p:cNvSpPr/>
            <p:nvPr/>
          </p:nvSpPr>
          <p:spPr>
            <a:xfrm>
              <a:off x="1042521" y="60794"/>
              <a:ext cx="8382001" cy="5642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 algn="l">
                <a:defRPr sz="3000">
                  <a:latin typeface="Papyrus"/>
                  <a:ea typeface="Papyrus"/>
                  <a:cs typeface="Papyrus"/>
                  <a:sym typeface="Papyrus"/>
                </a:defRPr>
              </a:pPr>
              <a:r>
                <a:rPr sz="2109" b="0" dirty="0">
                  <a:latin typeface="+mn-lt"/>
                </a:rPr>
                <a:t>Alan M. Turing. ”Checking  a large routine” 1949</a:t>
              </a:r>
            </a:p>
          </p:txBody>
        </p:sp>
        <p:pic>
          <p:nvPicPr>
            <p:cNvPr id="500" name="droppedImage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920750"/>
              <a:ext cx="11002830" cy="1689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04" name="Group 504"/>
          <p:cNvGrpSpPr/>
          <p:nvPr/>
        </p:nvGrpSpPr>
        <p:grpSpPr>
          <a:xfrm>
            <a:off x="303610" y="3700367"/>
            <a:ext cx="5928162" cy="1541360"/>
            <a:chOff x="0" y="23996"/>
            <a:chExt cx="8431163" cy="2192154"/>
          </a:xfrm>
        </p:grpSpPr>
        <p:pic>
          <p:nvPicPr>
            <p:cNvPr id="502" name="droppedImage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23996"/>
              <a:ext cx="1778000" cy="2192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03" name="Shape 503"/>
            <p:cNvSpPr/>
            <p:nvPr/>
          </p:nvSpPr>
          <p:spPr>
            <a:xfrm>
              <a:off x="1845383" y="60795"/>
              <a:ext cx="6585780" cy="5642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3000">
                  <a:latin typeface="Papyrus"/>
                  <a:ea typeface="Papyrus"/>
                  <a:cs typeface="Papyrus"/>
                  <a:sym typeface="Papyrus"/>
                </a:defRPr>
              </a:lvl1pPr>
            </a:lstStyle>
            <a:p>
              <a:r>
                <a:rPr sz="2109" b="0" dirty="0">
                  <a:latin typeface="+mn-lt"/>
                </a:rPr>
                <a:t>Alan M.  Turing. 1936:  “Undecidable” </a:t>
              </a:r>
            </a:p>
          </p:txBody>
        </p:sp>
      </p:grpSp>
      <p:grpSp>
        <p:nvGrpSpPr>
          <p:cNvPr id="508" name="Group 508"/>
          <p:cNvGrpSpPr/>
          <p:nvPr/>
        </p:nvGrpSpPr>
        <p:grpSpPr>
          <a:xfrm>
            <a:off x="949897" y="2126195"/>
            <a:ext cx="1575974" cy="1153955"/>
            <a:chOff x="0" y="0"/>
            <a:chExt cx="2241384" cy="1641180"/>
          </a:xfrm>
        </p:grpSpPr>
        <p:pic>
          <p:nvPicPr>
            <p:cNvPr id="506" name="Screen Shot 2016-03-23 at 12.52.46 PM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7234" y="0"/>
              <a:ext cx="1324151" cy="12863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7" name="pasted-image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779864"/>
              <a:ext cx="1690333" cy="8613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Automated (Software) Verification</a:t>
            </a:r>
          </a:p>
        </p:txBody>
      </p:sp>
    </p:spTree>
    <p:extLst>
      <p:ext uri="{BB962C8B-B14F-4D97-AF65-F5344CB8AC3E}">
        <p14:creationId xmlns:p14="http://schemas.microsoft.com/office/powerpoint/2010/main" val="269223690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" grpId="0" animBg="1" advAuto="0"/>
      <p:bldP spid="504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/>
          <p:nvPr/>
        </p:nvSpPr>
        <p:spPr>
          <a:xfrm>
            <a:off x="4800600" y="4536720"/>
            <a:ext cx="3209329" cy="2107406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8E7F3"/>
              </a:gs>
            </a:gsLst>
            <a:lin ang="5400000"/>
          </a:gra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812"/>
          </a:p>
        </p:txBody>
      </p:sp>
      <p:sp>
        <p:nvSpPr>
          <p:cNvPr id="525" name="Shape 525"/>
          <p:cNvSpPr/>
          <p:nvPr/>
        </p:nvSpPr>
        <p:spPr>
          <a:xfrm>
            <a:off x="419695" y="1464469"/>
            <a:ext cx="8313539" cy="2071688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8E7F3"/>
              </a:gs>
            </a:gsLst>
            <a:lin ang="5400000"/>
          </a:gra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812"/>
          </a:p>
        </p:txBody>
      </p:sp>
      <p:sp>
        <p:nvSpPr>
          <p:cNvPr id="526" name="Shape 526"/>
          <p:cNvSpPr/>
          <p:nvPr/>
        </p:nvSpPr>
        <p:spPr>
          <a:xfrm>
            <a:off x="750883" y="3167130"/>
            <a:ext cx="13180219" cy="318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defRPr sz="3000"/>
            </a:lvl1pPr>
          </a:lstStyle>
          <a:p>
            <a:r>
              <a:rPr sz="1600" dirty="0"/>
              <a:t>[Clarke and Emerson, 1981]                      </a:t>
            </a:r>
            <a:r>
              <a:rPr lang="en-US" sz="1600" dirty="0"/>
              <a:t>            </a:t>
            </a:r>
            <a:r>
              <a:rPr sz="1600" dirty="0"/>
              <a:t>[Queille and Sifakis, 1982]</a:t>
            </a:r>
          </a:p>
        </p:txBody>
      </p:sp>
      <p:sp>
        <p:nvSpPr>
          <p:cNvPr id="527" name="Shape 527"/>
          <p:cNvSpPr/>
          <p:nvPr/>
        </p:nvSpPr>
        <p:spPr>
          <a:xfrm>
            <a:off x="4380419" y="279922"/>
            <a:ext cx="72200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endParaRPr sz="1406" dirty="0"/>
          </a:p>
        </p:txBody>
      </p:sp>
      <p:sp>
        <p:nvSpPr>
          <p:cNvPr id="528" name="Shape 528"/>
          <p:cNvSpPr/>
          <p:nvPr/>
        </p:nvSpPr>
        <p:spPr>
          <a:xfrm>
            <a:off x="366117" y="1004762"/>
            <a:ext cx="2795782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r>
              <a:rPr dirty="0"/>
              <a:t>Model Checking</a:t>
            </a:r>
          </a:p>
        </p:txBody>
      </p:sp>
      <p:sp>
        <p:nvSpPr>
          <p:cNvPr id="529" name="Shape 529"/>
          <p:cNvSpPr/>
          <p:nvPr/>
        </p:nvSpPr>
        <p:spPr>
          <a:xfrm>
            <a:off x="533400" y="3997163"/>
            <a:ext cx="3000969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r>
              <a:rPr dirty="0"/>
              <a:t>Abstract Interpretation</a:t>
            </a:r>
          </a:p>
        </p:txBody>
      </p:sp>
      <p:pic>
        <p:nvPicPr>
          <p:cNvPr id="530" name="droppedImag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094" y="1595845"/>
            <a:ext cx="1419820" cy="1342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531" name="droppedImage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9977" y="1580555"/>
            <a:ext cx="1417103" cy="1339453"/>
          </a:xfrm>
          <a:prstGeom prst="rect">
            <a:avLst/>
          </a:prstGeom>
          <a:ln w="12700">
            <a:miter lim="400000"/>
          </a:ln>
        </p:spPr>
      </p:pic>
      <p:pic>
        <p:nvPicPr>
          <p:cNvPr id="532" name="droppedImage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6406" y="1595845"/>
            <a:ext cx="1419820" cy="1342023"/>
          </a:xfrm>
          <a:prstGeom prst="rect">
            <a:avLst/>
          </a:prstGeom>
          <a:ln w="12700">
            <a:miter lim="400000"/>
          </a:ln>
        </p:spPr>
      </p:pic>
      <p:sp>
        <p:nvSpPr>
          <p:cNvPr id="533" name="Shape 533"/>
          <p:cNvSpPr/>
          <p:nvPr/>
        </p:nvSpPr>
        <p:spPr>
          <a:xfrm>
            <a:off x="258961" y="4438055"/>
            <a:ext cx="3875484" cy="2250281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8E7F3"/>
              </a:gs>
            </a:gsLst>
            <a:lin ang="5400000"/>
          </a:gra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812"/>
          </a:p>
        </p:txBody>
      </p:sp>
      <p:pic>
        <p:nvPicPr>
          <p:cNvPr id="534" name="droppedImage.tif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716" y="4580930"/>
            <a:ext cx="1243564" cy="1482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535" name="droppedImage.tif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5934" y="4598789"/>
            <a:ext cx="1227093" cy="1482328"/>
          </a:xfrm>
          <a:prstGeom prst="rect">
            <a:avLst/>
          </a:prstGeom>
          <a:ln w="12700">
            <a:miter lim="400000"/>
          </a:ln>
        </p:spPr>
      </p:pic>
      <p:sp>
        <p:nvSpPr>
          <p:cNvPr id="536" name="Shape 536"/>
          <p:cNvSpPr/>
          <p:nvPr/>
        </p:nvSpPr>
        <p:spPr>
          <a:xfrm>
            <a:off x="366117" y="6294991"/>
            <a:ext cx="3178969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defRPr sz="3000"/>
            </a:lvl1pPr>
          </a:lstStyle>
          <a:p>
            <a:r>
              <a:rPr sz="1800" dirty="0"/>
              <a:t>[Cousot and Cousot, 1977 ]</a:t>
            </a:r>
          </a:p>
        </p:txBody>
      </p:sp>
      <p:sp>
        <p:nvSpPr>
          <p:cNvPr id="537" name="Shape 537"/>
          <p:cNvSpPr/>
          <p:nvPr/>
        </p:nvSpPr>
        <p:spPr>
          <a:xfrm>
            <a:off x="4576464" y="4031382"/>
            <a:ext cx="2984301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r>
              <a:rPr dirty="0"/>
              <a:t>Symbolic Execution</a:t>
            </a:r>
          </a:p>
        </p:txBody>
      </p:sp>
      <p:pic>
        <p:nvPicPr>
          <p:cNvPr id="538" name="droppedImage.tif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7844" y="4705945"/>
            <a:ext cx="1285875" cy="1285875"/>
          </a:xfrm>
          <a:prstGeom prst="rect">
            <a:avLst/>
          </a:prstGeom>
          <a:ln w="12700">
            <a:miter lim="400000"/>
          </a:ln>
        </p:spPr>
      </p:pic>
      <p:sp>
        <p:nvSpPr>
          <p:cNvPr id="539" name="Shape 539"/>
          <p:cNvSpPr/>
          <p:nvPr/>
        </p:nvSpPr>
        <p:spPr>
          <a:xfrm>
            <a:off x="5598915" y="6205694"/>
            <a:ext cx="1640086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>
              <a:defRPr sz="3000"/>
            </a:lvl1pPr>
          </a:lstStyle>
          <a:p>
            <a:r>
              <a:rPr sz="1800" dirty="0"/>
              <a:t>[King, 1976 ]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87798"/>
          </a:xfrm>
        </p:spPr>
        <p:txBody>
          <a:bodyPr/>
          <a:lstStyle/>
          <a:p>
            <a:r>
              <a:rPr lang="en-US" dirty="0"/>
              <a:t>Automated Software Analysis</a:t>
            </a:r>
          </a:p>
        </p:txBody>
      </p:sp>
    </p:spTree>
    <p:extLst>
      <p:ext uri="{BB962C8B-B14F-4D97-AF65-F5344CB8AC3E}">
        <p14:creationId xmlns:p14="http://schemas.microsoft.com/office/powerpoint/2010/main" val="1499676874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auto">
          <a:xfrm>
            <a:off x="355001" y="3550024"/>
            <a:ext cx="8455511" cy="261410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Automated Verification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Deductive Verification</a:t>
            </a:r>
          </a:p>
          <a:p>
            <a:pPr lvl="1"/>
            <a:r>
              <a:rPr lang="en-US" dirty="0"/>
              <a:t>A user provides a program and a verification certificate</a:t>
            </a:r>
          </a:p>
          <a:p>
            <a:pPr lvl="2"/>
            <a:r>
              <a:rPr lang="en-US" dirty="0"/>
              <a:t>e.g., inductive invariant, pre- and post-conditions, function summaries, etc.</a:t>
            </a:r>
          </a:p>
          <a:p>
            <a:pPr lvl="1"/>
            <a:r>
              <a:rPr lang="en-US" dirty="0"/>
              <a:t>A tool automatically checks validity of the certificate</a:t>
            </a:r>
          </a:p>
          <a:p>
            <a:pPr lvl="2"/>
            <a:r>
              <a:rPr lang="en-US" dirty="0"/>
              <a:t>this is not easy! (might even be undecidable)</a:t>
            </a:r>
          </a:p>
          <a:p>
            <a:pPr lvl="1"/>
            <a:r>
              <a:rPr lang="en-US" dirty="0"/>
              <a:t>Verification is manual but machine certified</a:t>
            </a:r>
          </a:p>
          <a:p>
            <a:pPr lvl="1"/>
            <a:endParaRPr lang="en-US" dirty="0"/>
          </a:p>
          <a:p>
            <a:r>
              <a:rPr lang="en-US" dirty="0"/>
              <a:t>Algorithmic Verification</a:t>
            </a:r>
          </a:p>
          <a:p>
            <a:pPr lvl="1"/>
            <a:r>
              <a:rPr lang="en-US" dirty="0"/>
              <a:t>A user provides a program and a desired specification</a:t>
            </a:r>
          </a:p>
          <a:p>
            <a:pPr lvl="2"/>
            <a:r>
              <a:rPr lang="en-US" dirty="0"/>
              <a:t>e.g., program never writes outside of allocated memory</a:t>
            </a:r>
          </a:p>
          <a:p>
            <a:pPr lvl="1"/>
            <a:r>
              <a:rPr lang="en-US" dirty="0"/>
              <a:t>A tool automatically checks validity of the specification</a:t>
            </a:r>
          </a:p>
          <a:p>
            <a:pPr lvl="2"/>
            <a:r>
              <a:rPr lang="en-US" dirty="0"/>
              <a:t>and generates a verification certificate if the program is correct</a:t>
            </a:r>
          </a:p>
          <a:p>
            <a:pPr lvl="2"/>
            <a:r>
              <a:rPr lang="en-US" dirty="0"/>
              <a:t>and generates a counterexample if the program is not correct</a:t>
            </a:r>
          </a:p>
          <a:p>
            <a:pPr lvl="1"/>
            <a:r>
              <a:rPr lang="en-US" dirty="0"/>
              <a:t>Verification is completely automatic – “push-button”</a:t>
            </a:r>
          </a:p>
        </p:txBody>
      </p:sp>
    </p:spTree>
    <p:extLst>
      <p:ext uri="{BB962C8B-B14F-4D97-AF65-F5344CB8AC3E}">
        <p14:creationId xmlns:p14="http://schemas.microsoft.com/office/powerpoint/2010/main" val="2943151505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ARIE@C02KN0M1FFRT3PP7" val="5577"/>
  <p:tag name="DEFAULTDISPLAYSOURCE" val="\documentclass{article}&#10;&#10;\pagestyle{empty}&#10;&#10;\begin{document}&#10;&#10;&#10;\end{document}"/>
  <p:tag name="EMBEDFONTS" val="0"/>
</p:tagLst>
</file>

<file path=ppt/theme/theme1.xml><?xml version="1.0" encoding="utf-8"?>
<a:theme xmlns:a="http://schemas.openxmlformats.org/drawingml/2006/main" name="identity-presentation-fullcolor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66FF"/>
      </a:accent1>
      <a:accent2>
        <a:srgbClr val="9933FF"/>
      </a:accent2>
      <a:accent3>
        <a:srgbClr val="FFFFFF"/>
      </a:accent3>
      <a:accent4>
        <a:srgbClr val="000000"/>
      </a:accent4>
      <a:accent5>
        <a:srgbClr val="AAB8FF"/>
      </a:accent5>
      <a:accent6>
        <a:srgbClr val="8A2DE7"/>
      </a:accent6>
      <a:hlink>
        <a:srgbClr val="3C4F82"/>
      </a:hlink>
      <a:folHlink>
        <a:srgbClr val="33CC33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CA1FB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CA1FB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66FF"/>
        </a:hlink>
        <a:folHlink>
          <a:srgbClr val="00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C4F82"/>
        </a:hlink>
        <a:folHlink>
          <a:srgbClr val="0066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B17B50F0-A7A2-4F08-B7B0-7BD53C084C56}" vid="{8913C94E-9336-4C7E-A817-69736CA8537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identity-presentation-fullcolor.potx</Template>
  <TotalTime>7806</TotalTime>
  <Words>3966</Words>
  <Application>Microsoft Macintosh PowerPoint</Application>
  <PresentationFormat>On-screen Show (4:3)</PresentationFormat>
  <Paragraphs>659</Paragraphs>
  <Slides>56</Slides>
  <Notes>12</Notes>
  <HiddenSlides>15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56</vt:i4>
      </vt:variant>
    </vt:vector>
  </HeadingPairs>
  <TitlesOfParts>
    <vt:vector size="73" baseType="lpstr">
      <vt:lpstr>Arial</vt:lpstr>
      <vt:lpstr>Ayuthaya</vt:lpstr>
      <vt:lpstr>Calibri</vt:lpstr>
      <vt:lpstr>Cambria</vt:lpstr>
      <vt:lpstr>Cambria Math</vt:lpstr>
      <vt:lpstr>cmmi10</vt:lpstr>
      <vt:lpstr>cmsy10</vt:lpstr>
      <vt:lpstr>Consolas</vt:lpstr>
      <vt:lpstr>Gill Sans</vt:lpstr>
      <vt:lpstr>Helvetica</vt:lpstr>
      <vt:lpstr>Times</vt:lpstr>
      <vt:lpstr>Times New Roman</vt:lpstr>
      <vt:lpstr>Verdana Pro</vt:lpstr>
      <vt:lpstr>Verdana Pro Cond Black</vt:lpstr>
      <vt:lpstr>identity-presentation-fullcolor</vt:lpstr>
      <vt:lpstr>Simple Light</vt:lpstr>
      <vt:lpstr>2_Office Theme</vt:lpstr>
      <vt:lpstr>Program Verification with Constrained Horn Clauses</vt:lpstr>
      <vt:lpstr>Infamous Software Disasters</vt:lpstr>
      <vt:lpstr>“Recent” Software “Disasters”</vt:lpstr>
      <vt:lpstr>“Smart” Contracts Disasters</vt:lpstr>
      <vt:lpstr>“Smart” Contracts Disasters</vt:lpstr>
      <vt:lpstr>PowerPoint Presentation</vt:lpstr>
      <vt:lpstr>Automated (Software) Verification</vt:lpstr>
      <vt:lpstr>Automated Software Analysis</vt:lpstr>
      <vt:lpstr>Automated Verification</vt:lpstr>
      <vt:lpstr>PowerPoint Presentation</vt:lpstr>
      <vt:lpstr>Constrained Horn Clauses (CHC)</vt:lpstr>
      <vt:lpstr>CHC Satisfiability</vt:lpstr>
      <vt:lpstr>Example CHC: Is this SAT?</vt:lpstr>
      <vt:lpstr>Validating the solution</vt:lpstr>
      <vt:lpstr>Example CHC: is this SAT?</vt:lpstr>
      <vt:lpstr>Example CHC: is this SAT?</vt:lpstr>
      <vt:lpstr>Interactive tutorial</vt:lpstr>
      <vt:lpstr>Program Verification with HORN(LIA)</vt:lpstr>
      <vt:lpstr>In SMT-LIB</vt:lpstr>
      <vt:lpstr>Program Verification with HORN(LIA)</vt:lpstr>
      <vt:lpstr>In SMT-LIB</vt:lpstr>
      <vt:lpstr>Applications of CHCs</vt:lpstr>
      <vt:lpstr>Horn Clauses for Program Verification</vt:lpstr>
      <vt:lpstr>Horn Clauses for Concurrent / Distributed / Parameterized Systems</vt:lpstr>
      <vt:lpstr>Logic-based Algorithmic Verification</vt:lpstr>
      <vt:lpstr>Logic-based Algorithmic Verification</vt:lpstr>
      <vt:lpstr>Logic-based Algorithmic Verification (in 2022)</vt:lpstr>
      <vt:lpstr>A Brief History of Modern CHC in MC</vt:lpstr>
      <vt:lpstr>Current State of CHC Solving</vt:lpstr>
      <vt:lpstr>Art, Science, and Magic of CHCs</vt:lpstr>
      <vt:lpstr>END</vt:lpstr>
      <vt:lpstr>Solving Constrained Horn Clauses</vt:lpstr>
      <vt:lpstr>A little bit of complexity</vt:lpstr>
      <vt:lpstr>Procedures for Solving CHC(T)</vt:lpstr>
      <vt:lpstr>Spacer: Solving SMT-constrained CHC</vt:lpstr>
      <vt:lpstr>A Magician’s Guide to Solving Undecidable Problems</vt:lpstr>
      <vt:lpstr>SPACER’s guiding principles for solving CHCs</vt:lpstr>
      <vt:lpstr>IC3, PDR, and friends</vt:lpstr>
      <vt:lpstr>IC3, PDR and friends</vt:lpstr>
      <vt:lpstr>IC3, PDR and friends</vt:lpstr>
      <vt:lpstr>Verification by Incremental Generalization</vt:lpstr>
      <vt:lpstr>SPACER</vt:lpstr>
      <vt:lpstr>PowerPoint Presentation</vt:lpstr>
      <vt:lpstr>CHC Solvers</vt:lpstr>
      <vt:lpstr>PowerPoint Presentation</vt:lpstr>
      <vt:lpstr>The Eldarica Horn Solver</vt:lpstr>
      <vt:lpstr>Architecture</vt:lpstr>
      <vt:lpstr>Key feature: global invariant generation methods</vt:lpstr>
      <vt:lpstr>FreqHorn: CHC solving by enumerative search</vt:lpstr>
      <vt:lpstr>FreqHorn: CHC applications/extensions</vt:lpstr>
      <vt:lpstr>Golem: Overview</vt:lpstr>
      <vt:lpstr>Golem: Brief History</vt:lpstr>
      <vt:lpstr>Golem: Architecture</vt:lpstr>
      <vt:lpstr>Golem: Future</vt:lpstr>
      <vt:lpstr>Art, Science, and Magic of CHCs</vt:lpstr>
      <vt:lpstr>END</vt:lpstr>
    </vt:vector>
  </TitlesOfParts>
  <Company>Software Engineering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SEI Presentation (Full Color): Preformatted Design and Template Items</dc:title>
  <dc:creator>Mary Van Tyne</dc:creator>
  <cp:lastModifiedBy>Arie Gurfinkel</cp:lastModifiedBy>
  <cp:revision>14</cp:revision>
  <cp:lastPrinted>2022-05-30T17:01:41Z</cp:lastPrinted>
  <dcterms:created xsi:type="dcterms:W3CDTF">2013-12-16T13:47:47Z</dcterms:created>
  <dcterms:modified xsi:type="dcterms:W3CDTF">2023-04-12T20:00:25Z</dcterms:modified>
</cp:coreProperties>
</file>