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4" r:id="rId1"/>
    <p:sldMasterId id="2147483680" r:id="rId2"/>
  </p:sldMasterIdLst>
  <p:notesMasterIdLst>
    <p:notesMasterId r:id="rId52"/>
  </p:notesMasterIdLst>
  <p:sldIdLst>
    <p:sldId id="256" r:id="rId3"/>
    <p:sldId id="420" r:id="rId4"/>
    <p:sldId id="291" r:id="rId5"/>
    <p:sldId id="406" r:id="rId6"/>
    <p:sldId id="401" r:id="rId7"/>
    <p:sldId id="357" r:id="rId8"/>
    <p:sldId id="369" r:id="rId9"/>
    <p:sldId id="370" r:id="rId10"/>
    <p:sldId id="359" r:id="rId11"/>
    <p:sldId id="360" r:id="rId12"/>
    <p:sldId id="361" r:id="rId13"/>
    <p:sldId id="363" r:id="rId14"/>
    <p:sldId id="364" r:id="rId15"/>
    <p:sldId id="365" r:id="rId16"/>
    <p:sldId id="366" r:id="rId17"/>
    <p:sldId id="367" r:id="rId18"/>
    <p:sldId id="371" r:id="rId19"/>
    <p:sldId id="372" r:id="rId20"/>
    <p:sldId id="373" r:id="rId21"/>
    <p:sldId id="374" r:id="rId22"/>
    <p:sldId id="387" r:id="rId23"/>
    <p:sldId id="388" r:id="rId24"/>
    <p:sldId id="376" r:id="rId25"/>
    <p:sldId id="377" r:id="rId26"/>
    <p:sldId id="379" r:id="rId27"/>
    <p:sldId id="380" r:id="rId28"/>
    <p:sldId id="381" r:id="rId29"/>
    <p:sldId id="386" r:id="rId30"/>
    <p:sldId id="384" r:id="rId31"/>
    <p:sldId id="397" r:id="rId32"/>
    <p:sldId id="396" r:id="rId33"/>
    <p:sldId id="403" r:id="rId34"/>
    <p:sldId id="408" r:id="rId35"/>
    <p:sldId id="409" r:id="rId36"/>
    <p:sldId id="410" r:id="rId37"/>
    <p:sldId id="411" r:id="rId38"/>
    <p:sldId id="412" r:id="rId39"/>
    <p:sldId id="415" r:id="rId40"/>
    <p:sldId id="414" r:id="rId41"/>
    <p:sldId id="416" r:id="rId42"/>
    <p:sldId id="417" r:id="rId43"/>
    <p:sldId id="418" r:id="rId44"/>
    <p:sldId id="419" r:id="rId45"/>
    <p:sldId id="413" r:id="rId46"/>
    <p:sldId id="404" r:id="rId47"/>
    <p:sldId id="407" r:id="rId48"/>
    <p:sldId id="368" r:id="rId49"/>
    <p:sldId id="268" r:id="rId50"/>
    <p:sldId id="267" r:id="rId51"/>
  </p:sldIdLst>
  <p:sldSz cx="9144000" cy="6858000" type="screen4x3"/>
  <p:notesSz cx="6858000" cy="9144000"/>
  <p:embeddedFontLst>
    <p:embeddedFont>
      <p:font typeface="CMR10" pitchFamily="34" charset="0"/>
      <p:regular r:id="rId53"/>
    </p:embeddedFont>
    <p:embeddedFont>
      <p:font typeface="CMMI10" pitchFamily="34" charset="0"/>
      <p:regular r:id="rId54"/>
    </p:embeddedFont>
    <p:embeddedFont>
      <p:font typeface="CMSY10ORIG" pitchFamily="34" charset="0"/>
      <p:regular r:id="rId55"/>
    </p:embeddedFont>
    <p:embeddedFont>
      <p:font typeface="CMMI7" pitchFamily="34" charset="0"/>
      <p:regular r:id="rId56"/>
    </p:embeddedFont>
    <p:embeddedFont>
      <p:font typeface="Gill Sans Light" pitchFamily="34" charset="-79"/>
      <p:regular r:id="rId57"/>
    </p:embeddedFont>
    <p:embeddedFont>
      <p:font typeface="Times" pitchFamily="18" charset="0"/>
      <p:regular r:id="rId58"/>
      <p:bold r:id="rId59"/>
      <p:italic r:id="rId60"/>
      <p:boldItalic r:id="rId61"/>
    </p:embeddedFont>
    <p:embeddedFont>
      <p:font typeface="Consolas" pitchFamily="49" charset="0"/>
      <p:regular r:id="rId62"/>
      <p:bold r:id="rId63"/>
      <p:italic r:id="rId64"/>
      <p:boldItalic r:id="rId65"/>
    </p:embeddedFont>
    <p:embeddedFont>
      <p:font typeface="Arial Black" pitchFamily="34" charset="0"/>
      <p:bold r:id="rId66"/>
    </p:embeddedFont>
    <p:embeddedFont>
      <p:font typeface="Tahoma" pitchFamily="34" charset="0"/>
      <p:regular r:id="rId67"/>
      <p:bold r:id="rId68"/>
    </p:embeddedFont>
    <p:embeddedFont>
      <p:font typeface="Gill Sans" pitchFamily="34" charset="-79"/>
      <p:regular r:id="rId69"/>
      <p:bold r:id="rId70"/>
      <p:italic r:id="rId71"/>
      <p:boldItalic r:id="rId72"/>
    </p:embeddedFont>
    <p:embeddedFont>
      <p:font typeface="ＭＳ Ｐゴシック" pitchFamily="34" charset="-128"/>
      <p:regular r:id="rId73"/>
    </p:embeddedFont>
    <p:embeddedFont>
      <p:font typeface="cmsy10" pitchFamily="34" charset="0"/>
      <p:regular r:id="rId74"/>
    </p:embeddedFont>
    <p:embeddedFont>
      <p:font typeface="Calibri" pitchFamily="34" charset="0"/>
      <p:regular r:id="rId75"/>
      <p:bold r:id="rId76"/>
      <p:italic r:id="rId77"/>
      <p:boldItalic r:id="rId78"/>
    </p:embeddedFont>
  </p:embeddedFontLst>
  <p:custDataLst>
    <p:tags r:id="rId7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gar Chaki" initials="SJ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DE8400"/>
    <a:srgbClr val="FF9900"/>
    <a:srgbClr val="B06900"/>
    <a:srgbClr val="6C7472"/>
    <a:srgbClr val="C9FFCE"/>
    <a:srgbClr val="33CC33"/>
    <a:srgbClr val="FFCC00"/>
    <a:srgbClr val="ECD16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43" autoAdjust="0"/>
  </p:normalViewPr>
  <p:slideViewPr>
    <p:cSldViewPr>
      <p:cViewPr>
        <p:scale>
          <a:sx n="75" d="100"/>
          <a:sy n="75" d="100"/>
        </p:scale>
        <p:origin x="-123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7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63" Type="http://schemas.openxmlformats.org/officeDocument/2006/relationships/font" Target="fonts/font11.fntdata"/><Relationship Id="rId68" Type="http://schemas.openxmlformats.org/officeDocument/2006/relationships/font" Target="fonts/font16.fntdata"/><Relationship Id="rId76" Type="http://schemas.openxmlformats.org/officeDocument/2006/relationships/font" Target="fonts/font24.fntdata"/><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font" Target="fonts/font22.fntdata"/><Relationship Id="rId79"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font" Target="fonts/font9.fntdata"/><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78" Type="http://schemas.openxmlformats.org/officeDocument/2006/relationships/font" Target="fonts/font26.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font" Target="fonts/font25.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20.fntdata"/><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font" Target="fonts/font23.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14F95-0454-400F-8F32-9564A6420F72}" type="datetimeFigureOut">
              <a:rPr lang="en-US" smtClean="0"/>
              <a:pPr/>
              <a:t>5/13/2013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E1A95-C5EB-46EB-8C0A-110967F4EC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a:t>Linda Northrop</a:t>
            </a:r>
          </a:p>
          <a:p>
            <a:r>
              <a:rPr lang="en-US"/>
              <a:t>Software Product Lines</a:t>
            </a:r>
          </a:p>
        </p:txBody>
      </p:sp>
      <p:sp>
        <p:nvSpPr>
          <p:cNvPr id="5" name="Rectangle 25"/>
          <p:cNvSpPr>
            <a:spLocks noGrp="1" noChangeArrowheads="1"/>
          </p:cNvSpPr>
          <p:nvPr>
            <p:ph type="dt" idx="1"/>
          </p:nvPr>
        </p:nvSpPr>
        <p:spPr>
          <a:ln/>
        </p:spPr>
        <p:txBody>
          <a:bodyPr/>
          <a:lstStyle/>
          <a:p>
            <a:fld id="{7714C061-06BC-4B45-90DB-3968B0D850B7}" type="datetime1">
              <a:rPr lang="en-US"/>
              <a:pPr/>
              <a:t>5/13/2013</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8"/>
          <p:cNvSpPr>
            <a:spLocks noGrp="1" noChangeArrowheads="1"/>
          </p:cNvSpPr>
          <p:nvPr>
            <p:ph type="ftr" sz="quarter" idx="4"/>
          </p:nvPr>
        </p:nvSpPr>
        <p:spPr>
          <a:noFill/>
        </p:spPr>
        <p:txBody>
          <a:bodyPr/>
          <a:lstStyle/>
          <a:p>
            <a:r>
              <a:rPr lang="en-US" i="0" dirty="0" smtClean="0">
                <a:latin typeface="Arial" charset="0"/>
                <a:ea typeface="ＭＳ Ｐゴシック"/>
                <a:cs typeface="ＭＳ Ｐゴシック"/>
              </a:rPr>
              <a:t>© 2006 Carnegie Mellon University</a:t>
            </a:r>
          </a:p>
          <a:p>
            <a:pPr algn="l"/>
            <a:r>
              <a:rPr lang="en-US" sz="800" dirty="0" smtClean="0">
                <a:ea typeface="ＭＳ Ｐゴシック"/>
                <a:cs typeface="ＭＳ Ｐゴシック"/>
              </a:rPr>
              <a:t>  </a:t>
            </a:r>
          </a:p>
        </p:txBody>
      </p:sp>
      <p:sp>
        <p:nvSpPr>
          <p:cNvPr id="19458" name="Rectangle 12"/>
          <p:cNvSpPr>
            <a:spLocks noGrp="1" noChangeArrowheads="1"/>
          </p:cNvSpPr>
          <p:nvPr>
            <p:ph type="hdr" sz="quarter"/>
          </p:nvPr>
        </p:nvSpPr>
        <p:spPr>
          <a:noFill/>
        </p:spPr>
        <p:txBody>
          <a:bodyPr/>
          <a:lstStyle/>
          <a:p>
            <a:r>
              <a:rPr lang="en-US" smtClean="0">
                <a:ea typeface="ＭＳ Ｐゴシック"/>
                <a:cs typeface="ＭＳ Ｐゴシック"/>
              </a:rPr>
              <a:t>Presentation Title</a:t>
            </a:r>
          </a:p>
        </p:txBody>
      </p:sp>
      <p:sp>
        <p:nvSpPr>
          <p:cNvPr id="19459" name="Rectangle 13"/>
          <p:cNvSpPr>
            <a:spLocks noGrp="1" noChangeArrowheads="1"/>
          </p:cNvSpPr>
          <p:nvPr>
            <p:ph type="dt" sz="quarter" idx="1"/>
          </p:nvPr>
        </p:nvSpPr>
        <p:spPr>
          <a:noFill/>
        </p:spPr>
        <p:txBody>
          <a:bodyPr/>
          <a:lstStyle/>
          <a:p>
            <a:fld id="{AE3B07EF-C312-4D4F-B049-567ADC4AAEB0}" type="datetime1">
              <a:rPr lang="en-US" smtClean="0">
                <a:ea typeface="ＭＳ Ｐゴシック"/>
                <a:cs typeface="ＭＳ Ｐゴシック"/>
              </a:rPr>
              <a:pPr/>
              <a:t>5/13/2013</a:t>
            </a:fld>
            <a:endParaRPr lang="en-US" smtClean="0">
              <a:ea typeface="ＭＳ Ｐゴシック"/>
              <a:cs typeface="ＭＳ Ｐゴシック"/>
            </a:endParaRP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2C1E2-809F-424C-B8AB-3664718FB134}" type="slidenum">
              <a:rPr lang="en-US"/>
              <a:pPr/>
              <a:t>7</a:t>
            </a:fld>
            <a:endParaRPr lang="en-US"/>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r>
              <a:rPr lang="en-US"/>
              <a:t>TODO: Fixup animation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9CCFC02-D717-44F3-96CD-224E2F867C41}" type="slidenum">
              <a:rPr lang="en-US" smtClean="0"/>
              <a:pPr>
                <a:defRPr/>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a:t>Linda Northrop</a:t>
            </a:r>
          </a:p>
          <a:p>
            <a:r>
              <a:rPr lang="en-US"/>
              <a:t>Software Product Lines</a:t>
            </a:r>
          </a:p>
        </p:txBody>
      </p:sp>
      <p:sp>
        <p:nvSpPr>
          <p:cNvPr id="5" name="Rectangle 25"/>
          <p:cNvSpPr>
            <a:spLocks noGrp="1" noChangeArrowheads="1"/>
          </p:cNvSpPr>
          <p:nvPr>
            <p:ph type="dt" idx="1"/>
          </p:nvPr>
        </p:nvSpPr>
        <p:spPr>
          <a:ln/>
        </p:spPr>
        <p:txBody>
          <a:bodyPr/>
          <a:lstStyle/>
          <a:p>
            <a:fld id="{7714C061-06BC-4B45-90DB-3968B0D850B7}" type="datetime1">
              <a:rPr lang="en-US"/>
              <a:pPr/>
              <a:t>5/13/2013</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12873"/>
          </a:xfrm>
          <a:prstGeom prst="rect">
            <a:avLst/>
          </a:prstGeom>
          <a:noFill/>
          <a:ln w="9525">
            <a:noFill/>
            <a:miter lim="800000"/>
            <a:headEnd/>
            <a:tailEnd/>
          </a:ln>
          <a:effectLst/>
        </p:spPr>
        <p:txBody>
          <a:bodyPr lIns="0" tIns="0" rIns="91428" bIns="45714">
            <a:spAutoFit/>
          </a:bodyPr>
          <a:lstStyle/>
          <a:p>
            <a:pPr algn="l" eaLnBrk="0" hangingPunct="0">
              <a:lnSpc>
                <a:spcPts val="1300"/>
              </a:lnSpc>
              <a:spcBef>
                <a:spcPct val="0"/>
              </a:spcBef>
            </a:pPr>
            <a:r>
              <a:rPr lang="en-US" sz="700" dirty="0">
                <a:solidFill>
                  <a:schemeClr val="bg1"/>
                </a:solidFill>
              </a:rPr>
              <a:t>© </a:t>
            </a:r>
            <a:r>
              <a:rPr lang="en-US" sz="700" dirty="0" smtClean="0">
                <a:solidFill>
                  <a:schemeClr val="bg1"/>
                </a:solidFill>
              </a:rPr>
              <a:t>2013 </a:t>
            </a:r>
            <a:r>
              <a:rPr lang="en-US" sz="700" dirty="0">
                <a:solidFill>
                  <a:schemeClr val="bg1"/>
                </a:solidFill>
              </a:rPr>
              <a:t>Carnegie Mellon University</a:t>
            </a:r>
          </a:p>
        </p:txBody>
      </p:sp>
      <p:grpSp>
        <p:nvGrpSpPr>
          <p:cNvPr id="2"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endParaRPr lang="en-US"/>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endParaRPr lang="en-US"/>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endParaRPr lang="en-US"/>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endParaRPr lang="en-US"/>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endParaRPr lang="en-US"/>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endParaRPr lang="en-US"/>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endParaRPr lang="en-US"/>
            </a:p>
          </p:txBody>
        </p:sp>
      </p:grpSp>
      <p:pic>
        <p:nvPicPr>
          <p:cNvPr id="3122" name="Picture 50" descr="SEI_CMU_1Line_White"/>
          <p:cNvPicPr>
            <a:picLocks noChangeAspect="1" noChangeArrowheads="1"/>
          </p:cNvPicPr>
          <p:nvPr userDrawn="1"/>
        </p:nvPicPr>
        <p:blipFill>
          <a:blip r:embed="rId2" cstate="print"/>
          <a:srcRect/>
          <a:stretch>
            <a:fillRect/>
          </a:stretch>
        </p:blipFill>
        <p:spPr bwMode="auto">
          <a:xfrm>
            <a:off x="438150" y="6338888"/>
            <a:ext cx="5581650" cy="346075"/>
          </a:xfrm>
          <a:prstGeom prst="rect">
            <a:avLst/>
          </a:prstGeom>
          <a:noFill/>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2275"/>
            <a:ext cx="203835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22275"/>
            <a:ext cx="59626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41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95400"/>
            <a:ext cx="4000500" cy="4800600"/>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86300" y="12954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9988"/>
            <a:ext cx="1905000" cy="455612"/>
          </a:xfrm>
        </p:spPr>
        <p:txBody>
          <a:bodyPr/>
          <a:lstStyle>
            <a:lvl1pPr>
              <a:defRPr/>
            </a:lvl1pPr>
          </a:lstStyle>
          <a:p>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85800"/>
            <a:ext cx="4495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685800"/>
            <a:ext cx="4495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57600"/>
            <a:ext cx="4495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685800"/>
            <a:ext cx="4495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685800"/>
            <a:ext cx="4495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0" y="3657600"/>
            <a:ext cx="4495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57600"/>
            <a:ext cx="44958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3C4F8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p:txBody>
          <a:bodyPr/>
          <a:lstStyle>
            <a:lvl1pPr>
              <a:defRPr/>
            </a:lvl1pPr>
          </a:lstStyle>
          <a:p>
            <a:endParaRPr lang="en-US"/>
          </a:p>
        </p:txBody>
      </p:sp>
      <p:sp>
        <p:nvSpPr>
          <p:cNvPr id="3075" name="Rectangle 3"/>
          <p:cNvSpPr>
            <a:spLocks noChangeArrowheads="1"/>
          </p:cNvSpPr>
          <p:nvPr userDrawn="1"/>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3084" name="Rectangle 12"/>
          <p:cNvSpPr>
            <a:spLocks noGrp="1" noChangeArrowheads="1"/>
          </p:cNvSpPr>
          <p:nvPr>
            <p:ph type="ctrTitle"/>
          </p:nvPr>
        </p:nvSpPr>
        <p:spPr bwMode="white">
          <a:xfrm>
            <a:off x="4267200" y="2293938"/>
            <a:ext cx="4267200" cy="1143000"/>
          </a:xfrm>
        </p:spPr>
        <p:txBody>
          <a:bodyPr lIns="91428" tIns="45714" rIns="91428" bIns="45714"/>
          <a:lstStyle>
            <a:lvl1pPr>
              <a:lnSpc>
                <a:spcPct val="100000"/>
              </a:lnSpc>
              <a:defRPr sz="2200">
                <a:solidFill>
                  <a:schemeClr val="bg1"/>
                </a:solidFill>
              </a:defRPr>
            </a:lvl1pPr>
          </a:lstStyle>
          <a:p>
            <a:r>
              <a:rPr lang="en-US" smtClean="0"/>
              <a:t>Click to edit Master title style</a:t>
            </a:r>
            <a:endParaRPr lang="en-US"/>
          </a:p>
        </p:txBody>
      </p:sp>
      <p:sp>
        <p:nvSpPr>
          <p:cNvPr id="3085" name="Rectangle 13"/>
          <p:cNvSpPr>
            <a:spLocks noGrp="1" noChangeArrowheads="1"/>
          </p:cNvSpPr>
          <p:nvPr>
            <p:ph type="subTitle" idx="1"/>
          </p:nvPr>
        </p:nvSpPr>
        <p:spPr bwMode="white">
          <a:xfrm>
            <a:off x="4267200" y="3894138"/>
            <a:ext cx="4267200" cy="1751012"/>
          </a:xfrm>
        </p:spPr>
        <p:txBody>
          <a:bodyPr lIns="91428" tIns="45714" rIns="91428" bIns="45714"/>
          <a:lstStyle>
            <a:lvl1pPr>
              <a:spcAft>
                <a:spcPct val="0"/>
              </a:spcAft>
              <a:defRPr sz="1800">
                <a:solidFill>
                  <a:schemeClr val="bg1"/>
                </a:solidFill>
              </a:defRPr>
            </a:lvl1pPr>
          </a:lstStyle>
          <a:p>
            <a:r>
              <a:rPr lang="en-US" smtClean="0"/>
              <a:t>Click to edit Master subtitle style</a:t>
            </a:r>
            <a:endParaRPr lang="en-US"/>
          </a:p>
        </p:txBody>
      </p:sp>
      <p:sp>
        <p:nvSpPr>
          <p:cNvPr id="3097" name="Rectangle 25"/>
          <p:cNvSpPr>
            <a:spLocks noChangeArrowheads="1"/>
          </p:cNvSpPr>
          <p:nvPr userDrawn="1"/>
        </p:nvSpPr>
        <p:spPr bwMode="white">
          <a:xfrm>
            <a:off x="7210425" y="6408738"/>
            <a:ext cx="1665288" cy="212873"/>
          </a:xfrm>
          <a:prstGeom prst="rect">
            <a:avLst/>
          </a:prstGeom>
          <a:noFill/>
          <a:ln w="9525">
            <a:noFill/>
            <a:miter lim="800000"/>
            <a:headEnd/>
            <a:tailEnd/>
          </a:ln>
          <a:effectLst/>
        </p:spPr>
        <p:txBody>
          <a:bodyPr lIns="0" tIns="0" rIns="91428" bIns="45714">
            <a:spAutoFit/>
          </a:bodyPr>
          <a:lstStyle/>
          <a:p>
            <a:pPr algn="l" eaLnBrk="0" hangingPunct="0">
              <a:lnSpc>
                <a:spcPts val="1300"/>
              </a:lnSpc>
              <a:spcBef>
                <a:spcPct val="0"/>
              </a:spcBef>
            </a:pPr>
            <a:r>
              <a:rPr lang="en-US" sz="700" dirty="0">
                <a:solidFill>
                  <a:schemeClr val="bg1"/>
                </a:solidFill>
              </a:rPr>
              <a:t>© </a:t>
            </a:r>
            <a:r>
              <a:rPr lang="en-US" sz="700" dirty="0" smtClean="0">
                <a:solidFill>
                  <a:schemeClr val="bg1"/>
                </a:solidFill>
              </a:rPr>
              <a:t>2013 </a:t>
            </a:r>
            <a:r>
              <a:rPr lang="en-US" sz="700" dirty="0">
                <a:solidFill>
                  <a:schemeClr val="bg1"/>
                </a:solidFill>
              </a:rPr>
              <a:t>Carnegie Mellon University</a:t>
            </a:r>
          </a:p>
        </p:txBody>
      </p:sp>
      <p:grpSp>
        <p:nvGrpSpPr>
          <p:cNvPr id="2" name="Group 49"/>
          <p:cNvGrpSpPr>
            <a:grpSpLocks/>
          </p:cNvGrpSpPr>
          <p:nvPr userDrawn="1"/>
        </p:nvGrpSpPr>
        <p:grpSpPr bwMode="auto">
          <a:xfrm>
            <a:off x="26988" y="23813"/>
            <a:ext cx="4057650" cy="6094412"/>
            <a:chOff x="17" y="15"/>
            <a:chExt cx="2728" cy="3839"/>
          </a:xfrm>
        </p:grpSpPr>
        <p:sp>
          <p:nvSpPr>
            <p:cNvPr id="3110" name="Freeform 38"/>
            <p:cNvSpPr>
              <a:spLocks/>
            </p:cNvSpPr>
            <p:nvPr userDrawn="1"/>
          </p:nvSpPr>
          <p:spPr bwMode="auto">
            <a:xfrm>
              <a:off x="17" y="2179"/>
              <a:ext cx="1004" cy="98"/>
            </a:xfrm>
            <a:custGeom>
              <a:avLst/>
              <a:gdLst/>
              <a:ahLst/>
              <a:cxnLst>
                <a:cxn ang="0">
                  <a:pos x="1004" y="0"/>
                </a:cxn>
                <a:cxn ang="0">
                  <a:pos x="0" y="0"/>
                </a:cxn>
                <a:cxn ang="0">
                  <a:pos x="0" y="98"/>
                </a:cxn>
                <a:cxn ang="0">
                  <a:pos x="906" y="98"/>
                </a:cxn>
                <a:cxn ang="0">
                  <a:pos x="1004" y="0"/>
                </a:cxn>
              </a:cxnLst>
              <a:rect l="0" t="0" r="r" b="b"/>
              <a:pathLst>
                <a:path w="1004" h="98">
                  <a:moveTo>
                    <a:pt x="1004" y="0"/>
                  </a:moveTo>
                  <a:lnTo>
                    <a:pt x="0" y="0"/>
                  </a:lnTo>
                  <a:lnTo>
                    <a:pt x="0" y="98"/>
                  </a:lnTo>
                  <a:lnTo>
                    <a:pt x="906" y="98"/>
                  </a:lnTo>
                  <a:lnTo>
                    <a:pt x="1004" y="0"/>
                  </a:lnTo>
                  <a:close/>
                </a:path>
              </a:pathLst>
            </a:custGeom>
            <a:solidFill>
              <a:srgbClr val="506697"/>
            </a:solidFill>
            <a:ln w="14351">
              <a:noFill/>
              <a:prstDash val="solid"/>
              <a:round/>
              <a:headEnd/>
              <a:tailEnd/>
            </a:ln>
          </p:spPr>
          <p:txBody>
            <a:bodyPr/>
            <a:lstStyle/>
            <a:p>
              <a:endParaRPr lang="en-US"/>
            </a:p>
          </p:txBody>
        </p:sp>
        <p:sp>
          <p:nvSpPr>
            <p:cNvPr id="3111" name="Freeform 39"/>
            <p:cNvSpPr>
              <a:spLocks/>
            </p:cNvSpPr>
            <p:nvPr userDrawn="1"/>
          </p:nvSpPr>
          <p:spPr bwMode="auto">
            <a:xfrm>
              <a:off x="17" y="1011"/>
              <a:ext cx="409" cy="98"/>
            </a:xfrm>
            <a:custGeom>
              <a:avLst/>
              <a:gdLst/>
              <a:ahLst/>
              <a:cxnLst>
                <a:cxn ang="0">
                  <a:pos x="311" y="0"/>
                </a:cxn>
                <a:cxn ang="0">
                  <a:pos x="0" y="0"/>
                </a:cxn>
                <a:cxn ang="0">
                  <a:pos x="0" y="98"/>
                </a:cxn>
                <a:cxn ang="0">
                  <a:pos x="409" y="98"/>
                </a:cxn>
                <a:cxn ang="0">
                  <a:pos x="311" y="0"/>
                </a:cxn>
              </a:cxnLst>
              <a:rect l="0" t="0" r="r" b="b"/>
              <a:pathLst>
                <a:path w="409" h="98">
                  <a:moveTo>
                    <a:pt x="311" y="0"/>
                  </a:moveTo>
                  <a:lnTo>
                    <a:pt x="0" y="0"/>
                  </a:lnTo>
                  <a:lnTo>
                    <a:pt x="0" y="98"/>
                  </a:lnTo>
                  <a:lnTo>
                    <a:pt x="409" y="98"/>
                  </a:lnTo>
                  <a:lnTo>
                    <a:pt x="311" y="0"/>
                  </a:lnTo>
                  <a:close/>
                </a:path>
              </a:pathLst>
            </a:custGeom>
            <a:solidFill>
              <a:srgbClr val="506697"/>
            </a:solidFill>
            <a:ln w="14351">
              <a:noFill/>
              <a:prstDash val="solid"/>
              <a:round/>
              <a:headEnd/>
              <a:tailEnd/>
            </a:ln>
          </p:spPr>
          <p:txBody>
            <a:bodyPr/>
            <a:lstStyle/>
            <a:p>
              <a:endParaRPr lang="en-US"/>
            </a:p>
          </p:txBody>
        </p:sp>
        <p:sp>
          <p:nvSpPr>
            <p:cNvPr id="3112" name="Freeform 40"/>
            <p:cNvSpPr>
              <a:spLocks/>
            </p:cNvSpPr>
            <p:nvPr userDrawn="1"/>
          </p:nvSpPr>
          <p:spPr bwMode="auto">
            <a:xfrm>
              <a:off x="17" y="2775"/>
              <a:ext cx="418" cy="107"/>
            </a:xfrm>
            <a:custGeom>
              <a:avLst/>
              <a:gdLst/>
              <a:ahLst/>
              <a:cxnLst>
                <a:cxn ang="0">
                  <a:pos x="418" y="0"/>
                </a:cxn>
                <a:cxn ang="0">
                  <a:pos x="0" y="0"/>
                </a:cxn>
                <a:cxn ang="0">
                  <a:pos x="0" y="107"/>
                </a:cxn>
                <a:cxn ang="0">
                  <a:pos x="311" y="107"/>
                </a:cxn>
                <a:cxn ang="0">
                  <a:pos x="418" y="0"/>
                </a:cxn>
              </a:cxnLst>
              <a:rect l="0" t="0" r="r" b="b"/>
              <a:pathLst>
                <a:path w="418" h="107">
                  <a:moveTo>
                    <a:pt x="418" y="0"/>
                  </a:moveTo>
                  <a:lnTo>
                    <a:pt x="0" y="0"/>
                  </a:lnTo>
                  <a:lnTo>
                    <a:pt x="0" y="107"/>
                  </a:lnTo>
                  <a:lnTo>
                    <a:pt x="311" y="107"/>
                  </a:lnTo>
                  <a:lnTo>
                    <a:pt x="418" y="0"/>
                  </a:lnTo>
                  <a:close/>
                </a:path>
              </a:pathLst>
            </a:custGeom>
            <a:solidFill>
              <a:srgbClr val="506697"/>
            </a:solidFill>
            <a:ln w="14351">
              <a:noFill/>
              <a:prstDash val="solid"/>
              <a:round/>
              <a:headEnd/>
              <a:tailEnd/>
            </a:ln>
          </p:spPr>
          <p:txBody>
            <a:bodyPr/>
            <a:lstStyle/>
            <a:p>
              <a:endParaRPr lang="en-US"/>
            </a:p>
          </p:txBody>
        </p:sp>
        <p:sp>
          <p:nvSpPr>
            <p:cNvPr id="3113" name="Freeform 41"/>
            <p:cNvSpPr>
              <a:spLocks/>
            </p:cNvSpPr>
            <p:nvPr userDrawn="1"/>
          </p:nvSpPr>
          <p:spPr bwMode="auto">
            <a:xfrm>
              <a:off x="17" y="1591"/>
              <a:ext cx="1004" cy="98"/>
            </a:xfrm>
            <a:custGeom>
              <a:avLst/>
              <a:gdLst/>
              <a:ahLst/>
              <a:cxnLst>
                <a:cxn ang="0">
                  <a:pos x="906" y="0"/>
                </a:cxn>
                <a:cxn ang="0">
                  <a:pos x="0" y="0"/>
                </a:cxn>
                <a:cxn ang="0">
                  <a:pos x="0" y="98"/>
                </a:cxn>
                <a:cxn ang="0">
                  <a:pos x="1004" y="98"/>
                </a:cxn>
                <a:cxn ang="0">
                  <a:pos x="906" y="0"/>
                </a:cxn>
              </a:cxnLst>
              <a:rect l="0" t="0" r="r" b="b"/>
              <a:pathLst>
                <a:path w="1004" h="98">
                  <a:moveTo>
                    <a:pt x="906" y="0"/>
                  </a:moveTo>
                  <a:lnTo>
                    <a:pt x="0" y="0"/>
                  </a:lnTo>
                  <a:lnTo>
                    <a:pt x="0" y="98"/>
                  </a:lnTo>
                  <a:lnTo>
                    <a:pt x="1004" y="98"/>
                  </a:lnTo>
                  <a:lnTo>
                    <a:pt x="906" y="0"/>
                  </a:lnTo>
                  <a:close/>
                </a:path>
              </a:pathLst>
            </a:custGeom>
            <a:solidFill>
              <a:srgbClr val="506697"/>
            </a:solidFill>
            <a:ln w="14351">
              <a:noFill/>
              <a:prstDash val="solid"/>
              <a:round/>
              <a:headEnd/>
              <a:tailEnd/>
            </a:ln>
          </p:spPr>
          <p:txBody>
            <a:bodyPr/>
            <a:lstStyle/>
            <a:p>
              <a:endParaRPr lang="en-US"/>
            </a:p>
          </p:txBody>
        </p:sp>
        <p:sp>
          <p:nvSpPr>
            <p:cNvPr id="3114" name="Freeform 42"/>
            <p:cNvSpPr>
              <a:spLocks/>
            </p:cNvSpPr>
            <p:nvPr userDrawn="1"/>
          </p:nvSpPr>
          <p:spPr bwMode="auto">
            <a:xfrm>
              <a:off x="17" y="1216"/>
              <a:ext cx="2266" cy="285"/>
            </a:xfrm>
            <a:custGeom>
              <a:avLst/>
              <a:gdLst/>
              <a:ahLst/>
              <a:cxnLst>
                <a:cxn ang="0">
                  <a:pos x="0" y="285"/>
                </a:cxn>
                <a:cxn ang="0">
                  <a:pos x="2266" y="285"/>
                </a:cxn>
                <a:cxn ang="0">
                  <a:pos x="1982" y="0"/>
                </a:cxn>
                <a:cxn ang="0">
                  <a:pos x="0" y="0"/>
                </a:cxn>
                <a:cxn ang="0">
                  <a:pos x="0" y="285"/>
                </a:cxn>
              </a:cxnLst>
              <a:rect l="0" t="0" r="r" b="b"/>
              <a:pathLst>
                <a:path w="2266" h="285">
                  <a:moveTo>
                    <a:pt x="0" y="285"/>
                  </a:moveTo>
                  <a:lnTo>
                    <a:pt x="2266" y="285"/>
                  </a:lnTo>
                  <a:lnTo>
                    <a:pt x="1982"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5" name="Freeform 43"/>
            <p:cNvSpPr>
              <a:spLocks/>
            </p:cNvSpPr>
            <p:nvPr userDrawn="1"/>
          </p:nvSpPr>
          <p:spPr bwMode="auto">
            <a:xfrm>
              <a:off x="17" y="2383"/>
              <a:ext cx="2275" cy="285"/>
            </a:xfrm>
            <a:custGeom>
              <a:avLst/>
              <a:gdLst/>
              <a:ahLst/>
              <a:cxnLst>
                <a:cxn ang="0">
                  <a:pos x="0" y="285"/>
                </a:cxn>
                <a:cxn ang="0">
                  <a:pos x="1991" y="285"/>
                </a:cxn>
                <a:cxn ang="0">
                  <a:pos x="2275" y="0"/>
                </a:cxn>
                <a:cxn ang="0">
                  <a:pos x="0" y="0"/>
                </a:cxn>
                <a:cxn ang="0">
                  <a:pos x="0" y="285"/>
                </a:cxn>
              </a:cxnLst>
              <a:rect l="0" t="0" r="r" b="b"/>
              <a:pathLst>
                <a:path w="2275" h="285">
                  <a:moveTo>
                    <a:pt x="0" y="285"/>
                  </a:moveTo>
                  <a:lnTo>
                    <a:pt x="1991" y="285"/>
                  </a:lnTo>
                  <a:lnTo>
                    <a:pt x="2275"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6" name="Freeform 44"/>
            <p:cNvSpPr>
              <a:spLocks/>
            </p:cNvSpPr>
            <p:nvPr userDrawn="1"/>
          </p:nvSpPr>
          <p:spPr bwMode="auto">
            <a:xfrm>
              <a:off x="17" y="1796"/>
              <a:ext cx="2728" cy="285"/>
            </a:xfrm>
            <a:custGeom>
              <a:avLst/>
              <a:gdLst/>
              <a:ahLst/>
              <a:cxnLst>
                <a:cxn ang="0">
                  <a:pos x="2586" y="0"/>
                </a:cxn>
                <a:cxn ang="0">
                  <a:pos x="0" y="0"/>
                </a:cxn>
                <a:cxn ang="0">
                  <a:pos x="0" y="285"/>
                </a:cxn>
                <a:cxn ang="0">
                  <a:pos x="2586" y="285"/>
                </a:cxn>
                <a:cxn ang="0">
                  <a:pos x="2728" y="142"/>
                </a:cxn>
                <a:cxn ang="0">
                  <a:pos x="2586" y="0"/>
                </a:cxn>
              </a:cxnLst>
              <a:rect l="0" t="0" r="r" b="b"/>
              <a:pathLst>
                <a:path w="2728" h="285">
                  <a:moveTo>
                    <a:pt x="2586" y="0"/>
                  </a:moveTo>
                  <a:lnTo>
                    <a:pt x="0" y="0"/>
                  </a:lnTo>
                  <a:lnTo>
                    <a:pt x="0" y="285"/>
                  </a:lnTo>
                  <a:lnTo>
                    <a:pt x="2586" y="285"/>
                  </a:lnTo>
                  <a:lnTo>
                    <a:pt x="2728" y="142"/>
                  </a:lnTo>
                  <a:lnTo>
                    <a:pt x="2586" y="0"/>
                  </a:lnTo>
                  <a:close/>
                </a:path>
              </a:pathLst>
            </a:custGeom>
            <a:solidFill>
              <a:srgbClr val="506697"/>
            </a:solidFill>
            <a:ln w="14351">
              <a:noFill/>
              <a:prstDash val="solid"/>
              <a:round/>
              <a:headEnd/>
              <a:tailEnd/>
            </a:ln>
          </p:spPr>
          <p:txBody>
            <a:bodyPr/>
            <a:lstStyle/>
            <a:p>
              <a:endParaRPr lang="en-US"/>
            </a:p>
          </p:txBody>
        </p:sp>
        <p:sp>
          <p:nvSpPr>
            <p:cNvPr id="3117" name="Freeform 45"/>
            <p:cNvSpPr>
              <a:spLocks/>
            </p:cNvSpPr>
            <p:nvPr userDrawn="1"/>
          </p:nvSpPr>
          <p:spPr bwMode="auto">
            <a:xfrm>
              <a:off x="17" y="2979"/>
              <a:ext cx="1671" cy="285"/>
            </a:xfrm>
            <a:custGeom>
              <a:avLst/>
              <a:gdLst/>
              <a:ahLst/>
              <a:cxnLst>
                <a:cxn ang="0">
                  <a:pos x="0" y="285"/>
                </a:cxn>
                <a:cxn ang="0">
                  <a:pos x="1386" y="285"/>
                </a:cxn>
                <a:cxn ang="0">
                  <a:pos x="1671" y="0"/>
                </a:cxn>
                <a:cxn ang="0">
                  <a:pos x="0" y="0"/>
                </a:cxn>
                <a:cxn ang="0">
                  <a:pos x="0" y="285"/>
                </a:cxn>
              </a:cxnLst>
              <a:rect l="0" t="0" r="r" b="b"/>
              <a:pathLst>
                <a:path w="1671" h="285">
                  <a:moveTo>
                    <a:pt x="0" y="285"/>
                  </a:moveTo>
                  <a:lnTo>
                    <a:pt x="1386" y="285"/>
                  </a:lnTo>
                  <a:lnTo>
                    <a:pt x="1671"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18" name="Freeform 46"/>
            <p:cNvSpPr>
              <a:spLocks/>
            </p:cNvSpPr>
            <p:nvPr userDrawn="1"/>
          </p:nvSpPr>
          <p:spPr bwMode="auto">
            <a:xfrm>
              <a:off x="17" y="3570"/>
              <a:ext cx="1066" cy="284"/>
            </a:xfrm>
            <a:custGeom>
              <a:avLst/>
              <a:gdLst/>
              <a:ahLst/>
              <a:cxnLst>
                <a:cxn ang="0">
                  <a:pos x="0" y="284"/>
                </a:cxn>
                <a:cxn ang="0">
                  <a:pos x="782" y="284"/>
                </a:cxn>
                <a:cxn ang="0">
                  <a:pos x="1066" y="0"/>
                </a:cxn>
                <a:cxn ang="0">
                  <a:pos x="0" y="0"/>
                </a:cxn>
                <a:cxn ang="0">
                  <a:pos x="0" y="284"/>
                </a:cxn>
              </a:cxnLst>
              <a:rect l="0" t="0" r="r" b="b"/>
              <a:pathLst>
                <a:path w="1066" h="284">
                  <a:moveTo>
                    <a:pt x="0" y="284"/>
                  </a:moveTo>
                  <a:lnTo>
                    <a:pt x="782" y="284"/>
                  </a:lnTo>
                  <a:lnTo>
                    <a:pt x="1066" y="0"/>
                  </a:lnTo>
                  <a:lnTo>
                    <a:pt x="0" y="0"/>
                  </a:lnTo>
                  <a:lnTo>
                    <a:pt x="0" y="284"/>
                  </a:lnTo>
                  <a:close/>
                </a:path>
              </a:pathLst>
            </a:custGeom>
            <a:solidFill>
              <a:srgbClr val="506697"/>
            </a:solidFill>
            <a:ln w="14351">
              <a:noFill/>
              <a:prstDash val="solid"/>
              <a:round/>
              <a:headEnd/>
              <a:tailEnd/>
            </a:ln>
          </p:spPr>
          <p:txBody>
            <a:bodyPr/>
            <a:lstStyle/>
            <a:p>
              <a:endParaRPr lang="en-US"/>
            </a:p>
          </p:txBody>
        </p:sp>
        <p:sp>
          <p:nvSpPr>
            <p:cNvPr id="3119" name="Freeform 47"/>
            <p:cNvSpPr>
              <a:spLocks/>
            </p:cNvSpPr>
            <p:nvPr userDrawn="1"/>
          </p:nvSpPr>
          <p:spPr bwMode="auto">
            <a:xfrm>
              <a:off x="17" y="15"/>
              <a:ext cx="1084" cy="285"/>
            </a:xfrm>
            <a:custGeom>
              <a:avLst/>
              <a:gdLst/>
              <a:ahLst/>
              <a:cxnLst>
                <a:cxn ang="0">
                  <a:pos x="0" y="285"/>
                </a:cxn>
                <a:cxn ang="0">
                  <a:pos x="1084" y="285"/>
                </a:cxn>
                <a:cxn ang="0">
                  <a:pos x="800" y="0"/>
                </a:cxn>
                <a:cxn ang="0">
                  <a:pos x="0" y="0"/>
                </a:cxn>
                <a:cxn ang="0">
                  <a:pos x="0" y="285"/>
                </a:cxn>
              </a:cxnLst>
              <a:rect l="0" t="0" r="r" b="b"/>
              <a:pathLst>
                <a:path w="1084" h="285">
                  <a:moveTo>
                    <a:pt x="0" y="285"/>
                  </a:moveTo>
                  <a:lnTo>
                    <a:pt x="1084" y="285"/>
                  </a:lnTo>
                  <a:lnTo>
                    <a:pt x="800" y="0"/>
                  </a:lnTo>
                  <a:lnTo>
                    <a:pt x="0" y="0"/>
                  </a:lnTo>
                  <a:lnTo>
                    <a:pt x="0" y="285"/>
                  </a:lnTo>
                  <a:close/>
                </a:path>
              </a:pathLst>
            </a:custGeom>
            <a:solidFill>
              <a:srgbClr val="506697"/>
            </a:solidFill>
            <a:ln w="14351">
              <a:noFill/>
              <a:prstDash val="solid"/>
              <a:round/>
              <a:headEnd/>
              <a:tailEnd/>
            </a:ln>
          </p:spPr>
          <p:txBody>
            <a:bodyPr/>
            <a:lstStyle/>
            <a:p>
              <a:endParaRPr lang="en-US"/>
            </a:p>
          </p:txBody>
        </p:sp>
        <p:sp>
          <p:nvSpPr>
            <p:cNvPr id="3120" name="Freeform 48"/>
            <p:cNvSpPr>
              <a:spLocks/>
            </p:cNvSpPr>
            <p:nvPr userDrawn="1"/>
          </p:nvSpPr>
          <p:spPr bwMode="auto">
            <a:xfrm>
              <a:off x="17" y="611"/>
              <a:ext cx="1680" cy="285"/>
            </a:xfrm>
            <a:custGeom>
              <a:avLst/>
              <a:gdLst/>
              <a:ahLst/>
              <a:cxnLst>
                <a:cxn ang="0">
                  <a:pos x="0" y="285"/>
                </a:cxn>
                <a:cxn ang="0">
                  <a:pos x="1680" y="285"/>
                </a:cxn>
                <a:cxn ang="0">
                  <a:pos x="1395" y="0"/>
                </a:cxn>
                <a:cxn ang="0">
                  <a:pos x="0" y="0"/>
                </a:cxn>
                <a:cxn ang="0">
                  <a:pos x="0" y="285"/>
                </a:cxn>
              </a:cxnLst>
              <a:rect l="0" t="0" r="r" b="b"/>
              <a:pathLst>
                <a:path w="1680" h="285">
                  <a:moveTo>
                    <a:pt x="0" y="285"/>
                  </a:moveTo>
                  <a:lnTo>
                    <a:pt x="1680" y="285"/>
                  </a:lnTo>
                  <a:lnTo>
                    <a:pt x="1395" y="0"/>
                  </a:lnTo>
                  <a:lnTo>
                    <a:pt x="0" y="0"/>
                  </a:lnTo>
                  <a:lnTo>
                    <a:pt x="0" y="285"/>
                  </a:lnTo>
                  <a:close/>
                </a:path>
              </a:pathLst>
            </a:custGeom>
            <a:solidFill>
              <a:srgbClr val="506697"/>
            </a:solidFill>
            <a:ln w="14351">
              <a:noFill/>
              <a:prstDash val="solid"/>
              <a:round/>
              <a:headEnd/>
              <a:tailEnd/>
            </a:ln>
          </p:spPr>
          <p:txBody>
            <a:bodyPr/>
            <a:lstStyle/>
            <a:p>
              <a:endParaRPr lang="en-US"/>
            </a:p>
          </p:txBody>
        </p:sp>
      </p:grpSp>
      <p:pic>
        <p:nvPicPr>
          <p:cNvPr id="3122" name="Picture 50" descr="SEI_CMU_1Line_White"/>
          <p:cNvPicPr>
            <a:picLocks noChangeAspect="1" noChangeArrowheads="1"/>
          </p:cNvPicPr>
          <p:nvPr userDrawn="1"/>
        </p:nvPicPr>
        <p:blipFill>
          <a:blip r:embed="rId2" cstate="print"/>
          <a:srcRect/>
          <a:stretch>
            <a:fillRect/>
          </a:stretch>
        </p:blipFill>
        <p:spPr bwMode="auto">
          <a:xfrm>
            <a:off x="438150" y="6338888"/>
            <a:ext cx="5581650" cy="346075"/>
          </a:xfrm>
          <a:prstGeom prst="rect">
            <a:avLst/>
          </a:prstGeom>
          <a:noFill/>
        </p:spPr>
      </p:pic>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2275"/>
            <a:ext cx="2038350" cy="5673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22275"/>
            <a:ext cx="5962650" cy="5673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22275"/>
            <a:ext cx="8153400" cy="3841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33400" y="1295400"/>
            <a:ext cx="4000500" cy="4800600"/>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86300" y="1295400"/>
            <a:ext cx="40005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95400"/>
            <a:ext cx="40005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spcBef>
                <a:spcPct val="0"/>
              </a:spcBef>
            </a:pPr>
            <a:fld id="{5AA1AC9C-678F-4F94-BEAA-24498E25E435}" type="slidenum">
              <a:rPr lang="en-US" sz="800">
                <a:solidFill>
                  <a:schemeClr val="bg1"/>
                </a:solidFill>
              </a:rPr>
              <a:pPr algn="r" eaLnBrk="0" hangingPunct="0">
                <a:lnSpc>
                  <a:spcPts val="1300"/>
                </a:lnSpc>
                <a:spcBef>
                  <a:spcPct val="0"/>
                </a:spcBef>
              </a:pPr>
              <a:t>‹#›</a:t>
            </a:fld>
            <a:endParaRPr lang="en-US" sz="800">
              <a:solidFill>
                <a:schemeClr val="bg1"/>
              </a:solidFill>
            </a:endParaRPr>
          </a:p>
        </p:txBody>
      </p:sp>
      <p:sp>
        <p:nvSpPr>
          <p:cNvPr id="1097" name="Rectangle 73"/>
          <p:cNvSpPr>
            <a:spLocks noChangeArrowheads="1"/>
          </p:cNvSpPr>
          <p:nvPr/>
        </p:nvSpPr>
        <p:spPr bwMode="ltGray">
          <a:xfrm>
            <a:off x="6172200" y="6274198"/>
            <a:ext cx="2286000" cy="477042"/>
          </a:xfrm>
          <a:prstGeom prst="rect">
            <a:avLst/>
          </a:prstGeom>
          <a:noFill/>
          <a:ln w="9525">
            <a:noFill/>
            <a:miter lim="800000"/>
            <a:headEnd/>
            <a:tailEnd/>
          </a:ln>
          <a:effectLst/>
        </p:spPr>
        <p:txBody>
          <a:bodyPr lIns="45714" tIns="45714" rIns="45714" bIns="45714" anchor="ctr">
            <a:spAutoFit/>
          </a:bodyPr>
          <a:lstStyle/>
          <a:p>
            <a:pPr algn="l" eaLnBrk="0" hangingPunct="0">
              <a:spcBef>
                <a:spcPct val="0"/>
              </a:spcBef>
            </a:pPr>
            <a:r>
              <a:rPr lang="en-US" sz="900" dirty="0" smtClean="0">
                <a:solidFill>
                  <a:schemeClr val="bg1"/>
                </a:solidFill>
              </a:rPr>
              <a:t>UFO</a:t>
            </a:r>
            <a:endParaRPr lang="en-US" sz="900" baseline="0" dirty="0" smtClean="0">
              <a:solidFill>
                <a:schemeClr val="bg1"/>
              </a:solidFill>
            </a:endParaRPr>
          </a:p>
          <a:p>
            <a:pPr algn="l" eaLnBrk="0" hangingPunct="0">
              <a:spcBef>
                <a:spcPct val="0"/>
              </a:spcBef>
            </a:pPr>
            <a:r>
              <a:rPr lang="en-US" sz="900" baseline="0" dirty="0" err="1" smtClean="0">
                <a:solidFill>
                  <a:schemeClr val="bg1"/>
                </a:solidFill>
              </a:rPr>
              <a:t>Arie</a:t>
            </a:r>
            <a:r>
              <a:rPr lang="en-US" sz="900" baseline="0" dirty="0" smtClean="0">
                <a:solidFill>
                  <a:schemeClr val="bg1"/>
                </a:solidFill>
              </a:rPr>
              <a:t> </a:t>
            </a:r>
            <a:r>
              <a:rPr lang="en-US" sz="900" baseline="0" dirty="0" err="1" smtClean="0">
                <a:solidFill>
                  <a:schemeClr val="bg1"/>
                </a:solidFill>
              </a:rPr>
              <a:t>Gurfinkel</a:t>
            </a:r>
            <a:endParaRPr lang="en-US" sz="900" baseline="0" dirty="0" smtClean="0">
              <a:solidFill>
                <a:schemeClr val="bg1"/>
              </a:solidFill>
            </a:endParaRPr>
          </a:p>
          <a:p>
            <a:pPr algn="l" eaLnBrk="0" hangingPunct="0">
              <a:spcBef>
                <a:spcPct val="0"/>
              </a:spcBef>
            </a:pPr>
            <a:r>
              <a:rPr lang="en-US" sz="700" b="1" spc="0" dirty="0" smtClean="0">
                <a:solidFill>
                  <a:schemeClr val="bg1"/>
                </a:solidFill>
              </a:rPr>
              <a:t>©</a:t>
            </a:r>
            <a:r>
              <a:rPr lang="en-US" sz="700" b="1" spc="0" baseline="0" dirty="0" smtClean="0">
                <a:solidFill>
                  <a:schemeClr val="bg1"/>
                </a:solidFill>
              </a:rPr>
              <a:t> 2013 Carnegie Mellon University</a:t>
            </a:r>
            <a:endParaRPr lang="en-US" sz="700" b="0" spc="0" dirty="0">
              <a:solidFill>
                <a:schemeClr val="bg1"/>
              </a:solidFill>
            </a:endParaRPr>
          </a:p>
        </p:txBody>
      </p:sp>
      <p:pic>
        <p:nvPicPr>
          <p:cNvPr id="1099" name="Picture 75" descr="SEI_CMU_1Line_White"/>
          <p:cNvPicPr>
            <a:picLocks noChangeAspect="1" noChangeArrowheads="1"/>
          </p:cNvPicPr>
          <p:nvPr/>
        </p:nvPicPr>
        <p:blipFill>
          <a:blip r:embed="rId16" cstate="print"/>
          <a:srcRect/>
          <a:stretch>
            <a:fillRect/>
          </a:stretch>
        </p:blipFill>
        <p:spPr bwMode="auto">
          <a:xfrm>
            <a:off x="438150" y="6338888"/>
            <a:ext cx="5581650" cy="346075"/>
          </a:xfrm>
          <a:prstGeom prst="rect">
            <a:avLst/>
          </a:prstGeom>
          <a:noFill/>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93" r:id="rId13"/>
    <p:sldLayoutId id="2147483694" r:id="rId14"/>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dt" sz="half" idx="2"/>
          </p:nvPr>
        </p:nvSpPr>
        <p:spPr bwMode="auto">
          <a:xfrm>
            <a:off x="685800" y="6249988"/>
            <a:ext cx="1905000" cy="455612"/>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lvl1pPr algn="l" eaLnBrk="0" hangingPunct="0">
              <a:spcBef>
                <a:spcPct val="0"/>
              </a:spcBef>
              <a:defRPr sz="1300" b="0">
                <a:latin typeface="Times" pitchFamily="1" charset="0"/>
              </a:defRPr>
            </a:lvl1pPr>
          </a:lstStyle>
          <a:p>
            <a:endParaRPr lang="en-US"/>
          </a:p>
        </p:txBody>
      </p:sp>
      <p:sp>
        <p:nvSpPr>
          <p:cNvPr id="1032" name="Rectangle 8"/>
          <p:cNvSpPr>
            <a:spLocks noChangeArrowheads="1"/>
          </p:cNvSpPr>
          <p:nvPr/>
        </p:nvSpPr>
        <p:spPr bwMode="auto">
          <a:xfrm>
            <a:off x="0" y="6151563"/>
            <a:ext cx="9144000" cy="706437"/>
          </a:xfrm>
          <a:prstGeom prst="rect">
            <a:avLst/>
          </a:prstGeom>
          <a:solidFill>
            <a:srgbClr val="000000"/>
          </a:solidFill>
          <a:ln w="9525">
            <a:noFill/>
            <a:miter lim="800000"/>
            <a:headEnd/>
            <a:tailEnd/>
          </a:ln>
          <a:effectLst/>
        </p:spPr>
        <p:txBody>
          <a:bodyPr lIns="0" tIns="0" rIns="0" bIns="0" anchor="ctr">
            <a:spAutoFit/>
          </a:bodyPr>
          <a:lstStyle/>
          <a:p>
            <a:endParaRPr lang="en-US"/>
          </a:p>
        </p:txBody>
      </p:sp>
      <p:sp>
        <p:nvSpPr>
          <p:cNvPr id="1033" name="Rectangle 9"/>
          <p:cNvSpPr>
            <a:spLocks noGrp="1" noChangeArrowheads="1"/>
          </p:cNvSpPr>
          <p:nvPr>
            <p:ph type="body" idx="1"/>
          </p:nvPr>
        </p:nvSpPr>
        <p:spPr bwMode="gray">
          <a:xfrm>
            <a:off x="533400" y="1295400"/>
            <a:ext cx="8153400" cy="480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title"/>
          </p:nvPr>
        </p:nvSpPr>
        <p:spPr bwMode="auto">
          <a:xfrm>
            <a:off x="533400" y="422275"/>
            <a:ext cx="8153400" cy="3841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5" name="Rectangle 11"/>
          <p:cNvSpPr>
            <a:spLocks noChangeArrowheads="1"/>
          </p:cNvSpPr>
          <p:nvPr/>
        </p:nvSpPr>
        <p:spPr bwMode="ltGray">
          <a:xfrm>
            <a:off x="7823200" y="6430963"/>
            <a:ext cx="838200" cy="165100"/>
          </a:xfrm>
          <a:prstGeom prst="rect">
            <a:avLst/>
          </a:prstGeom>
          <a:noFill/>
          <a:ln w="9525">
            <a:noFill/>
            <a:miter lim="800000"/>
            <a:headEnd/>
            <a:tailEnd/>
          </a:ln>
          <a:effectLst/>
        </p:spPr>
        <p:txBody>
          <a:bodyPr lIns="0" tIns="0" rIns="0" bIns="0" anchor="ctr">
            <a:spAutoFit/>
          </a:bodyPr>
          <a:lstStyle/>
          <a:p>
            <a:pPr algn="r" eaLnBrk="0" hangingPunct="0">
              <a:lnSpc>
                <a:spcPts val="1300"/>
              </a:lnSpc>
              <a:spcBef>
                <a:spcPct val="0"/>
              </a:spcBef>
            </a:pPr>
            <a:fld id="{5AA1AC9C-678F-4F94-BEAA-24498E25E435}" type="slidenum">
              <a:rPr lang="en-US" sz="800">
                <a:solidFill>
                  <a:schemeClr val="bg1"/>
                </a:solidFill>
              </a:rPr>
              <a:pPr algn="r" eaLnBrk="0" hangingPunct="0">
                <a:lnSpc>
                  <a:spcPts val="1300"/>
                </a:lnSpc>
                <a:spcBef>
                  <a:spcPct val="0"/>
                </a:spcBef>
              </a:pPr>
              <a:t>‹#›</a:t>
            </a:fld>
            <a:endParaRPr lang="en-US" sz="800">
              <a:solidFill>
                <a:schemeClr val="bg1"/>
              </a:solidFill>
            </a:endParaRPr>
          </a:p>
        </p:txBody>
      </p:sp>
      <p:pic>
        <p:nvPicPr>
          <p:cNvPr id="1099" name="Picture 75" descr="SEI_CMU_1Line_White"/>
          <p:cNvPicPr>
            <a:picLocks noChangeAspect="1" noChangeArrowheads="1"/>
          </p:cNvPicPr>
          <p:nvPr/>
        </p:nvPicPr>
        <p:blipFill>
          <a:blip r:embed="rId14" cstate="print"/>
          <a:srcRect/>
          <a:stretch>
            <a:fillRect/>
          </a:stretch>
        </p:blipFill>
        <p:spPr bwMode="auto">
          <a:xfrm>
            <a:off x="438150" y="6338888"/>
            <a:ext cx="5581650" cy="346075"/>
          </a:xfrm>
          <a:prstGeom prst="rect">
            <a:avLst/>
          </a:prstGeom>
          <a:noFill/>
        </p:spPr>
      </p:pic>
      <p:sp>
        <p:nvSpPr>
          <p:cNvPr id="10" name="Rectangle 73"/>
          <p:cNvSpPr>
            <a:spLocks noChangeArrowheads="1"/>
          </p:cNvSpPr>
          <p:nvPr userDrawn="1"/>
        </p:nvSpPr>
        <p:spPr bwMode="ltGray">
          <a:xfrm>
            <a:off x="6172200" y="6274198"/>
            <a:ext cx="2286000" cy="477042"/>
          </a:xfrm>
          <a:prstGeom prst="rect">
            <a:avLst/>
          </a:prstGeom>
          <a:noFill/>
          <a:ln w="9525">
            <a:noFill/>
            <a:miter lim="800000"/>
            <a:headEnd/>
            <a:tailEnd/>
          </a:ln>
          <a:effectLst/>
        </p:spPr>
        <p:txBody>
          <a:bodyPr lIns="45714" tIns="45714" rIns="45714" bIns="45714" anchor="ctr">
            <a:spAutoFit/>
          </a:bodyPr>
          <a:lstStyle/>
          <a:p>
            <a:pPr algn="l" eaLnBrk="0" hangingPunct="0">
              <a:spcBef>
                <a:spcPct val="0"/>
              </a:spcBef>
            </a:pPr>
            <a:r>
              <a:rPr lang="en-US" sz="900" dirty="0" smtClean="0">
                <a:solidFill>
                  <a:schemeClr val="bg1"/>
                </a:solidFill>
              </a:rPr>
              <a:t>UFO</a:t>
            </a:r>
            <a:endParaRPr lang="en-US" sz="900" baseline="0" dirty="0" smtClean="0">
              <a:solidFill>
                <a:schemeClr val="bg1"/>
              </a:solidFill>
            </a:endParaRPr>
          </a:p>
          <a:p>
            <a:pPr algn="l" eaLnBrk="0" hangingPunct="0">
              <a:spcBef>
                <a:spcPct val="0"/>
              </a:spcBef>
            </a:pPr>
            <a:r>
              <a:rPr lang="en-US" sz="900" baseline="0" dirty="0" err="1" smtClean="0">
                <a:solidFill>
                  <a:schemeClr val="bg1"/>
                </a:solidFill>
              </a:rPr>
              <a:t>Arie</a:t>
            </a:r>
            <a:r>
              <a:rPr lang="en-US" sz="900" baseline="0" dirty="0" smtClean="0">
                <a:solidFill>
                  <a:schemeClr val="bg1"/>
                </a:solidFill>
              </a:rPr>
              <a:t> </a:t>
            </a:r>
            <a:r>
              <a:rPr lang="en-US" sz="900" baseline="0" dirty="0" err="1" smtClean="0">
                <a:solidFill>
                  <a:schemeClr val="bg1"/>
                </a:solidFill>
              </a:rPr>
              <a:t>Gurfinkel</a:t>
            </a:r>
            <a:endParaRPr lang="en-US" sz="900" baseline="0" dirty="0" smtClean="0">
              <a:solidFill>
                <a:schemeClr val="bg1"/>
              </a:solidFill>
            </a:endParaRPr>
          </a:p>
          <a:p>
            <a:pPr algn="l" eaLnBrk="0" hangingPunct="0">
              <a:spcBef>
                <a:spcPct val="0"/>
              </a:spcBef>
            </a:pPr>
            <a:r>
              <a:rPr lang="en-US" sz="700" b="1" spc="0" dirty="0" smtClean="0">
                <a:solidFill>
                  <a:schemeClr val="bg1"/>
                </a:solidFill>
              </a:rPr>
              <a:t>©</a:t>
            </a:r>
            <a:r>
              <a:rPr lang="en-US" sz="700" b="1" spc="0" baseline="0" dirty="0" smtClean="0">
                <a:solidFill>
                  <a:schemeClr val="bg1"/>
                </a:solidFill>
              </a:rPr>
              <a:t> 2013 Carnegie Mellon University</a:t>
            </a:r>
            <a:endParaRPr lang="en-US" sz="700" b="0" spc="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2800" b="1">
          <a:solidFill>
            <a:schemeClr val="tx1"/>
          </a:solidFill>
          <a:latin typeface="+mj-lt"/>
          <a:ea typeface="+mj-ea"/>
          <a:cs typeface="+mj-cs"/>
        </a:defRPr>
      </a:lvl1pPr>
      <a:lvl2pPr algn="l" rtl="0" eaLnBrk="1" fontAlgn="base" hangingPunct="1">
        <a:lnSpc>
          <a:spcPct val="90000"/>
        </a:lnSpc>
        <a:spcBef>
          <a:spcPct val="0"/>
        </a:spcBef>
        <a:spcAft>
          <a:spcPct val="0"/>
        </a:spcAft>
        <a:defRPr sz="2800" b="1">
          <a:solidFill>
            <a:schemeClr val="tx1"/>
          </a:solidFill>
          <a:latin typeface="Arial" charset="0"/>
        </a:defRPr>
      </a:lvl2pPr>
      <a:lvl3pPr algn="l" rtl="0" eaLnBrk="1" fontAlgn="base" hangingPunct="1">
        <a:lnSpc>
          <a:spcPct val="90000"/>
        </a:lnSpc>
        <a:spcBef>
          <a:spcPct val="0"/>
        </a:spcBef>
        <a:spcAft>
          <a:spcPct val="0"/>
        </a:spcAft>
        <a:defRPr sz="2800" b="1">
          <a:solidFill>
            <a:schemeClr val="tx1"/>
          </a:solidFill>
          <a:latin typeface="Arial" charset="0"/>
        </a:defRPr>
      </a:lvl3pPr>
      <a:lvl4pPr algn="l" rtl="0" eaLnBrk="1" fontAlgn="base" hangingPunct="1">
        <a:lnSpc>
          <a:spcPct val="90000"/>
        </a:lnSpc>
        <a:spcBef>
          <a:spcPct val="0"/>
        </a:spcBef>
        <a:spcAft>
          <a:spcPct val="0"/>
        </a:spcAft>
        <a:defRPr sz="2800" b="1">
          <a:solidFill>
            <a:schemeClr val="tx1"/>
          </a:solidFill>
          <a:latin typeface="Arial" charset="0"/>
        </a:defRPr>
      </a:lvl4pPr>
      <a:lvl5pPr algn="l" rtl="0" eaLnBrk="1" fontAlgn="base" hangingPunct="1">
        <a:lnSpc>
          <a:spcPct val="90000"/>
        </a:lnSpc>
        <a:spcBef>
          <a:spcPct val="0"/>
        </a:spcBef>
        <a:spcAft>
          <a:spcPct val="0"/>
        </a:spcAft>
        <a:defRPr sz="2800" b="1">
          <a:solidFill>
            <a:schemeClr val="tx1"/>
          </a:solidFill>
          <a:latin typeface="Arial" charset="0"/>
        </a:defRPr>
      </a:lvl5pPr>
      <a:lvl6pPr marL="457200" algn="l" rtl="0" eaLnBrk="1" fontAlgn="base" hangingPunct="1">
        <a:lnSpc>
          <a:spcPct val="90000"/>
        </a:lnSpc>
        <a:spcBef>
          <a:spcPct val="0"/>
        </a:spcBef>
        <a:spcAft>
          <a:spcPct val="0"/>
        </a:spcAft>
        <a:defRPr sz="2800" b="1">
          <a:solidFill>
            <a:schemeClr val="tx1"/>
          </a:solidFill>
          <a:latin typeface="Arial" charset="0"/>
        </a:defRPr>
      </a:lvl6pPr>
      <a:lvl7pPr marL="914400" algn="l" rtl="0" eaLnBrk="1" fontAlgn="base" hangingPunct="1">
        <a:lnSpc>
          <a:spcPct val="90000"/>
        </a:lnSpc>
        <a:spcBef>
          <a:spcPct val="0"/>
        </a:spcBef>
        <a:spcAft>
          <a:spcPct val="0"/>
        </a:spcAft>
        <a:defRPr sz="2800" b="1">
          <a:solidFill>
            <a:schemeClr val="tx1"/>
          </a:solidFill>
          <a:latin typeface="Arial" charset="0"/>
        </a:defRPr>
      </a:lvl7pPr>
      <a:lvl8pPr marL="1371600" algn="l" rtl="0" eaLnBrk="1" fontAlgn="base" hangingPunct="1">
        <a:lnSpc>
          <a:spcPct val="90000"/>
        </a:lnSpc>
        <a:spcBef>
          <a:spcPct val="0"/>
        </a:spcBef>
        <a:spcAft>
          <a:spcPct val="0"/>
        </a:spcAft>
        <a:defRPr sz="2800" b="1">
          <a:solidFill>
            <a:schemeClr val="tx1"/>
          </a:solidFill>
          <a:latin typeface="Arial" charset="0"/>
        </a:defRPr>
      </a:lvl8pPr>
      <a:lvl9pPr marL="1828800" algn="l" rtl="0" eaLnBrk="1" fontAlgn="base" hangingPunct="1">
        <a:lnSpc>
          <a:spcPct val="90000"/>
        </a:lnSpc>
        <a:spcBef>
          <a:spcPct val="0"/>
        </a:spcBef>
        <a:spcAft>
          <a:spcPct val="0"/>
        </a:spcAft>
        <a:defRPr sz="2800" b="1">
          <a:solidFill>
            <a:schemeClr val="tx1"/>
          </a:solidFill>
          <a:latin typeface="Arial" charset="0"/>
        </a:defRPr>
      </a:lvl9pPr>
    </p:titleStyle>
    <p:bodyStyle>
      <a:lvl1pPr algn="l" rtl="0" eaLnBrk="1" fontAlgn="base" hangingPunct="1">
        <a:lnSpc>
          <a:spcPct val="95000"/>
        </a:lnSpc>
        <a:spcBef>
          <a:spcPct val="0"/>
        </a:spcBef>
        <a:spcAft>
          <a:spcPct val="25000"/>
        </a:spcAft>
        <a:buSzPct val="70000"/>
        <a:defRPr sz="2000">
          <a:solidFill>
            <a:schemeClr val="tx1"/>
          </a:solidFill>
          <a:latin typeface="+mn-lt"/>
          <a:ea typeface="+mn-ea"/>
          <a:cs typeface="+mn-cs"/>
        </a:defRPr>
      </a:lvl1pPr>
      <a:lvl2pPr marL="284163" indent="-169863" algn="l" rtl="0" eaLnBrk="1" fontAlgn="base" hangingPunct="1">
        <a:lnSpc>
          <a:spcPct val="95000"/>
        </a:lnSpc>
        <a:spcBef>
          <a:spcPct val="0"/>
        </a:spcBef>
        <a:spcAft>
          <a:spcPct val="25000"/>
        </a:spcAft>
        <a:buFont typeface="Times" pitchFamily="1" charset="0"/>
        <a:buChar char="•"/>
        <a:defRPr>
          <a:solidFill>
            <a:srgbClr val="3C4F82"/>
          </a:solidFill>
          <a:latin typeface="+mn-lt"/>
        </a:defRPr>
      </a:lvl2pPr>
      <a:lvl3pPr marL="576263" indent="-179388" algn="l" rtl="0" eaLnBrk="1" fontAlgn="base" hangingPunct="1">
        <a:lnSpc>
          <a:spcPct val="95000"/>
        </a:lnSpc>
        <a:spcBef>
          <a:spcPct val="0"/>
        </a:spcBef>
        <a:spcAft>
          <a:spcPct val="25000"/>
        </a:spcAft>
        <a:buFont typeface="Times" pitchFamily="1" charset="0"/>
        <a:buChar char="–"/>
        <a:defRPr>
          <a:solidFill>
            <a:srgbClr val="3C4F82"/>
          </a:solidFill>
          <a:latin typeface="+mn-lt"/>
        </a:defRPr>
      </a:lvl3pPr>
      <a:lvl4pPr marL="858838" indent="-168275" algn="l" rtl="0" eaLnBrk="1" fontAlgn="base" hangingPunct="1">
        <a:lnSpc>
          <a:spcPct val="95000"/>
        </a:lnSpc>
        <a:spcBef>
          <a:spcPct val="0"/>
        </a:spcBef>
        <a:spcAft>
          <a:spcPct val="25000"/>
        </a:spcAft>
        <a:buChar char="•"/>
        <a:defRPr>
          <a:solidFill>
            <a:srgbClr val="727272"/>
          </a:solidFill>
          <a:latin typeface="+mn-lt"/>
        </a:defRPr>
      </a:lvl4pPr>
      <a:lvl5pPr marL="11430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5pPr>
      <a:lvl6pPr marL="16002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6pPr>
      <a:lvl7pPr marL="20574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7pPr>
      <a:lvl8pPr marL="25146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8pPr>
      <a:lvl9pPr marL="2971800" indent="-169863" algn="l" rtl="0" eaLnBrk="1" fontAlgn="base" hangingPunct="1">
        <a:lnSpc>
          <a:spcPct val="95000"/>
        </a:lnSpc>
        <a:spcBef>
          <a:spcPct val="0"/>
        </a:spcBef>
        <a:spcAft>
          <a:spcPct val="25000"/>
        </a:spcAft>
        <a:buFont typeface="Times" pitchFamily="1" charset="0"/>
        <a:buChar char="–"/>
        <a:defRPr>
          <a:solidFill>
            <a:srgbClr val="7272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permission@sei.cmu.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v-comp.sosy-lab.org/2013/" TargetMode="External"/><Relationship Id="rId2" Type="http://schemas.openxmlformats.org/officeDocument/2006/relationships/hyperlink" Target="http://sv-comp.sosy-lab.org/2013/benchmarks.ph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v-comp.sosy-lab.org/2013/results/index.php"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bitbucket.org/arieg/ufo"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bitbucket.org/arieg/ufo"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bitbucket.org/arieg/ufo"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2293938"/>
            <a:ext cx="4267200" cy="1446538"/>
          </a:xfrm>
        </p:spPr>
        <p:txBody>
          <a:bodyPr/>
          <a:lstStyle/>
          <a:p>
            <a:r>
              <a:rPr lang="en-US" dirty="0" smtClean="0"/>
              <a:t>UFO:</a:t>
            </a:r>
            <a:br>
              <a:rPr lang="en-US" dirty="0" smtClean="0"/>
            </a:br>
            <a:r>
              <a:rPr lang="en-US" dirty="0" smtClean="0"/>
              <a:t>From </a:t>
            </a:r>
            <a:r>
              <a:rPr lang="en-US" dirty="0" err="1" smtClean="0"/>
              <a:t>Underapproximations</a:t>
            </a:r>
            <a:r>
              <a:rPr lang="en-US" dirty="0" smtClean="0"/>
              <a:t> to </a:t>
            </a:r>
            <a:r>
              <a:rPr lang="en-US" dirty="0" err="1" smtClean="0"/>
              <a:t>Overapproximations</a:t>
            </a:r>
            <a:r>
              <a:rPr lang="en-US" dirty="0" smtClean="0"/>
              <a:t> and Back!</a:t>
            </a:r>
            <a:endParaRPr lang="en-US" dirty="0"/>
          </a:p>
        </p:txBody>
      </p:sp>
      <p:sp>
        <p:nvSpPr>
          <p:cNvPr id="3" name="Subtitle 2"/>
          <p:cNvSpPr>
            <a:spLocks noGrp="1"/>
          </p:cNvSpPr>
          <p:nvPr>
            <p:ph type="subTitle" idx="1"/>
          </p:nvPr>
        </p:nvSpPr>
        <p:spPr/>
        <p:txBody>
          <a:bodyPr/>
          <a:lstStyle/>
          <a:p>
            <a:r>
              <a:rPr lang="en-US" dirty="0" err="1" smtClean="0"/>
              <a:t>Arie</a:t>
            </a:r>
            <a:r>
              <a:rPr lang="en-US" dirty="0" smtClean="0"/>
              <a:t> </a:t>
            </a:r>
            <a:r>
              <a:rPr lang="en-US" dirty="0" err="1" smtClean="0"/>
              <a:t>Gurfinkel</a:t>
            </a:r>
            <a:r>
              <a:rPr lang="en-US" dirty="0" smtClean="0"/>
              <a:t> (SEI/CMU)</a:t>
            </a:r>
          </a:p>
          <a:p>
            <a:endParaRPr lang="en-US" dirty="0" smtClean="0"/>
          </a:p>
          <a:p>
            <a:r>
              <a:rPr lang="en-US" dirty="0" smtClean="0"/>
              <a:t>with </a:t>
            </a:r>
            <a:r>
              <a:rPr lang="en-US" sz="2400" dirty="0" err="1" smtClean="0"/>
              <a:t>Aws</a:t>
            </a:r>
            <a:r>
              <a:rPr lang="en-US" sz="2400" dirty="0" smtClean="0"/>
              <a:t> </a:t>
            </a:r>
            <a:r>
              <a:rPr lang="en-US" sz="2400" dirty="0" err="1" smtClean="0"/>
              <a:t>Albarghouthi</a:t>
            </a:r>
            <a:r>
              <a:rPr lang="en-US" sz="2400" dirty="0" smtClean="0"/>
              <a:t> </a:t>
            </a:r>
            <a:r>
              <a:rPr lang="en-US" dirty="0" smtClean="0"/>
              <a:t>and Marsha </a:t>
            </a:r>
            <a:r>
              <a:rPr lang="en-US" dirty="0" err="1" smtClean="0"/>
              <a:t>Chechik</a:t>
            </a:r>
            <a:r>
              <a:rPr lang="en-US" dirty="0" smtClean="0"/>
              <a:t> (U. of Toronto)</a:t>
            </a:r>
          </a:p>
          <a:p>
            <a:endParaRPr lang="en-US" dirty="0" smtClean="0"/>
          </a:p>
          <a:p>
            <a:r>
              <a:rPr lang="en-US" dirty="0" smtClean="0"/>
              <a:t>and </a:t>
            </a:r>
            <a:r>
              <a:rPr lang="en-US" dirty="0" err="1" smtClean="0"/>
              <a:t>Sagar</a:t>
            </a:r>
            <a:r>
              <a:rPr lang="en-US" dirty="0" smtClean="0"/>
              <a:t> </a:t>
            </a:r>
            <a:r>
              <a:rPr lang="en-US" dirty="0" err="1" smtClean="0"/>
              <a:t>Chaki</a:t>
            </a:r>
            <a:r>
              <a:rPr lang="en-US" dirty="0" smtClean="0"/>
              <a:t> (SEI/CMU), and Yi Li (U. of Toronto)</a:t>
            </a:r>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r>
              <a:rPr lang="en-US" smtClean="0">
                <a:latin typeface="CMSY10ORIG"/>
              </a:rPr>
              <a:t>A</a:t>
            </a:r>
            <a:r>
              <a:rPr lang="en-US" smtClean="0">
                <a:latin typeface="CMMI7"/>
              </a:rPr>
              <a:t>A</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Driven: Is ERROR Reachable?</a:t>
            </a:r>
            <a:endParaRPr lang="en-US" dirty="0"/>
          </a:p>
        </p:txBody>
      </p:sp>
      <p:sp>
        <p:nvSpPr>
          <p:cNvPr id="4" name="Text Box 3"/>
          <p:cNvSpPr txBox="1">
            <a:spLocks noChangeArrowheads="1"/>
          </p:cNvSpPr>
          <p:nvPr/>
        </p:nvSpPr>
        <p:spPr bwMode="auto">
          <a:xfrm>
            <a:off x="381000" y="2179638"/>
            <a:ext cx="2337499" cy="2031325"/>
          </a:xfrm>
          <a:prstGeom prst="rect">
            <a:avLst/>
          </a:prstGeom>
          <a:solidFill>
            <a:srgbClr val="F0F0FE"/>
          </a:solidFill>
          <a:ln w="28575">
            <a:solidFill>
              <a:schemeClr val="tx1"/>
            </a:solidFill>
            <a:prstDash val="dash"/>
            <a:miter lim="800000"/>
            <a:headEnd/>
            <a:tailEnd/>
          </a:ln>
          <a:effectLst/>
        </p:spPr>
        <p:txBody>
          <a:bodyPr wrap="none">
            <a:spAutoFit/>
          </a:bodyPr>
          <a:lstStyle/>
          <a:p>
            <a:r>
              <a:rPr lang="en-US" dirty="0">
                <a:latin typeface="Consolas" pitchFamily="49" charset="0"/>
                <a:cs typeface="Consolas" pitchFamily="49" charset="0"/>
              </a:rPr>
              <a:t>1: </a:t>
            </a:r>
            <a:r>
              <a:rPr lang="en-US" dirty="0" err="1">
                <a:latin typeface="Consolas" pitchFamily="49" charset="0"/>
                <a:cs typeface="Consolas" pitchFamily="49" charset="0"/>
              </a:rPr>
              <a:t>int</a:t>
            </a:r>
            <a:r>
              <a:rPr lang="en-US" dirty="0">
                <a:latin typeface="Consolas" pitchFamily="49" charset="0"/>
                <a:cs typeface="Consolas" pitchFamily="49" charset="0"/>
              </a:rPr>
              <a:t> x = 2;</a:t>
            </a:r>
          </a:p>
          <a:p>
            <a:r>
              <a:rPr lang="en-US" dirty="0">
                <a:latin typeface="Consolas" pitchFamily="49" charset="0"/>
                <a:cs typeface="Consolas" pitchFamily="49" charset="0"/>
              </a:rPr>
              <a:t>   </a:t>
            </a:r>
            <a:r>
              <a:rPr lang="en-US" dirty="0" err="1">
                <a:latin typeface="Consolas" pitchFamily="49" charset="0"/>
                <a:cs typeface="Consolas" pitchFamily="49" charset="0"/>
              </a:rPr>
              <a:t>int</a:t>
            </a:r>
            <a:r>
              <a:rPr lang="en-US" dirty="0">
                <a:latin typeface="Consolas" pitchFamily="49" charset="0"/>
                <a:cs typeface="Consolas" pitchFamily="49" charset="0"/>
              </a:rPr>
              <a:t> y = 2;</a:t>
            </a:r>
          </a:p>
          <a:p>
            <a:r>
              <a:rPr lang="en-US" dirty="0">
                <a:latin typeface="Consolas" pitchFamily="49" charset="0"/>
                <a:cs typeface="Consolas" pitchFamily="49" charset="0"/>
              </a:rPr>
              <a:t>2: while (y &lt;= 2)</a:t>
            </a:r>
          </a:p>
          <a:p>
            <a:r>
              <a:rPr lang="en-US" dirty="0">
                <a:latin typeface="Consolas" pitchFamily="49" charset="0"/>
                <a:cs typeface="Consolas" pitchFamily="49" charset="0"/>
              </a:rPr>
              <a:t>3:   y = y – 1;</a:t>
            </a:r>
          </a:p>
          <a:p>
            <a:r>
              <a:rPr lang="en-US" dirty="0">
                <a:latin typeface="Consolas" pitchFamily="49" charset="0"/>
                <a:cs typeface="Consolas" pitchFamily="49" charset="0"/>
              </a:rPr>
              <a:t>4: if (x == 2)</a:t>
            </a:r>
          </a:p>
          <a:p>
            <a:r>
              <a:rPr lang="en-US" dirty="0">
                <a:latin typeface="Consolas" pitchFamily="49" charset="0"/>
                <a:cs typeface="Consolas" pitchFamily="49" charset="0"/>
              </a:rPr>
              <a:t>5:     </a:t>
            </a:r>
            <a:r>
              <a:rPr lang="en-US" dirty="0">
                <a:solidFill>
                  <a:schemeClr val="hlink"/>
                </a:solidFill>
                <a:latin typeface="Consolas" pitchFamily="49" charset="0"/>
                <a:cs typeface="Consolas" pitchFamily="49" charset="0"/>
              </a:rPr>
              <a:t>ERROR:;</a:t>
            </a:r>
          </a:p>
          <a:p>
            <a:r>
              <a:rPr lang="en-US" dirty="0">
                <a:latin typeface="Consolas" pitchFamily="49" charset="0"/>
                <a:cs typeface="Consolas" pitchFamily="49" charset="0"/>
              </a:rPr>
              <a:t>6:</a:t>
            </a:r>
          </a:p>
        </p:txBody>
      </p:sp>
      <p:sp>
        <p:nvSpPr>
          <p:cNvPr id="5" name="Text Box 5"/>
          <p:cNvSpPr txBox="1">
            <a:spLocks noChangeArrowheads="1"/>
          </p:cNvSpPr>
          <p:nvPr/>
        </p:nvSpPr>
        <p:spPr bwMode="auto">
          <a:xfrm>
            <a:off x="762000" y="1020763"/>
            <a:ext cx="1501775" cy="457200"/>
          </a:xfrm>
          <a:prstGeom prst="rect">
            <a:avLst/>
          </a:prstGeom>
          <a:noFill/>
          <a:ln w="9525">
            <a:noFill/>
            <a:miter lim="800000"/>
            <a:headEnd/>
            <a:tailEnd/>
          </a:ln>
          <a:effectLst/>
        </p:spPr>
        <p:txBody>
          <a:bodyPr wrap="none">
            <a:spAutoFit/>
          </a:bodyPr>
          <a:lstStyle/>
          <a:p>
            <a:r>
              <a:rPr lang="en-US" sz="2400" b="1" dirty="0">
                <a:latin typeface="Tahoma" pitchFamily="34" charset="0"/>
              </a:rPr>
              <a:t>Program</a:t>
            </a:r>
          </a:p>
        </p:txBody>
      </p:sp>
      <p:sp>
        <p:nvSpPr>
          <p:cNvPr id="6" name="Text Box 8"/>
          <p:cNvSpPr txBox="1">
            <a:spLocks noChangeArrowheads="1"/>
          </p:cNvSpPr>
          <p:nvPr/>
        </p:nvSpPr>
        <p:spPr bwMode="auto">
          <a:xfrm>
            <a:off x="5463023" y="1676400"/>
            <a:ext cx="476250" cy="385763"/>
          </a:xfrm>
          <a:prstGeom prst="rect">
            <a:avLst/>
          </a:prstGeom>
          <a:noFill/>
          <a:ln w="19050">
            <a:solidFill>
              <a:schemeClr val="tx1"/>
            </a:solidFill>
            <a:miter lim="800000"/>
            <a:headEnd/>
            <a:tailEnd/>
          </a:ln>
          <a:effectLst/>
        </p:spPr>
        <p:txBody>
          <a:bodyPr wrap="none">
            <a:spAutoFit/>
          </a:bodyPr>
          <a:lstStyle/>
          <a:p>
            <a:r>
              <a:rPr lang="en-US" dirty="0">
                <a:latin typeface="Courier New" pitchFamily="49" charset="0"/>
                <a:cs typeface="Courier New" pitchFamily="49" charset="0"/>
              </a:rPr>
              <a:t>1:</a:t>
            </a:r>
          </a:p>
        </p:txBody>
      </p:sp>
      <p:sp>
        <p:nvSpPr>
          <p:cNvPr id="7" name="Text Box 9"/>
          <p:cNvSpPr txBox="1">
            <a:spLocks noChangeArrowheads="1"/>
          </p:cNvSpPr>
          <p:nvPr/>
        </p:nvSpPr>
        <p:spPr bwMode="auto">
          <a:xfrm>
            <a:off x="5463023" y="2514600"/>
            <a:ext cx="476250" cy="385763"/>
          </a:xfrm>
          <a:prstGeom prst="rect">
            <a:avLst/>
          </a:prstGeom>
          <a:noFill/>
          <a:ln w="19050">
            <a:solidFill>
              <a:schemeClr val="tx1"/>
            </a:solidFill>
            <a:miter lim="800000"/>
            <a:headEnd/>
            <a:tailEnd/>
          </a:ln>
          <a:effectLst/>
        </p:spPr>
        <p:txBody>
          <a:bodyPr wrap="none">
            <a:spAutoFit/>
          </a:bodyPr>
          <a:lstStyle/>
          <a:p>
            <a:r>
              <a:rPr lang="en-US" dirty="0">
                <a:latin typeface="Courier New" pitchFamily="49" charset="0"/>
                <a:cs typeface="Courier New" pitchFamily="49" charset="0"/>
              </a:rPr>
              <a:t>2:</a:t>
            </a:r>
          </a:p>
        </p:txBody>
      </p:sp>
      <p:sp>
        <p:nvSpPr>
          <p:cNvPr id="9" name="Text Box 11"/>
          <p:cNvSpPr txBox="1">
            <a:spLocks noChangeArrowheads="1"/>
          </p:cNvSpPr>
          <p:nvPr/>
        </p:nvSpPr>
        <p:spPr bwMode="auto">
          <a:xfrm>
            <a:off x="4662923" y="3276600"/>
            <a:ext cx="476250" cy="385763"/>
          </a:xfrm>
          <a:prstGeom prst="rect">
            <a:avLst/>
          </a:prstGeom>
          <a:noFill/>
          <a:ln w="19050">
            <a:solidFill>
              <a:schemeClr val="tx1"/>
            </a:solidFill>
            <a:miter lim="800000"/>
            <a:headEnd/>
            <a:tailEnd/>
          </a:ln>
          <a:effectLst/>
        </p:spPr>
        <p:txBody>
          <a:bodyPr wrap="none">
            <a:spAutoFit/>
          </a:bodyPr>
          <a:lstStyle/>
          <a:p>
            <a:r>
              <a:rPr lang="en-US">
                <a:latin typeface="Courier New" pitchFamily="49" charset="0"/>
                <a:cs typeface="Courier New" pitchFamily="49" charset="0"/>
              </a:rPr>
              <a:t>4:</a:t>
            </a:r>
          </a:p>
        </p:txBody>
      </p:sp>
      <p:sp>
        <p:nvSpPr>
          <p:cNvPr id="10" name="Text Box 12"/>
          <p:cNvSpPr txBox="1">
            <a:spLocks noChangeArrowheads="1"/>
          </p:cNvSpPr>
          <p:nvPr/>
        </p:nvSpPr>
        <p:spPr bwMode="auto">
          <a:xfrm>
            <a:off x="5463023" y="4114800"/>
            <a:ext cx="460382" cy="369332"/>
          </a:xfrm>
          <a:prstGeom prst="rect">
            <a:avLst/>
          </a:prstGeom>
          <a:solidFill>
            <a:srgbClr val="FF0000">
              <a:alpha val="25999"/>
            </a:srgbClr>
          </a:solidFill>
          <a:ln w="19050">
            <a:solidFill>
              <a:schemeClr val="hlink"/>
            </a:solidFill>
            <a:miter lim="800000"/>
            <a:headEnd/>
            <a:tailEnd/>
          </a:ln>
          <a:effectLst/>
        </p:spPr>
        <p:txBody>
          <a:bodyPr wrap="none">
            <a:spAutoFit/>
          </a:bodyPr>
          <a:lstStyle/>
          <a:p>
            <a:r>
              <a:rPr lang="en-US" b="1" dirty="0">
                <a:solidFill>
                  <a:srgbClr val="FF0000"/>
                </a:solidFill>
                <a:latin typeface="Courier New" pitchFamily="49" charset="0"/>
                <a:cs typeface="Courier New" pitchFamily="49" charset="0"/>
              </a:rPr>
              <a:t>5:</a:t>
            </a:r>
          </a:p>
        </p:txBody>
      </p:sp>
      <p:cxnSp>
        <p:nvCxnSpPr>
          <p:cNvPr id="12" name="AutoShape 14"/>
          <p:cNvCxnSpPr>
            <a:cxnSpLocks noChangeShapeType="1"/>
            <a:stCxn id="6" idx="2"/>
            <a:endCxn id="7" idx="0"/>
          </p:cNvCxnSpPr>
          <p:nvPr/>
        </p:nvCxnSpPr>
        <p:spPr bwMode="auto">
          <a:xfrm>
            <a:off x="5701148" y="2071688"/>
            <a:ext cx="0" cy="433388"/>
          </a:xfrm>
          <a:prstGeom prst="straightConnector1">
            <a:avLst/>
          </a:prstGeom>
          <a:noFill/>
          <a:ln w="28575">
            <a:solidFill>
              <a:schemeClr val="tx1"/>
            </a:solidFill>
            <a:round/>
            <a:headEnd/>
            <a:tailEnd type="triangle" w="med" len="med"/>
          </a:ln>
          <a:effectLst/>
        </p:spPr>
      </p:cxnSp>
      <p:cxnSp>
        <p:nvCxnSpPr>
          <p:cNvPr id="13" name="AutoShape 15"/>
          <p:cNvCxnSpPr>
            <a:cxnSpLocks noChangeShapeType="1"/>
            <a:stCxn id="7" idx="2"/>
            <a:endCxn id="9" idx="0"/>
          </p:cNvCxnSpPr>
          <p:nvPr/>
        </p:nvCxnSpPr>
        <p:spPr bwMode="auto">
          <a:xfrm flipH="1">
            <a:off x="4901048" y="2909888"/>
            <a:ext cx="800100" cy="357188"/>
          </a:xfrm>
          <a:prstGeom prst="straightConnector1">
            <a:avLst/>
          </a:prstGeom>
          <a:noFill/>
          <a:ln w="28575">
            <a:solidFill>
              <a:schemeClr val="tx1"/>
            </a:solidFill>
            <a:round/>
            <a:headEnd/>
            <a:tailEnd type="triangle" w="med" len="med"/>
          </a:ln>
          <a:effectLst/>
        </p:spPr>
      </p:cxnSp>
      <p:cxnSp>
        <p:nvCxnSpPr>
          <p:cNvPr id="15" name="AutoShape 17"/>
          <p:cNvCxnSpPr>
            <a:cxnSpLocks noChangeShapeType="1"/>
            <a:stCxn id="9" idx="2"/>
            <a:endCxn id="10" idx="0"/>
          </p:cNvCxnSpPr>
          <p:nvPr/>
        </p:nvCxnSpPr>
        <p:spPr bwMode="auto">
          <a:xfrm>
            <a:off x="4901048" y="3662363"/>
            <a:ext cx="792166" cy="452437"/>
          </a:xfrm>
          <a:prstGeom prst="straightConnector1">
            <a:avLst/>
          </a:prstGeom>
          <a:noFill/>
          <a:ln w="28575">
            <a:solidFill>
              <a:schemeClr val="tx1"/>
            </a:solidFill>
            <a:round/>
            <a:headEnd/>
            <a:tailEnd type="triangle" w="med" len="med"/>
          </a:ln>
          <a:effectLst/>
        </p:spPr>
      </p:cxnSp>
      <p:sp>
        <p:nvSpPr>
          <p:cNvPr id="19" name="TextBox 18"/>
          <p:cNvSpPr txBox="1"/>
          <p:nvPr/>
        </p:nvSpPr>
        <p:spPr>
          <a:xfrm>
            <a:off x="4415273" y="2514600"/>
            <a:ext cx="944489" cy="369332"/>
          </a:xfrm>
          <a:prstGeom prst="rect">
            <a:avLst/>
          </a:prstGeom>
          <a:noFill/>
        </p:spPr>
        <p:txBody>
          <a:bodyPr wrap="none" rtlCol="0">
            <a:spAutoFit/>
          </a:bodyPr>
          <a:lstStyle/>
          <a:p>
            <a:r>
              <a:rPr lang="en-US" b="1" dirty="0" smtClean="0">
                <a:solidFill>
                  <a:srgbClr val="DE8400"/>
                </a:solidFill>
                <a:latin typeface="Consolas" pitchFamily="49" charset="0"/>
                <a:cs typeface="Consolas" pitchFamily="49" charset="0"/>
              </a:rPr>
              <a:t>{y&lt;=2}</a:t>
            </a:r>
          </a:p>
        </p:txBody>
      </p:sp>
      <p:sp>
        <p:nvSpPr>
          <p:cNvPr id="20" name="TextBox 19"/>
          <p:cNvSpPr txBox="1"/>
          <p:nvPr/>
        </p:nvSpPr>
        <p:spPr>
          <a:xfrm>
            <a:off x="4339073" y="1676400"/>
            <a:ext cx="944489" cy="369332"/>
          </a:xfrm>
          <a:prstGeom prst="rect">
            <a:avLst/>
          </a:prstGeom>
          <a:noFill/>
        </p:spPr>
        <p:txBody>
          <a:bodyPr wrap="none" rtlCol="0">
            <a:spAutoFit/>
          </a:bodyPr>
          <a:lstStyle/>
          <a:p>
            <a:r>
              <a:rPr lang="en-US" b="1" dirty="0" smtClean="0">
                <a:solidFill>
                  <a:srgbClr val="DE8400"/>
                </a:solidFill>
                <a:latin typeface="Consolas" pitchFamily="49" charset="0"/>
                <a:cs typeface="Consolas" pitchFamily="49" charset="0"/>
              </a:rPr>
              <a:t>{true}</a:t>
            </a:r>
            <a:endParaRPr lang="en-US" b="1" dirty="0">
              <a:solidFill>
                <a:srgbClr val="DE8400"/>
              </a:solidFill>
              <a:latin typeface="Consolas" pitchFamily="49" charset="0"/>
              <a:cs typeface="Consolas" pitchFamily="49" charset="0"/>
            </a:endParaRPr>
          </a:p>
        </p:txBody>
      </p:sp>
      <p:sp>
        <p:nvSpPr>
          <p:cNvPr id="21" name="TextBox 20"/>
          <p:cNvSpPr txBox="1"/>
          <p:nvPr/>
        </p:nvSpPr>
        <p:spPr>
          <a:xfrm>
            <a:off x="3581400" y="3276600"/>
            <a:ext cx="1071127" cy="369332"/>
          </a:xfrm>
          <a:prstGeom prst="rect">
            <a:avLst/>
          </a:prstGeom>
          <a:noFill/>
        </p:spPr>
        <p:txBody>
          <a:bodyPr wrap="none" rtlCol="0">
            <a:spAutoFit/>
          </a:bodyPr>
          <a:lstStyle/>
          <a:p>
            <a:r>
              <a:rPr lang="en-US" b="1" dirty="0" smtClean="0">
                <a:solidFill>
                  <a:srgbClr val="DE8400"/>
                </a:solidFill>
                <a:latin typeface="Consolas" pitchFamily="49" charset="0"/>
                <a:cs typeface="Consolas" pitchFamily="49" charset="0"/>
              </a:rPr>
              <a:t>{false}</a:t>
            </a:r>
          </a:p>
        </p:txBody>
      </p:sp>
      <p:sp>
        <p:nvSpPr>
          <p:cNvPr id="22" name="TextBox 21"/>
          <p:cNvSpPr txBox="1"/>
          <p:nvPr/>
        </p:nvSpPr>
        <p:spPr>
          <a:xfrm>
            <a:off x="4262873" y="4114800"/>
            <a:ext cx="1071127" cy="369332"/>
          </a:xfrm>
          <a:prstGeom prst="rect">
            <a:avLst/>
          </a:prstGeom>
          <a:noFill/>
        </p:spPr>
        <p:txBody>
          <a:bodyPr wrap="none" rtlCol="0">
            <a:spAutoFit/>
          </a:bodyPr>
          <a:lstStyle/>
          <a:p>
            <a:r>
              <a:rPr lang="en-US" b="1" dirty="0" smtClean="0">
                <a:solidFill>
                  <a:srgbClr val="DE8400"/>
                </a:solidFill>
                <a:latin typeface="Consolas" pitchFamily="49" charset="0"/>
                <a:cs typeface="Consolas" pitchFamily="49" charset="0"/>
              </a:rPr>
              <a:t>{false}</a:t>
            </a:r>
          </a:p>
        </p:txBody>
      </p:sp>
      <p:sp>
        <p:nvSpPr>
          <p:cNvPr id="23" name="Text Box 10"/>
          <p:cNvSpPr txBox="1">
            <a:spLocks noChangeArrowheads="1"/>
          </p:cNvSpPr>
          <p:nvPr/>
        </p:nvSpPr>
        <p:spPr bwMode="auto">
          <a:xfrm>
            <a:off x="6396473" y="3276600"/>
            <a:ext cx="476250" cy="385763"/>
          </a:xfrm>
          <a:prstGeom prst="rect">
            <a:avLst/>
          </a:prstGeom>
          <a:noFill/>
          <a:ln w="19050">
            <a:solidFill>
              <a:schemeClr val="tx1"/>
            </a:solidFill>
            <a:miter lim="800000"/>
            <a:headEnd/>
            <a:tailEnd/>
          </a:ln>
          <a:effectLst/>
        </p:spPr>
        <p:txBody>
          <a:bodyPr wrap="none">
            <a:spAutoFit/>
          </a:bodyPr>
          <a:lstStyle/>
          <a:p>
            <a:r>
              <a:rPr lang="en-US">
                <a:latin typeface="Courier New" pitchFamily="49" charset="0"/>
                <a:cs typeface="Courier New" pitchFamily="49" charset="0"/>
              </a:rPr>
              <a:t>3:</a:t>
            </a:r>
          </a:p>
        </p:txBody>
      </p:sp>
      <p:cxnSp>
        <p:nvCxnSpPr>
          <p:cNvPr id="24" name="AutoShape 16"/>
          <p:cNvCxnSpPr>
            <a:cxnSpLocks noChangeShapeType="1"/>
            <a:endCxn id="23" idx="0"/>
          </p:cNvCxnSpPr>
          <p:nvPr/>
        </p:nvCxnSpPr>
        <p:spPr bwMode="auto">
          <a:xfrm>
            <a:off x="5720198" y="2909888"/>
            <a:ext cx="914400" cy="357188"/>
          </a:xfrm>
          <a:prstGeom prst="straightConnector1">
            <a:avLst/>
          </a:prstGeom>
          <a:noFill/>
          <a:ln w="28575">
            <a:solidFill>
              <a:schemeClr val="tx1"/>
            </a:solidFill>
            <a:round/>
            <a:headEnd/>
            <a:tailEnd type="triangle" w="med" len="med"/>
          </a:ln>
          <a:effectLst/>
        </p:spPr>
      </p:cxnSp>
      <p:sp>
        <p:nvSpPr>
          <p:cNvPr id="25" name="Text Box 9"/>
          <p:cNvSpPr txBox="1">
            <a:spLocks noChangeArrowheads="1"/>
          </p:cNvSpPr>
          <p:nvPr/>
        </p:nvSpPr>
        <p:spPr bwMode="auto">
          <a:xfrm>
            <a:off x="7387073" y="3962400"/>
            <a:ext cx="476250" cy="385763"/>
          </a:xfrm>
          <a:prstGeom prst="rect">
            <a:avLst/>
          </a:prstGeom>
          <a:noFill/>
          <a:ln w="19050">
            <a:solidFill>
              <a:schemeClr val="tx1"/>
            </a:solidFill>
            <a:miter lim="800000"/>
            <a:headEnd/>
            <a:tailEnd/>
          </a:ln>
          <a:effectLst/>
        </p:spPr>
        <p:txBody>
          <a:bodyPr wrap="none">
            <a:spAutoFit/>
          </a:bodyPr>
          <a:lstStyle/>
          <a:p>
            <a:r>
              <a:rPr lang="en-US" dirty="0">
                <a:latin typeface="Courier New" pitchFamily="49" charset="0"/>
                <a:cs typeface="Courier New" pitchFamily="49" charset="0"/>
              </a:rPr>
              <a:t>2:</a:t>
            </a:r>
          </a:p>
        </p:txBody>
      </p:sp>
      <p:sp>
        <p:nvSpPr>
          <p:cNvPr id="26" name="Text Box 11"/>
          <p:cNvSpPr txBox="1">
            <a:spLocks noChangeArrowheads="1"/>
          </p:cNvSpPr>
          <p:nvPr/>
        </p:nvSpPr>
        <p:spPr bwMode="auto">
          <a:xfrm>
            <a:off x="6586973" y="4724400"/>
            <a:ext cx="476250" cy="385763"/>
          </a:xfrm>
          <a:prstGeom prst="rect">
            <a:avLst/>
          </a:prstGeom>
          <a:noFill/>
          <a:ln w="19050">
            <a:solidFill>
              <a:schemeClr val="tx1"/>
            </a:solidFill>
            <a:miter lim="800000"/>
            <a:headEnd/>
            <a:tailEnd/>
          </a:ln>
          <a:effectLst/>
        </p:spPr>
        <p:txBody>
          <a:bodyPr wrap="none">
            <a:spAutoFit/>
          </a:bodyPr>
          <a:lstStyle/>
          <a:p>
            <a:r>
              <a:rPr lang="en-US">
                <a:latin typeface="Courier New" pitchFamily="49" charset="0"/>
                <a:cs typeface="Courier New" pitchFamily="49" charset="0"/>
              </a:rPr>
              <a:t>4:</a:t>
            </a:r>
          </a:p>
        </p:txBody>
      </p:sp>
      <p:sp>
        <p:nvSpPr>
          <p:cNvPr id="27" name="Text Box 12"/>
          <p:cNvSpPr txBox="1">
            <a:spLocks noChangeArrowheads="1"/>
          </p:cNvSpPr>
          <p:nvPr/>
        </p:nvSpPr>
        <p:spPr bwMode="auto">
          <a:xfrm>
            <a:off x="7387073" y="5562600"/>
            <a:ext cx="460382" cy="369332"/>
          </a:xfrm>
          <a:prstGeom prst="rect">
            <a:avLst/>
          </a:prstGeom>
          <a:solidFill>
            <a:srgbClr val="FF0000">
              <a:alpha val="25999"/>
            </a:srgbClr>
          </a:solidFill>
          <a:ln w="19050">
            <a:solidFill>
              <a:schemeClr val="hlink"/>
            </a:solidFill>
            <a:miter lim="800000"/>
            <a:headEnd/>
            <a:tailEnd/>
          </a:ln>
          <a:effectLst/>
        </p:spPr>
        <p:txBody>
          <a:bodyPr wrap="none">
            <a:spAutoFit/>
          </a:bodyPr>
          <a:lstStyle/>
          <a:p>
            <a:r>
              <a:rPr lang="en-US" b="1" dirty="0">
                <a:solidFill>
                  <a:srgbClr val="FF0000"/>
                </a:solidFill>
                <a:latin typeface="Courier New" pitchFamily="49" charset="0"/>
                <a:cs typeface="Courier New" pitchFamily="49" charset="0"/>
              </a:rPr>
              <a:t>5:</a:t>
            </a:r>
          </a:p>
        </p:txBody>
      </p:sp>
      <p:cxnSp>
        <p:nvCxnSpPr>
          <p:cNvPr id="28" name="AutoShape 15"/>
          <p:cNvCxnSpPr>
            <a:cxnSpLocks noChangeShapeType="1"/>
            <a:stCxn id="25" idx="2"/>
            <a:endCxn id="26" idx="0"/>
          </p:cNvCxnSpPr>
          <p:nvPr/>
        </p:nvCxnSpPr>
        <p:spPr bwMode="auto">
          <a:xfrm flipH="1">
            <a:off x="6825098" y="4357688"/>
            <a:ext cx="800100" cy="357188"/>
          </a:xfrm>
          <a:prstGeom prst="straightConnector1">
            <a:avLst/>
          </a:prstGeom>
          <a:noFill/>
          <a:ln w="28575">
            <a:solidFill>
              <a:schemeClr val="tx1"/>
            </a:solidFill>
            <a:round/>
            <a:headEnd/>
            <a:tailEnd type="triangle" w="med" len="med"/>
          </a:ln>
          <a:effectLst/>
        </p:spPr>
      </p:cxnSp>
      <p:cxnSp>
        <p:nvCxnSpPr>
          <p:cNvPr id="29" name="AutoShape 17"/>
          <p:cNvCxnSpPr>
            <a:cxnSpLocks noChangeShapeType="1"/>
            <a:stCxn id="26" idx="2"/>
            <a:endCxn id="27" idx="0"/>
          </p:cNvCxnSpPr>
          <p:nvPr/>
        </p:nvCxnSpPr>
        <p:spPr bwMode="auto">
          <a:xfrm>
            <a:off x="6825098" y="5110163"/>
            <a:ext cx="792166" cy="452437"/>
          </a:xfrm>
          <a:prstGeom prst="straightConnector1">
            <a:avLst/>
          </a:prstGeom>
          <a:noFill/>
          <a:ln w="28575">
            <a:solidFill>
              <a:schemeClr val="tx1"/>
            </a:solidFill>
            <a:round/>
            <a:headEnd/>
            <a:tailEnd type="triangle" w="med" len="med"/>
          </a:ln>
          <a:effectLst/>
        </p:spPr>
      </p:cxnSp>
      <p:cxnSp>
        <p:nvCxnSpPr>
          <p:cNvPr id="30" name="AutoShape 16"/>
          <p:cNvCxnSpPr>
            <a:cxnSpLocks noChangeShapeType="1"/>
            <a:stCxn id="23" idx="2"/>
            <a:endCxn id="25" idx="1"/>
          </p:cNvCxnSpPr>
          <p:nvPr/>
        </p:nvCxnSpPr>
        <p:spPr bwMode="auto">
          <a:xfrm>
            <a:off x="6634598" y="3662363"/>
            <a:ext cx="752475" cy="492919"/>
          </a:xfrm>
          <a:prstGeom prst="straightConnector1">
            <a:avLst/>
          </a:prstGeom>
          <a:noFill/>
          <a:ln w="28575">
            <a:solidFill>
              <a:schemeClr val="tx1"/>
            </a:solidFill>
            <a:round/>
            <a:headEnd/>
            <a:tailEnd type="triangle" w="med" len="med"/>
          </a:ln>
          <a:effectLst/>
        </p:spPr>
      </p:cxnSp>
      <p:sp>
        <p:nvSpPr>
          <p:cNvPr id="33" name="TextBox 32"/>
          <p:cNvSpPr txBox="1"/>
          <p:nvPr/>
        </p:nvSpPr>
        <p:spPr>
          <a:xfrm>
            <a:off x="6091673" y="1676400"/>
            <a:ext cx="944489" cy="369332"/>
          </a:xfrm>
          <a:prstGeom prst="rect">
            <a:avLst/>
          </a:prstGeom>
          <a:noFill/>
        </p:spPr>
        <p:txBody>
          <a:bodyPr wrap="none" rtlCol="0">
            <a:spAutoFit/>
          </a:bodyPr>
          <a:lstStyle/>
          <a:p>
            <a:r>
              <a:rPr lang="en-US" b="1" dirty="0" smtClean="0">
                <a:solidFill>
                  <a:srgbClr val="DE8400"/>
                </a:solidFill>
                <a:latin typeface="Consolas" pitchFamily="49" charset="0"/>
                <a:cs typeface="Consolas" pitchFamily="49" charset="0"/>
              </a:rPr>
              <a:t>{true}</a:t>
            </a:r>
          </a:p>
        </p:txBody>
      </p:sp>
      <p:sp>
        <p:nvSpPr>
          <p:cNvPr id="34" name="TextBox 33"/>
          <p:cNvSpPr txBox="1"/>
          <p:nvPr/>
        </p:nvSpPr>
        <p:spPr>
          <a:xfrm>
            <a:off x="6091673" y="2514600"/>
            <a:ext cx="944489" cy="369332"/>
          </a:xfrm>
          <a:prstGeom prst="rect">
            <a:avLst/>
          </a:prstGeom>
          <a:noFill/>
        </p:spPr>
        <p:txBody>
          <a:bodyPr wrap="none" rtlCol="0">
            <a:spAutoFit/>
          </a:bodyPr>
          <a:lstStyle/>
          <a:p>
            <a:r>
              <a:rPr lang="en-US" b="1" dirty="0" smtClean="0">
                <a:solidFill>
                  <a:srgbClr val="DE8400"/>
                </a:solidFill>
                <a:latin typeface="Consolas" pitchFamily="49" charset="0"/>
                <a:cs typeface="Consolas" pitchFamily="49" charset="0"/>
              </a:rPr>
              <a:t>{y&lt;=2}</a:t>
            </a:r>
          </a:p>
        </p:txBody>
      </p:sp>
      <p:sp>
        <p:nvSpPr>
          <p:cNvPr id="35" name="TextBox 34"/>
          <p:cNvSpPr txBox="1"/>
          <p:nvPr/>
        </p:nvSpPr>
        <p:spPr>
          <a:xfrm>
            <a:off x="7006073" y="3276600"/>
            <a:ext cx="944489" cy="369332"/>
          </a:xfrm>
          <a:prstGeom prst="rect">
            <a:avLst/>
          </a:prstGeom>
          <a:noFill/>
        </p:spPr>
        <p:txBody>
          <a:bodyPr wrap="none" rtlCol="0">
            <a:spAutoFit/>
          </a:bodyPr>
          <a:lstStyle/>
          <a:p>
            <a:r>
              <a:rPr lang="en-US" b="1" dirty="0" smtClean="0">
                <a:solidFill>
                  <a:srgbClr val="DE8400"/>
                </a:solidFill>
                <a:latin typeface="Consolas" pitchFamily="49" charset="0"/>
                <a:cs typeface="Consolas" pitchFamily="49" charset="0"/>
              </a:rPr>
              <a:t>{y&lt;=2}</a:t>
            </a:r>
          </a:p>
        </p:txBody>
      </p:sp>
      <p:sp>
        <p:nvSpPr>
          <p:cNvPr id="36" name="TextBox 35"/>
          <p:cNvSpPr txBox="1"/>
          <p:nvPr/>
        </p:nvSpPr>
        <p:spPr>
          <a:xfrm>
            <a:off x="7996673" y="3962400"/>
            <a:ext cx="944489" cy="369332"/>
          </a:xfrm>
          <a:prstGeom prst="rect">
            <a:avLst/>
          </a:prstGeom>
          <a:noFill/>
        </p:spPr>
        <p:txBody>
          <a:bodyPr wrap="none" rtlCol="0">
            <a:spAutoFit/>
          </a:bodyPr>
          <a:lstStyle/>
          <a:p>
            <a:r>
              <a:rPr lang="en-US" b="1" dirty="0" smtClean="0">
                <a:solidFill>
                  <a:srgbClr val="DE8400"/>
                </a:solidFill>
                <a:latin typeface="Consolas" pitchFamily="49" charset="0"/>
                <a:cs typeface="Consolas" pitchFamily="49" charset="0"/>
              </a:rPr>
              <a:t>{y&lt;=2}</a:t>
            </a:r>
          </a:p>
        </p:txBody>
      </p:sp>
      <p:sp>
        <p:nvSpPr>
          <p:cNvPr id="37" name="TextBox 36"/>
          <p:cNvSpPr txBox="1"/>
          <p:nvPr/>
        </p:nvSpPr>
        <p:spPr>
          <a:xfrm>
            <a:off x="7158473" y="4724400"/>
            <a:ext cx="1071127" cy="369332"/>
          </a:xfrm>
          <a:prstGeom prst="rect">
            <a:avLst/>
          </a:prstGeom>
          <a:noFill/>
        </p:spPr>
        <p:txBody>
          <a:bodyPr wrap="none" rtlCol="0">
            <a:spAutoFit/>
          </a:bodyPr>
          <a:lstStyle/>
          <a:p>
            <a:r>
              <a:rPr lang="en-US" b="1" dirty="0" smtClean="0">
                <a:solidFill>
                  <a:srgbClr val="DE8400"/>
                </a:solidFill>
                <a:latin typeface="Consolas" pitchFamily="49" charset="0"/>
                <a:cs typeface="Consolas" pitchFamily="49" charset="0"/>
              </a:rPr>
              <a:t>{false}</a:t>
            </a:r>
          </a:p>
        </p:txBody>
      </p:sp>
      <p:sp>
        <p:nvSpPr>
          <p:cNvPr id="38" name="TextBox 37"/>
          <p:cNvSpPr txBox="1"/>
          <p:nvPr/>
        </p:nvSpPr>
        <p:spPr>
          <a:xfrm>
            <a:off x="7996673" y="5562600"/>
            <a:ext cx="1071127" cy="369332"/>
          </a:xfrm>
          <a:prstGeom prst="rect">
            <a:avLst/>
          </a:prstGeom>
          <a:noFill/>
        </p:spPr>
        <p:txBody>
          <a:bodyPr wrap="none" rtlCol="0">
            <a:spAutoFit/>
          </a:bodyPr>
          <a:lstStyle/>
          <a:p>
            <a:r>
              <a:rPr lang="en-US" b="1" dirty="0" smtClean="0">
                <a:solidFill>
                  <a:srgbClr val="DE8400"/>
                </a:solidFill>
                <a:latin typeface="Consolas" pitchFamily="49" charset="0"/>
                <a:cs typeface="Consolas" pitchFamily="49" charset="0"/>
              </a:rPr>
              <a:t>{false}</a:t>
            </a:r>
          </a:p>
        </p:txBody>
      </p:sp>
      <p:cxnSp>
        <p:nvCxnSpPr>
          <p:cNvPr id="40" name="Shape 39"/>
          <p:cNvCxnSpPr>
            <a:stCxn id="36" idx="0"/>
            <a:endCxn id="34" idx="3"/>
          </p:cNvCxnSpPr>
          <p:nvPr/>
        </p:nvCxnSpPr>
        <p:spPr bwMode="auto">
          <a:xfrm rot="16200000" flipV="1">
            <a:off x="7120973" y="2614455"/>
            <a:ext cx="1263134" cy="1432756"/>
          </a:xfrm>
          <a:prstGeom prst="curvedConnector2">
            <a:avLst/>
          </a:prstGeom>
          <a:solidFill>
            <a:srgbClr val="5CA1FB"/>
          </a:solidFill>
          <a:ln w="38100" cap="flat" cmpd="sng" algn="ctr">
            <a:solidFill>
              <a:schemeClr val="tx1"/>
            </a:solidFill>
            <a:prstDash val="dash"/>
            <a:round/>
            <a:headEnd type="none" w="med" len="med"/>
            <a:tailEnd type="arrow"/>
          </a:ln>
          <a:effectLst/>
        </p:spPr>
      </p:cxnSp>
      <p:sp>
        <p:nvSpPr>
          <p:cNvPr id="41" name="Text Box 24"/>
          <p:cNvSpPr txBox="1">
            <a:spLocks noChangeArrowheads="1"/>
          </p:cNvSpPr>
          <p:nvPr/>
        </p:nvSpPr>
        <p:spPr bwMode="auto">
          <a:xfrm>
            <a:off x="228600" y="5802868"/>
            <a:ext cx="966931" cy="369332"/>
          </a:xfrm>
          <a:prstGeom prst="rect">
            <a:avLst/>
          </a:prstGeom>
          <a:noFill/>
          <a:ln w="9525">
            <a:noFill/>
            <a:miter lim="800000"/>
            <a:headEnd/>
            <a:tailEnd/>
          </a:ln>
          <a:effectLst/>
        </p:spPr>
        <p:txBody>
          <a:bodyPr wrap="none">
            <a:spAutoFit/>
          </a:bodyPr>
          <a:lstStyle/>
          <a:p>
            <a:r>
              <a:rPr lang="en-US" dirty="0" smtClean="0"/>
              <a:t>Explore</a:t>
            </a:r>
            <a:endParaRPr lang="en-US" dirty="0"/>
          </a:p>
        </p:txBody>
      </p:sp>
      <p:sp>
        <p:nvSpPr>
          <p:cNvPr id="42" name="Text Box 25"/>
          <p:cNvSpPr txBox="1">
            <a:spLocks noChangeArrowheads="1"/>
          </p:cNvSpPr>
          <p:nvPr/>
        </p:nvSpPr>
        <p:spPr bwMode="auto">
          <a:xfrm>
            <a:off x="1866900" y="5802868"/>
            <a:ext cx="851515" cy="369332"/>
          </a:xfrm>
          <a:prstGeom prst="rect">
            <a:avLst/>
          </a:prstGeom>
          <a:noFill/>
          <a:ln w="9525">
            <a:noFill/>
            <a:miter lim="800000"/>
            <a:headEnd/>
            <a:tailEnd/>
          </a:ln>
          <a:effectLst/>
        </p:spPr>
        <p:txBody>
          <a:bodyPr wrap="none">
            <a:spAutoFit/>
          </a:bodyPr>
          <a:lstStyle/>
          <a:p>
            <a:r>
              <a:rPr lang="en-US" dirty="0" smtClean="0"/>
              <a:t>Refine</a:t>
            </a:r>
            <a:endParaRPr lang="en-US" dirty="0"/>
          </a:p>
        </p:txBody>
      </p:sp>
      <p:sp>
        <p:nvSpPr>
          <p:cNvPr id="43" name="Text Box 26"/>
          <p:cNvSpPr txBox="1">
            <a:spLocks noChangeArrowheads="1"/>
          </p:cNvSpPr>
          <p:nvPr/>
        </p:nvSpPr>
        <p:spPr bwMode="auto">
          <a:xfrm>
            <a:off x="3276600" y="5802868"/>
            <a:ext cx="966931" cy="369332"/>
          </a:xfrm>
          <a:prstGeom prst="rect">
            <a:avLst/>
          </a:prstGeom>
          <a:noFill/>
          <a:ln w="9525">
            <a:noFill/>
            <a:miter lim="800000"/>
            <a:headEnd/>
            <a:tailEnd/>
          </a:ln>
          <a:effectLst/>
        </p:spPr>
        <p:txBody>
          <a:bodyPr wrap="none">
            <a:spAutoFit/>
          </a:bodyPr>
          <a:lstStyle/>
          <a:p>
            <a:r>
              <a:rPr lang="en-US" dirty="0" smtClean="0"/>
              <a:t>Explore</a:t>
            </a:r>
            <a:endParaRPr lang="en-US" dirty="0"/>
          </a:p>
        </p:txBody>
      </p:sp>
      <p:sp>
        <p:nvSpPr>
          <p:cNvPr id="44" name="Text Box 27"/>
          <p:cNvSpPr txBox="1">
            <a:spLocks noChangeArrowheads="1"/>
          </p:cNvSpPr>
          <p:nvPr/>
        </p:nvSpPr>
        <p:spPr bwMode="auto">
          <a:xfrm>
            <a:off x="4800600" y="5802868"/>
            <a:ext cx="851515" cy="369332"/>
          </a:xfrm>
          <a:prstGeom prst="rect">
            <a:avLst/>
          </a:prstGeom>
          <a:noFill/>
          <a:ln w="9525">
            <a:noFill/>
            <a:miter lim="800000"/>
            <a:headEnd/>
            <a:tailEnd/>
          </a:ln>
          <a:effectLst/>
        </p:spPr>
        <p:txBody>
          <a:bodyPr wrap="none">
            <a:spAutoFit/>
          </a:bodyPr>
          <a:lstStyle/>
          <a:p>
            <a:r>
              <a:rPr lang="en-US" dirty="0" smtClean="0"/>
              <a:t>Refine</a:t>
            </a:r>
            <a:endParaRPr lang="en-US" dirty="0"/>
          </a:p>
        </p:txBody>
      </p:sp>
      <p:sp>
        <p:nvSpPr>
          <p:cNvPr id="45" name="AutoShape 28"/>
          <p:cNvSpPr>
            <a:spLocks noChangeArrowheads="1"/>
          </p:cNvSpPr>
          <p:nvPr/>
        </p:nvSpPr>
        <p:spPr bwMode="auto">
          <a:xfrm>
            <a:off x="1330325" y="5948918"/>
            <a:ext cx="457200" cy="76200"/>
          </a:xfrm>
          <a:prstGeom prst="rightArrow">
            <a:avLst>
              <a:gd name="adj1" fmla="val 50000"/>
              <a:gd name="adj2" fmla="val 150000"/>
            </a:avLst>
          </a:prstGeom>
          <a:solidFill>
            <a:schemeClr val="accent1"/>
          </a:solidFill>
          <a:ln w="9525">
            <a:solidFill>
              <a:schemeClr val="tx1"/>
            </a:solidFill>
            <a:miter lim="800000"/>
            <a:headEnd/>
            <a:tailEnd/>
          </a:ln>
          <a:effectLst/>
        </p:spPr>
        <p:txBody>
          <a:bodyPr wrap="none" anchor="ctr"/>
          <a:lstStyle/>
          <a:p>
            <a:endParaRPr lang="en-US"/>
          </a:p>
        </p:txBody>
      </p:sp>
      <p:sp>
        <p:nvSpPr>
          <p:cNvPr id="46" name="AutoShape 29"/>
          <p:cNvSpPr>
            <a:spLocks noChangeArrowheads="1"/>
          </p:cNvSpPr>
          <p:nvPr/>
        </p:nvSpPr>
        <p:spPr bwMode="auto">
          <a:xfrm>
            <a:off x="2743200" y="5948918"/>
            <a:ext cx="457200" cy="76200"/>
          </a:xfrm>
          <a:prstGeom prst="rightArrow">
            <a:avLst>
              <a:gd name="adj1" fmla="val 50000"/>
              <a:gd name="adj2" fmla="val 150000"/>
            </a:avLst>
          </a:prstGeom>
          <a:solidFill>
            <a:schemeClr val="accent1"/>
          </a:solidFill>
          <a:ln w="9525">
            <a:solidFill>
              <a:schemeClr val="tx1"/>
            </a:solidFill>
            <a:miter lim="800000"/>
            <a:headEnd/>
            <a:tailEnd/>
          </a:ln>
          <a:effectLst/>
        </p:spPr>
        <p:txBody>
          <a:bodyPr wrap="none" anchor="ctr"/>
          <a:lstStyle/>
          <a:p>
            <a:endParaRPr lang="en-US"/>
          </a:p>
        </p:txBody>
      </p:sp>
      <p:sp>
        <p:nvSpPr>
          <p:cNvPr id="47" name="AutoShape 30"/>
          <p:cNvSpPr>
            <a:spLocks noChangeArrowheads="1"/>
          </p:cNvSpPr>
          <p:nvPr/>
        </p:nvSpPr>
        <p:spPr bwMode="auto">
          <a:xfrm>
            <a:off x="4267200" y="5948918"/>
            <a:ext cx="457200" cy="76200"/>
          </a:xfrm>
          <a:prstGeom prst="rightArrow">
            <a:avLst>
              <a:gd name="adj1" fmla="val 50000"/>
              <a:gd name="adj2" fmla="val 150000"/>
            </a:avLst>
          </a:prstGeom>
          <a:solidFill>
            <a:schemeClr val="accent1"/>
          </a:solidFill>
          <a:ln w="9525">
            <a:solidFill>
              <a:schemeClr val="tx1"/>
            </a:solidFill>
            <a:miter lim="800000"/>
            <a:headEnd/>
            <a:tailEnd/>
          </a:ln>
          <a:effectLst/>
        </p:spPr>
        <p:txBody>
          <a:bodyPr wrap="none" anchor="ctr"/>
          <a:lstStyle/>
          <a:p>
            <a:endParaRPr lang="en-US"/>
          </a:p>
        </p:txBody>
      </p:sp>
      <p:sp>
        <p:nvSpPr>
          <p:cNvPr id="48" name="Text Box 31"/>
          <p:cNvSpPr txBox="1">
            <a:spLocks noChangeArrowheads="1"/>
          </p:cNvSpPr>
          <p:nvPr/>
        </p:nvSpPr>
        <p:spPr bwMode="auto">
          <a:xfrm>
            <a:off x="76200" y="5421868"/>
            <a:ext cx="1794081" cy="369332"/>
          </a:xfrm>
          <a:prstGeom prst="rect">
            <a:avLst/>
          </a:prstGeom>
          <a:noFill/>
          <a:ln w="9525">
            <a:noFill/>
            <a:miter lim="800000"/>
            <a:headEnd/>
            <a:tailEnd/>
          </a:ln>
          <a:effectLst/>
        </p:spPr>
        <p:txBody>
          <a:bodyPr wrap="none">
            <a:spAutoFit/>
          </a:bodyPr>
          <a:lstStyle/>
          <a:p>
            <a:r>
              <a:rPr lang="en-US" b="1" dirty="0" smtClean="0">
                <a:latin typeface="Tahoma" pitchFamily="34" charset="0"/>
              </a:rPr>
              <a:t>IMPACT </a:t>
            </a:r>
            <a:r>
              <a:rPr lang="en-US" b="1" dirty="0">
                <a:latin typeface="Tahoma" pitchFamily="34" charset="0"/>
              </a:rPr>
              <a:t>steps</a:t>
            </a:r>
          </a:p>
        </p:txBody>
      </p:sp>
      <p:sp>
        <p:nvSpPr>
          <p:cNvPr id="49" name="Text Box 27"/>
          <p:cNvSpPr txBox="1">
            <a:spLocks noChangeArrowheads="1"/>
          </p:cNvSpPr>
          <p:nvPr/>
        </p:nvSpPr>
        <p:spPr bwMode="auto">
          <a:xfrm>
            <a:off x="6235085" y="5802868"/>
            <a:ext cx="800219" cy="369332"/>
          </a:xfrm>
          <a:prstGeom prst="rect">
            <a:avLst/>
          </a:prstGeom>
          <a:noFill/>
          <a:ln w="9525">
            <a:noFill/>
            <a:miter lim="800000"/>
            <a:headEnd/>
            <a:tailEnd/>
          </a:ln>
          <a:effectLst/>
        </p:spPr>
        <p:txBody>
          <a:bodyPr wrap="none">
            <a:spAutoFit/>
          </a:bodyPr>
          <a:lstStyle/>
          <a:p>
            <a:r>
              <a:rPr lang="en-US" dirty="0" smtClean="0"/>
              <a:t>Cover</a:t>
            </a:r>
            <a:endParaRPr lang="en-US" dirty="0"/>
          </a:p>
        </p:txBody>
      </p:sp>
      <p:sp>
        <p:nvSpPr>
          <p:cNvPr id="50" name="AutoShape 30"/>
          <p:cNvSpPr>
            <a:spLocks noChangeArrowheads="1"/>
          </p:cNvSpPr>
          <p:nvPr/>
        </p:nvSpPr>
        <p:spPr bwMode="auto">
          <a:xfrm>
            <a:off x="5701685" y="5948918"/>
            <a:ext cx="457200" cy="76200"/>
          </a:xfrm>
          <a:prstGeom prst="rightArrow">
            <a:avLst>
              <a:gd name="adj1" fmla="val 50000"/>
              <a:gd name="adj2" fmla="val 150000"/>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9" grpId="0"/>
      <p:bldP spid="20" grpId="0"/>
      <p:bldP spid="21" grpId="0"/>
      <p:bldP spid="22" grpId="0"/>
      <p:bldP spid="23" grpId="0" animBg="1"/>
      <p:bldP spid="25" grpId="0" animBg="1"/>
      <p:bldP spid="26" grpId="0" animBg="1"/>
      <p:bldP spid="27" grpId="0" animBg="1"/>
      <p:bldP spid="33" grpId="0"/>
      <p:bldP spid="34" grpId="0"/>
      <p:bldP spid="35" grpId="0"/>
      <p:bldP spid="36" grpId="0"/>
      <p:bldP spid="37" grpId="1"/>
      <p:bldP spid="38" grpId="0"/>
      <p:bldP spid="41" grpId="0"/>
      <p:bldP spid="42" grpId="0"/>
      <p:bldP spid="43" grpId="0"/>
      <p:bldP spid="44" grpId="0"/>
      <p:bldP spid="45" grpId="0" animBg="1"/>
      <p:bldP spid="46" grpId="0" animBg="1"/>
      <p:bldP spid="47" grpId="0" animBg="1"/>
      <p:bldP spid="48" grpId="0"/>
      <p:bldP spid="49" grpId="0"/>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 y="5390463"/>
            <a:ext cx="1178719" cy="3657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45" name="Rectangle 44"/>
          <p:cNvSpPr/>
          <p:nvPr/>
        </p:nvSpPr>
        <p:spPr bwMode="auto">
          <a:xfrm>
            <a:off x="152400" y="5030657"/>
            <a:ext cx="1178719" cy="3657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38" name="Oval 37"/>
          <p:cNvSpPr/>
          <p:nvPr/>
        </p:nvSpPr>
        <p:spPr bwMode="auto">
          <a:xfrm>
            <a:off x="2543175" y="3139678"/>
            <a:ext cx="428625" cy="428625"/>
          </a:xfrm>
          <a:prstGeom prst="ellipse">
            <a:avLst/>
          </a:prstGeom>
          <a:solidFill>
            <a:schemeClr val="bg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5" name="Oval 34"/>
          <p:cNvSpPr/>
          <p:nvPr/>
        </p:nvSpPr>
        <p:spPr bwMode="auto">
          <a:xfrm>
            <a:off x="1793082" y="2282428"/>
            <a:ext cx="428625" cy="428625"/>
          </a:xfrm>
          <a:prstGeom prst="ellipse">
            <a:avLst/>
          </a:prstGeom>
          <a:solidFill>
            <a:schemeClr val="bg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2" name="Title 1"/>
          <p:cNvSpPr>
            <a:spLocks noGrp="1"/>
          </p:cNvSpPr>
          <p:nvPr>
            <p:ph type="title"/>
          </p:nvPr>
        </p:nvSpPr>
        <p:spPr/>
        <p:txBody>
          <a:bodyPr/>
          <a:lstStyle/>
          <a:p>
            <a:r>
              <a:rPr lang="en-US" dirty="0" smtClean="0"/>
              <a:t>Over- Driven </a:t>
            </a:r>
            <a:r>
              <a:rPr lang="en-US" dirty="0" err="1" smtClean="0"/>
              <a:t>v.s</a:t>
            </a:r>
            <a:r>
              <a:rPr lang="en-US" dirty="0" smtClean="0"/>
              <a:t>. Under- Driven in a Nutshell</a:t>
            </a:r>
            <a:endParaRPr lang="en-US" dirty="0"/>
          </a:p>
        </p:txBody>
      </p:sp>
      <p:sp>
        <p:nvSpPr>
          <p:cNvPr id="6" name="TextBox 5"/>
          <p:cNvSpPr txBox="1"/>
          <p:nvPr/>
        </p:nvSpPr>
        <p:spPr>
          <a:xfrm>
            <a:off x="3661172" y="1070401"/>
            <a:ext cx="1995733" cy="2434799"/>
          </a:xfrm>
          <a:prstGeom prst="rect">
            <a:avLst/>
          </a:prstGeom>
          <a:ln/>
        </p:spPr>
        <p:style>
          <a:lnRef idx="1">
            <a:schemeClr val="accent2"/>
          </a:lnRef>
          <a:fillRef idx="2">
            <a:schemeClr val="accent2"/>
          </a:fillRef>
          <a:effectRef idx="1">
            <a:schemeClr val="accent2"/>
          </a:effectRef>
          <a:fontRef idx="minor">
            <a:schemeClr val="dk1"/>
          </a:fontRef>
        </p:style>
        <p:txBody>
          <a:bodyPr wrap="none" lIns="64291" tIns="32146" rIns="64291" bIns="32146" rtlCol="0">
            <a:spAutoFit/>
          </a:bodyPr>
          <a:lstStyle/>
          <a:p>
            <a:pPr algn="l"/>
            <a:r>
              <a:rPr lang="en-US" sz="2200" dirty="0" err="1">
                <a:latin typeface="Consolas"/>
                <a:cs typeface="Consolas"/>
              </a:rPr>
              <a:t>i</a:t>
            </a:r>
            <a:r>
              <a:rPr lang="en-US" sz="2200" dirty="0" err="1" smtClean="0">
                <a:latin typeface="Consolas"/>
                <a:cs typeface="Consolas"/>
              </a:rPr>
              <a:t>nt</a:t>
            </a:r>
            <a:r>
              <a:rPr lang="en-US" sz="2200" dirty="0" smtClean="0">
                <a:latin typeface="Consolas"/>
                <a:cs typeface="Consolas"/>
              </a:rPr>
              <a:t> main(){</a:t>
            </a:r>
          </a:p>
          <a:p>
            <a:pPr algn="l"/>
            <a:r>
              <a:rPr lang="en-US" sz="2200" dirty="0" smtClean="0">
                <a:latin typeface="Consolas"/>
                <a:cs typeface="Consolas"/>
              </a:rPr>
              <a:t>1 …</a:t>
            </a:r>
          </a:p>
          <a:p>
            <a:pPr algn="l"/>
            <a:r>
              <a:rPr lang="en-US" sz="2200" dirty="0" smtClean="0">
                <a:latin typeface="Consolas"/>
                <a:cs typeface="Consolas"/>
              </a:rPr>
              <a:t>2 while (…){</a:t>
            </a:r>
          </a:p>
          <a:p>
            <a:pPr algn="l"/>
            <a:r>
              <a:rPr lang="en-US" sz="2200" dirty="0" smtClean="0">
                <a:latin typeface="Consolas"/>
                <a:cs typeface="Consolas"/>
              </a:rPr>
              <a:t>    … </a:t>
            </a:r>
          </a:p>
          <a:p>
            <a:pPr algn="l"/>
            <a:r>
              <a:rPr lang="en-US" sz="2200" dirty="0" smtClean="0">
                <a:latin typeface="Consolas"/>
                <a:cs typeface="Consolas"/>
              </a:rPr>
              <a:t>  }</a:t>
            </a:r>
          </a:p>
          <a:p>
            <a:pPr algn="l"/>
            <a:r>
              <a:rPr lang="en-US" sz="2200" dirty="0" smtClean="0">
                <a:latin typeface="Consolas"/>
                <a:cs typeface="Consolas"/>
              </a:rPr>
              <a:t>E: ERROR </a:t>
            </a:r>
          </a:p>
          <a:p>
            <a:pPr algn="l"/>
            <a:r>
              <a:rPr lang="en-US" sz="2200" dirty="0" smtClean="0">
                <a:latin typeface="Consolas"/>
                <a:cs typeface="Consolas"/>
              </a:rPr>
              <a:t>}</a:t>
            </a:r>
            <a:endParaRPr lang="en-US" sz="2200" dirty="0">
              <a:latin typeface="Consolas"/>
              <a:cs typeface="Consolas"/>
            </a:endParaRPr>
          </a:p>
        </p:txBody>
      </p:sp>
      <p:sp>
        <p:nvSpPr>
          <p:cNvPr id="39" name="TextBox 38"/>
          <p:cNvSpPr txBox="1"/>
          <p:nvPr/>
        </p:nvSpPr>
        <p:spPr>
          <a:xfrm>
            <a:off x="5971549" y="838200"/>
            <a:ext cx="466468" cy="341919"/>
          </a:xfrm>
          <a:prstGeom prst="rect">
            <a:avLst/>
          </a:prstGeom>
        </p:spPr>
        <p:style>
          <a:lnRef idx="1">
            <a:schemeClr val="accent1"/>
          </a:lnRef>
          <a:fillRef idx="2">
            <a:schemeClr val="accent1"/>
          </a:fillRef>
          <a:effectRef idx="1">
            <a:schemeClr val="accent1"/>
          </a:effectRef>
          <a:fontRef idx="minor">
            <a:schemeClr val="dk1"/>
          </a:fontRef>
        </p:style>
        <p:txBody>
          <a:bodyPr wrap="none" lIns="64291" tIns="32146" rIns="64291" bIns="32146" rtlCol="0">
            <a:spAutoFit/>
          </a:bodyPr>
          <a:lstStyle/>
          <a:p>
            <a:r>
              <a:rPr lang="en-US" dirty="0" smtClean="0">
                <a:latin typeface="Gill Sans"/>
                <a:cs typeface="Gill Sans"/>
              </a:rPr>
              <a:t>UD</a:t>
            </a:r>
            <a:endParaRPr lang="en-US" dirty="0">
              <a:latin typeface="Gill Sans"/>
              <a:cs typeface="Gill Sans"/>
            </a:endParaRPr>
          </a:p>
        </p:txBody>
      </p:sp>
      <p:sp>
        <p:nvSpPr>
          <p:cNvPr id="8" name="Oval 7"/>
          <p:cNvSpPr/>
          <p:nvPr/>
        </p:nvSpPr>
        <p:spPr bwMode="auto">
          <a:xfrm>
            <a:off x="1810941" y="1371600"/>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1</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10" name="Straight Arrow Connector 9"/>
          <p:cNvCxnSpPr>
            <a:endCxn id="11" idx="0"/>
          </p:cNvCxnSpPr>
          <p:nvPr/>
        </p:nvCxnSpPr>
        <p:spPr bwMode="auto">
          <a:xfrm rot="5400000">
            <a:off x="1766293" y="2041326"/>
            <a:ext cx="482203" cy="1117"/>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11" name="Oval 10"/>
          <p:cNvSpPr/>
          <p:nvPr/>
        </p:nvSpPr>
        <p:spPr bwMode="auto">
          <a:xfrm>
            <a:off x="1793082" y="2282428"/>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13" name="Straight Arrow Connector 12"/>
          <p:cNvCxnSpPr>
            <a:stCxn id="11" idx="5"/>
          </p:cNvCxnSpPr>
          <p:nvPr/>
        </p:nvCxnSpPr>
        <p:spPr bwMode="auto">
          <a:xfrm rot="16200000" flipH="1">
            <a:off x="2105358" y="2701860"/>
            <a:ext cx="544974" cy="437818"/>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18" name="Oval 17"/>
          <p:cNvSpPr/>
          <p:nvPr/>
        </p:nvSpPr>
        <p:spPr bwMode="auto">
          <a:xfrm>
            <a:off x="2543175" y="3139678"/>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7" name="TextBox 36"/>
          <p:cNvSpPr txBox="1"/>
          <p:nvPr/>
        </p:nvSpPr>
        <p:spPr>
          <a:xfrm>
            <a:off x="875110" y="838200"/>
            <a:ext cx="493720" cy="341919"/>
          </a:xfrm>
          <a:prstGeom prst="rect">
            <a:avLst/>
          </a:prstGeom>
        </p:spPr>
        <p:style>
          <a:lnRef idx="1">
            <a:schemeClr val="accent1"/>
          </a:lnRef>
          <a:fillRef idx="2">
            <a:schemeClr val="accent1"/>
          </a:fillRef>
          <a:effectRef idx="1">
            <a:schemeClr val="accent1"/>
          </a:effectRef>
          <a:fontRef idx="minor">
            <a:schemeClr val="dk1"/>
          </a:fontRef>
        </p:style>
        <p:txBody>
          <a:bodyPr wrap="none" lIns="64291" tIns="32146" rIns="64291" bIns="32146" rtlCol="0">
            <a:spAutoFit/>
          </a:bodyPr>
          <a:lstStyle/>
          <a:p>
            <a:r>
              <a:rPr lang="en-US" dirty="0" smtClean="0">
                <a:latin typeface="Gill Sans"/>
                <a:cs typeface="Gill Sans"/>
              </a:rPr>
              <a:t>OD</a:t>
            </a:r>
            <a:endParaRPr lang="en-US" dirty="0">
              <a:latin typeface="Gill Sans"/>
              <a:cs typeface="Gill Sans"/>
            </a:endParaRPr>
          </a:p>
        </p:txBody>
      </p:sp>
      <p:sp>
        <p:nvSpPr>
          <p:cNvPr id="44" name="TextBox 43"/>
          <p:cNvSpPr txBox="1"/>
          <p:nvPr/>
        </p:nvSpPr>
        <p:spPr>
          <a:xfrm>
            <a:off x="205977" y="5015417"/>
            <a:ext cx="1247775" cy="1080583"/>
          </a:xfrm>
          <a:prstGeom prst="rect">
            <a:avLst/>
          </a:prstGeom>
          <a:noFill/>
        </p:spPr>
        <p:txBody>
          <a:bodyPr wrap="square" lIns="64291" tIns="32146" rIns="64291" bIns="32146" rtlCol="0">
            <a:spAutoFit/>
            <a:scene3d>
              <a:camera prst="orthographicFront">
                <a:rot lat="0" lon="0" rev="0"/>
              </a:camera>
              <a:lightRig rig="threePt" dir="t"/>
            </a:scene3d>
          </a:bodyPr>
          <a:lstStyle/>
          <a:p>
            <a:r>
              <a:rPr lang="en-US" sz="2200" dirty="0" smtClean="0"/>
              <a:t>Explore </a:t>
            </a:r>
          </a:p>
          <a:p>
            <a:r>
              <a:rPr lang="en-US" sz="2200" dirty="0" smtClean="0"/>
              <a:t>Refine</a:t>
            </a:r>
          </a:p>
          <a:p>
            <a:r>
              <a:rPr lang="en-US" sz="2200" dirty="0" smtClean="0"/>
              <a:t>Explore</a:t>
            </a:r>
            <a:endParaRPr lang="en-US" sz="2200" dirty="0"/>
          </a:p>
        </p:txBody>
      </p:sp>
      <p:grpSp>
        <p:nvGrpSpPr>
          <p:cNvPr id="27" name="Group 26"/>
          <p:cNvGrpSpPr/>
          <p:nvPr/>
        </p:nvGrpSpPr>
        <p:grpSpPr>
          <a:xfrm>
            <a:off x="3733800" y="4800600"/>
            <a:ext cx="2133600" cy="1066800"/>
            <a:chOff x="3962400" y="4724400"/>
            <a:chExt cx="2133600" cy="1066800"/>
          </a:xfrm>
        </p:grpSpPr>
        <p:sp>
          <p:nvSpPr>
            <p:cNvPr id="26" name="Rectangle 25"/>
            <p:cNvSpPr/>
            <p:nvPr/>
          </p:nvSpPr>
          <p:spPr bwMode="auto">
            <a:xfrm>
              <a:off x="3962400" y="4724400"/>
              <a:ext cx="2133600" cy="1066800"/>
            </a:xfrm>
            <a:prstGeom prst="rect">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7" name="Oval 46"/>
            <p:cNvSpPr/>
            <p:nvPr/>
          </p:nvSpPr>
          <p:spPr bwMode="auto">
            <a:xfrm>
              <a:off x="4084320" y="5150428"/>
              <a:ext cx="182880" cy="182880"/>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49" name="Oval 48"/>
            <p:cNvSpPr/>
            <p:nvPr/>
          </p:nvSpPr>
          <p:spPr bwMode="auto">
            <a:xfrm>
              <a:off x="4084320" y="5424055"/>
              <a:ext cx="182880" cy="182880"/>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24" name="Oval 23"/>
            <p:cNvSpPr/>
            <p:nvPr/>
          </p:nvSpPr>
          <p:spPr bwMode="auto">
            <a:xfrm>
              <a:off x="4084320" y="4876800"/>
              <a:ext cx="182880" cy="182880"/>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600" dirty="0">
                <a:solidFill>
                  <a:schemeClr val="bg1"/>
                </a:solidFill>
                <a:latin typeface="Gill Sans Light" charset="0"/>
                <a:ea typeface="ヒラギノ角ゴ ProN W3" charset="-128"/>
                <a:cs typeface="ヒラギノ角ゴ ProN W3" charset="-128"/>
                <a:sym typeface="Gill Sans Light" charset="0"/>
              </a:endParaRPr>
            </a:p>
          </p:txBody>
        </p:sp>
        <p:sp>
          <p:nvSpPr>
            <p:cNvPr id="25" name="TextBox 24"/>
            <p:cNvSpPr txBox="1"/>
            <p:nvPr/>
          </p:nvSpPr>
          <p:spPr>
            <a:xfrm>
              <a:off x="4267200" y="4800600"/>
              <a:ext cx="1771313" cy="895917"/>
            </a:xfrm>
            <a:prstGeom prst="rect">
              <a:avLst/>
            </a:prstGeom>
            <a:noFill/>
          </p:spPr>
          <p:txBody>
            <a:bodyPr wrap="none" lIns="64291" tIns="32146" rIns="64291" bIns="32146" rtlCol="0">
              <a:spAutoFit/>
            </a:bodyPr>
            <a:lstStyle/>
            <a:p>
              <a:r>
                <a:rPr lang="en-US" dirty="0" smtClean="0"/>
                <a:t>Unlabeled</a:t>
              </a:r>
            </a:p>
            <a:p>
              <a:r>
                <a:rPr lang="en-US" dirty="0" smtClean="0"/>
                <a:t>Pred. abs. label</a:t>
              </a:r>
            </a:p>
            <a:p>
              <a:r>
                <a:rPr lang="en-US" dirty="0" err="1" smtClean="0"/>
                <a:t>Interpolant</a:t>
              </a:r>
              <a:r>
                <a:rPr lang="en-US" dirty="0" smtClean="0"/>
                <a:t> label</a:t>
              </a: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4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5" grpId="1" animBg="1"/>
      <p:bldP spid="38" grpId="0" animBg="1"/>
      <p:bldP spid="35" grpId="0" animBg="1"/>
      <p:bldP spid="8" grpId="0" animBg="1"/>
      <p:bldP spid="11" grpId="0" animBg="1"/>
      <p:bldP spid="18" grpId="0" animBg="1"/>
      <p:bldP spid="44" grpId="0"/>
      <p:bldP spid="4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52400" y="5730240"/>
            <a:ext cx="1178719" cy="3657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45" name="Rectangle 44"/>
          <p:cNvSpPr/>
          <p:nvPr/>
        </p:nvSpPr>
        <p:spPr bwMode="auto">
          <a:xfrm>
            <a:off x="152400" y="5370434"/>
            <a:ext cx="1178719" cy="3657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2" name="Title 1"/>
          <p:cNvSpPr>
            <a:spLocks noGrp="1"/>
          </p:cNvSpPr>
          <p:nvPr>
            <p:ph type="title"/>
          </p:nvPr>
        </p:nvSpPr>
        <p:spPr/>
        <p:txBody>
          <a:bodyPr/>
          <a:lstStyle/>
          <a:p>
            <a:r>
              <a:rPr lang="en-US" dirty="0" smtClean="0"/>
              <a:t>Over- Driven </a:t>
            </a:r>
            <a:r>
              <a:rPr lang="en-US" dirty="0" err="1" smtClean="0"/>
              <a:t>v.s</a:t>
            </a:r>
            <a:r>
              <a:rPr lang="en-US" dirty="0" smtClean="0"/>
              <a:t>. Under- Driven in a Nutshell</a:t>
            </a:r>
            <a:endParaRPr lang="en-US" dirty="0"/>
          </a:p>
        </p:txBody>
      </p:sp>
      <p:sp>
        <p:nvSpPr>
          <p:cNvPr id="6" name="TextBox 5"/>
          <p:cNvSpPr txBox="1"/>
          <p:nvPr/>
        </p:nvSpPr>
        <p:spPr>
          <a:xfrm>
            <a:off x="3661172" y="1070401"/>
            <a:ext cx="1995733" cy="2434799"/>
          </a:xfrm>
          <a:prstGeom prst="rect">
            <a:avLst/>
          </a:prstGeom>
          <a:ln/>
        </p:spPr>
        <p:style>
          <a:lnRef idx="1">
            <a:schemeClr val="accent2"/>
          </a:lnRef>
          <a:fillRef idx="2">
            <a:schemeClr val="accent2"/>
          </a:fillRef>
          <a:effectRef idx="1">
            <a:schemeClr val="accent2"/>
          </a:effectRef>
          <a:fontRef idx="minor">
            <a:schemeClr val="dk1"/>
          </a:fontRef>
        </p:style>
        <p:txBody>
          <a:bodyPr wrap="none" lIns="64291" tIns="32146" rIns="64291" bIns="32146" rtlCol="0">
            <a:spAutoFit/>
          </a:bodyPr>
          <a:lstStyle/>
          <a:p>
            <a:pPr algn="l"/>
            <a:r>
              <a:rPr lang="en-US" sz="2200" dirty="0" err="1">
                <a:latin typeface="Consolas"/>
                <a:cs typeface="Consolas"/>
              </a:rPr>
              <a:t>i</a:t>
            </a:r>
            <a:r>
              <a:rPr lang="en-US" sz="2200" dirty="0" err="1" smtClean="0">
                <a:latin typeface="Consolas"/>
                <a:cs typeface="Consolas"/>
              </a:rPr>
              <a:t>nt</a:t>
            </a:r>
            <a:r>
              <a:rPr lang="en-US" sz="2200" dirty="0" smtClean="0">
                <a:latin typeface="Consolas"/>
                <a:cs typeface="Consolas"/>
              </a:rPr>
              <a:t> main(){</a:t>
            </a:r>
          </a:p>
          <a:p>
            <a:pPr algn="l"/>
            <a:r>
              <a:rPr lang="en-US" sz="2200" dirty="0" smtClean="0">
                <a:latin typeface="Consolas"/>
                <a:cs typeface="Consolas"/>
              </a:rPr>
              <a:t>1 …</a:t>
            </a:r>
          </a:p>
          <a:p>
            <a:pPr algn="l"/>
            <a:r>
              <a:rPr lang="en-US" sz="2200" dirty="0" smtClean="0">
                <a:latin typeface="Consolas"/>
                <a:cs typeface="Consolas"/>
              </a:rPr>
              <a:t>2 while (…){</a:t>
            </a:r>
          </a:p>
          <a:p>
            <a:pPr algn="l"/>
            <a:r>
              <a:rPr lang="en-US" sz="2200" dirty="0" smtClean="0">
                <a:latin typeface="Consolas"/>
                <a:cs typeface="Consolas"/>
              </a:rPr>
              <a:t>    … </a:t>
            </a:r>
          </a:p>
          <a:p>
            <a:pPr algn="l"/>
            <a:r>
              <a:rPr lang="en-US" sz="2200" dirty="0" smtClean="0">
                <a:latin typeface="Consolas"/>
                <a:cs typeface="Consolas"/>
              </a:rPr>
              <a:t>  }</a:t>
            </a:r>
          </a:p>
          <a:p>
            <a:pPr algn="l"/>
            <a:r>
              <a:rPr lang="en-US" sz="2200" dirty="0" smtClean="0">
                <a:latin typeface="Consolas"/>
                <a:cs typeface="Consolas"/>
              </a:rPr>
              <a:t>E: ERROR </a:t>
            </a:r>
          </a:p>
          <a:p>
            <a:pPr algn="l"/>
            <a:r>
              <a:rPr lang="en-US" sz="2200" dirty="0" smtClean="0">
                <a:latin typeface="Consolas"/>
                <a:cs typeface="Consolas"/>
              </a:rPr>
              <a:t>}</a:t>
            </a:r>
            <a:endParaRPr lang="en-US" sz="2200" dirty="0">
              <a:latin typeface="Consolas"/>
              <a:cs typeface="Consolas"/>
            </a:endParaRPr>
          </a:p>
        </p:txBody>
      </p:sp>
      <p:sp>
        <p:nvSpPr>
          <p:cNvPr id="39" name="TextBox 38"/>
          <p:cNvSpPr txBox="1"/>
          <p:nvPr/>
        </p:nvSpPr>
        <p:spPr>
          <a:xfrm>
            <a:off x="5971549" y="838200"/>
            <a:ext cx="466468" cy="341919"/>
          </a:xfrm>
          <a:prstGeom prst="rect">
            <a:avLst/>
          </a:prstGeom>
        </p:spPr>
        <p:style>
          <a:lnRef idx="1">
            <a:schemeClr val="accent1"/>
          </a:lnRef>
          <a:fillRef idx="2">
            <a:schemeClr val="accent1"/>
          </a:fillRef>
          <a:effectRef idx="1">
            <a:schemeClr val="accent1"/>
          </a:effectRef>
          <a:fontRef idx="minor">
            <a:schemeClr val="dk1"/>
          </a:fontRef>
        </p:style>
        <p:txBody>
          <a:bodyPr wrap="none" lIns="64291" tIns="32146" rIns="64291" bIns="32146" rtlCol="0">
            <a:spAutoFit/>
          </a:bodyPr>
          <a:lstStyle/>
          <a:p>
            <a:r>
              <a:rPr lang="en-US" dirty="0" smtClean="0">
                <a:latin typeface="Gill Sans"/>
                <a:cs typeface="Gill Sans"/>
              </a:rPr>
              <a:t>UD</a:t>
            </a:r>
            <a:endParaRPr lang="en-US" dirty="0">
              <a:latin typeface="Gill Sans"/>
              <a:cs typeface="Gill Sans"/>
            </a:endParaRPr>
          </a:p>
        </p:txBody>
      </p:sp>
      <p:sp>
        <p:nvSpPr>
          <p:cNvPr id="37" name="TextBox 36"/>
          <p:cNvSpPr txBox="1"/>
          <p:nvPr/>
        </p:nvSpPr>
        <p:spPr>
          <a:xfrm>
            <a:off x="875110" y="838200"/>
            <a:ext cx="493720" cy="341919"/>
          </a:xfrm>
          <a:prstGeom prst="rect">
            <a:avLst/>
          </a:prstGeom>
        </p:spPr>
        <p:style>
          <a:lnRef idx="1">
            <a:schemeClr val="accent1"/>
          </a:lnRef>
          <a:fillRef idx="2">
            <a:schemeClr val="accent1"/>
          </a:fillRef>
          <a:effectRef idx="1">
            <a:schemeClr val="accent1"/>
          </a:effectRef>
          <a:fontRef idx="minor">
            <a:schemeClr val="dk1"/>
          </a:fontRef>
        </p:style>
        <p:txBody>
          <a:bodyPr wrap="none" lIns="64291" tIns="32146" rIns="64291" bIns="32146" rtlCol="0">
            <a:spAutoFit/>
          </a:bodyPr>
          <a:lstStyle/>
          <a:p>
            <a:r>
              <a:rPr lang="en-US" dirty="0" smtClean="0">
                <a:latin typeface="Gill Sans"/>
                <a:cs typeface="Gill Sans"/>
              </a:rPr>
              <a:t>OD</a:t>
            </a:r>
            <a:endParaRPr lang="en-US" dirty="0">
              <a:latin typeface="Gill Sans"/>
              <a:cs typeface="Gill Sans"/>
            </a:endParaRPr>
          </a:p>
        </p:txBody>
      </p:sp>
      <p:sp>
        <p:nvSpPr>
          <p:cNvPr id="44" name="TextBox 43"/>
          <p:cNvSpPr txBox="1"/>
          <p:nvPr/>
        </p:nvSpPr>
        <p:spPr>
          <a:xfrm>
            <a:off x="205977" y="5015417"/>
            <a:ext cx="1247775" cy="1080583"/>
          </a:xfrm>
          <a:prstGeom prst="rect">
            <a:avLst/>
          </a:prstGeom>
          <a:noFill/>
        </p:spPr>
        <p:txBody>
          <a:bodyPr wrap="square" lIns="64291" tIns="32146" rIns="64291" bIns="32146" rtlCol="0">
            <a:spAutoFit/>
            <a:scene3d>
              <a:camera prst="orthographicFront">
                <a:rot lat="0" lon="0" rev="0"/>
              </a:camera>
              <a:lightRig rig="threePt" dir="t"/>
            </a:scene3d>
          </a:bodyPr>
          <a:lstStyle/>
          <a:p>
            <a:r>
              <a:rPr lang="en-US" sz="2200" dirty="0" smtClean="0"/>
              <a:t>Explore </a:t>
            </a:r>
          </a:p>
          <a:p>
            <a:r>
              <a:rPr lang="en-US" sz="2200" dirty="0" smtClean="0"/>
              <a:t>Refine</a:t>
            </a:r>
          </a:p>
          <a:p>
            <a:r>
              <a:rPr lang="en-US" sz="2200" dirty="0" smtClean="0"/>
              <a:t>Explore</a:t>
            </a:r>
            <a:endParaRPr lang="en-US" sz="2200" dirty="0"/>
          </a:p>
        </p:txBody>
      </p:sp>
      <p:grpSp>
        <p:nvGrpSpPr>
          <p:cNvPr id="3" name="Group 26"/>
          <p:cNvGrpSpPr/>
          <p:nvPr/>
        </p:nvGrpSpPr>
        <p:grpSpPr>
          <a:xfrm>
            <a:off x="3733800" y="4800600"/>
            <a:ext cx="2133600" cy="1066800"/>
            <a:chOff x="3962400" y="4724400"/>
            <a:chExt cx="2133600" cy="1066800"/>
          </a:xfrm>
        </p:grpSpPr>
        <p:sp>
          <p:nvSpPr>
            <p:cNvPr id="26" name="Rectangle 25"/>
            <p:cNvSpPr/>
            <p:nvPr/>
          </p:nvSpPr>
          <p:spPr bwMode="auto">
            <a:xfrm>
              <a:off x="3962400" y="4724400"/>
              <a:ext cx="2133600" cy="1066800"/>
            </a:xfrm>
            <a:prstGeom prst="rect">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7" name="Oval 46"/>
            <p:cNvSpPr/>
            <p:nvPr/>
          </p:nvSpPr>
          <p:spPr bwMode="auto">
            <a:xfrm>
              <a:off x="4084320" y="5150428"/>
              <a:ext cx="182880" cy="182880"/>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49" name="Oval 48"/>
            <p:cNvSpPr/>
            <p:nvPr/>
          </p:nvSpPr>
          <p:spPr bwMode="auto">
            <a:xfrm>
              <a:off x="4084320" y="5424055"/>
              <a:ext cx="182880" cy="182880"/>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24" name="Oval 23"/>
            <p:cNvSpPr/>
            <p:nvPr/>
          </p:nvSpPr>
          <p:spPr bwMode="auto">
            <a:xfrm>
              <a:off x="4084320" y="4876800"/>
              <a:ext cx="182880" cy="182880"/>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600" dirty="0">
                <a:solidFill>
                  <a:schemeClr val="bg1"/>
                </a:solidFill>
                <a:latin typeface="Gill Sans Light" charset="0"/>
                <a:ea typeface="ヒラギノ角ゴ ProN W3" charset="-128"/>
                <a:cs typeface="ヒラギノ角ゴ ProN W3" charset="-128"/>
                <a:sym typeface="Gill Sans Light" charset="0"/>
              </a:endParaRPr>
            </a:p>
          </p:txBody>
        </p:sp>
        <p:sp>
          <p:nvSpPr>
            <p:cNvPr id="25" name="TextBox 24"/>
            <p:cNvSpPr txBox="1"/>
            <p:nvPr/>
          </p:nvSpPr>
          <p:spPr>
            <a:xfrm>
              <a:off x="4267200" y="4800600"/>
              <a:ext cx="1771313" cy="895917"/>
            </a:xfrm>
            <a:prstGeom prst="rect">
              <a:avLst/>
            </a:prstGeom>
            <a:noFill/>
          </p:spPr>
          <p:txBody>
            <a:bodyPr wrap="none" lIns="64291" tIns="32146" rIns="64291" bIns="32146" rtlCol="0">
              <a:spAutoFit/>
            </a:bodyPr>
            <a:lstStyle/>
            <a:p>
              <a:r>
                <a:rPr lang="en-US" dirty="0" smtClean="0"/>
                <a:t>Unlabeled</a:t>
              </a:r>
            </a:p>
            <a:p>
              <a:r>
                <a:rPr lang="en-US" dirty="0" smtClean="0"/>
                <a:t>Pred. abs. label</a:t>
              </a:r>
            </a:p>
            <a:p>
              <a:r>
                <a:rPr lang="en-US" dirty="0" err="1" smtClean="0"/>
                <a:t>Interpolant</a:t>
              </a:r>
              <a:r>
                <a:rPr lang="en-US" dirty="0" smtClean="0"/>
                <a:t> label</a:t>
              </a:r>
              <a:endParaRPr lang="en-US" dirty="0"/>
            </a:p>
          </p:txBody>
        </p:sp>
      </p:grpSp>
      <p:sp>
        <p:nvSpPr>
          <p:cNvPr id="23" name="Oval 22"/>
          <p:cNvSpPr/>
          <p:nvPr/>
        </p:nvSpPr>
        <p:spPr bwMode="auto">
          <a:xfrm>
            <a:off x="1785938" y="4067175"/>
            <a:ext cx="428625" cy="428625"/>
          </a:xfrm>
          <a:prstGeom prst="ellipse">
            <a:avLst/>
          </a:prstGeom>
          <a:solidFill>
            <a:srgbClr val="80808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27" name="Oval 26"/>
          <p:cNvSpPr/>
          <p:nvPr/>
        </p:nvSpPr>
        <p:spPr bwMode="auto">
          <a:xfrm>
            <a:off x="1035844" y="3209925"/>
            <a:ext cx="428625" cy="428625"/>
          </a:xfrm>
          <a:prstGeom prst="ellipse">
            <a:avLst/>
          </a:prstGeom>
          <a:solidFill>
            <a:srgbClr val="80808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28" name="Straight Arrow Connector 27"/>
          <p:cNvCxnSpPr/>
          <p:nvPr/>
        </p:nvCxnSpPr>
        <p:spPr bwMode="auto">
          <a:xfrm rot="5400000">
            <a:off x="1303734" y="2718529"/>
            <a:ext cx="598552" cy="491396"/>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29" name="Oval 28"/>
          <p:cNvSpPr/>
          <p:nvPr/>
        </p:nvSpPr>
        <p:spPr bwMode="auto">
          <a:xfrm>
            <a:off x="1035844" y="3209925"/>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30" name="Straight Arrow Connector 29"/>
          <p:cNvCxnSpPr/>
          <p:nvPr/>
        </p:nvCxnSpPr>
        <p:spPr bwMode="auto">
          <a:xfrm rot="16200000" flipH="1">
            <a:off x="1348120" y="3629357"/>
            <a:ext cx="544974" cy="437818"/>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31" name="Oval 30"/>
          <p:cNvSpPr/>
          <p:nvPr/>
        </p:nvSpPr>
        <p:spPr bwMode="auto">
          <a:xfrm>
            <a:off x="1785938" y="4067175"/>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32" name="Straight Arrow Connector 31"/>
          <p:cNvCxnSpPr/>
          <p:nvPr/>
        </p:nvCxnSpPr>
        <p:spPr bwMode="auto">
          <a:xfrm rot="5400000">
            <a:off x="553641" y="3638550"/>
            <a:ext cx="598552" cy="491396"/>
          </a:xfrm>
          <a:prstGeom prst="straightConnector1">
            <a:avLst/>
          </a:prstGeom>
          <a:solidFill>
            <a:srgbClr val="6C7472"/>
          </a:solidFill>
          <a:ln w="50800" cap="flat" cmpd="sng" algn="ctr">
            <a:solidFill>
              <a:schemeClr val="tx1"/>
            </a:solidFill>
            <a:prstDash val="dot"/>
            <a:round/>
            <a:headEnd type="none" w="med" len="med"/>
            <a:tailEnd type="arrow" w="med" len="med"/>
          </a:ln>
          <a:effectLst/>
        </p:spPr>
      </p:cxnSp>
      <p:sp>
        <p:nvSpPr>
          <p:cNvPr id="33" name="Oval 32"/>
          <p:cNvSpPr/>
          <p:nvPr/>
        </p:nvSpPr>
        <p:spPr bwMode="auto">
          <a:xfrm>
            <a:off x="2536031" y="3156347"/>
            <a:ext cx="428625" cy="428625"/>
          </a:xfrm>
          <a:prstGeom prst="ellipse">
            <a:avLst/>
          </a:prstGeom>
          <a:solidFill>
            <a:schemeClr val="bg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4" name="Oval 33"/>
          <p:cNvSpPr/>
          <p:nvPr/>
        </p:nvSpPr>
        <p:spPr bwMode="auto">
          <a:xfrm>
            <a:off x="1785938" y="2299097"/>
            <a:ext cx="428625" cy="428625"/>
          </a:xfrm>
          <a:prstGeom prst="ellipse">
            <a:avLst/>
          </a:prstGeom>
          <a:solidFill>
            <a:schemeClr val="bg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6" name="Oval 35"/>
          <p:cNvSpPr/>
          <p:nvPr/>
        </p:nvSpPr>
        <p:spPr bwMode="auto">
          <a:xfrm>
            <a:off x="1803797" y="1388269"/>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1</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40" name="Straight Arrow Connector 39"/>
          <p:cNvCxnSpPr>
            <a:endCxn id="41" idx="0"/>
          </p:cNvCxnSpPr>
          <p:nvPr/>
        </p:nvCxnSpPr>
        <p:spPr bwMode="auto">
          <a:xfrm rot="5400000">
            <a:off x="1759149" y="2057995"/>
            <a:ext cx="482203" cy="1117"/>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41" name="Oval 40"/>
          <p:cNvSpPr/>
          <p:nvPr/>
        </p:nvSpPr>
        <p:spPr bwMode="auto">
          <a:xfrm>
            <a:off x="1785938" y="2299097"/>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42" name="Straight Arrow Connector 41"/>
          <p:cNvCxnSpPr>
            <a:stCxn id="41" idx="5"/>
          </p:cNvCxnSpPr>
          <p:nvPr/>
        </p:nvCxnSpPr>
        <p:spPr bwMode="auto">
          <a:xfrm rot="16200000" flipH="1">
            <a:off x="2098214" y="2718529"/>
            <a:ext cx="544974" cy="437818"/>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43" name="Oval 42"/>
          <p:cNvSpPr/>
          <p:nvPr/>
        </p:nvSpPr>
        <p:spPr bwMode="auto">
          <a:xfrm>
            <a:off x="2536031" y="3156347"/>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pic>
        <p:nvPicPr>
          <p:cNvPr id="48" name="Picture 47" descr="latex-image-1.pdf"/>
          <p:cNvPicPr>
            <a:picLocks noChangeAspect="1"/>
          </p:cNvPicPr>
          <p:nvPr/>
        </p:nvPicPr>
        <p:blipFill>
          <a:blip r:embed="rId2" cstate="print"/>
          <a:stretch>
            <a:fillRect/>
          </a:stretch>
        </p:blipFill>
        <p:spPr>
          <a:xfrm>
            <a:off x="2857500" y="2834878"/>
            <a:ext cx="642938" cy="303609"/>
          </a:xfrm>
          <a:prstGeom prst="rect">
            <a:avLst/>
          </a:prstGeom>
        </p:spPr>
      </p:pic>
      <p:cxnSp>
        <p:nvCxnSpPr>
          <p:cNvPr id="56" name="Curved Connector 55"/>
          <p:cNvCxnSpPr>
            <a:stCxn id="29" idx="1"/>
            <a:endCxn id="41" idx="2"/>
          </p:cNvCxnSpPr>
          <p:nvPr/>
        </p:nvCxnSpPr>
        <p:spPr bwMode="auto">
          <a:xfrm rot="5400000" flipH="1" flipV="1">
            <a:off x="1062633" y="2549392"/>
            <a:ext cx="759286" cy="687323"/>
          </a:xfrm>
          <a:prstGeom prst="curvedConnector2">
            <a:avLst/>
          </a:prstGeom>
          <a:solidFill>
            <a:srgbClr val="6C7472"/>
          </a:solidFill>
          <a:ln w="50800" cap="flat" cmpd="sng" algn="ctr">
            <a:solidFill>
              <a:schemeClr val="tx1"/>
            </a:solidFill>
            <a:prstDash val="dash"/>
            <a:round/>
            <a:headEnd type="none" w="med" len="med"/>
            <a:tailEnd type="arrow"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5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1" animBg="1"/>
      <p:bldP spid="23" grpId="0" animBg="1"/>
      <p:bldP spid="27" grpId="0" animBg="1"/>
      <p:bldP spid="29" grpId="0" animBg="1"/>
      <p:bldP spid="31" grpId="0" animBg="1"/>
      <p:bldP spid="33" grpId="0" animBg="1"/>
      <p:bldP spid="34" grpId="0" animBg="1"/>
      <p:bldP spid="41"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7647710" y="4959930"/>
            <a:ext cx="1178719" cy="3657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46" name="Rectangle 45"/>
          <p:cNvSpPr/>
          <p:nvPr/>
        </p:nvSpPr>
        <p:spPr bwMode="auto">
          <a:xfrm>
            <a:off x="152400" y="5730240"/>
            <a:ext cx="1178719" cy="3657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2" name="Title 1"/>
          <p:cNvSpPr>
            <a:spLocks noGrp="1"/>
          </p:cNvSpPr>
          <p:nvPr>
            <p:ph type="title"/>
          </p:nvPr>
        </p:nvSpPr>
        <p:spPr/>
        <p:txBody>
          <a:bodyPr/>
          <a:lstStyle/>
          <a:p>
            <a:r>
              <a:rPr lang="en-US" dirty="0" smtClean="0"/>
              <a:t>Over- Driven </a:t>
            </a:r>
            <a:r>
              <a:rPr lang="en-US" dirty="0" err="1" smtClean="0"/>
              <a:t>v.s</a:t>
            </a:r>
            <a:r>
              <a:rPr lang="en-US" dirty="0" smtClean="0"/>
              <a:t>. Under- Driven in a Nutshell</a:t>
            </a:r>
            <a:endParaRPr lang="en-US" dirty="0"/>
          </a:p>
        </p:txBody>
      </p:sp>
      <p:sp>
        <p:nvSpPr>
          <p:cNvPr id="6" name="TextBox 5"/>
          <p:cNvSpPr txBox="1"/>
          <p:nvPr/>
        </p:nvSpPr>
        <p:spPr>
          <a:xfrm>
            <a:off x="3661172" y="1070401"/>
            <a:ext cx="1995733" cy="2434799"/>
          </a:xfrm>
          <a:prstGeom prst="rect">
            <a:avLst/>
          </a:prstGeom>
          <a:ln/>
        </p:spPr>
        <p:style>
          <a:lnRef idx="1">
            <a:schemeClr val="accent2"/>
          </a:lnRef>
          <a:fillRef idx="2">
            <a:schemeClr val="accent2"/>
          </a:fillRef>
          <a:effectRef idx="1">
            <a:schemeClr val="accent2"/>
          </a:effectRef>
          <a:fontRef idx="minor">
            <a:schemeClr val="dk1"/>
          </a:fontRef>
        </p:style>
        <p:txBody>
          <a:bodyPr wrap="none" lIns="64291" tIns="32146" rIns="64291" bIns="32146" rtlCol="0">
            <a:spAutoFit/>
          </a:bodyPr>
          <a:lstStyle/>
          <a:p>
            <a:pPr algn="l"/>
            <a:r>
              <a:rPr lang="en-US" sz="2200" dirty="0" err="1">
                <a:latin typeface="Consolas"/>
                <a:cs typeface="Consolas"/>
              </a:rPr>
              <a:t>i</a:t>
            </a:r>
            <a:r>
              <a:rPr lang="en-US" sz="2200" dirty="0" err="1" smtClean="0">
                <a:latin typeface="Consolas"/>
                <a:cs typeface="Consolas"/>
              </a:rPr>
              <a:t>nt</a:t>
            </a:r>
            <a:r>
              <a:rPr lang="en-US" sz="2200" dirty="0" smtClean="0">
                <a:latin typeface="Consolas"/>
                <a:cs typeface="Consolas"/>
              </a:rPr>
              <a:t> main(){</a:t>
            </a:r>
          </a:p>
          <a:p>
            <a:pPr algn="l"/>
            <a:r>
              <a:rPr lang="en-US" sz="2200" dirty="0" smtClean="0">
                <a:latin typeface="Consolas"/>
                <a:cs typeface="Consolas"/>
              </a:rPr>
              <a:t>1 …</a:t>
            </a:r>
          </a:p>
          <a:p>
            <a:pPr algn="l"/>
            <a:r>
              <a:rPr lang="en-US" sz="2200" dirty="0" smtClean="0">
                <a:latin typeface="Consolas"/>
                <a:cs typeface="Consolas"/>
              </a:rPr>
              <a:t>2 while (…){</a:t>
            </a:r>
          </a:p>
          <a:p>
            <a:pPr algn="l"/>
            <a:r>
              <a:rPr lang="en-US" sz="2200" dirty="0" smtClean="0">
                <a:latin typeface="Consolas"/>
                <a:cs typeface="Consolas"/>
              </a:rPr>
              <a:t>    … </a:t>
            </a:r>
          </a:p>
          <a:p>
            <a:pPr algn="l"/>
            <a:r>
              <a:rPr lang="en-US" sz="2200" dirty="0" smtClean="0">
                <a:latin typeface="Consolas"/>
                <a:cs typeface="Consolas"/>
              </a:rPr>
              <a:t>  }</a:t>
            </a:r>
          </a:p>
          <a:p>
            <a:pPr algn="l"/>
            <a:r>
              <a:rPr lang="en-US" sz="2200" dirty="0" smtClean="0">
                <a:latin typeface="Consolas"/>
                <a:cs typeface="Consolas"/>
              </a:rPr>
              <a:t>E: ERROR </a:t>
            </a:r>
          </a:p>
          <a:p>
            <a:pPr algn="l"/>
            <a:r>
              <a:rPr lang="en-US" sz="2200" dirty="0" smtClean="0">
                <a:latin typeface="Consolas"/>
                <a:cs typeface="Consolas"/>
              </a:rPr>
              <a:t>}</a:t>
            </a:r>
            <a:endParaRPr lang="en-US" sz="2200" dirty="0">
              <a:latin typeface="Consolas"/>
              <a:cs typeface="Consolas"/>
            </a:endParaRPr>
          </a:p>
        </p:txBody>
      </p:sp>
      <p:sp>
        <p:nvSpPr>
          <p:cNvPr id="39" name="TextBox 38"/>
          <p:cNvSpPr txBox="1"/>
          <p:nvPr/>
        </p:nvSpPr>
        <p:spPr>
          <a:xfrm>
            <a:off x="5971549" y="838200"/>
            <a:ext cx="466468" cy="341919"/>
          </a:xfrm>
          <a:prstGeom prst="rect">
            <a:avLst/>
          </a:prstGeom>
        </p:spPr>
        <p:style>
          <a:lnRef idx="1">
            <a:schemeClr val="accent1"/>
          </a:lnRef>
          <a:fillRef idx="2">
            <a:schemeClr val="accent1"/>
          </a:fillRef>
          <a:effectRef idx="1">
            <a:schemeClr val="accent1"/>
          </a:effectRef>
          <a:fontRef idx="minor">
            <a:schemeClr val="dk1"/>
          </a:fontRef>
        </p:style>
        <p:txBody>
          <a:bodyPr wrap="none" lIns="64291" tIns="32146" rIns="64291" bIns="32146" rtlCol="0">
            <a:spAutoFit/>
          </a:bodyPr>
          <a:lstStyle/>
          <a:p>
            <a:r>
              <a:rPr lang="en-US" dirty="0" smtClean="0">
                <a:latin typeface="Gill Sans"/>
                <a:cs typeface="Gill Sans"/>
              </a:rPr>
              <a:t>UD</a:t>
            </a:r>
            <a:endParaRPr lang="en-US" dirty="0">
              <a:latin typeface="Gill Sans"/>
              <a:cs typeface="Gill Sans"/>
            </a:endParaRPr>
          </a:p>
        </p:txBody>
      </p:sp>
      <p:sp>
        <p:nvSpPr>
          <p:cNvPr id="37" name="TextBox 36"/>
          <p:cNvSpPr txBox="1"/>
          <p:nvPr/>
        </p:nvSpPr>
        <p:spPr>
          <a:xfrm>
            <a:off x="875110" y="838200"/>
            <a:ext cx="493720" cy="341919"/>
          </a:xfrm>
          <a:prstGeom prst="rect">
            <a:avLst/>
          </a:prstGeom>
        </p:spPr>
        <p:style>
          <a:lnRef idx="1">
            <a:schemeClr val="accent1"/>
          </a:lnRef>
          <a:fillRef idx="2">
            <a:schemeClr val="accent1"/>
          </a:fillRef>
          <a:effectRef idx="1">
            <a:schemeClr val="accent1"/>
          </a:effectRef>
          <a:fontRef idx="minor">
            <a:schemeClr val="dk1"/>
          </a:fontRef>
        </p:style>
        <p:txBody>
          <a:bodyPr wrap="none" lIns="64291" tIns="32146" rIns="64291" bIns="32146" rtlCol="0">
            <a:spAutoFit/>
          </a:bodyPr>
          <a:lstStyle/>
          <a:p>
            <a:r>
              <a:rPr lang="en-US" dirty="0" smtClean="0">
                <a:latin typeface="Gill Sans"/>
                <a:cs typeface="Gill Sans"/>
              </a:rPr>
              <a:t>OD</a:t>
            </a:r>
            <a:endParaRPr lang="en-US" dirty="0">
              <a:latin typeface="Gill Sans"/>
              <a:cs typeface="Gill Sans"/>
            </a:endParaRPr>
          </a:p>
        </p:txBody>
      </p:sp>
      <p:sp>
        <p:nvSpPr>
          <p:cNvPr id="44" name="TextBox 43"/>
          <p:cNvSpPr txBox="1"/>
          <p:nvPr/>
        </p:nvSpPr>
        <p:spPr>
          <a:xfrm>
            <a:off x="205977" y="5015417"/>
            <a:ext cx="1247775" cy="1080583"/>
          </a:xfrm>
          <a:prstGeom prst="rect">
            <a:avLst/>
          </a:prstGeom>
          <a:noFill/>
        </p:spPr>
        <p:txBody>
          <a:bodyPr wrap="square" lIns="64291" tIns="32146" rIns="64291" bIns="32146" rtlCol="0">
            <a:spAutoFit/>
            <a:scene3d>
              <a:camera prst="orthographicFront">
                <a:rot lat="0" lon="0" rev="0"/>
              </a:camera>
              <a:lightRig rig="threePt" dir="t"/>
            </a:scene3d>
          </a:bodyPr>
          <a:lstStyle/>
          <a:p>
            <a:r>
              <a:rPr lang="en-US" sz="2200" dirty="0" smtClean="0"/>
              <a:t>Explore </a:t>
            </a:r>
          </a:p>
          <a:p>
            <a:r>
              <a:rPr lang="en-US" sz="2200" dirty="0" smtClean="0"/>
              <a:t>Refine</a:t>
            </a:r>
          </a:p>
          <a:p>
            <a:r>
              <a:rPr lang="en-US" sz="2200" dirty="0" smtClean="0"/>
              <a:t>Explore</a:t>
            </a:r>
            <a:endParaRPr lang="en-US" sz="2200" dirty="0"/>
          </a:p>
        </p:txBody>
      </p:sp>
      <p:grpSp>
        <p:nvGrpSpPr>
          <p:cNvPr id="3" name="Group 26"/>
          <p:cNvGrpSpPr/>
          <p:nvPr/>
        </p:nvGrpSpPr>
        <p:grpSpPr>
          <a:xfrm>
            <a:off x="3733800" y="4800600"/>
            <a:ext cx="2133600" cy="1066800"/>
            <a:chOff x="3962400" y="4724400"/>
            <a:chExt cx="2133600" cy="1066800"/>
          </a:xfrm>
        </p:grpSpPr>
        <p:sp>
          <p:nvSpPr>
            <p:cNvPr id="26" name="Rectangle 25"/>
            <p:cNvSpPr/>
            <p:nvPr/>
          </p:nvSpPr>
          <p:spPr bwMode="auto">
            <a:xfrm>
              <a:off x="3962400" y="4724400"/>
              <a:ext cx="2133600" cy="1066800"/>
            </a:xfrm>
            <a:prstGeom prst="rect">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47" name="Oval 46"/>
            <p:cNvSpPr/>
            <p:nvPr/>
          </p:nvSpPr>
          <p:spPr bwMode="auto">
            <a:xfrm>
              <a:off x="4084320" y="5150428"/>
              <a:ext cx="182880" cy="182880"/>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49" name="Oval 48"/>
            <p:cNvSpPr/>
            <p:nvPr/>
          </p:nvSpPr>
          <p:spPr bwMode="auto">
            <a:xfrm>
              <a:off x="4084320" y="5424055"/>
              <a:ext cx="182880" cy="182880"/>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24" name="Oval 23"/>
            <p:cNvSpPr/>
            <p:nvPr/>
          </p:nvSpPr>
          <p:spPr bwMode="auto">
            <a:xfrm>
              <a:off x="4084320" y="4876800"/>
              <a:ext cx="182880" cy="182880"/>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600" dirty="0">
                <a:solidFill>
                  <a:schemeClr val="bg1"/>
                </a:solidFill>
                <a:latin typeface="Gill Sans Light" charset="0"/>
                <a:ea typeface="ヒラギノ角ゴ ProN W3" charset="-128"/>
                <a:cs typeface="ヒラギノ角ゴ ProN W3" charset="-128"/>
                <a:sym typeface="Gill Sans Light" charset="0"/>
              </a:endParaRPr>
            </a:p>
          </p:txBody>
        </p:sp>
        <p:sp>
          <p:nvSpPr>
            <p:cNvPr id="25" name="TextBox 24"/>
            <p:cNvSpPr txBox="1"/>
            <p:nvPr/>
          </p:nvSpPr>
          <p:spPr>
            <a:xfrm>
              <a:off x="4267200" y="4800600"/>
              <a:ext cx="1771313" cy="895917"/>
            </a:xfrm>
            <a:prstGeom prst="rect">
              <a:avLst/>
            </a:prstGeom>
            <a:noFill/>
          </p:spPr>
          <p:txBody>
            <a:bodyPr wrap="none" lIns="64291" tIns="32146" rIns="64291" bIns="32146" rtlCol="0">
              <a:spAutoFit/>
            </a:bodyPr>
            <a:lstStyle/>
            <a:p>
              <a:r>
                <a:rPr lang="en-US" dirty="0" smtClean="0"/>
                <a:t>Unlabeled</a:t>
              </a:r>
            </a:p>
            <a:p>
              <a:r>
                <a:rPr lang="en-US" dirty="0" smtClean="0"/>
                <a:t>Pred. abs. label</a:t>
              </a:r>
            </a:p>
            <a:p>
              <a:r>
                <a:rPr lang="en-US" dirty="0" err="1" smtClean="0"/>
                <a:t>Interpolant</a:t>
              </a:r>
              <a:r>
                <a:rPr lang="en-US" dirty="0" smtClean="0"/>
                <a:t> label</a:t>
              </a:r>
              <a:endParaRPr lang="en-US" dirty="0"/>
            </a:p>
          </p:txBody>
        </p:sp>
      </p:grpSp>
      <p:sp>
        <p:nvSpPr>
          <p:cNvPr id="23" name="Oval 22"/>
          <p:cNvSpPr/>
          <p:nvPr/>
        </p:nvSpPr>
        <p:spPr bwMode="auto">
          <a:xfrm>
            <a:off x="1785938" y="4067175"/>
            <a:ext cx="428625" cy="428625"/>
          </a:xfrm>
          <a:prstGeom prst="ellipse">
            <a:avLst/>
          </a:prstGeom>
          <a:solidFill>
            <a:srgbClr val="80808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27" name="Oval 26"/>
          <p:cNvSpPr/>
          <p:nvPr/>
        </p:nvSpPr>
        <p:spPr bwMode="auto">
          <a:xfrm>
            <a:off x="1035844" y="3209925"/>
            <a:ext cx="428625" cy="428625"/>
          </a:xfrm>
          <a:prstGeom prst="ellipse">
            <a:avLst/>
          </a:prstGeom>
          <a:solidFill>
            <a:srgbClr val="80808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28" name="Straight Arrow Connector 27"/>
          <p:cNvCxnSpPr/>
          <p:nvPr/>
        </p:nvCxnSpPr>
        <p:spPr bwMode="auto">
          <a:xfrm rot="5400000">
            <a:off x="1303734" y="2718529"/>
            <a:ext cx="598552" cy="491396"/>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29" name="Oval 28"/>
          <p:cNvSpPr/>
          <p:nvPr/>
        </p:nvSpPr>
        <p:spPr bwMode="auto">
          <a:xfrm>
            <a:off x="1035844" y="3209925"/>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30" name="Straight Arrow Connector 29"/>
          <p:cNvCxnSpPr/>
          <p:nvPr/>
        </p:nvCxnSpPr>
        <p:spPr bwMode="auto">
          <a:xfrm rot="16200000" flipH="1">
            <a:off x="1348120" y="3629357"/>
            <a:ext cx="544974" cy="437818"/>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31" name="Oval 30"/>
          <p:cNvSpPr/>
          <p:nvPr/>
        </p:nvSpPr>
        <p:spPr bwMode="auto">
          <a:xfrm>
            <a:off x="1785938" y="4067175"/>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32" name="Straight Arrow Connector 31"/>
          <p:cNvCxnSpPr/>
          <p:nvPr/>
        </p:nvCxnSpPr>
        <p:spPr bwMode="auto">
          <a:xfrm rot="5400000">
            <a:off x="553641" y="3638550"/>
            <a:ext cx="598552" cy="491396"/>
          </a:xfrm>
          <a:prstGeom prst="straightConnector1">
            <a:avLst/>
          </a:prstGeom>
          <a:solidFill>
            <a:srgbClr val="6C7472"/>
          </a:solidFill>
          <a:ln w="50800" cap="flat" cmpd="sng" algn="ctr">
            <a:solidFill>
              <a:schemeClr val="tx1"/>
            </a:solidFill>
            <a:prstDash val="dot"/>
            <a:round/>
            <a:headEnd type="none" w="med" len="med"/>
            <a:tailEnd type="arrow" w="med" len="med"/>
          </a:ln>
          <a:effectLst/>
        </p:spPr>
      </p:cxnSp>
      <p:sp>
        <p:nvSpPr>
          <p:cNvPr id="33" name="Oval 32"/>
          <p:cNvSpPr/>
          <p:nvPr/>
        </p:nvSpPr>
        <p:spPr bwMode="auto">
          <a:xfrm>
            <a:off x="2536031" y="3156347"/>
            <a:ext cx="428625" cy="428625"/>
          </a:xfrm>
          <a:prstGeom prst="ellipse">
            <a:avLst/>
          </a:prstGeom>
          <a:solidFill>
            <a:schemeClr val="bg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4" name="Oval 33"/>
          <p:cNvSpPr/>
          <p:nvPr/>
        </p:nvSpPr>
        <p:spPr bwMode="auto">
          <a:xfrm>
            <a:off x="1785938" y="2299097"/>
            <a:ext cx="428625" cy="428625"/>
          </a:xfrm>
          <a:prstGeom prst="ellipse">
            <a:avLst/>
          </a:prstGeom>
          <a:solidFill>
            <a:schemeClr val="bg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6" name="Oval 35"/>
          <p:cNvSpPr/>
          <p:nvPr/>
        </p:nvSpPr>
        <p:spPr bwMode="auto">
          <a:xfrm>
            <a:off x="1803797" y="1388269"/>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1</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40" name="Straight Arrow Connector 39"/>
          <p:cNvCxnSpPr>
            <a:endCxn id="41" idx="0"/>
          </p:cNvCxnSpPr>
          <p:nvPr/>
        </p:nvCxnSpPr>
        <p:spPr bwMode="auto">
          <a:xfrm rot="5400000">
            <a:off x="1759149" y="2057995"/>
            <a:ext cx="482203" cy="1117"/>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41" name="Oval 40"/>
          <p:cNvSpPr/>
          <p:nvPr/>
        </p:nvSpPr>
        <p:spPr bwMode="auto">
          <a:xfrm>
            <a:off x="1785938" y="2299097"/>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42" name="Straight Arrow Connector 41"/>
          <p:cNvCxnSpPr>
            <a:stCxn id="41" idx="5"/>
          </p:cNvCxnSpPr>
          <p:nvPr/>
        </p:nvCxnSpPr>
        <p:spPr bwMode="auto">
          <a:xfrm rot="16200000" flipH="1">
            <a:off x="2098214" y="2718529"/>
            <a:ext cx="544974" cy="437818"/>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43" name="Oval 42"/>
          <p:cNvSpPr/>
          <p:nvPr/>
        </p:nvSpPr>
        <p:spPr bwMode="auto">
          <a:xfrm>
            <a:off x="2536031" y="3156347"/>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pic>
        <p:nvPicPr>
          <p:cNvPr id="48" name="Picture 47" descr="latex-image-1.pdf"/>
          <p:cNvPicPr>
            <a:picLocks noChangeAspect="1"/>
          </p:cNvPicPr>
          <p:nvPr/>
        </p:nvPicPr>
        <p:blipFill>
          <a:blip r:embed="rId2" cstate="print"/>
          <a:stretch>
            <a:fillRect/>
          </a:stretch>
        </p:blipFill>
        <p:spPr>
          <a:xfrm>
            <a:off x="2857500" y="2834878"/>
            <a:ext cx="642938" cy="303609"/>
          </a:xfrm>
          <a:prstGeom prst="rect">
            <a:avLst/>
          </a:prstGeom>
        </p:spPr>
      </p:pic>
      <p:sp>
        <p:nvSpPr>
          <p:cNvPr id="51" name="Rectangle 50"/>
          <p:cNvSpPr/>
          <p:nvPr/>
        </p:nvSpPr>
        <p:spPr bwMode="auto">
          <a:xfrm>
            <a:off x="7642623" y="5667823"/>
            <a:ext cx="1178719" cy="3657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52" name="Rectangle 51"/>
          <p:cNvSpPr/>
          <p:nvPr/>
        </p:nvSpPr>
        <p:spPr bwMode="auto">
          <a:xfrm>
            <a:off x="7642623" y="5308017"/>
            <a:ext cx="1178719" cy="36576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53" name="TextBox 52"/>
          <p:cNvSpPr txBox="1"/>
          <p:nvPr/>
        </p:nvSpPr>
        <p:spPr>
          <a:xfrm>
            <a:off x="7696200" y="4953000"/>
            <a:ext cx="1247775" cy="1080583"/>
          </a:xfrm>
          <a:prstGeom prst="rect">
            <a:avLst/>
          </a:prstGeom>
          <a:noFill/>
        </p:spPr>
        <p:txBody>
          <a:bodyPr wrap="square" lIns="64291" tIns="32146" rIns="64291" bIns="32146" rtlCol="0">
            <a:spAutoFit/>
            <a:scene3d>
              <a:camera prst="orthographicFront">
                <a:rot lat="0" lon="0" rev="0"/>
              </a:camera>
              <a:lightRig rig="threePt" dir="t"/>
            </a:scene3d>
          </a:bodyPr>
          <a:lstStyle/>
          <a:p>
            <a:r>
              <a:rPr lang="en-US" sz="2200" dirty="0" smtClean="0"/>
              <a:t>Explore </a:t>
            </a:r>
          </a:p>
          <a:p>
            <a:r>
              <a:rPr lang="en-US" sz="2200" dirty="0" smtClean="0"/>
              <a:t>Refine</a:t>
            </a:r>
          </a:p>
          <a:p>
            <a:r>
              <a:rPr lang="en-US" sz="2200" dirty="0" smtClean="0"/>
              <a:t>Explore</a:t>
            </a:r>
            <a:endParaRPr lang="en-US" sz="2200" dirty="0"/>
          </a:p>
        </p:txBody>
      </p:sp>
      <p:sp>
        <p:nvSpPr>
          <p:cNvPr id="66" name="Oval 65"/>
          <p:cNvSpPr/>
          <p:nvPr/>
        </p:nvSpPr>
        <p:spPr bwMode="auto">
          <a:xfrm>
            <a:off x="7017543" y="1460897"/>
            <a:ext cx="428625" cy="428625"/>
          </a:xfrm>
          <a:prstGeom prst="ellipse">
            <a:avLst/>
          </a:prstGeom>
          <a:solidFill>
            <a:schemeClr val="accent4">
              <a:lumMod val="60000"/>
              <a:lumOff val="40000"/>
            </a:schemeClr>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1</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67" name="Straight Arrow Connector 66"/>
          <p:cNvCxnSpPr/>
          <p:nvPr/>
        </p:nvCxnSpPr>
        <p:spPr bwMode="auto">
          <a:xfrm rot="5400000">
            <a:off x="6991313" y="2130065"/>
            <a:ext cx="482203" cy="1117"/>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68" name="Oval 67"/>
          <p:cNvSpPr/>
          <p:nvPr/>
        </p:nvSpPr>
        <p:spPr bwMode="auto">
          <a:xfrm>
            <a:off x="7017543" y="2371725"/>
            <a:ext cx="428625" cy="428625"/>
          </a:xfrm>
          <a:prstGeom prst="ellipse">
            <a:avLst/>
          </a:prstGeom>
          <a:solidFill>
            <a:schemeClr val="accent4">
              <a:lumMod val="60000"/>
              <a:lumOff val="40000"/>
            </a:schemeClr>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69" name="Straight Arrow Connector 68"/>
          <p:cNvCxnSpPr/>
          <p:nvPr/>
        </p:nvCxnSpPr>
        <p:spPr bwMode="auto">
          <a:xfrm rot="16200000" flipH="1">
            <a:off x="7329819" y="2791157"/>
            <a:ext cx="544974" cy="437818"/>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70" name="Oval 69"/>
          <p:cNvSpPr/>
          <p:nvPr/>
        </p:nvSpPr>
        <p:spPr bwMode="auto">
          <a:xfrm>
            <a:off x="7767637" y="3228975"/>
            <a:ext cx="428625" cy="428625"/>
          </a:xfrm>
          <a:prstGeom prst="ellipse">
            <a:avLst/>
          </a:prstGeom>
          <a:solidFill>
            <a:schemeClr val="accent4">
              <a:lumMod val="60000"/>
              <a:lumOff val="40000"/>
            </a:schemeClr>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71" name="Oval 70"/>
          <p:cNvSpPr/>
          <p:nvPr/>
        </p:nvSpPr>
        <p:spPr bwMode="auto">
          <a:xfrm>
            <a:off x="7017543" y="1460897"/>
            <a:ext cx="428625" cy="428625"/>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1</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72" name="Oval 71"/>
          <p:cNvSpPr/>
          <p:nvPr/>
        </p:nvSpPr>
        <p:spPr bwMode="auto">
          <a:xfrm>
            <a:off x="7017543" y="2371725"/>
            <a:ext cx="428625" cy="428625"/>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73" name="Oval 72"/>
          <p:cNvSpPr/>
          <p:nvPr/>
        </p:nvSpPr>
        <p:spPr bwMode="auto">
          <a:xfrm>
            <a:off x="7767637" y="3228975"/>
            <a:ext cx="428625" cy="428625"/>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74" name="Straight Arrow Connector 73"/>
          <p:cNvCxnSpPr/>
          <p:nvPr/>
        </p:nvCxnSpPr>
        <p:spPr bwMode="auto">
          <a:xfrm rot="5400000">
            <a:off x="6526148" y="2844735"/>
            <a:ext cx="598552" cy="491396"/>
          </a:xfrm>
          <a:prstGeom prst="straightConnector1">
            <a:avLst/>
          </a:prstGeom>
          <a:solidFill>
            <a:srgbClr val="6C7472"/>
          </a:solidFill>
          <a:ln w="50800" cap="flat" cmpd="sng" algn="ctr">
            <a:solidFill>
              <a:schemeClr val="tx1"/>
            </a:solidFill>
            <a:prstDash val="dot"/>
            <a:round/>
            <a:headEnd type="none" w="med" len="med"/>
            <a:tailEnd type="arrow" w="med" len="med"/>
          </a:ln>
          <a:effectLst/>
        </p:spPr>
      </p:cxnSp>
      <p:pic>
        <p:nvPicPr>
          <p:cNvPr id="75" name="Picture 74" descr="latex-image-1.pdf"/>
          <p:cNvPicPr>
            <a:picLocks noChangeAspect="1"/>
          </p:cNvPicPr>
          <p:nvPr/>
        </p:nvPicPr>
        <p:blipFill>
          <a:blip r:embed="rId2" cstate="print"/>
          <a:stretch>
            <a:fillRect/>
          </a:stretch>
        </p:blipFill>
        <p:spPr>
          <a:xfrm>
            <a:off x="8196262" y="3014663"/>
            <a:ext cx="642938" cy="30360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5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5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51" grpId="0" animBg="1"/>
      <p:bldP spid="52" grpId="0" animBg="1"/>
      <p:bldP spid="52" grpId="1" animBg="1"/>
      <p:bldP spid="66" grpId="0" animBg="1"/>
      <p:bldP spid="68" grpId="0" animBg="1"/>
      <p:bldP spid="70" grpId="0" animBg="1"/>
      <p:bldP spid="71" grpId="0" animBg="1"/>
      <p:bldP spid="72" grpId="0" animBg="1"/>
      <p:bldP spid="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OD vs. UD Approaches</a:t>
            </a:r>
            <a:endParaRPr lang="en-US" dirty="0"/>
          </a:p>
        </p:txBody>
      </p:sp>
      <p:cxnSp>
        <p:nvCxnSpPr>
          <p:cNvPr id="13" name="Straight Arrow Connector 12"/>
          <p:cNvCxnSpPr/>
          <p:nvPr/>
        </p:nvCxnSpPr>
        <p:spPr bwMode="auto">
          <a:xfrm rot="5400000" flipH="1" flipV="1">
            <a:off x="-228042" y="3383766"/>
            <a:ext cx="3642754" cy="558"/>
          </a:xfrm>
          <a:prstGeom prst="straightConnector1">
            <a:avLst/>
          </a:prstGeom>
          <a:solidFill>
            <a:srgbClr val="6C7472"/>
          </a:solidFill>
          <a:ln w="5080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1593056" y="5204305"/>
            <a:ext cx="5036344" cy="1117"/>
          </a:xfrm>
          <a:prstGeom prst="straightConnector1">
            <a:avLst/>
          </a:prstGeom>
          <a:solidFill>
            <a:srgbClr val="6C7472"/>
          </a:solidFill>
          <a:ln w="50800" cap="flat" cmpd="sng" algn="ctr">
            <a:solidFill>
              <a:schemeClr val="tx1"/>
            </a:solidFill>
            <a:prstDash val="solid"/>
            <a:round/>
            <a:headEnd type="none" w="med" len="med"/>
            <a:tailEnd type="triangle"/>
          </a:ln>
          <a:effectLst/>
        </p:spPr>
      </p:cxnSp>
      <p:sp>
        <p:nvSpPr>
          <p:cNvPr id="17" name="Oval 16"/>
          <p:cNvSpPr/>
          <p:nvPr/>
        </p:nvSpPr>
        <p:spPr bwMode="auto">
          <a:xfrm>
            <a:off x="1860947" y="1615687"/>
            <a:ext cx="696516" cy="642938"/>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ctr"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OD</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8" name="Oval 17"/>
          <p:cNvSpPr/>
          <p:nvPr/>
        </p:nvSpPr>
        <p:spPr bwMode="auto">
          <a:xfrm>
            <a:off x="5611415" y="4295152"/>
            <a:ext cx="696516" cy="642938"/>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ctr"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UD</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20" name="TextBox 19"/>
          <p:cNvSpPr txBox="1"/>
          <p:nvPr/>
        </p:nvSpPr>
        <p:spPr>
          <a:xfrm>
            <a:off x="2182416" y="5296881"/>
            <a:ext cx="2566402" cy="341919"/>
          </a:xfrm>
          <a:prstGeom prst="rect">
            <a:avLst/>
          </a:prstGeom>
          <a:noFill/>
        </p:spPr>
        <p:txBody>
          <a:bodyPr wrap="none" lIns="64291" tIns="32146" rIns="64291" bIns="32146" rtlCol="0">
            <a:spAutoFit/>
          </a:bodyPr>
          <a:lstStyle/>
          <a:p>
            <a:r>
              <a:rPr lang="en-US" dirty="0" smtClean="0"/>
              <a:t>Number of Refinements</a:t>
            </a:r>
            <a:endParaRPr lang="en-US" dirty="0"/>
          </a:p>
        </p:txBody>
      </p:sp>
      <p:sp>
        <p:nvSpPr>
          <p:cNvPr id="21" name="TextBox 20"/>
          <p:cNvSpPr txBox="1"/>
          <p:nvPr/>
        </p:nvSpPr>
        <p:spPr>
          <a:xfrm rot="16200000">
            <a:off x="-637843" y="2968314"/>
            <a:ext cx="3881437" cy="341919"/>
          </a:xfrm>
          <a:prstGeom prst="rect">
            <a:avLst/>
          </a:prstGeom>
          <a:noFill/>
        </p:spPr>
        <p:txBody>
          <a:bodyPr wrap="square" lIns="64291" tIns="32146" rIns="64291" bIns="32146" rtlCol="0">
            <a:spAutoFit/>
          </a:bodyPr>
          <a:lstStyle/>
          <a:p>
            <a:r>
              <a:rPr lang="en-US" dirty="0" smtClean="0"/>
              <a:t>Cost of Exploration</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Algorithm: UFO</a:t>
            </a:r>
            <a:endParaRPr lang="en-US" dirty="0"/>
          </a:p>
        </p:txBody>
      </p:sp>
      <p:pic>
        <p:nvPicPr>
          <p:cNvPr id="14" name="Picture 2"/>
          <p:cNvPicPr>
            <a:picLocks noChangeAspect="1" noChangeArrowheads="1"/>
          </p:cNvPicPr>
          <p:nvPr/>
        </p:nvPicPr>
        <p:blipFill>
          <a:blip r:embed="rId2" cstate="print"/>
          <a:srcRect/>
          <a:stretch>
            <a:fillRect/>
          </a:stretch>
        </p:blipFill>
        <p:spPr bwMode="auto">
          <a:xfrm>
            <a:off x="3286125" y="1125141"/>
            <a:ext cx="2732484" cy="2732484"/>
          </a:xfrm>
          <a:prstGeom prst="rect">
            <a:avLst/>
          </a:prstGeom>
          <a:noFill/>
          <a:ln w="9525">
            <a:noFill/>
            <a:miter lim="800000"/>
            <a:headEnd/>
            <a:tailEnd/>
          </a:ln>
          <a:effectLst/>
        </p:spPr>
      </p:pic>
      <p:grpSp>
        <p:nvGrpSpPr>
          <p:cNvPr id="3" name="Group 21"/>
          <p:cNvGrpSpPr/>
          <p:nvPr/>
        </p:nvGrpSpPr>
        <p:grpSpPr>
          <a:xfrm>
            <a:off x="17860" y="2035969"/>
            <a:ext cx="2946797" cy="1333738"/>
            <a:chOff x="25400" y="2895600"/>
            <a:chExt cx="4191000" cy="1896872"/>
          </a:xfrm>
        </p:grpSpPr>
        <p:sp>
          <p:nvSpPr>
            <p:cNvPr id="15" name="Left Arrow 14"/>
            <p:cNvSpPr/>
            <p:nvPr/>
          </p:nvSpPr>
          <p:spPr bwMode="auto">
            <a:xfrm>
              <a:off x="3225800" y="3429000"/>
              <a:ext cx="990600" cy="838200"/>
            </a:xfrm>
            <a:prstGeom prst="leftArrow">
              <a:avLst/>
            </a:prstGeom>
            <a:solidFill>
              <a:srgbClr val="6C747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16" name="TextBox 15"/>
            <p:cNvSpPr txBox="1"/>
            <p:nvPr/>
          </p:nvSpPr>
          <p:spPr>
            <a:xfrm>
              <a:off x="51764" y="2895600"/>
              <a:ext cx="2177690" cy="525272"/>
            </a:xfrm>
            <a:prstGeom prst="rect">
              <a:avLst/>
            </a:prstGeom>
            <a:noFill/>
          </p:spPr>
          <p:txBody>
            <a:bodyPr wrap="none" rtlCol="0">
              <a:spAutoFit/>
            </a:bodyPr>
            <a:lstStyle/>
            <a:p>
              <a:r>
                <a:rPr lang="en-US" dirty="0" smtClean="0"/>
                <a:t>UD algorithm</a:t>
              </a:r>
              <a:endParaRPr lang="en-US" dirty="0"/>
            </a:p>
          </p:txBody>
        </p:sp>
        <p:sp>
          <p:nvSpPr>
            <p:cNvPr id="17" name="TextBox 16"/>
            <p:cNvSpPr txBox="1"/>
            <p:nvPr/>
          </p:nvSpPr>
          <p:spPr>
            <a:xfrm>
              <a:off x="25400" y="4267200"/>
              <a:ext cx="3071383" cy="525272"/>
            </a:xfrm>
            <a:prstGeom prst="rect">
              <a:avLst/>
            </a:prstGeom>
            <a:noFill/>
          </p:spPr>
          <p:txBody>
            <a:bodyPr wrap="none" rtlCol="0">
              <a:spAutoFit/>
            </a:bodyPr>
            <a:lstStyle/>
            <a:p>
              <a:r>
                <a:rPr lang="en-US" dirty="0" smtClean="0"/>
                <a:t>Interpolation-based</a:t>
              </a:r>
              <a:endParaRPr lang="en-US" dirty="0"/>
            </a:p>
          </p:txBody>
        </p:sp>
      </p:grpSp>
      <p:grpSp>
        <p:nvGrpSpPr>
          <p:cNvPr id="5" name="Group 22"/>
          <p:cNvGrpSpPr/>
          <p:nvPr/>
        </p:nvGrpSpPr>
        <p:grpSpPr>
          <a:xfrm>
            <a:off x="6393656" y="1982391"/>
            <a:ext cx="2120607" cy="1673424"/>
            <a:chOff x="9093200" y="2819400"/>
            <a:chExt cx="3015975" cy="2379981"/>
          </a:xfrm>
        </p:grpSpPr>
        <p:sp>
          <p:nvSpPr>
            <p:cNvPr id="18" name="Left Arrow 17"/>
            <p:cNvSpPr/>
            <p:nvPr/>
          </p:nvSpPr>
          <p:spPr bwMode="auto">
            <a:xfrm rot="10800000">
              <a:off x="9093200" y="3429000"/>
              <a:ext cx="990600" cy="838200"/>
            </a:xfrm>
            <a:prstGeom prst="leftArrow">
              <a:avLst/>
            </a:prstGeom>
            <a:solidFill>
              <a:srgbClr val="6C747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19" name="TextBox 18"/>
            <p:cNvSpPr txBox="1"/>
            <p:nvPr/>
          </p:nvSpPr>
          <p:spPr>
            <a:xfrm>
              <a:off x="9906964" y="2819400"/>
              <a:ext cx="2195928" cy="525272"/>
            </a:xfrm>
            <a:prstGeom prst="rect">
              <a:avLst/>
            </a:prstGeom>
            <a:noFill/>
          </p:spPr>
          <p:txBody>
            <a:bodyPr wrap="none" rtlCol="0">
              <a:spAutoFit/>
            </a:bodyPr>
            <a:lstStyle/>
            <a:p>
              <a:r>
                <a:rPr lang="en-US" dirty="0" smtClean="0"/>
                <a:t>OD algorithm</a:t>
              </a:r>
              <a:endParaRPr lang="en-US" dirty="0"/>
            </a:p>
          </p:txBody>
        </p:sp>
        <p:sp>
          <p:nvSpPr>
            <p:cNvPr id="20" name="TextBox 19"/>
            <p:cNvSpPr txBox="1"/>
            <p:nvPr/>
          </p:nvSpPr>
          <p:spPr>
            <a:xfrm>
              <a:off x="10241541" y="3886200"/>
              <a:ext cx="1867634" cy="1313181"/>
            </a:xfrm>
            <a:prstGeom prst="rect">
              <a:avLst/>
            </a:prstGeom>
            <a:noFill/>
          </p:spPr>
          <p:txBody>
            <a:bodyPr wrap="none" rtlCol="0">
              <a:spAutoFit/>
            </a:bodyPr>
            <a:lstStyle/>
            <a:p>
              <a:r>
                <a:rPr lang="en-US" dirty="0" smtClean="0"/>
                <a:t>Predicate</a:t>
              </a:r>
            </a:p>
            <a:p>
              <a:r>
                <a:rPr lang="en-US" dirty="0" smtClean="0"/>
                <a:t>abstraction</a:t>
              </a:r>
            </a:p>
            <a:p>
              <a:r>
                <a:rPr lang="en-US" dirty="0" smtClean="0"/>
                <a:t>based</a:t>
              </a:r>
              <a:endParaRPr lang="en-US" dirty="0"/>
            </a:p>
          </p:txBody>
        </p:sp>
      </p:grpSp>
      <p:sp>
        <p:nvSpPr>
          <p:cNvPr id="21" name="TextBox 20"/>
          <p:cNvSpPr txBox="1"/>
          <p:nvPr/>
        </p:nvSpPr>
        <p:spPr>
          <a:xfrm>
            <a:off x="3339703" y="3964781"/>
            <a:ext cx="2625328" cy="618918"/>
          </a:xfrm>
          <a:prstGeom prst="rect">
            <a:avLst/>
          </a:prstGeom>
          <a:noFill/>
        </p:spPr>
        <p:txBody>
          <a:bodyPr wrap="square" lIns="64291" tIns="32146" rIns="64291" bIns="32146" rtlCol="0">
            <a:spAutoFit/>
          </a:bodyPr>
          <a:lstStyle/>
          <a:p>
            <a:r>
              <a:rPr lang="en-US" dirty="0" smtClean="0"/>
              <a:t>Combination of UD and OD</a:t>
            </a:r>
            <a:endParaRPr lang="en-US" dirty="0"/>
          </a:p>
        </p:txBody>
      </p:sp>
      <p:sp>
        <p:nvSpPr>
          <p:cNvPr id="25" name="AutoShape 93"/>
          <p:cNvSpPr>
            <a:spLocks/>
          </p:cNvSpPr>
          <p:nvPr/>
        </p:nvSpPr>
        <p:spPr bwMode="auto">
          <a:xfrm>
            <a:off x="1066800" y="5098197"/>
            <a:ext cx="7278291" cy="1143000"/>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400" b="1" dirty="0" smtClean="0">
                <a:solidFill>
                  <a:schemeClr val="tx1"/>
                </a:solidFill>
                <a:latin typeface="Gill Sans" pitchFamily="34" charset="-79"/>
                <a:ea typeface="Gill Sans Light" charset="0"/>
                <a:cs typeface="Gill Sans" pitchFamily="34" charset="-79"/>
              </a:rPr>
              <a:t>A novel interpolation-based refinement </a:t>
            </a:r>
            <a:endParaRPr lang="en-US" dirty="0" smtClean="0">
              <a:solidFill>
                <a:schemeClr val="tx1"/>
              </a:solidFill>
              <a:latin typeface="Gill Sans" pitchFamily="34" charset="-79"/>
              <a:ea typeface="Gill Sans Light" charset="0"/>
              <a:cs typeface="Gill Sans" pitchFamily="34" charset="-79"/>
            </a:endParaRPr>
          </a:p>
          <a:p>
            <a:pPr algn="ctr"/>
            <a:r>
              <a:rPr lang="en-US" dirty="0" smtClean="0">
                <a:solidFill>
                  <a:schemeClr val="tx1"/>
                </a:solidFill>
                <a:latin typeface="Gill Sans" pitchFamily="34" charset="-79"/>
                <a:ea typeface="Gill Sans Light" charset="0"/>
                <a:cs typeface="Gill Sans" pitchFamily="34" charset="-79"/>
              </a:rPr>
              <a:t>Multiple paths checked and refined with a single SMT call</a:t>
            </a:r>
          </a:p>
        </p:txBody>
      </p:sp>
      <p:sp>
        <p:nvSpPr>
          <p:cNvPr id="22" name="TextBox 21"/>
          <p:cNvSpPr txBox="1"/>
          <p:nvPr/>
        </p:nvSpPr>
        <p:spPr>
          <a:xfrm>
            <a:off x="4267200" y="4419600"/>
            <a:ext cx="543739" cy="830997"/>
          </a:xfrm>
          <a:prstGeom prst="rect">
            <a:avLst/>
          </a:prstGeom>
          <a:noFill/>
        </p:spPr>
        <p:txBody>
          <a:bodyPr wrap="none" rtlCol="0">
            <a:spAutoFit/>
          </a:bodyPr>
          <a:lstStyle/>
          <a:p>
            <a:r>
              <a:rPr lang="en-US" sz="4800" b="1" dirty="0" smtClean="0"/>
              <a:t>+</a:t>
            </a:r>
            <a:endParaRPr lang="en-US" sz="4800" b="1" dirty="0"/>
          </a:p>
        </p:txBody>
      </p:sp>
      <p:sp>
        <p:nvSpPr>
          <p:cNvPr id="23" name="TextBox 22"/>
          <p:cNvSpPr txBox="1"/>
          <p:nvPr/>
        </p:nvSpPr>
        <p:spPr>
          <a:xfrm>
            <a:off x="7620000" y="152400"/>
            <a:ext cx="1373005" cy="369332"/>
          </a:xfrm>
          <a:prstGeom prst="rect">
            <a:avLst/>
          </a:prstGeom>
          <a:noFill/>
        </p:spPr>
        <p:txBody>
          <a:bodyPr wrap="none" rtlCol="0">
            <a:spAutoFit/>
          </a:bodyPr>
          <a:lstStyle/>
          <a:p>
            <a:r>
              <a:rPr lang="en-US" dirty="0" smtClean="0"/>
              <a:t>[TACAS’12]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Oval 133"/>
          <p:cNvSpPr/>
          <p:nvPr/>
        </p:nvSpPr>
        <p:spPr bwMode="auto">
          <a:xfrm>
            <a:off x="446484" y="3214688"/>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32" name="Oval 131"/>
          <p:cNvSpPr/>
          <p:nvPr/>
        </p:nvSpPr>
        <p:spPr bwMode="auto">
          <a:xfrm>
            <a:off x="1625203" y="3268266"/>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35" name="Oval 134"/>
          <p:cNvSpPr/>
          <p:nvPr/>
        </p:nvSpPr>
        <p:spPr bwMode="auto">
          <a:xfrm>
            <a:off x="2271316" y="4069080"/>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33" name="Oval 132"/>
          <p:cNvSpPr/>
          <p:nvPr/>
        </p:nvSpPr>
        <p:spPr bwMode="auto">
          <a:xfrm>
            <a:off x="2803922" y="3268266"/>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31" name="Oval 130"/>
          <p:cNvSpPr/>
          <p:nvPr/>
        </p:nvSpPr>
        <p:spPr bwMode="auto">
          <a:xfrm>
            <a:off x="2214563" y="2625328"/>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30" name="Oval 129"/>
          <p:cNvSpPr/>
          <p:nvPr/>
        </p:nvSpPr>
        <p:spPr bwMode="auto">
          <a:xfrm>
            <a:off x="2214563" y="1768078"/>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2" name="Title 1"/>
          <p:cNvSpPr>
            <a:spLocks noGrp="1"/>
          </p:cNvSpPr>
          <p:nvPr>
            <p:ph type="title"/>
          </p:nvPr>
        </p:nvSpPr>
        <p:spPr/>
        <p:txBody>
          <a:bodyPr/>
          <a:lstStyle/>
          <a:p>
            <a:r>
              <a:rPr lang="en-US" dirty="0" smtClean="0"/>
              <a:t>UFO in a Nutshell</a:t>
            </a:r>
            <a:endParaRPr lang="en-US" dirty="0"/>
          </a:p>
        </p:txBody>
      </p:sp>
      <p:sp>
        <p:nvSpPr>
          <p:cNvPr id="4" name="Slide Number Placeholder 3"/>
          <p:cNvSpPr>
            <a:spLocks noGrp="1"/>
          </p:cNvSpPr>
          <p:nvPr>
            <p:ph type="sldNum" sz="quarter" idx="4294967295"/>
          </p:nvPr>
        </p:nvSpPr>
        <p:spPr>
          <a:xfrm>
            <a:off x="0" y="6249988"/>
            <a:ext cx="1905000" cy="455612"/>
          </a:xfrm>
          <a:prstGeom prst="rect">
            <a:avLst/>
          </a:prstGeom>
        </p:spPr>
        <p:txBody>
          <a:bodyPr/>
          <a:lstStyle/>
          <a:p>
            <a:fld id="{7333C2B4-A699-2B4C-BB11-7E17052F5933}" type="slidenum">
              <a:rPr lang="en-US" smtClean="0"/>
              <a:pPr/>
              <a:t>16</a:t>
            </a:fld>
            <a:endParaRPr lang="en-US"/>
          </a:p>
        </p:txBody>
      </p:sp>
      <p:sp>
        <p:nvSpPr>
          <p:cNvPr id="63" name="TextBox 62"/>
          <p:cNvSpPr txBox="1"/>
          <p:nvPr/>
        </p:nvSpPr>
        <p:spPr>
          <a:xfrm>
            <a:off x="232172" y="1087971"/>
            <a:ext cx="1155760" cy="341919"/>
          </a:xfrm>
          <a:prstGeom prst="rect">
            <a:avLst/>
          </a:prstGeom>
          <a:ln/>
        </p:spPr>
        <p:style>
          <a:lnRef idx="1">
            <a:schemeClr val="accent2"/>
          </a:lnRef>
          <a:fillRef idx="2">
            <a:schemeClr val="accent2"/>
          </a:fillRef>
          <a:effectRef idx="1">
            <a:schemeClr val="accent2"/>
          </a:effectRef>
          <a:fontRef idx="minor">
            <a:schemeClr val="dk1"/>
          </a:fontRef>
        </p:style>
        <p:txBody>
          <a:bodyPr wrap="none" lIns="64291" tIns="32146" rIns="64291" bIns="32146" rtlCol="0">
            <a:spAutoFit/>
          </a:bodyPr>
          <a:lstStyle/>
          <a:p>
            <a:r>
              <a:rPr lang="en-US" dirty="0" smtClean="0"/>
              <a:t>Iteration 1</a:t>
            </a:r>
            <a:endParaRPr lang="en-US" dirty="0"/>
          </a:p>
        </p:txBody>
      </p:sp>
      <p:cxnSp>
        <p:nvCxnSpPr>
          <p:cNvPr id="34" name="Straight Arrow Connector 33"/>
          <p:cNvCxnSpPr/>
          <p:nvPr/>
        </p:nvCxnSpPr>
        <p:spPr bwMode="auto">
          <a:xfrm rot="5400000">
            <a:off x="2215121" y="2411015"/>
            <a:ext cx="428625" cy="1117"/>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rot="5400000">
            <a:off x="2241910" y="1580554"/>
            <a:ext cx="375047" cy="1117"/>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36" name="Straight Arrow Connector 35"/>
          <p:cNvCxnSpPr>
            <a:endCxn id="134" idx="5"/>
          </p:cNvCxnSpPr>
          <p:nvPr/>
        </p:nvCxnSpPr>
        <p:spPr bwMode="auto">
          <a:xfrm rot="10800000">
            <a:off x="812339" y="3580542"/>
            <a:ext cx="1519131" cy="857250"/>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37" name="Straight Arrow Connector 36"/>
          <p:cNvCxnSpPr>
            <a:endCxn id="134" idx="7"/>
          </p:cNvCxnSpPr>
          <p:nvPr/>
        </p:nvCxnSpPr>
        <p:spPr bwMode="auto">
          <a:xfrm rot="10800000" flipV="1">
            <a:off x="812339" y="1982390"/>
            <a:ext cx="1402782" cy="1295068"/>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39" name="Oval 38"/>
          <p:cNvSpPr/>
          <p:nvPr/>
        </p:nvSpPr>
        <p:spPr bwMode="auto">
          <a:xfrm>
            <a:off x="2215121" y="96440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42" name="Oval 41"/>
          <p:cNvSpPr/>
          <p:nvPr/>
        </p:nvSpPr>
        <p:spPr bwMode="auto">
          <a:xfrm>
            <a:off x="2215121" y="1768078"/>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44" name="Straight Arrow Connector 43"/>
          <p:cNvCxnSpPr/>
          <p:nvPr/>
        </p:nvCxnSpPr>
        <p:spPr bwMode="auto">
          <a:xfrm rot="5400000">
            <a:off x="1964827" y="3017971"/>
            <a:ext cx="339854" cy="286276"/>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rot="16200000" flipH="1">
            <a:off x="2554186" y="3017971"/>
            <a:ext cx="339854" cy="286276"/>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rot="16200000" flipH="1">
            <a:off x="1911249" y="3714487"/>
            <a:ext cx="500588" cy="339854"/>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rot="5400000">
            <a:off x="2500608" y="3768065"/>
            <a:ext cx="500588" cy="232698"/>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49" name="Oval 48"/>
          <p:cNvSpPr/>
          <p:nvPr/>
        </p:nvSpPr>
        <p:spPr bwMode="auto">
          <a:xfrm>
            <a:off x="2215121" y="2625328"/>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52" name="Oval 51"/>
          <p:cNvSpPr/>
          <p:nvPr/>
        </p:nvSpPr>
        <p:spPr bwMode="auto">
          <a:xfrm>
            <a:off x="1625761" y="326826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55" name="Oval 54"/>
          <p:cNvSpPr/>
          <p:nvPr/>
        </p:nvSpPr>
        <p:spPr bwMode="auto">
          <a:xfrm>
            <a:off x="2804480" y="326826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58" name="Oval 57"/>
          <p:cNvSpPr/>
          <p:nvPr/>
        </p:nvSpPr>
        <p:spPr bwMode="auto">
          <a:xfrm>
            <a:off x="447043" y="3214688"/>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61" name="Oval 60"/>
          <p:cNvSpPr/>
          <p:nvPr/>
        </p:nvSpPr>
        <p:spPr bwMode="auto">
          <a:xfrm>
            <a:off x="2268699" y="4071938"/>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65" name="Curved Connector 64"/>
          <p:cNvCxnSpPr>
            <a:stCxn id="61" idx="6"/>
            <a:endCxn id="42" idx="6"/>
          </p:cNvCxnSpPr>
          <p:nvPr/>
        </p:nvCxnSpPr>
        <p:spPr bwMode="auto">
          <a:xfrm flipH="1" flipV="1">
            <a:off x="2643746" y="1982391"/>
            <a:ext cx="53578" cy="2303859"/>
          </a:xfrm>
          <a:prstGeom prst="curvedConnector3">
            <a:avLst>
              <a:gd name="adj1" fmla="val -2014406"/>
            </a:avLst>
          </a:prstGeom>
          <a:solidFill>
            <a:srgbClr val="6C7472"/>
          </a:solidFill>
          <a:ln w="50800" cap="flat" cmpd="sng" algn="ctr">
            <a:solidFill>
              <a:schemeClr val="tx1">
                <a:lumMod val="75000"/>
              </a:schemeClr>
            </a:solidFill>
            <a:prstDash val="dot"/>
            <a:round/>
            <a:headEnd type="none" w="med" len="med"/>
            <a:tailEnd type="arrow" w="med" len="med"/>
          </a:ln>
          <a:effectLst/>
        </p:spPr>
      </p:cxnSp>
      <p:sp>
        <p:nvSpPr>
          <p:cNvPr id="99" name="TextBox 98"/>
          <p:cNvSpPr txBox="1"/>
          <p:nvPr/>
        </p:nvSpPr>
        <p:spPr>
          <a:xfrm>
            <a:off x="5410200" y="304800"/>
            <a:ext cx="1155760" cy="341919"/>
          </a:xfrm>
          <a:prstGeom prst="rect">
            <a:avLst/>
          </a:prstGeom>
          <a:ln/>
        </p:spPr>
        <p:style>
          <a:lnRef idx="1">
            <a:schemeClr val="accent2"/>
          </a:lnRef>
          <a:fillRef idx="2">
            <a:schemeClr val="accent2"/>
          </a:fillRef>
          <a:effectRef idx="1">
            <a:schemeClr val="accent2"/>
          </a:effectRef>
          <a:fontRef idx="minor">
            <a:schemeClr val="dk1"/>
          </a:fontRef>
        </p:style>
        <p:txBody>
          <a:bodyPr wrap="none" lIns="64291" tIns="32146" rIns="64291" bIns="32146" rtlCol="0">
            <a:spAutoFit/>
          </a:bodyPr>
          <a:lstStyle/>
          <a:p>
            <a:r>
              <a:rPr lang="en-US" dirty="0" smtClean="0"/>
              <a:t>Iteration 2</a:t>
            </a:r>
            <a:endParaRPr lang="en-US" dirty="0"/>
          </a:p>
        </p:txBody>
      </p:sp>
      <p:grpSp>
        <p:nvGrpSpPr>
          <p:cNvPr id="3" name="Group 120"/>
          <p:cNvGrpSpPr/>
          <p:nvPr/>
        </p:nvGrpSpPr>
        <p:grpSpPr>
          <a:xfrm>
            <a:off x="4831556" y="381000"/>
            <a:ext cx="3179964" cy="3536156"/>
            <a:chOff x="6045200" y="2590800"/>
            <a:chExt cx="4522616" cy="5029200"/>
          </a:xfrm>
        </p:grpSpPr>
        <p:cxnSp>
          <p:nvCxnSpPr>
            <p:cNvPr id="70" name="Straight Arrow Connector 69"/>
            <p:cNvCxnSpPr/>
            <p:nvPr/>
          </p:nvCxnSpPr>
          <p:spPr bwMode="auto">
            <a:xfrm rot="5400000">
              <a:off x="9120016" y="4572000"/>
              <a:ext cx="609600" cy="1588"/>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71" name="Straight Arrow Connector 70"/>
            <p:cNvCxnSpPr/>
            <p:nvPr/>
          </p:nvCxnSpPr>
          <p:spPr bwMode="auto">
            <a:xfrm rot="5400000">
              <a:off x="9158116" y="3467100"/>
              <a:ext cx="533400" cy="1588"/>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72" name="Straight Arrow Connector 71"/>
            <p:cNvCxnSpPr>
              <a:endCxn id="94" idx="5"/>
            </p:cNvCxnSpPr>
            <p:nvPr/>
          </p:nvCxnSpPr>
          <p:spPr bwMode="auto">
            <a:xfrm rot="10800000">
              <a:off x="7125742" y="6539332"/>
              <a:ext cx="2159748" cy="991394"/>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73" name="Straight Arrow Connector 72"/>
            <p:cNvCxnSpPr>
              <a:stCxn id="78" idx="2"/>
              <a:endCxn id="94" idx="7"/>
            </p:cNvCxnSpPr>
            <p:nvPr/>
          </p:nvCxnSpPr>
          <p:spPr bwMode="auto">
            <a:xfrm rot="10800000" flipV="1">
              <a:off x="7125742" y="4038600"/>
              <a:ext cx="1994274" cy="2069680"/>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75" name="Oval 74"/>
            <p:cNvSpPr/>
            <p:nvPr/>
          </p:nvSpPr>
          <p:spPr bwMode="auto">
            <a:xfrm>
              <a:off x="9120016" y="2590800"/>
              <a:ext cx="609600" cy="609600"/>
            </a:xfrm>
            <a:prstGeom prst="ellipse">
              <a:avLst/>
            </a:prstGeom>
            <a:solidFill>
              <a:srgbClr val="FF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78" name="Oval 77"/>
            <p:cNvSpPr/>
            <p:nvPr/>
          </p:nvSpPr>
          <p:spPr bwMode="auto">
            <a:xfrm>
              <a:off x="9120016" y="3733800"/>
              <a:ext cx="609600" cy="609600"/>
            </a:xfrm>
            <a:prstGeom prst="ellipse">
              <a:avLst/>
            </a:prstGeom>
            <a:solidFill>
              <a:srgbClr val="FF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80" name="Straight Arrow Connector 79"/>
            <p:cNvCxnSpPr/>
            <p:nvPr/>
          </p:nvCxnSpPr>
          <p:spPr bwMode="auto">
            <a:xfrm rot="5400000">
              <a:off x="8764042" y="5511426"/>
              <a:ext cx="483348" cy="407148"/>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81" name="Straight Arrow Connector 80"/>
            <p:cNvCxnSpPr/>
            <p:nvPr/>
          </p:nvCxnSpPr>
          <p:spPr bwMode="auto">
            <a:xfrm rot="16200000" flipH="1">
              <a:off x="9602242" y="5435226"/>
              <a:ext cx="483348" cy="407148"/>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82" name="Straight Arrow Connector 81"/>
            <p:cNvCxnSpPr/>
            <p:nvPr/>
          </p:nvCxnSpPr>
          <p:spPr bwMode="auto">
            <a:xfrm rot="16200000" flipH="1">
              <a:off x="8687842" y="6502026"/>
              <a:ext cx="711948" cy="483348"/>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83" name="Straight Arrow Connector 82"/>
            <p:cNvCxnSpPr/>
            <p:nvPr/>
          </p:nvCxnSpPr>
          <p:spPr bwMode="auto">
            <a:xfrm rot="5400000">
              <a:off x="9526042" y="6578226"/>
              <a:ext cx="711948" cy="330948"/>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85" name="Oval 84"/>
            <p:cNvSpPr/>
            <p:nvPr/>
          </p:nvSpPr>
          <p:spPr bwMode="auto">
            <a:xfrm>
              <a:off x="9120016" y="4953000"/>
              <a:ext cx="609600" cy="609600"/>
            </a:xfrm>
            <a:prstGeom prst="ellipse">
              <a:avLst/>
            </a:prstGeom>
            <a:solidFill>
              <a:srgbClr val="FF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88" name="Oval 87"/>
            <p:cNvSpPr/>
            <p:nvPr/>
          </p:nvSpPr>
          <p:spPr bwMode="auto">
            <a:xfrm>
              <a:off x="8281816" y="5867400"/>
              <a:ext cx="609600" cy="609600"/>
            </a:xfrm>
            <a:prstGeom prst="ellipse">
              <a:avLst/>
            </a:prstGeom>
            <a:solidFill>
              <a:srgbClr val="FF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91" name="Oval 90"/>
            <p:cNvSpPr/>
            <p:nvPr/>
          </p:nvSpPr>
          <p:spPr bwMode="auto">
            <a:xfrm>
              <a:off x="9958216" y="5867400"/>
              <a:ext cx="609600" cy="609600"/>
            </a:xfrm>
            <a:prstGeom prst="ellipse">
              <a:avLst/>
            </a:prstGeom>
            <a:solidFill>
              <a:srgbClr val="FF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94" name="Oval 93"/>
            <p:cNvSpPr/>
            <p:nvPr/>
          </p:nvSpPr>
          <p:spPr bwMode="auto">
            <a:xfrm>
              <a:off x="6605416" y="6019006"/>
              <a:ext cx="609600" cy="609600"/>
            </a:xfrm>
            <a:prstGeom prst="ellipse">
              <a:avLst/>
            </a:prstGeom>
            <a:solidFill>
              <a:srgbClr val="FF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97" name="Oval 96"/>
            <p:cNvSpPr/>
            <p:nvPr/>
          </p:nvSpPr>
          <p:spPr bwMode="auto">
            <a:xfrm>
              <a:off x="9196216" y="7010400"/>
              <a:ext cx="609600" cy="609600"/>
            </a:xfrm>
            <a:prstGeom prst="ellipse">
              <a:avLst/>
            </a:prstGeom>
            <a:solidFill>
              <a:srgbClr val="FF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pic>
          <p:nvPicPr>
            <p:cNvPr id="105" name="Picture 104" descr="latex-image-1.pdf"/>
            <p:cNvPicPr>
              <a:picLocks noChangeAspect="1"/>
            </p:cNvPicPr>
            <p:nvPr/>
          </p:nvPicPr>
          <p:blipFill>
            <a:blip r:embed="rId2" cstate="print"/>
            <a:stretch>
              <a:fillRect/>
            </a:stretch>
          </p:blipFill>
          <p:spPr>
            <a:xfrm>
              <a:off x="6045200" y="5638800"/>
              <a:ext cx="812800" cy="381000"/>
            </a:xfrm>
            <a:prstGeom prst="rect">
              <a:avLst/>
            </a:prstGeom>
          </p:spPr>
        </p:pic>
      </p:grpSp>
      <p:cxnSp>
        <p:nvCxnSpPr>
          <p:cNvPr id="100" name="Curved Connector 99"/>
          <p:cNvCxnSpPr/>
          <p:nvPr/>
        </p:nvCxnSpPr>
        <p:spPr bwMode="auto">
          <a:xfrm flipH="1" flipV="1">
            <a:off x="7422161" y="1345407"/>
            <a:ext cx="53578" cy="2303859"/>
          </a:xfrm>
          <a:prstGeom prst="curvedConnector3">
            <a:avLst>
              <a:gd name="adj1" fmla="val -2014406"/>
            </a:avLst>
          </a:prstGeom>
          <a:solidFill>
            <a:srgbClr val="6C7472"/>
          </a:solidFill>
          <a:ln w="50800" cap="flat" cmpd="sng" algn="ctr">
            <a:solidFill>
              <a:schemeClr val="tx1">
                <a:lumMod val="75000"/>
              </a:schemeClr>
            </a:solidFill>
            <a:prstDash val="dot"/>
            <a:round/>
            <a:headEnd type="none" w="med" len="med"/>
            <a:tailEnd type="arrow" w="med" len="med"/>
          </a:ln>
          <a:effectLst/>
        </p:spPr>
      </p:cxnSp>
      <p:sp>
        <p:nvSpPr>
          <p:cNvPr id="117" name="Multiply 116"/>
          <p:cNvSpPr/>
          <p:nvPr/>
        </p:nvSpPr>
        <p:spPr bwMode="auto">
          <a:xfrm>
            <a:off x="8206978" y="1935324"/>
            <a:ext cx="696516" cy="696516"/>
          </a:xfrm>
          <a:prstGeom prst="mathMultiply">
            <a:avLst/>
          </a:prstGeom>
          <a:solidFill>
            <a:srgbClr val="FF0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126" name="Striped Right Arrow 125"/>
          <p:cNvSpPr/>
          <p:nvPr/>
        </p:nvSpPr>
        <p:spPr bwMode="auto">
          <a:xfrm>
            <a:off x="3352800" y="914400"/>
            <a:ext cx="1982391" cy="1125141"/>
          </a:xfrm>
          <a:prstGeom prst="stripedRightArrow">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ctr" anchorCtr="0" compatLnSpc="1">
            <a:prstTxWarp prst="textNoShape">
              <a:avLst/>
            </a:prstTxWarp>
          </a:bodyPr>
          <a:lstStyle/>
          <a:p>
            <a:pPr algn="ctr" defTabSz="642915" fontAlgn="base">
              <a:spcBef>
                <a:spcPct val="0"/>
              </a:spcBef>
              <a:spcAft>
                <a:spcPct val="0"/>
              </a:spcAft>
            </a:pPr>
            <a:r>
              <a:rPr lang="en-US" sz="2200" dirty="0" smtClean="0">
                <a:ln>
                  <a:solidFill>
                    <a:schemeClr val="bg1"/>
                  </a:solidFill>
                </a:ln>
                <a:solidFill>
                  <a:schemeClr val="bg1"/>
                </a:solidFill>
                <a:latin typeface="Gill Sans Light" charset="0"/>
                <a:ea typeface="ヒラギノ角ゴ ProN W3" charset="-128"/>
                <a:cs typeface="ヒラギノ角ゴ ProN W3" charset="-128"/>
                <a:sym typeface="Gill Sans Light" charset="0"/>
              </a:rPr>
              <a:t>Refinement</a:t>
            </a:r>
            <a:endParaRPr lang="en-US" sz="2200" dirty="0">
              <a:ln>
                <a:solidFill>
                  <a:schemeClr val="bg1"/>
                </a:solidFill>
              </a:ln>
              <a:solidFill>
                <a:schemeClr val="bg1"/>
              </a:solidFill>
              <a:latin typeface="Gill Sans Light" charset="0"/>
              <a:ea typeface="ヒラギノ角ゴ ProN W3" charset="-128"/>
              <a:cs typeface="ヒラギノ角ゴ ProN W3" charset="-128"/>
              <a:sym typeface="Gill Sans Light" charset="0"/>
            </a:endParaRPr>
          </a:p>
        </p:txBody>
      </p:sp>
      <p:sp>
        <p:nvSpPr>
          <p:cNvPr id="127" name="TextBox 126"/>
          <p:cNvSpPr txBox="1"/>
          <p:nvPr/>
        </p:nvSpPr>
        <p:spPr>
          <a:xfrm>
            <a:off x="392907" y="4943682"/>
            <a:ext cx="2807493" cy="618918"/>
          </a:xfrm>
          <a:prstGeom prst="rect">
            <a:avLst/>
          </a:prstGeom>
        </p:spPr>
        <p:style>
          <a:lnRef idx="1">
            <a:schemeClr val="accent2"/>
          </a:lnRef>
          <a:fillRef idx="2">
            <a:schemeClr val="accent2"/>
          </a:fillRef>
          <a:effectRef idx="1">
            <a:schemeClr val="accent2"/>
          </a:effectRef>
          <a:fontRef idx="minor">
            <a:schemeClr val="dk1"/>
          </a:fontRef>
        </p:style>
        <p:txBody>
          <a:bodyPr wrap="square" lIns="64291" tIns="32146" rIns="64291" bIns="32146" rtlCol="0">
            <a:spAutoFit/>
          </a:bodyPr>
          <a:lstStyle/>
          <a:p>
            <a:pPr algn="l"/>
            <a:r>
              <a:rPr lang="en-US" dirty="0" smtClean="0"/>
              <a:t>Imprecise post </a:t>
            </a:r>
            <a:r>
              <a:rPr lang="en-US" dirty="0" err="1" smtClean="0">
                <a:sym typeface="Wingdings"/>
              </a:rPr>
              <a:t></a:t>
            </a:r>
            <a:r>
              <a:rPr lang="en-US" dirty="0" smtClean="0">
                <a:sym typeface="Wingdings"/>
              </a:rPr>
              <a:t> UD</a:t>
            </a:r>
          </a:p>
          <a:p>
            <a:pPr algn="l"/>
            <a:r>
              <a:rPr lang="en-US" dirty="0" smtClean="0">
                <a:sym typeface="Wingdings"/>
              </a:rPr>
              <a:t>Explore from root  OD</a:t>
            </a:r>
          </a:p>
        </p:txBody>
      </p:sp>
      <p:cxnSp>
        <p:nvCxnSpPr>
          <p:cNvPr id="59" name="Straight Arrow Connector 58"/>
          <p:cNvCxnSpPr/>
          <p:nvPr/>
        </p:nvCxnSpPr>
        <p:spPr bwMode="auto">
          <a:xfrm rot="5400000">
            <a:off x="6777965" y="4738425"/>
            <a:ext cx="339854" cy="286276"/>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60" name="Straight Arrow Connector 59"/>
          <p:cNvCxnSpPr/>
          <p:nvPr/>
        </p:nvCxnSpPr>
        <p:spPr bwMode="auto">
          <a:xfrm rot="16200000" flipH="1">
            <a:off x="7367325" y="4738425"/>
            <a:ext cx="339854" cy="286276"/>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62" name="Oval 61"/>
          <p:cNvSpPr/>
          <p:nvPr/>
        </p:nvSpPr>
        <p:spPr bwMode="auto">
          <a:xfrm>
            <a:off x="7028259" y="4345781"/>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64" name="Oval 63"/>
          <p:cNvSpPr/>
          <p:nvPr/>
        </p:nvSpPr>
        <p:spPr bwMode="auto">
          <a:xfrm>
            <a:off x="6438900" y="4988719"/>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66" name="Oval 65"/>
          <p:cNvSpPr/>
          <p:nvPr/>
        </p:nvSpPr>
        <p:spPr bwMode="auto">
          <a:xfrm>
            <a:off x="7617619" y="4988719"/>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67" name="Oval 66"/>
          <p:cNvSpPr/>
          <p:nvPr/>
        </p:nvSpPr>
        <p:spPr bwMode="auto">
          <a:xfrm>
            <a:off x="7081838" y="563165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68" name="Straight Arrow Connector 67"/>
          <p:cNvCxnSpPr>
            <a:stCxn id="64" idx="5"/>
            <a:endCxn id="67" idx="1"/>
          </p:cNvCxnSpPr>
          <p:nvPr/>
        </p:nvCxnSpPr>
        <p:spPr bwMode="auto">
          <a:xfrm rot="16200000" flipH="1">
            <a:off x="6804754" y="5354573"/>
            <a:ext cx="339854" cy="339854"/>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69" name="Straight Arrow Connector 68"/>
          <p:cNvCxnSpPr>
            <a:stCxn id="66" idx="3"/>
            <a:endCxn id="67" idx="7"/>
          </p:cNvCxnSpPr>
          <p:nvPr/>
        </p:nvCxnSpPr>
        <p:spPr bwMode="auto">
          <a:xfrm rot="5400000">
            <a:off x="7394114" y="5408151"/>
            <a:ext cx="339854" cy="232698"/>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74" name="Curved Connector 102"/>
          <p:cNvCxnSpPr>
            <a:stCxn id="67" idx="2"/>
            <a:endCxn id="94" idx="4"/>
          </p:cNvCxnSpPr>
          <p:nvPr/>
        </p:nvCxnSpPr>
        <p:spPr bwMode="auto">
          <a:xfrm rot="10800000">
            <a:off x="5439771" y="3220083"/>
            <a:ext cx="1642067" cy="2625886"/>
          </a:xfrm>
          <a:prstGeom prst="curvedConnector2">
            <a:avLst/>
          </a:prstGeom>
          <a:solidFill>
            <a:srgbClr val="6C7472"/>
          </a:solidFill>
          <a:ln w="50800" cap="flat" cmpd="sng" algn="ctr">
            <a:solidFill>
              <a:schemeClr val="tx1"/>
            </a:solidFill>
            <a:prstDash val="solid"/>
            <a:round/>
            <a:headEnd type="none" w="med" len="med"/>
            <a:tailEnd type="arrow"/>
          </a:ln>
          <a:effectLst/>
        </p:spPr>
      </p:cxnSp>
      <p:cxnSp>
        <p:nvCxnSpPr>
          <p:cNvPr id="76" name="Curved Connector 75"/>
          <p:cNvCxnSpPr>
            <a:stCxn id="67" idx="6"/>
          </p:cNvCxnSpPr>
          <p:nvPr/>
        </p:nvCxnSpPr>
        <p:spPr bwMode="auto">
          <a:xfrm flipH="1" flipV="1">
            <a:off x="7475739" y="3756422"/>
            <a:ext cx="34723" cy="2089547"/>
          </a:xfrm>
          <a:prstGeom prst="curvedConnector3">
            <a:avLst>
              <a:gd name="adj1" fmla="val -3585878"/>
            </a:avLst>
          </a:prstGeom>
          <a:solidFill>
            <a:srgbClr val="6C7472"/>
          </a:solidFill>
          <a:ln w="50800" cap="flat" cmpd="sng" algn="ctr">
            <a:solidFill>
              <a:schemeClr val="tx1">
                <a:lumMod val="75000"/>
              </a:schemeClr>
            </a:solidFill>
            <a:prstDash val="dot"/>
            <a:round/>
            <a:headEnd type="none" w="med" len="med"/>
            <a:tailEnd type="arrow" w="med" len="med"/>
          </a:ln>
          <a:effectLst/>
        </p:spPr>
      </p:cxnSp>
      <p:cxnSp>
        <p:nvCxnSpPr>
          <p:cNvPr id="86" name="Straight Arrow Connector 85"/>
          <p:cNvCxnSpPr/>
          <p:nvPr/>
        </p:nvCxnSpPr>
        <p:spPr bwMode="auto">
          <a:xfrm rot="5400000">
            <a:off x="7028818" y="4130910"/>
            <a:ext cx="428625" cy="1117"/>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90" name="Oval 89"/>
          <p:cNvSpPr/>
          <p:nvPr/>
        </p:nvSpPr>
        <p:spPr bwMode="auto">
          <a:xfrm>
            <a:off x="5206603" y="2792016"/>
            <a:ext cx="482203"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92" name="Multiply 91"/>
          <p:cNvSpPr/>
          <p:nvPr/>
        </p:nvSpPr>
        <p:spPr bwMode="auto">
          <a:xfrm>
            <a:off x="4724400" y="2309812"/>
            <a:ext cx="696516" cy="696516"/>
          </a:xfrm>
          <a:prstGeom prst="mathMultiply">
            <a:avLst/>
          </a:prstGeom>
          <a:solidFill>
            <a:srgbClr val="FF0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grpSp>
        <p:nvGrpSpPr>
          <p:cNvPr id="87" name="Group 26"/>
          <p:cNvGrpSpPr/>
          <p:nvPr/>
        </p:nvGrpSpPr>
        <p:grpSpPr>
          <a:xfrm>
            <a:off x="3429000" y="4953000"/>
            <a:ext cx="2152313" cy="1066800"/>
            <a:chOff x="3886200" y="4724400"/>
            <a:chExt cx="2152313" cy="1066800"/>
          </a:xfrm>
        </p:grpSpPr>
        <p:sp>
          <p:nvSpPr>
            <p:cNvPr id="89" name="Rectangle 88"/>
            <p:cNvSpPr/>
            <p:nvPr/>
          </p:nvSpPr>
          <p:spPr bwMode="auto">
            <a:xfrm>
              <a:off x="3886200" y="4724400"/>
              <a:ext cx="2133600" cy="1066800"/>
            </a:xfrm>
            <a:prstGeom prst="rect">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3" name="Oval 92"/>
            <p:cNvSpPr/>
            <p:nvPr/>
          </p:nvSpPr>
          <p:spPr bwMode="auto">
            <a:xfrm>
              <a:off x="4084320" y="5150428"/>
              <a:ext cx="182880" cy="182880"/>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95" name="Oval 94"/>
            <p:cNvSpPr/>
            <p:nvPr/>
          </p:nvSpPr>
          <p:spPr bwMode="auto">
            <a:xfrm>
              <a:off x="4084320" y="5424055"/>
              <a:ext cx="182880" cy="182880"/>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96" name="Oval 95"/>
            <p:cNvSpPr/>
            <p:nvPr/>
          </p:nvSpPr>
          <p:spPr bwMode="auto">
            <a:xfrm>
              <a:off x="4084320" y="4876800"/>
              <a:ext cx="182880" cy="182880"/>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600" dirty="0">
                <a:solidFill>
                  <a:schemeClr val="bg1"/>
                </a:solidFill>
                <a:latin typeface="Gill Sans Light" charset="0"/>
                <a:ea typeface="ヒラギノ角ゴ ProN W3" charset="-128"/>
                <a:cs typeface="ヒラギノ角ゴ ProN W3" charset="-128"/>
                <a:sym typeface="Gill Sans Light" charset="0"/>
              </a:endParaRPr>
            </a:p>
          </p:txBody>
        </p:sp>
        <p:sp>
          <p:nvSpPr>
            <p:cNvPr id="98" name="TextBox 97"/>
            <p:cNvSpPr txBox="1"/>
            <p:nvPr/>
          </p:nvSpPr>
          <p:spPr>
            <a:xfrm>
              <a:off x="4267200" y="4800600"/>
              <a:ext cx="1771313" cy="895917"/>
            </a:xfrm>
            <a:prstGeom prst="rect">
              <a:avLst/>
            </a:prstGeom>
            <a:noFill/>
          </p:spPr>
          <p:txBody>
            <a:bodyPr wrap="none" lIns="64291" tIns="32146" rIns="64291" bIns="32146" rtlCol="0">
              <a:spAutoFit/>
            </a:bodyPr>
            <a:lstStyle/>
            <a:p>
              <a:r>
                <a:rPr lang="en-US" dirty="0" smtClean="0"/>
                <a:t>Unlabeled</a:t>
              </a:r>
            </a:p>
            <a:p>
              <a:r>
                <a:rPr lang="en-US" dirty="0" smtClean="0"/>
                <a:t>Pred. abs. label</a:t>
              </a:r>
            </a:p>
            <a:p>
              <a:r>
                <a:rPr lang="en-US" dirty="0" err="1" smtClean="0"/>
                <a:t>Interpolant</a:t>
              </a:r>
              <a:r>
                <a:rPr lang="en-US" dirty="0" smtClean="0"/>
                <a:t> label</a:t>
              </a: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7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2" grpId="0" animBg="1"/>
      <p:bldP spid="135" grpId="0" animBg="1"/>
      <p:bldP spid="133" grpId="0" animBg="1"/>
      <p:bldP spid="131" grpId="0" animBg="1"/>
      <p:bldP spid="130" grpId="0" animBg="1"/>
      <p:bldP spid="42" grpId="0" animBg="1"/>
      <p:bldP spid="49" grpId="0" animBg="1"/>
      <p:bldP spid="52" grpId="0" animBg="1"/>
      <p:bldP spid="55" grpId="0" animBg="1"/>
      <p:bldP spid="58" grpId="0" animBg="1"/>
      <p:bldP spid="61" grpId="0" animBg="1"/>
      <p:bldP spid="99" grpId="0" animBg="1"/>
      <p:bldP spid="117" grpId="0" animBg="1"/>
      <p:bldP spid="127" grpId="0" animBg="1"/>
      <p:bldP spid="62" grpId="0" animBg="1"/>
      <p:bldP spid="64" grpId="0" animBg="1"/>
      <p:bldP spid="66" grpId="0" animBg="1"/>
      <p:bldP spid="67" grpId="0" animBg="1"/>
      <p:bldP spid="90" grpId="0" animBg="1"/>
      <p:bldP spid="9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UFO Algorithm</a:t>
            </a:r>
            <a:endParaRPr lang="en-US" dirty="0"/>
          </a:p>
        </p:txBody>
      </p:sp>
      <p:pic>
        <p:nvPicPr>
          <p:cNvPr id="4" name="Picture 3" descr="ufomain.png"/>
          <p:cNvPicPr>
            <a:picLocks noChangeAspect="1"/>
          </p:cNvPicPr>
          <p:nvPr/>
        </p:nvPicPr>
        <p:blipFill>
          <a:blip r:embed="rId2" cstate="print"/>
          <a:stretch>
            <a:fillRect/>
          </a:stretch>
        </p:blipFill>
        <p:spPr>
          <a:xfrm>
            <a:off x="850812" y="990600"/>
            <a:ext cx="2375562" cy="3505200"/>
          </a:xfrm>
          <a:prstGeom prst="rect">
            <a:avLst/>
          </a:prstGeom>
        </p:spPr>
      </p:pic>
      <p:pic>
        <p:nvPicPr>
          <p:cNvPr id="5" name="Picture 4" descr="ufoexpand.png"/>
          <p:cNvPicPr>
            <a:picLocks noChangeAspect="1"/>
          </p:cNvPicPr>
          <p:nvPr/>
        </p:nvPicPr>
        <p:blipFill>
          <a:blip r:embed="rId3" cstate="print"/>
          <a:stretch>
            <a:fillRect/>
          </a:stretch>
        </p:blipFill>
        <p:spPr>
          <a:xfrm>
            <a:off x="4191000" y="914400"/>
            <a:ext cx="4617985" cy="4963347"/>
          </a:xfrm>
          <a:prstGeom prst="rect">
            <a:avLst/>
          </a:prstGeom>
        </p:spPr>
      </p:pic>
      <p:pic>
        <p:nvPicPr>
          <p:cNvPr id="7" name="Picture 6" descr="expandnode.png"/>
          <p:cNvPicPr>
            <a:picLocks noChangeAspect="1"/>
          </p:cNvPicPr>
          <p:nvPr/>
        </p:nvPicPr>
        <p:blipFill>
          <a:blip r:embed="rId4" cstate="print"/>
          <a:stretch>
            <a:fillRect/>
          </a:stretch>
        </p:blipFill>
        <p:spPr>
          <a:xfrm>
            <a:off x="838200" y="4495800"/>
            <a:ext cx="2806788" cy="1530207"/>
          </a:xfrm>
          <a:prstGeom prst="rect">
            <a:avLst/>
          </a:prstGeom>
        </p:spPr>
      </p:pic>
      <p:sp>
        <p:nvSpPr>
          <p:cNvPr id="6" name="Rounded Rectangular Callout 5"/>
          <p:cNvSpPr/>
          <p:nvPr/>
        </p:nvSpPr>
        <p:spPr bwMode="auto">
          <a:xfrm>
            <a:off x="2667000" y="1295400"/>
            <a:ext cx="1371600" cy="457200"/>
          </a:xfrm>
          <a:prstGeom prst="wedgeRoundRectCallout">
            <a:avLst>
              <a:gd name="adj1" fmla="val -64267"/>
              <a:gd name="adj2" fmla="val 110985"/>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Explore</a:t>
            </a:r>
          </a:p>
        </p:txBody>
      </p:sp>
      <p:sp>
        <p:nvSpPr>
          <p:cNvPr id="8" name="Rounded Rectangular Callout 7"/>
          <p:cNvSpPr/>
          <p:nvPr/>
        </p:nvSpPr>
        <p:spPr bwMode="auto">
          <a:xfrm>
            <a:off x="2667000" y="1295400"/>
            <a:ext cx="1371600" cy="457200"/>
          </a:xfrm>
          <a:prstGeom prst="wedgeRoundRectCallout">
            <a:avLst>
              <a:gd name="adj1" fmla="val 66036"/>
              <a:gd name="adj2" fmla="val -110228"/>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Explore</a:t>
            </a:r>
          </a:p>
        </p:txBody>
      </p:sp>
      <p:sp>
        <p:nvSpPr>
          <p:cNvPr id="9" name="Rounded Rectangular Callout 8"/>
          <p:cNvSpPr/>
          <p:nvPr/>
        </p:nvSpPr>
        <p:spPr bwMode="auto">
          <a:xfrm>
            <a:off x="2895600" y="2362200"/>
            <a:ext cx="1371600" cy="457200"/>
          </a:xfrm>
          <a:prstGeom prst="wedgeRoundRectCallout">
            <a:avLst>
              <a:gd name="adj1" fmla="val -68308"/>
              <a:gd name="adj2" fmla="val -4168"/>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Refine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Topological Ordering</a:t>
            </a:r>
            <a:endParaRPr lang="en-US" dirty="0"/>
          </a:p>
        </p:txBody>
      </p:sp>
      <p:sp>
        <p:nvSpPr>
          <p:cNvPr id="3" name="Content Placeholder 2"/>
          <p:cNvSpPr>
            <a:spLocks noGrp="1"/>
          </p:cNvSpPr>
          <p:nvPr>
            <p:ph idx="1"/>
          </p:nvPr>
        </p:nvSpPr>
        <p:spPr>
          <a:xfrm>
            <a:off x="533400" y="1295400"/>
            <a:ext cx="4953000" cy="4800600"/>
          </a:xfrm>
        </p:spPr>
        <p:txBody>
          <a:bodyPr/>
          <a:lstStyle/>
          <a:p>
            <a:r>
              <a:rPr lang="en-US" b="1" dirty="0" smtClean="0"/>
              <a:t>Definition (WTO):</a:t>
            </a:r>
          </a:p>
          <a:p>
            <a:r>
              <a:rPr lang="en-US" dirty="0" smtClean="0"/>
              <a:t>   A weak topological order (WTO) of a DAG G = (V, E) is a well-</a:t>
            </a:r>
            <a:r>
              <a:rPr lang="en-US" dirty="0" err="1" smtClean="0"/>
              <a:t>parenthesised</a:t>
            </a:r>
            <a:r>
              <a:rPr lang="en-US" dirty="0" smtClean="0"/>
              <a:t> total-order </a:t>
            </a:r>
            <a:r>
              <a:rPr lang="en-US" dirty="0" smtClean="0">
                <a:latin typeface="cmsy10"/>
              </a:rPr>
              <a:t>¹</a:t>
            </a:r>
            <a:r>
              <a:rPr lang="en-US" dirty="0" smtClean="0"/>
              <a:t> of V without two consecutive ‘(‘ such that for every edge (u, v) </a:t>
            </a:r>
            <a:r>
              <a:rPr lang="en-US" dirty="0" smtClean="0">
                <a:latin typeface="cmsy10"/>
              </a:rPr>
              <a:t>2</a:t>
            </a:r>
            <a:r>
              <a:rPr lang="en-US" dirty="0" smtClean="0"/>
              <a:t> E:</a:t>
            </a:r>
          </a:p>
          <a:p>
            <a:endParaRPr lang="en-US" dirty="0" smtClean="0"/>
          </a:p>
          <a:p>
            <a:endParaRPr lang="en-US" dirty="0" smtClean="0"/>
          </a:p>
          <a:p>
            <a:r>
              <a:rPr lang="en-US" dirty="0" smtClean="0"/>
              <a:t>Elements between two matching paren. are called </a:t>
            </a:r>
            <a:r>
              <a:rPr lang="en-US" i="1" dirty="0" smtClean="0"/>
              <a:t>components</a:t>
            </a:r>
            <a:endParaRPr lang="en-US" dirty="0" smtClean="0"/>
          </a:p>
          <a:p>
            <a:endParaRPr lang="en-US" dirty="0" smtClean="0"/>
          </a:p>
          <a:p>
            <a:r>
              <a:rPr lang="en-US" dirty="0" smtClean="0"/>
              <a:t>First element of a component is called </a:t>
            </a:r>
            <a:r>
              <a:rPr lang="en-US" i="1" dirty="0" smtClean="0"/>
              <a:t>head</a:t>
            </a:r>
          </a:p>
          <a:p>
            <a:endParaRPr lang="en-US" i="1" dirty="0" smtClean="0"/>
          </a:p>
          <a:p>
            <a:r>
              <a:rPr lang="en-US" dirty="0" smtClean="0">
                <a:latin typeface="cmmi10"/>
              </a:rPr>
              <a:t>!</a:t>
            </a:r>
            <a:r>
              <a:rPr lang="en-US" dirty="0" smtClean="0"/>
              <a:t>(u) is the set of heads of components containing u</a:t>
            </a:r>
          </a:p>
          <a:p>
            <a:r>
              <a:rPr lang="en-US" dirty="0" smtClean="0">
                <a:latin typeface="cmsy10"/>
              </a:rPr>
              <a:t>     </a:t>
            </a:r>
            <a:endParaRPr lang="en-US" dirty="0">
              <a:latin typeface="cmsy10"/>
            </a:endParaRPr>
          </a:p>
        </p:txBody>
      </p:sp>
      <p:pic>
        <p:nvPicPr>
          <p:cNvPr id="5" name="Picture 4" descr="TP_tmp.emf"/>
          <p:cNvPicPr>
            <a:picLocks noChangeAspect="1"/>
          </p:cNvPicPr>
          <p:nvPr>
            <p:custDataLst>
              <p:tags r:id="rId1"/>
            </p:custDataLst>
          </p:nvPr>
        </p:nvPicPr>
        <p:blipFill>
          <a:blip r:embed="rId3" cstate="print"/>
          <a:stretch>
            <a:fillRect/>
          </a:stretch>
        </p:blipFill>
        <p:spPr>
          <a:xfrm>
            <a:off x="685800" y="2971800"/>
            <a:ext cx="4420568" cy="330282"/>
          </a:xfrm>
          <a:prstGeom prst="rect">
            <a:avLst/>
          </a:prstGeom>
        </p:spPr>
      </p:pic>
      <p:sp>
        <p:nvSpPr>
          <p:cNvPr id="49" name="TextBox 48"/>
          <p:cNvSpPr txBox="1"/>
          <p:nvPr/>
        </p:nvSpPr>
        <p:spPr>
          <a:xfrm>
            <a:off x="6019800" y="4648200"/>
            <a:ext cx="2904962" cy="523220"/>
          </a:xfrm>
          <a:prstGeom prst="rect">
            <a:avLst/>
          </a:prstGeom>
          <a:noFill/>
        </p:spPr>
        <p:txBody>
          <a:bodyPr wrap="none" rtlCol="0">
            <a:spAutoFit/>
          </a:bodyPr>
          <a:lstStyle/>
          <a:p>
            <a:r>
              <a:rPr lang="en-US" sz="2800" dirty="0" smtClean="0"/>
              <a:t>(1 (2 3 (4) 5 6) 7)</a:t>
            </a:r>
            <a:endParaRPr lang="en-US" sz="2800" dirty="0"/>
          </a:p>
        </p:txBody>
      </p:sp>
      <p:grpSp>
        <p:nvGrpSpPr>
          <p:cNvPr id="56" name="Group 55"/>
          <p:cNvGrpSpPr/>
          <p:nvPr/>
        </p:nvGrpSpPr>
        <p:grpSpPr>
          <a:xfrm>
            <a:off x="6477000" y="457200"/>
            <a:ext cx="2057400" cy="3350419"/>
            <a:chOff x="6477000" y="457200"/>
            <a:chExt cx="2057400" cy="3350419"/>
          </a:xfrm>
        </p:grpSpPr>
        <p:cxnSp>
          <p:nvCxnSpPr>
            <p:cNvPr id="13" name="Straight Arrow Connector 12"/>
            <p:cNvCxnSpPr>
              <a:stCxn id="18" idx="4"/>
              <a:endCxn id="23" idx="0"/>
            </p:cNvCxnSpPr>
            <p:nvPr/>
          </p:nvCxnSpPr>
          <p:spPr bwMode="auto">
            <a:xfrm>
              <a:off x="7730729" y="1689497"/>
              <a:ext cx="0" cy="428625"/>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14" name="Straight Arrow Connector 13"/>
            <p:cNvCxnSpPr>
              <a:stCxn id="17" idx="4"/>
              <a:endCxn id="18" idx="0"/>
            </p:cNvCxnSpPr>
            <p:nvPr/>
          </p:nvCxnSpPr>
          <p:spPr bwMode="auto">
            <a:xfrm>
              <a:off x="7730729" y="885825"/>
              <a:ext cx="0" cy="375047"/>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16" name="Straight Arrow Connector 15"/>
            <p:cNvCxnSpPr>
              <a:endCxn id="26" idx="7"/>
            </p:cNvCxnSpPr>
            <p:nvPr/>
          </p:nvCxnSpPr>
          <p:spPr bwMode="auto">
            <a:xfrm flipH="1">
              <a:off x="6842854" y="1475185"/>
              <a:ext cx="673004" cy="747380"/>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17" name="Oval 16"/>
            <p:cNvSpPr/>
            <p:nvPr/>
          </p:nvSpPr>
          <p:spPr bwMode="auto">
            <a:xfrm>
              <a:off x="7516416" y="457200"/>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1</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8" name="Oval 17"/>
            <p:cNvSpPr/>
            <p:nvPr/>
          </p:nvSpPr>
          <p:spPr bwMode="auto">
            <a:xfrm>
              <a:off x="7516416" y="1260872"/>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19" name="Straight Arrow Connector 18"/>
            <p:cNvCxnSpPr>
              <a:endCxn id="24" idx="7"/>
            </p:cNvCxnSpPr>
            <p:nvPr/>
          </p:nvCxnSpPr>
          <p:spPr bwMode="auto">
            <a:xfrm flipH="1">
              <a:off x="7292910" y="2483976"/>
              <a:ext cx="285719" cy="339855"/>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20" name="Straight Arrow Connector 19"/>
            <p:cNvCxnSpPr>
              <a:stCxn id="23" idx="5"/>
              <a:endCxn id="25" idx="1"/>
            </p:cNvCxnSpPr>
            <p:nvPr/>
          </p:nvCxnSpPr>
          <p:spPr bwMode="auto">
            <a:xfrm>
              <a:off x="7882270" y="2483976"/>
              <a:ext cx="286276" cy="339855"/>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21" name="Straight Arrow Connector 20"/>
            <p:cNvCxnSpPr>
              <a:stCxn id="24" idx="5"/>
              <a:endCxn id="27" idx="1"/>
            </p:cNvCxnSpPr>
            <p:nvPr/>
          </p:nvCxnSpPr>
          <p:spPr bwMode="auto">
            <a:xfrm>
              <a:off x="7292910" y="3126914"/>
              <a:ext cx="266036" cy="314851"/>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22" name="Straight Arrow Connector 21"/>
            <p:cNvCxnSpPr>
              <a:stCxn id="25" idx="3"/>
              <a:endCxn id="27" idx="7"/>
            </p:cNvCxnSpPr>
            <p:nvPr/>
          </p:nvCxnSpPr>
          <p:spPr bwMode="auto">
            <a:xfrm flipH="1">
              <a:off x="7862029" y="3126914"/>
              <a:ext cx="306517" cy="314851"/>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23" name="Oval 22"/>
            <p:cNvSpPr/>
            <p:nvPr/>
          </p:nvSpPr>
          <p:spPr bwMode="auto">
            <a:xfrm>
              <a:off x="7516416" y="2118122"/>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3</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24" name="Oval 23"/>
            <p:cNvSpPr/>
            <p:nvPr/>
          </p:nvSpPr>
          <p:spPr bwMode="auto">
            <a:xfrm>
              <a:off x="6927056" y="2761060"/>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4</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25" name="Oval 24"/>
            <p:cNvSpPr/>
            <p:nvPr/>
          </p:nvSpPr>
          <p:spPr bwMode="auto">
            <a:xfrm>
              <a:off x="8105775" y="2761060"/>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5</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26" name="Oval 25"/>
            <p:cNvSpPr/>
            <p:nvPr/>
          </p:nvSpPr>
          <p:spPr bwMode="auto">
            <a:xfrm>
              <a:off x="6477000" y="2159794"/>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7</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27" name="Oval 26"/>
            <p:cNvSpPr/>
            <p:nvPr/>
          </p:nvSpPr>
          <p:spPr bwMode="auto">
            <a:xfrm>
              <a:off x="7496175" y="3378994"/>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6</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28" name="Curved Connector 27"/>
            <p:cNvCxnSpPr>
              <a:stCxn id="27" idx="6"/>
              <a:endCxn id="18" idx="6"/>
            </p:cNvCxnSpPr>
            <p:nvPr/>
          </p:nvCxnSpPr>
          <p:spPr bwMode="auto">
            <a:xfrm flipV="1">
              <a:off x="7924800" y="1475185"/>
              <a:ext cx="20241" cy="2118122"/>
            </a:xfrm>
            <a:prstGeom prst="curvedConnector3">
              <a:avLst>
                <a:gd name="adj1" fmla="val 4172656"/>
              </a:avLst>
            </a:prstGeom>
            <a:solidFill>
              <a:srgbClr val="6C7472"/>
            </a:solidFill>
            <a:ln w="50800" cap="flat" cmpd="sng" algn="ctr">
              <a:solidFill>
                <a:schemeClr val="tx1">
                  <a:lumMod val="75000"/>
                </a:schemeClr>
              </a:solidFill>
              <a:prstDash val="solid"/>
              <a:round/>
              <a:headEnd type="none" w="med" len="med"/>
              <a:tailEnd type="arrow" w="med" len="med"/>
            </a:ln>
            <a:effectLst/>
          </p:spPr>
        </p:cxnSp>
        <p:cxnSp>
          <p:nvCxnSpPr>
            <p:cNvPr id="53" name="Curved Connector 52"/>
            <p:cNvCxnSpPr>
              <a:stCxn id="24" idx="4"/>
              <a:endCxn id="24" idx="2"/>
            </p:cNvCxnSpPr>
            <p:nvPr/>
          </p:nvCxnSpPr>
          <p:spPr bwMode="auto">
            <a:xfrm rot="5400000" flipH="1">
              <a:off x="6927057" y="2975373"/>
              <a:ext cx="214312" cy="214313"/>
            </a:xfrm>
            <a:prstGeom prst="curvedConnector4">
              <a:avLst>
                <a:gd name="adj1" fmla="val -106667"/>
                <a:gd name="adj2" fmla="val 206666"/>
              </a:avLst>
            </a:prstGeom>
            <a:solidFill>
              <a:srgbClr val="6C7472"/>
            </a:solidFill>
            <a:ln w="50800" cap="flat" cmpd="sng" algn="ctr">
              <a:solidFill>
                <a:schemeClr val="tx1">
                  <a:lumMod val="75000"/>
                </a:schemeClr>
              </a:solidFill>
              <a:prstDash val="solid"/>
              <a:round/>
              <a:headEnd type="none" w="med" len="med"/>
              <a:tailEnd type="arrow" w="med" len="med"/>
            </a:ln>
            <a:effectLst/>
          </p:spPr>
        </p:cxnSp>
      </p:grpSp>
      <p:sp>
        <p:nvSpPr>
          <p:cNvPr id="57" name="TextBox 56"/>
          <p:cNvSpPr txBox="1"/>
          <p:nvPr/>
        </p:nvSpPr>
        <p:spPr>
          <a:xfrm>
            <a:off x="5791200" y="4114800"/>
            <a:ext cx="1135183"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b="1" dirty="0" smtClean="0"/>
              <a:t>WTO:</a:t>
            </a:r>
            <a:endParaRPr lang="en-US" sz="2800" b="1" dirty="0"/>
          </a:p>
        </p:txBody>
      </p:sp>
      <p:sp>
        <p:nvSpPr>
          <p:cNvPr id="58" name="TextBox 57"/>
          <p:cNvSpPr txBox="1"/>
          <p:nvPr/>
        </p:nvSpPr>
        <p:spPr>
          <a:xfrm>
            <a:off x="5638800" y="152400"/>
            <a:ext cx="1103187"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800" b="1" dirty="0" smtClean="0"/>
              <a:t>DAG:</a:t>
            </a:r>
            <a:endParaRPr lang="en-US" sz="2800" b="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2293938"/>
            <a:ext cx="4267200" cy="430875"/>
          </a:xfrm>
        </p:spPr>
        <p:txBody>
          <a:bodyPr/>
          <a:lstStyle/>
          <a:p>
            <a:r>
              <a:rPr lang="en-US" dirty="0" smtClean="0"/>
              <a:t>Refinement</a:t>
            </a:r>
            <a:endParaRPr lang="en-US" dirty="0"/>
          </a:p>
        </p:txBody>
      </p:sp>
      <p:sp>
        <p:nvSpPr>
          <p:cNvPr id="5" name="Subtitle 4"/>
          <p:cNvSpPr>
            <a:spLocks noGrp="1"/>
          </p:cNvSpPr>
          <p:nvPr>
            <p:ph type="subTitle" idx="1"/>
          </p:nvPr>
        </p:nvSpPr>
        <p:spPr/>
        <p:txBody>
          <a:bodyPr/>
          <a:lstStyle/>
          <a:p>
            <a:r>
              <a:rPr lang="en-US" dirty="0" smtClean="0"/>
              <a:t>DAG Interpolation</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533400" y="228600"/>
            <a:ext cx="8153400" cy="5943600"/>
          </a:xfrm>
        </p:spPr>
        <p:txBody>
          <a:bodyPr>
            <a:normAutofit fontScale="92500" lnSpcReduction="10000"/>
          </a:bodyPr>
          <a:lstStyle/>
          <a:p>
            <a:r>
              <a:rPr lang="en-US" sz="1600" dirty="0" smtClean="0"/>
              <a:t>Copyright  2013 Carnegie Mellon University</a:t>
            </a:r>
          </a:p>
          <a:p>
            <a:endParaRPr lang="en-US" sz="1600" dirty="0" smtClean="0"/>
          </a:p>
          <a:p>
            <a:r>
              <a:rPr lang="en-US" sz="1600" dirty="0" smtClean="0"/>
              <a:t>This material is based upon work funded and supported by the Department of Defense under Contract No. FA8721-05-C-0003 with Carnegie Mellon University for the operation of the Software Engineering Institute, a federally funded research and development center.</a:t>
            </a:r>
          </a:p>
          <a:p>
            <a:endParaRPr lang="en-US" sz="1600" dirty="0" smtClean="0"/>
          </a:p>
          <a:p>
            <a:r>
              <a:rPr lang="en-US" sz="1600" dirty="0" smtClean="0"/>
              <a:t> Any opinions, findings and conclusions or recommendations expressed in this material are those of the author(s) and do not necessarily reflect the views of the United States Department of Defense.</a:t>
            </a:r>
          </a:p>
          <a:p>
            <a:endParaRPr lang="en-US" sz="1600" dirty="0" smtClean="0"/>
          </a:p>
          <a:p>
            <a:r>
              <a:rPr lang="en-US" sz="1600" dirty="0" smtClean="0"/>
              <a:t> 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endParaRPr lang="en-US" sz="1600" dirty="0" smtClean="0"/>
          </a:p>
          <a:p>
            <a:r>
              <a:rPr lang="en-US" sz="1600" dirty="0" smtClean="0"/>
              <a:t>This material has been approved for public release and unlimited distribution.</a:t>
            </a:r>
          </a:p>
          <a:p>
            <a:r>
              <a:rPr lang="en-US" sz="1600" dirty="0" smtClean="0"/>
              <a:t> </a:t>
            </a:r>
          </a:p>
          <a:p>
            <a:r>
              <a:rPr lang="en-US" sz="1600" dirty="0" smtClean="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a:t>
            </a:r>
            <a:r>
              <a:rPr lang="en-US" sz="1600" dirty="0" smtClean="0">
                <a:hlinkClick r:id="rId3"/>
              </a:rPr>
              <a:t>permission@sei.cmu.edu</a:t>
            </a:r>
            <a:r>
              <a:rPr lang="en-US" sz="1600" dirty="0" smtClean="0"/>
              <a:t>.</a:t>
            </a:r>
          </a:p>
          <a:p>
            <a:r>
              <a:rPr lang="en-US" sz="1600" dirty="0" smtClean="0"/>
              <a:t> </a:t>
            </a:r>
          </a:p>
          <a:p>
            <a:r>
              <a:rPr lang="en-US" sz="1600" dirty="0" smtClean="0"/>
              <a:t>DM-0000399</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Craig Interpolation Theorem</a:t>
            </a:r>
            <a:endParaRPr lang="en-US" dirty="0"/>
          </a:p>
        </p:txBody>
      </p:sp>
      <p:sp>
        <p:nvSpPr>
          <p:cNvPr id="3" name="Content Placeholder 2"/>
          <p:cNvSpPr>
            <a:spLocks noGrp="1"/>
          </p:cNvSpPr>
          <p:nvPr>
            <p:ph idx="1"/>
          </p:nvPr>
        </p:nvSpPr>
        <p:spPr/>
        <p:txBody>
          <a:bodyPr/>
          <a:lstStyle/>
          <a:p>
            <a:r>
              <a:rPr lang="en-US" b="1" dirty="0" smtClean="0"/>
              <a:t>Theorem</a:t>
            </a:r>
            <a:r>
              <a:rPr lang="en-US" dirty="0" smtClean="0"/>
              <a:t> (Craig 1957)</a:t>
            </a:r>
          </a:p>
          <a:p>
            <a:r>
              <a:rPr lang="en-US" dirty="0" smtClean="0"/>
              <a:t>Let A and B be two First Order (FO) formulae such that A </a:t>
            </a:r>
            <a:r>
              <a:rPr lang="en-US" dirty="0" smtClean="0">
                <a:latin typeface="cmsy10"/>
              </a:rPr>
              <a:t>)</a:t>
            </a:r>
            <a:r>
              <a:rPr lang="en-US" dirty="0" smtClean="0"/>
              <a:t> </a:t>
            </a:r>
            <a:r>
              <a:rPr lang="en-US" dirty="0" smtClean="0">
                <a:latin typeface="cmsy10"/>
              </a:rPr>
              <a:t>:</a:t>
            </a:r>
            <a:r>
              <a:rPr lang="en-US" dirty="0" smtClean="0"/>
              <a:t>B, then there exists a FO formula I, denoted ITP(A, B), such that</a:t>
            </a:r>
          </a:p>
          <a:p>
            <a:r>
              <a:rPr lang="en-US" b="1" dirty="0" smtClean="0"/>
              <a:t>     </a:t>
            </a:r>
            <a:r>
              <a:rPr lang="en-US" dirty="0" smtClean="0"/>
              <a:t>A </a:t>
            </a:r>
            <a:r>
              <a:rPr lang="en-US" dirty="0" smtClean="0">
                <a:latin typeface="cmsy10"/>
              </a:rPr>
              <a:t>)</a:t>
            </a:r>
            <a:r>
              <a:rPr lang="en-US" dirty="0" smtClean="0"/>
              <a:t> I                 </a:t>
            </a:r>
            <a:r>
              <a:rPr lang="en-US" dirty="0" err="1" smtClean="0"/>
              <a:t>I</a:t>
            </a:r>
            <a:r>
              <a:rPr lang="en-US" dirty="0" smtClean="0"/>
              <a:t> </a:t>
            </a:r>
            <a:r>
              <a:rPr lang="en-US" dirty="0" smtClean="0">
                <a:latin typeface="cmsy10"/>
              </a:rPr>
              <a:t>)</a:t>
            </a:r>
            <a:r>
              <a:rPr lang="en-US" dirty="0" smtClean="0"/>
              <a:t> </a:t>
            </a:r>
            <a:r>
              <a:rPr lang="en-US" dirty="0" smtClean="0">
                <a:latin typeface="cmsy10"/>
              </a:rPr>
              <a:t>:</a:t>
            </a:r>
            <a:r>
              <a:rPr lang="en-US" dirty="0" smtClean="0"/>
              <a:t>B                </a:t>
            </a:r>
            <a:r>
              <a:rPr lang="en-US" i="1" dirty="0" smtClean="0"/>
              <a:t>atoms</a:t>
            </a:r>
            <a:r>
              <a:rPr lang="en-US" dirty="0" smtClean="0"/>
              <a:t>(I) </a:t>
            </a:r>
            <a:r>
              <a:rPr lang="en-US" dirty="0" smtClean="0">
                <a:latin typeface="cmsy10"/>
              </a:rPr>
              <a:t>2</a:t>
            </a:r>
            <a:r>
              <a:rPr lang="en-US" dirty="0" smtClean="0"/>
              <a:t> </a:t>
            </a:r>
            <a:r>
              <a:rPr lang="en-US" i="1" dirty="0" smtClean="0"/>
              <a:t>atoms</a:t>
            </a:r>
            <a:r>
              <a:rPr lang="en-US" dirty="0" smtClean="0"/>
              <a:t>(A) </a:t>
            </a:r>
            <a:r>
              <a:rPr lang="en-US" dirty="0" smtClean="0">
                <a:latin typeface="cmsy10"/>
              </a:rPr>
              <a:t>Å</a:t>
            </a:r>
            <a:r>
              <a:rPr lang="en-US" dirty="0" smtClean="0"/>
              <a:t> </a:t>
            </a:r>
            <a:r>
              <a:rPr lang="en-US" i="1" dirty="0" smtClean="0"/>
              <a:t>atoms</a:t>
            </a:r>
            <a:r>
              <a:rPr lang="en-US" dirty="0" smtClean="0"/>
              <a:t>(B)</a:t>
            </a:r>
          </a:p>
          <a:p>
            <a:endParaRPr lang="en-US" b="1" dirty="0" smtClean="0"/>
          </a:p>
          <a:p>
            <a:endParaRPr lang="en-US" b="1" dirty="0" smtClean="0"/>
          </a:p>
          <a:p>
            <a:r>
              <a:rPr lang="en-US" b="1" dirty="0" smtClean="0"/>
              <a:t>Theorem </a:t>
            </a:r>
            <a:r>
              <a:rPr lang="en-US" dirty="0" smtClean="0"/>
              <a:t>(McMillan 2003)</a:t>
            </a:r>
          </a:p>
          <a:p>
            <a:r>
              <a:rPr lang="en-US" dirty="0" smtClean="0"/>
              <a:t>A Craig </a:t>
            </a:r>
            <a:r>
              <a:rPr lang="en-US" dirty="0" err="1" smtClean="0"/>
              <a:t>interpolant</a:t>
            </a:r>
            <a:r>
              <a:rPr lang="en-US" dirty="0" smtClean="0"/>
              <a:t> ITP(A, B) can be effectively constructed from a resolution proof of </a:t>
            </a:r>
            <a:r>
              <a:rPr lang="en-US" dirty="0" err="1" smtClean="0"/>
              <a:t>unsatisfiability</a:t>
            </a:r>
            <a:r>
              <a:rPr lang="en-US" dirty="0" smtClean="0"/>
              <a:t> of A </a:t>
            </a:r>
            <a:r>
              <a:rPr lang="en-US" dirty="0" smtClean="0">
                <a:latin typeface="cmsy10"/>
              </a:rPr>
              <a:t>Æ </a:t>
            </a:r>
            <a:r>
              <a:rPr lang="en-US" dirty="0" smtClean="0"/>
              <a:t>B</a:t>
            </a:r>
          </a:p>
          <a:p>
            <a:endParaRPr lang="en-US" dirty="0" smtClean="0"/>
          </a:p>
          <a:p>
            <a:r>
              <a:rPr lang="en-US" dirty="0" smtClean="0"/>
              <a:t>In Model Checking, Craig Interpolation Theorem is used to safely over-approximate the set of (finitely) reachable states</a:t>
            </a:r>
          </a:p>
        </p:txBody>
      </p:sp>
      <p:pic>
        <p:nvPicPr>
          <p:cNvPr id="4" name="Picture 2"/>
          <p:cNvPicPr>
            <a:picLocks noChangeAspect="1" noChangeArrowheads="1"/>
          </p:cNvPicPr>
          <p:nvPr/>
        </p:nvPicPr>
        <p:blipFill>
          <a:blip r:embed="rId2" cstate="print"/>
          <a:srcRect/>
          <a:stretch>
            <a:fillRect/>
          </a:stretch>
        </p:blipFill>
        <p:spPr bwMode="auto">
          <a:xfrm>
            <a:off x="7848600" y="152400"/>
            <a:ext cx="990600" cy="132012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1447800" y="3810000"/>
            <a:ext cx="3200400" cy="2057400"/>
          </a:xfrm>
          <a:prstGeom prst="ellipse">
            <a:avLst/>
          </a:prstGeom>
          <a:gradFill>
            <a:gsLst>
              <a:gs pos="0">
                <a:srgbClr val="D6B19C"/>
              </a:gs>
              <a:gs pos="30000">
                <a:srgbClr val="D49E6C"/>
              </a:gs>
              <a:gs pos="70000">
                <a:srgbClr val="A65528"/>
              </a:gs>
              <a:gs pos="100000">
                <a:srgbClr val="663012"/>
              </a:gs>
            </a:gsLst>
            <a:lin ang="16200000" scaled="0"/>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dirty="0" smtClean="0"/>
              <a:t>Craig Interpolation in Model Checking</a:t>
            </a:r>
            <a:endParaRPr lang="en-US" dirty="0"/>
          </a:p>
        </p:txBody>
      </p:sp>
      <p:sp>
        <p:nvSpPr>
          <p:cNvPr id="3" name="Content Placeholder 2"/>
          <p:cNvSpPr>
            <a:spLocks noGrp="1"/>
          </p:cNvSpPr>
          <p:nvPr>
            <p:ph idx="1"/>
          </p:nvPr>
        </p:nvSpPr>
        <p:spPr/>
        <p:txBody>
          <a:bodyPr/>
          <a:lstStyle/>
          <a:p>
            <a:r>
              <a:rPr lang="en-US" sz="2400" dirty="0" smtClean="0"/>
              <a:t>Over-Approximating Reachable States</a:t>
            </a:r>
          </a:p>
          <a:p>
            <a:pPr lvl="1"/>
            <a:r>
              <a:rPr lang="en-US" sz="2000" dirty="0" smtClean="0"/>
              <a:t>Let </a:t>
            </a:r>
            <a:r>
              <a:rPr lang="en-US" sz="2000" b="1" dirty="0" err="1" smtClean="0">
                <a:latin typeface="Arial"/>
              </a:rPr>
              <a:t>R</a:t>
            </a:r>
            <a:r>
              <a:rPr lang="en-US" sz="2000" b="1" baseline="30000" dirty="0" err="1" smtClean="0">
                <a:latin typeface="Arial"/>
              </a:rPr>
              <a:t>i</a:t>
            </a:r>
            <a:r>
              <a:rPr lang="en-US" sz="2000" dirty="0" smtClean="0"/>
              <a:t> be the </a:t>
            </a:r>
            <a:r>
              <a:rPr lang="en-US" sz="2000" dirty="0" err="1" smtClean="0"/>
              <a:t>i</a:t>
            </a:r>
            <a:r>
              <a:rPr lang="en-US" sz="2000" baseline="30000" dirty="0" err="1" smtClean="0"/>
              <a:t>th</a:t>
            </a:r>
            <a:r>
              <a:rPr lang="en-US" sz="2000" dirty="0" smtClean="0"/>
              <a:t> step of the transition relation</a:t>
            </a:r>
          </a:p>
          <a:p>
            <a:pPr lvl="1"/>
            <a:r>
              <a:rPr lang="en-US" sz="2000" dirty="0" smtClean="0"/>
              <a:t>Assume: </a:t>
            </a:r>
            <a:r>
              <a:rPr lang="en-US" sz="2000" b="1" dirty="0" smtClean="0"/>
              <a:t>= Init </a:t>
            </a:r>
            <a:r>
              <a:rPr lang="en-US" sz="2000" b="1" dirty="0" smtClean="0">
                <a:latin typeface="cmsy10"/>
              </a:rPr>
              <a:t>Æ</a:t>
            </a:r>
            <a:r>
              <a:rPr lang="en-US" sz="2000" b="1" dirty="0" smtClean="0"/>
              <a:t> R</a:t>
            </a:r>
            <a:r>
              <a:rPr lang="en-US" sz="2000" b="1" baseline="30000" dirty="0" smtClean="0"/>
              <a:t>0</a:t>
            </a:r>
            <a:r>
              <a:rPr lang="en-US" sz="2000" b="1" dirty="0" smtClean="0"/>
              <a:t> </a:t>
            </a:r>
            <a:r>
              <a:rPr lang="en-US" sz="2000" b="1" dirty="0" smtClean="0">
                <a:latin typeface="cmsy10"/>
              </a:rPr>
              <a:t>Æ</a:t>
            </a:r>
            <a:r>
              <a:rPr lang="en-US" sz="2000" b="1" dirty="0" smtClean="0"/>
              <a:t> … </a:t>
            </a:r>
            <a:r>
              <a:rPr lang="en-US" sz="2000" b="1" dirty="0" smtClean="0">
                <a:latin typeface="cmsy10"/>
              </a:rPr>
              <a:t>Æ</a:t>
            </a:r>
            <a:r>
              <a:rPr lang="en-US" sz="2000" b="1" dirty="0" smtClean="0"/>
              <a:t> </a:t>
            </a:r>
            <a:r>
              <a:rPr lang="en-US" sz="2000" b="1" dirty="0" err="1" smtClean="0"/>
              <a:t>R</a:t>
            </a:r>
            <a:r>
              <a:rPr lang="en-US" sz="2000" b="1" baseline="30000" dirty="0" err="1" smtClean="0"/>
              <a:t>n</a:t>
            </a:r>
            <a:r>
              <a:rPr lang="en-US" sz="2000" b="1" dirty="0" smtClean="0">
                <a:latin typeface="cmsy10"/>
              </a:rPr>
              <a:t> Æ</a:t>
            </a:r>
            <a:r>
              <a:rPr lang="en-US" sz="2000" b="1" dirty="0" smtClean="0"/>
              <a:t> Bad </a:t>
            </a:r>
            <a:r>
              <a:rPr lang="en-US" sz="2000" dirty="0" smtClean="0"/>
              <a:t>is UNSAT (no </a:t>
            </a:r>
            <a:r>
              <a:rPr lang="en-US" sz="2000" b="1" dirty="0" smtClean="0"/>
              <a:t>Bad</a:t>
            </a:r>
            <a:r>
              <a:rPr lang="en-US" sz="2000" dirty="0" smtClean="0"/>
              <a:t> in n steps)</a:t>
            </a:r>
          </a:p>
          <a:p>
            <a:pPr lvl="1"/>
            <a:r>
              <a:rPr lang="en-US" sz="2000" dirty="0" smtClean="0"/>
              <a:t>Let </a:t>
            </a:r>
            <a:r>
              <a:rPr lang="en-US" sz="2000" b="1" dirty="0" smtClean="0"/>
              <a:t>A = Init </a:t>
            </a:r>
            <a:r>
              <a:rPr lang="en-US" sz="2000" b="1" dirty="0" smtClean="0">
                <a:latin typeface="cmsy10"/>
              </a:rPr>
              <a:t>Æ</a:t>
            </a:r>
            <a:r>
              <a:rPr lang="en-US" sz="2000" b="1" dirty="0" smtClean="0"/>
              <a:t> </a:t>
            </a:r>
            <a:r>
              <a:rPr lang="en-US" sz="2000" b="1" dirty="0" smtClean="0">
                <a:latin typeface="Arial"/>
              </a:rPr>
              <a:t>R</a:t>
            </a:r>
            <a:r>
              <a:rPr lang="en-US" sz="2000" b="1" baseline="30000" dirty="0" smtClean="0">
                <a:latin typeface="Arial"/>
              </a:rPr>
              <a:t>0</a:t>
            </a:r>
            <a:r>
              <a:rPr lang="en-US" sz="2000" b="1" dirty="0" smtClean="0"/>
              <a:t> </a:t>
            </a:r>
            <a:r>
              <a:rPr lang="en-US" sz="2000" b="1" dirty="0" smtClean="0">
                <a:latin typeface="cmsy10"/>
              </a:rPr>
              <a:t>Æ</a:t>
            </a:r>
            <a:r>
              <a:rPr lang="en-US" sz="2000" b="1" dirty="0" smtClean="0"/>
              <a:t> … </a:t>
            </a:r>
            <a:r>
              <a:rPr lang="en-US" sz="2000" b="1" dirty="0" smtClean="0">
                <a:latin typeface="cmsy10"/>
              </a:rPr>
              <a:t>Æ</a:t>
            </a:r>
            <a:r>
              <a:rPr lang="en-US" sz="2000" b="1" dirty="0" smtClean="0"/>
              <a:t> </a:t>
            </a:r>
            <a:r>
              <a:rPr lang="en-US" sz="2000" b="1" dirty="0" err="1" smtClean="0">
                <a:latin typeface="Arial"/>
              </a:rPr>
              <a:t>R</a:t>
            </a:r>
            <a:r>
              <a:rPr lang="en-US" sz="2000" b="1" baseline="30000" dirty="0" err="1" smtClean="0">
                <a:latin typeface="Arial"/>
              </a:rPr>
              <a:t>n</a:t>
            </a:r>
            <a:r>
              <a:rPr lang="en-US" sz="2000" b="1" dirty="0" smtClean="0"/>
              <a:t> </a:t>
            </a:r>
            <a:r>
              <a:rPr lang="en-US" sz="2000" dirty="0" smtClean="0"/>
              <a:t> and </a:t>
            </a:r>
            <a:r>
              <a:rPr lang="en-US" sz="2000" b="1" dirty="0" smtClean="0"/>
              <a:t>B = Bad</a:t>
            </a:r>
          </a:p>
          <a:p>
            <a:pPr lvl="1"/>
            <a:r>
              <a:rPr lang="en-US" sz="2000" b="1" dirty="0" smtClean="0"/>
              <a:t>ITP (A, B)</a:t>
            </a:r>
            <a:r>
              <a:rPr lang="en-US" sz="2000" dirty="0" smtClean="0"/>
              <a:t> (if exists) is an over-approx of states reachable in n-steps that does not contain any Bad states</a:t>
            </a:r>
            <a:endParaRPr lang="en-US" sz="2000" dirty="0"/>
          </a:p>
        </p:txBody>
      </p:sp>
      <p:sp>
        <p:nvSpPr>
          <p:cNvPr id="4" name="Oval 3"/>
          <p:cNvSpPr/>
          <p:nvPr/>
        </p:nvSpPr>
        <p:spPr bwMode="auto">
          <a:xfrm>
            <a:off x="1676400" y="4191000"/>
            <a:ext cx="2590800" cy="1371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4000" b="1" dirty="0" smtClean="0"/>
              <a:t>A</a:t>
            </a:r>
          </a:p>
        </p:txBody>
      </p:sp>
      <p:sp>
        <p:nvSpPr>
          <p:cNvPr id="5" name="Oval 4"/>
          <p:cNvSpPr/>
          <p:nvPr/>
        </p:nvSpPr>
        <p:spPr bwMode="auto">
          <a:xfrm>
            <a:off x="5029200" y="4572000"/>
            <a:ext cx="990600"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4000" b="1" i="0" u="none" strike="noStrike" cap="none" normalizeH="0" baseline="0" dirty="0" smtClean="0">
                <a:ln>
                  <a:noFill/>
                </a:ln>
                <a:solidFill>
                  <a:schemeClr val="tx1"/>
                </a:solidFill>
                <a:effectLst/>
                <a:latin typeface="Arial" charset="0"/>
                <a:ea typeface="ＭＳ Ｐゴシック" pitchFamily="1" charset="-128"/>
              </a:rPr>
              <a:t>B</a:t>
            </a:r>
          </a:p>
        </p:txBody>
      </p:sp>
      <p:sp>
        <p:nvSpPr>
          <p:cNvPr id="8" name="Rounded Rectangular Callout 7"/>
          <p:cNvSpPr/>
          <p:nvPr/>
        </p:nvSpPr>
        <p:spPr bwMode="auto">
          <a:xfrm>
            <a:off x="1066800" y="3505200"/>
            <a:ext cx="1143000" cy="457200"/>
          </a:xfrm>
          <a:prstGeom prst="wedgeRoundRectCallout">
            <a:avLst>
              <a:gd name="adj1" fmla="val 74925"/>
              <a:gd name="adj2" fmla="val 68561"/>
              <a:gd name="adj3" fmla="val 16667"/>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charset="0"/>
                <a:ea typeface="ＭＳ Ｐゴシック" pitchFamily="1" charset="-128"/>
              </a:rPr>
              <a:t>ITP(A,B)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19400" y="3200400"/>
            <a:ext cx="986154" cy="2057400"/>
            <a:chOff x="1985509" y="2875044"/>
            <a:chExt cx="986154" cy="2057400"/>
          </a:xfrm>
        </p:grpSpPr>
        <p:sp>
          <p:nvSpPr>
            <p:cNvPr id="13" name="Oval 12"/>
            <p:cNvSpPr/>
            <p:nvPr/>
          </p:nvSpPr>
          <p:spPr bwMode="auto">
            <a:xfrm rot="1111655">
              <a:off x="1985509" y="2875044"/>
              <a:ext cx="685800" cy="20574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4" name="TextBox 13"/>
            <p:cNvSpPr txBox="1"/>
            <p:nvPr/>
          </p:nvSpPr>
          <p:spPr>
            <a:xfrm>
              <a:off x="2556165" y="4161103"/>
              <a:ext cx="415498" cy="369332"/>
            </a:xfrm>
            <a:prstGeom prst="rect">
              <a:avLst/>
            </a:prstGeom>
            <a:noFill/>
          </p:spPr>
          <p:txBody>
            <a:bodyPr wrap="none" rtlCol="0">
              <a:spAutoFit/>
            </a:bodyPr>
            <a:lstStyle/>
            <a:p>
              <a:r>
                <a:rPr lang="en-US" dirty="0" smtClean="0">
                  <a:latin typeface="cmsy10"/>
                </a:rPr>
                <a:t>)</a:t>
              </a:r>
              <a:endParaRPr lang="en-US" dirty="0">
                <a:latin typeface="cmsy10"/>
              </a:endParaRPr>
            </a:p>
          </p:txBody>
        </p:sp>
      </p:grpSp>
      <p:grpSp>
        <p:nvGrpSpPr>
          <p:cNvPr id="15" name="Group 14"/>
          <p:cNvGrpSpPr/>
          <p:nvPr/>
        </p:nvGrpSpPr>
        <p:grpSpPr>
          <a:xfrm>
            <a:off x="3662046" y="3200400"/>
            <a:ext cx="986154" cy="2057400"/>
            <a:chOff x="1985509" y="2875044"/>
            <a:chExt cx="986154" cy="2057400"/>
          </a:xfrm>
        </p:grpSpPr>
        <p:sp>
          <p:nvSpPr>
            <p:cNvPr id="16" name="Oval 15"/>
            <p:cNvSpPr/>
            <p:nvPr/>
          </p:nvSpPr>
          <p:spPr bwMode="auto">
            <a:xfrm rot="1111655">
              <a:off x="1985509" y="2875044"/>
              <a:ext cx="685800" cy="20574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7" name="TextBox 16"/>
            <p:cNvSpPr txBox="1"/>
            <p:nvPr/>
          </p:nvSpPr>
          <p:spPr>
            <a:xfrm>
              <a:off x="2556165" y="4161103"/>
              <a:ext cx="415498" cy="369332"/>
            </a:xfrm>
            <a:prstGeom prst="rect">
              <a:avLst/>
            </a:prstGeom>
            <a:noFill/>
          </p:spPr>
          <p:txBody>
            <a:bodyPr wrap="none" rtlCol="0">
              <a:spAutoFit/>
            </a:bodyPr>
            <a:lstStyle/>
            <a:p>
              <a:r>
                <a:rPr lang="en-US" dirty="0" smtClean="0">
                  <a:latin typeface="cmsy10"/>
                </a:rPr>
                <a:t>)</a:t>
              </a:r>
              <a:endParaRPr lang="en-US" dirty="0">
                <a:latin typeface="cmsy10"/>
              </a:endParaRPr>
            </a:p>
          </p:txBody>
        </p:sp>
      </p:grpSp>
      <p:grpSp>
        <p:nvGrpSpPr>
          <p:cNvPr id="18" name="Group 17"/>
          <p:cNvGrpSpPr/>
          <p:nvPr/>
        </p:nvGrpSpPr>
        <p:grpSpPr>
          <a:xfrm>
            <a:off x="4572000" y="3124200"/>
            <a:ext cx="986154" cy="2057400"/>
            <a:chOff x="1985509" y="2875044"/>
            <a:chExt cx="986154" cy="2057400"/>
          </a:xfrm>
        </p:grpSpPr>
        <p:sp>
          <p:nvSpPr>
            <p:cNvPr id="19" name="Oval 18"/>
            <p:cNvSpPr/>
            <p:nvPr/>
          </p:nvSpPr>
          <p:spPr bwMode="auto">
            <a:xfrm rot="1111655">
              <a:off x="1985509" y="2875044"/>
              <a:ext cx="685800" cy="20574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0" name="TextBox 19"/>
            <p:cNvSpPr txBox="1"/>
            <p:nvPr/>
          </p:nvSpPr>
          <p:spPr>
            <a:xfrm>
              <a:off x="2556165" y="4161103"/>
              <a:ext cx="415498" cy="369332"/>
            </a:xfrm>
            <a:prstGeom prst="rect">
              <a:avLst/>
            </a:prstGeom>
            <a:noFill/>
          </p:spPr>
          <p:txBody>
            <a:bodyPr wrap="none" rtlCol="0">
              <a:spAutoFit/>
            </a:bodyPr>
            <a:lstStyle/>
            <a:p>
              <a:r>
                <a:rPr lang="en-US" dirty="0" smtClean="0">
                  <a:latin typeface="cmsy10"/>
                </a:rPr>
                <a:t>)</a:t>
              </a:r>
              <a:endParaRPr lang="en-US" dirty="0">
                <a:latin typeface="cmsy10"/>
              </a:endParaRPr>
            </a:p>
          </p:txBody>
        </p:sp>
      </p:grpSp>
      <p:grpSp>
        <p:nvGrpSpPr>
          <p:cNvPr id="21" name="Group 20"/>
          <p:cNvGrpSpPr/>
          <p:nvPr/>
        </p:nvGrpSpPr>
        <p:grpSpPr>
          <a:xfrm>
            <a:off x="5338446" y="3124200"/>
            <a:ext cx="986154" cy="2057400"/>
            <a:chOff x="1985509" y="2875044"/>
            <a:chExt cx="986154" cy="2057400"/>
          </a:xfrm>
        </p:grpSpPr>
        <p:sp>
          <p:nvSpPr>
            <p:cNvPr id="22" name="Oval 21"/>
            <p:cNvSpPr/>
            <p:nvPr/>
          </p:nvSpPr>
          <p:spPr bwMode="auto">
            <a:xfrm rot="1111655">
              <a:off x="1985509" y="2875044"/>
              <a:ext cx="685800" cy="20574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3" name="TextBox 22"/>
            <p:cNvSpPr txBox="1"/>
            <p:nvPr/>
          </p:nvSpPr>
          <p:spPr>
            <a:xfrm>
              <a:off x="2556165" y="4161103"/>
              <a:ext cx="415498" cy="369332"/>
            </a:xfrm>
            <a:prstGeom prst="rect">
              <a:avLst/>
            </a:prstGeom>
            <a:noFill/>
          </p:spPr>
          <p:txBody>
            <a:bodyPr wrap="none" rtlCol="0">
              <a:spAutoFit/>
            </a:bodyPr>
            <a:lstStyle/>
            <a:p>
              <a:r>
                <a:rPr lang="en-US" dirty="0" smtClean="0">
                  <a:latin typeface="cmsy10"/>
                </a:rPr>
                <a:t>)</a:t>
              </a:r>
              <a:endParaRPr lang="en-US" dirty="0">
                <a:latin typeface="cmsy10"/>
              </a:endParaRPr>
            </a:p>
          </p:txBody>
        </p:sp>
      </p:grpSp>
      <p:grpSp>
        <p:nvGrpSpPr>
          <p:cNvPr id="9" name="Group 8"/>
          <p:cNvGrpSpPr/>
          <p:nvPr/>
        </p:nvGrpSpPr>
        <p:grpSpPr>
          <a:xfrm>
            <a:off x="1905000" y="3200400"/>
            <a:ext cx="986154" cy="2057400"/>
            <a:chOff x="1985509" y="2875044"/>
            <a:chExt cx="986154" cy="2057400"/>
          </a:xfrm>
        </p:grpSpPr>
        <p:sp>
          <p:nvSpPr>
            <p:cNvPr id="10" name="Oval 9"/>
            <p:cNvSpPr/>
            <p:nvPr/>
          </p:nvSpPr>
          <p:spPr bwMode="auto">
            <a:xfrm rot="1111655">
              <a:off x="1985509" y="2875044"/>
              <a:ext cx="685800" cy="20574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1" name="TextBox 10"/>
            <p:cNvSpPr txBox="1"/>
            <p:nvPr/>
          </p:nvSpPr>
          <p:spPr>
            <a:xfrm>
              <a:off x="2556165" y="4161103"/>
              <a:ext cx="415498" cy="369332"/>
            </a:xfrm>
            <a:prstGeom prst="rect">
              <a:avLst/>
            </a:prstGeom>
            <a:noFill/>
          </p:spPr>
          <p:txBody>
            <a:bodyPr wrap="none" rtlCol="0">
              <a:spAutoFit/>
            </a:bodyPr>
            <a:lstStyle/>
            <a:p>
              <a:r>
                <a:rPr lang="en-US" dirty="0" smtClean="0">
                  <a:latin typeface="cmsy10"/>
                </a:rPr>
                <a:t>)</a:t>
              </a:r>
              <a:endParaRPr lang="en-US" dirty="0">
                <a:latin typeface="cmsy10"/>
              </a:endParaRPr>
            </a:p>
          </p:txBody>
        </p:sp>
      </p:grpSp>
      <p:grpSp>
        <p:nvGrpSpPr>
          <p:cNvPr id="8" name="Group 7"/>
          <p:cNvGrpSpPr/>
          <p:nvPr/>
        </p:nvGrpSpPr>
        <p:grpSpPr>
          <a:xfrm>
            <a:off x="1071246" y="3179844"/>
            <a:ext cx="986154" cy="2057400"/>
            <a:chOff x="1985509" y="2875044"/>
            <a:chExt cx="986154" cy="2057400"/>
          </a:xfrm>
        </p:grpSpPr>
        <p:sp>
          <p:nvSpPr>
            <p:cNvPr id="6" name="Oval 5"/>
            <p:cNvSpPr/>
            <p:nvPr/>
          </p:nvSpPr>
          <p:spPr bwMode="auto">
            <a:xfrm rot="1111655">
              <a:off x="1985509" y="2875044"/>
              <a:ext cx="685800" cy="20574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7" name="TextBox 6"/>
            <p:cNvSpPr txBox="1"/>
            <p:nvPr/>
          </p:nvSpPr>
          <p:spPr>
            <a:xfrm>
              <a:off x="2556165" y="4161103"/>
              <a:ext cx="415498" cy="369332"/>
            </a:xfrm>
            <a:prstGeom prst="rect">
              <a:avLst/>
            </a:prstGeom>
            <a:noFill/>
          </p:spPr>
          <p:txBody>
            <a:bodyPr wrap="none" rtlCol="0">
              <a:spAutoFit/>
            </a:bodyPr>
            <a:lstStyle/>
            <a:p>
              <a:r>
                <a:rPr lang="en-US" dirty="0" smtClean="0">
                  <a:latin typeface="cmsy10"/>
                </a:rPr>
                <a:t>)</a:t>
              </a:r>
              <a:endParaRPr lang="en-US" dirty="0">
                <a:latin typeface="cmsy10"/>
              </a:endParaRPr>
            </a:p>
          </p:txBody>
        </p:sp>
      </p:grpSp>
      <p:sp>
        <p:nvSpPr>
          <p:cNvPr id="2" name="Title 1"/>
          <p:cNvSpPr>
            <a:spLocks noGrp="1"/>
          </p:cNvSpPr>
          <p:nvPr>
            <p:ph type="title"/>
          </p:nvPr>
        </p:nvSpPr>
        <p:spPr>
          <a:xfrm>
            <a:off x="533400" y="422275"/>
            <a:ext cx="8153400" cy="387798"/>
          </a:xfrm>
        </p:spPr>
        <p:txBody>
          <a:bodyPr/>
          <a:lstStyle/>
          <a:p>
            <a:r>
              <a:rPr lang="en-US" dirty="0" smtClean="0"/>
              <a:t>Interpolation Sequence, a.k.a. Path </a:t>
            </a:r>
            <a:r>
              <a:rPr lang="en-US" dirty="0" err="1" smtClean="0"/>
              <a:t>Interpolants</a:t>
            </a:r>
            <a:endParaRPr lang="en-US" dirty="0"/>
          </a:p>
        </p:txBody>
      </p:sp>
      <p:sp>
        <p:nvSpPr>
          <p:cNvPr id="3" name="Content Placeholder 2"/>
          <p:cNvSpPr>
            <a:spLocks noGrp="1"/>
          </p:cNvSpPr>
          <p:nvPr>
            <p:ph idx="1"/>
          </p:nvPr>
        </p:nvSpPr>
        <p:spPr>
          <a:xfrm>
            <a:off x="533400" y="1295400"/>
            <a:ext cx="8153400" cy="1828800"/>
          </a:xfrm>
        </p:spPr>
        <p:txBody>
          <a:bodyPr/>
          <a:lstStyle/>
          <a:p>
            <a:r>
              <a:rPr lang="en-US" sz="2400" dirty="0" smtClean="0"/>
              <a:t>Given a sequence of formulas </a:t>
            </a:r>
            <a:r>
              <a:rPr lang="en-US" sz="2400" b="1" dirty="0" smtClean="0"/>
              <a:t>A = {</a:t>
            </a:r>
            <a:r>
              <a:rPr lang="en-US" sz="2400" b="1" dirty="0" smtClean="0">
                <a:latin typeface="Arial"/>
              </a:rPr>
              <a:t>A</a:t>
            </a:r>
            <a:r>
              <a:rPr lang="en-US" sz="2400" b="1" baseline="-25000" dirty="0" smtClean="0">
                <a:latin typeface="Arial"/>
              </a:rPr>
              <a:t>i</a:t>
            </a:r>
            <a:r>
              <a:rPr lang="en-US" sz="2400" b="1" dirty="0" smtClean="0">
                <a:latin typeface="Arial"/>
              </a:rPr>
              <a:t>}</a:t>
            </a:r>
            <a:r>
              <a:rPr lang="en-US" sz="2400" b="1" baseline="-25000" dirty="0" err="1" smtClean="0">
                <a:latin typeface="Arial"/>
              </a:rPr>
              <a:t>i</a:t>
            </a:r>
            <a:r>
              <a:rPr lang="en-US" sz="2400" b="1" baseline="-25000" dirty="0" smtClean="0">
                <a:latin typeface="Arial"/>
              </a:rPr>
              <a:t>=0</a:t>
            </a:r>
            <a:r>
              <a:rPr lang="en-US" sz="2400" b="1" baseline="30000" dirty="0" smtClean="0">
                <a:latin typeface="Arial"/>
              </a:rPr>
              <a:t>n</a:t>
            </a:r>
            <a:r>
              <a:rPr lang="en-US" sz="2400" dirty="0" smtClean="0"/>
              <a:t>, an </a:t>
            </a:r>
            <a:r>
              <a:rPr lang="en-US" sz="2400" b="1" i="1" dirty="0" smtClean="0">
                <a:solidFill>
                  <a:schemeClr val="accent6">
                    <a:lumMod val="50000"/>
                  </a:schemeClr>
                </a:solidFill>
              </a:rPr>
              <a:t>interpolation sequence</a:t>
            </a:r>
            <a:r>
              <a:rPr lang="en-US" sz="2400" dirty="0" smtClean="0">
                <a:solidFill>
                  <a:schemeClr val="accent6">
                    <a:lumMod val="50000"/>
                  </a:schemeClr>
                </a:solidFill>
              </a:rPr>
              <a:t> </a:t>
            </a:r>
            <a:r>
              <a:rPr lang="en-US" sz="2400" b="1" dirty="0" err="1" smtClean="0"/>
              <a:t>ItpSeq</a:t>
            </a:r>
            <a:r>
              <a:rPr lang="en-US" sz="2400" b="1" dirty="0" smtClean="0"/>
              <a:t>(A) = {</a:t>
            </a:r>
            <a:r>
              <a:rPr lang="en-US" sz="2400" b="1" dirty="0" smtClean="0">
                <a:latin typeface="Arial"/>
              </a:rPr>
              <a:t>I</a:t>
            </a:r>
            <a:r>
              <a:rPr lang="en-US" sz="2400" b="1" baseline="-25000" dirty="0" smtClean="0">
                <a:latin typeface="Arial"/>
              </a:rPr>
              <a:t>1</a:t>
            </a:r>
            <a:r>
              <a:rPr lang="en-US" sz="2400" b="1" dirty="0" smtClean="0"/>
              <a:t>, …, </a:t>
            </a:r>
            <a:r>
              <a:rPr lang="en-US" sz="2400" b="1" dirty="0" smtClean="0">
                <a:latin typeface="Arial"/>
              </a:rPr>
              <a:t>I</a:t>
            </a:r>
            <a:r>
              <a:rPr lang="en-US" sz="2400" b="1" baseline="-25000" dirty="0" smtClean="0">
                <a:latin typeface="Arial"/>
              </a:rPr>
              <a:t>n-1</a:t>
            </a:r>
            <a:r>
              <a:rPr lang="en-US" sz="2400" b="1" dirty="0" smtClean="0"/>
              <a:t>}</a:t>
            </a:r>
            <a:r>
              <a:rPr lang="en-US" sz="2400" dirty="0" smtClean="0"/>
              <a:t> is a sequence of formulas such that</a:t>
            </a:r>
          </a:p>
          <a:p>
            <a:pPr lvl="1"/>
            <a:r>
              <a:rPr lang="en-US" sz="2000" b="1" dirty="0" err="1" smtClean="0">
                <a:latin typeface="Arial"/>
              </a:rPr>
              <a:t>I</a:t>
            </a:r>
            <a:r>
              <a:rPr lang="en-US" sz="2000" b="1" baseline="-25000" dirty="0" err="1" smtClean="0">
                <a:latin typeface="Arial"/>
              </a:rPr>
              <a:t>k</a:t>
            </a:r>
            <a:r>
              <a:rPr lang="en-US" sz="2000" dirty="0" smtClean="0"/>
              <a:t> is an </a:t>
            </a:r>
            <a:r>
              <a:rPr lang="en-US" sz="2000" b="1" dirty="0" smtClean="0"/>
              <a:t>ITP (</a:t>
            </a:r>
            <a:r>
              <a:rPr lang="en-US" sz="2000" b="1" dirty="0" smtClean="0">
                <a:latin typeface="Arial"/>
              </a:rPr>
              <a:t>A</a:t>
            </a:r>
            <a:r>
              <a:rPr lang="en-US" sz="2000" b="1" baseline="-25000" dirty="0" smtClean="0">
                <a:latin typeface="Arial"/>
              </a:rPr>
              <a:t>0</a:t>
            </a:r>
            <a:r>
              <a:rPr lang="en-US" sz="2000" b="1" dirty="0" smtClean="0"/>
              <a:t> </a:t>
            </a:r>
            <a:r>
              <a:rPr lang="en-US" sz="2000" b="1" dirty="0" smtClean="0">
                <a:latin typeface="cmsy10"/>
              </a:rPr>
              <a:t>Æ</a:t>
            </a:r>
            <a:r>
              <a:rPr lang="en-US" sz="2000" b="1" dirty="0" smtClean="0"/>
              <a:t> … </a:t>
            </a:r>
            <a:r>
              <a:rPr lang="en-US" sz="2000" b="1" dirty="0" smtClean="0">
                <a:latin typeface="cmsy10"/>
              </a:rPr>
              <a:t>Æ</a:t>
            </a:r>
            <a:r>
              <a:rPr lang="en-US" sz="2000" b="1" dirty="0" smtClean="0"/>
              <a:t> </a:t>
            </a:r>
            <a:r>
              <a:rPr lang="en-US" sz="2000" b="1" dirty="0" smtClean="0">
                <a:latin typeface="Arial"/>
              </a:rPr>
              <a:t>A</a:t>
            </a:r>
            <a:r>
              <a:rPr lang="en-US" sz="2000" b="1" baseline="-25000" dirty="0" smtClean="0">
                <a:latin typeface="Arial"/>
              </a:rPr>
              <a:t>k-1</a:t>
            </a:r>
            <a:r>
              <a:rPr lang="en-US" sz="2000" b="1" dirty="0" smtClean="0"/>
              <a:t>,     </a:t>
            </a:r>
            <a:r>
              <a:rPr lang="en-US" sz="2000" b="1" dirty="0" err="1" smtClean="0">
                <a:latin typeface="Arial"/>
              </a:rPr>
              <a:t>A</a:t>
            </a:r>
            <a:r>
              <a:rPr lang="en-US" sz="2000" b="1" baseline="-25000" dirty="0" err="1" smtClean="0">
                <a:latin typeface="Arial"/>
              </a:rPr>
              <a:t>k</a:t>
            </a:r>
            <a:r>
              <a:rPr lang="en-US" sz="2000" b="1" dirty="0" smtClean="0"/>
              <a:t> </a:t>
            </a:r>
            <a:r>
              <a:rPr lang="en-US" sz="2000" b="1" dirty="0" smtClean="0">
                <a:latin typeface="cmsy10"/>
              </a:rPr>
              <a:t>Æ</a:t>
            </a:r>
            <a:r>
              <a:rPr lang="en-US" sz="2000" b="1" dirty="0" smtClean="0"/>
              <a:t> … </a:t>
            </a:r>
            <a:r>
              <a:rPr lang="en-US" sz="2000" b="1" dirty="0" smtClean="0">
                <a:latin typeface="cmsy10"/>
              </a:rPr>
              <a:t>Æ</a:t>
            </a:r>
            <a:r>
              <a:rPr lang="en-US" sz="2000" b="1" dirty="0" smtClean="0"/>
              <a:t> </a:t>
            </a:r>
            <a:r>
              <a:rPr lang="en-US" sz="2000" b="1" dirty="0" smtClean="0">
                <a:latin typeface="Arial"/>
              </a:rPr>
              <a:t>A</a:t>
            </a:r>
            <a:r>
              <a:rPr lang="en-US" sz="2000" b="1" baseline="-25000" dirty="0" smtClean="0">
                <a:latin typeface="Arial"/>
              </a:rPr>
              <a:t>n</a:t>
            </a:r>
            <a:r>
              <a:rPr lang="en-US" sz="2000" b="1" dirty="0" smtClean="0"/>
              <a:t>)</a:t>
            </a:r>
            <a:r>
              <a:rPr lang="en-US" sz="2000" dirty="0" smtClean="0"/>
              <a:t>, and</a:t>
            </a:r>
          </a:p>
          <a:p>
            <a:pPr lvl="1"/>
            <a:r>
              <a:rPr lang="en-US" sz="2000" b="1" smtClean="0">
                <a:latin typeface="cmsy10"/>
              </a:rPr>
              <a:t>8</a:t>
            </a:r>
            <a:r>
              <a:rPr lang="en-US" sz="2000" b="1" smtClean="0"/>
              <a:t> k&lt;n </a:t>
            </a:r>
            <a:r>
              <a:rPr lang="en-US" sz="2000" b="1" dirty="0" smtClean="0"/>
              <a:t>. </a:t>
            </a:r>
            <a:r>
              <a:rPr lang="en-US" sz="2000" b="1" dirty="0" err="1" smtClean="0">
                <a:latin typeface="Arial"/>
              </a:rPr>
              <a:t>I</a:t>
            </a:r>
            <a:r>
              <a:rPr lang="en-US" sz="2000" b="1" baseline="-25000" dirty="0" err="1" smtClean="0">
                <a:latin typeface="Arial"/>
              </a:rPr>
              <a:t>k</a:t>
            </a:r>
            <a:r>
              <a:rPr lang="en-US" sz="2000" b="1" dirty="0" smtClean="0"/>
              <a:t> </a:t>
            </a:r>
            <a:r>
              <a:rPr lang="en-US" sz="2000" b="1" dirty="0" smtClean="0">
                <a:latin typeface="cmsy10"/>
              </a:rPr>
              <a:t>Æ</a:t>
            </a:r>
            <a:r>
              <a:rPr lang="en-US" sz="2000" b="1" dirty="0" smtClean="0"/>
              <a:t> </a:t>
            </a:r>
            <a:r>
              <a:rPr lang="en-US" sz="2000" b="1" dirty="0" smtClean="0">
                <a:latin typeface="Arial"/>
              </a:rPr>
              <a:t>A</a:t>
            </a:r>
            <a:r>
              <a:rPr lang="en-US" sz="2000" b="1" baseline="-25000" dirty="0" smtClean="0">
                <a:latin typeface="Arial"/>
              </a:rPr>
              <a:t>k</a:t>
            </a:r>
            <a:r>
              <a:rPr lang="en-US" sz="2000" b="1" baseline="-50000" dirty="0" smtClean="0">
                <a:latin typeface="Arial"/>
              </a:rPr>
              <a:t>+1</a:t>
            </a:r>
            <a:r>
              <a:rPr lang="en-US" sz="2000" b="1" dirty="0" smtClean="0">
                <a:latin typeface="cmsy10"/>
              </a:rPr>
              <a:t>)</a:t>
            </a:r>
            <a:r>
              <a:rPr lang="en-US" sz="2000" b="1" dirty="0" smtClean="0"/>
              <a:t> </a:t>
            </a:r>
            <a:r>
              <a:rPr lang="en-US" sz="2000" b="1" dirty="0" smtClean="0">
                <a:latin typeface="Arial"/>
              </a:rPr>
              <a:t>I</a:t>
            </a:r>
            <a:r>
              <a:rPr lang="en-US" sz="2000" b="1" baseline="-25000" dirty="0" smtClean="0">
                <a:latin typeface="Arial"/>
              </a:rPr>
              <a:t>k+1</a:t>
            </a:r>
          </a:p>
        </p:txBody>
      </p:sp>
      <p:sp>
        <p:nvSpPr>
          <p:cNvPr id="4" name="TextBox 3"/>
          <p:cNvSpPr txBox="1"/>
          <p:nvPr/>
        </p:nvSpPr>
        <p:spPr>
          <a:xfrm>
            <a:off x="1295400" y="3352800"/>
            <a:ext cx="5878982" cy="584775"/>
          </a:xfrm>
          <a:prstGeom prst="rect">
            <a:avLst/>
          </a:prstGeom>
          <a:noFill/>
        </p:spPr>
        <p:txBody>
          <a:bodyPr wrap="none" rtlCol="0">
            <a:spAutoFit/>
          </a:bodyPr>
          <a:lstStyle/>
          <a:p>
            <a:r>
              <a:rPr lang="en-US" sz="3200" dirty="0" smtClean="0">
                <a:latin typeface="Arial"/>
              </a:rPr>
              <a:t>A</a:t>
            </a:r>
            <a:r>
              <a:rPr lang="en-US" sz="3200" baseline="-25000" dirty="0" smtClean="0">
                <a:latin typeface="Arial"/>
              </a:rPr>
              <a:t>0</a:t>
            </a:r>
            <a:r>
              <a:rPr lang="en-US" sz="3200" dirty="0" smtClean="0"/>
              <a:t>    </a:t>
            </a:r>
            <a:r>
              <a:rPr lang="en-US" sz="3200" dirty="0" smtClean="0">
                <a:latin typeface="Arial"/>
              </a:rPr>
              <a:t>A</a:t>
            </a:r>
            <a:r>
              <a:rPr lang="en-US" sz="3200" baseline="-25000" dirty="0" smtClean="0">
                <a:latin typeface="Arial"/>
              </a:rPr>
              <a:t>1</a:t>
            </a:r>
            <a:r>
              <a:rPr lang="en-US" sz="3200" dirty="0" smtClean="0">
                <a:latin typeface="Arial"/>
              </a:rPr>
              <a:t>    A</a:t>
            </a:r>
            <a:r>
              <a:rPr lang="en-US" sz="3200" baseline="-25000" dirty="0" smtClean="0">
                <a:latin typeface="Arial"/>
              </a:rPr>
              <a:t>2</a:t>
            </a:r>
            <a:r>
              <a:rPr lang="en-US" sz="3200" dirty="0" smtClean="0"/>
              <a:t>    </a:t>
            </a:r>
            <a:r>
              <a:rPr lang="en-US" sz="3200" dirty="0" smtClean="0">
                <a:latin typeface="Arial"/>
              </a:rPr>
              <a:t>A</a:t>
            </a:r>
            <a:r>
              <a:rPr lang="en-US" sz="3200" baseline="-25000" dirty="0" smtClean="0">
                <a:latin typeface="Arial"/>
              </a:rPr>
              <a:t>3</a:t>
            </a:r>
            <a:r>
              <a:rPr lang="en-US" sz="3200" dirty="0" smtClean="0"/>
              <a:t>    </a:t>
            </a:r>
            <a:r>
              <a:rPr lang="en-US" sz="3200" dirty="0" smtClean="0">
                <a:latin typeface="Arial"/>
              </a:rPr>
              <a:t>A</a:t>
            </a:r>
            <a:r>
              <a:rPr lang="en-US" sz="3200" baseline="-25000" dirty="0" smtClean="0">
                <a:latin typeface="Arial"/>
              </a:rPr>
              <a:t>4</a:t>
            </a:r>
            <a:r>
              <a:rPr lang="en-US" sz="3200" dirty="0" smtClean="0">
                <a:latin typeface="Arial"/>
              </a:rPr>
              <a:t>    A</a:t>
            </a:r>
            <a:r>
              <a:rPr lang="en-US" sz="3200" baseline="-25000" dirty="0" smtClean="0">
                <a:latin typeface="Arial"/>
              </a:rPr>
              <a:t>5</a:t>
            </a:r>
            <a:r>
              <a:rPr lang="en-US" sz="3200" dirty="0" smtClean="0">
                <a:latin typeface="Arial"/>
              </a:rPr>
              <a:t>     A</a:t>
            </a:r>
            <a:r>
              <a:rPr lang="en-US" sz="3200" baseline="-25000" dirty="0" smtClean="0">
                <a:latin typeface="Arial"/>
              </a:rPr>
              <a:t>6</a:t>
            </a:r>
            <a:endParaRPr lang="en-US" sz="3200" baseline="-25000" dirty="0">
              <a:latin typeface="Arial"/>
            </a:endParaRPr>
          </a:p>
        </p:txBody>
      </p:sp>
      <p:sp>
        <p:nvSpPr>
          <p:cNvPr id="5" name="TextBox 4"/>
          <p:cNvSpPr txBox="1"/>
          <p:nvPr/>
        </p:nvSpPr>
        <p:spPr>
          <a:xfrm>
            <a:off x="1981200" y="4292025"/>
            <a:ext cx="4740400" cy="584775"/>
          </a:xfrm>
          <a:prstGeom prst="rect">
            <a:avLst/>
          </a:prstGeom>
          <a:noFill/>
        </p:spPr>
        <p:txBody>
          <a:bodyPr wrap="none" rtlCol="0">
            <a:spAutoFit/>
          </a:bodyPr>
          <a:lstStyle/>
          <a:p>
            <a:r>
              <a:rPr lang="en-US" sz="3200" dirty="0" smtClean="0">
                <a:latin typeface="Arial"/>
              </a:rPr>
              <a:t>I</a:t>
            </a:r>
            <a:r>
              <a:rPr lang="en-US" sz="3200" baseline="-25000" dirty="0" smtClean="0">
                <a:latin typeface="Arial"/>
              </a:rPr>
              <a:t>0</a:t>
            </a:r>
            <a:r>
              <a:rPr lang="en-US" sz="3200" dirty="0" smtClean="0"/>
              <a:t>     </a:t>
            </a:r>
            <a:r>
              <a:rPr lang="en-US" sz="3200" dirty="0" smtClean="0">
                <a:latin typeface="Arial"/>
              </a:rPr>
              <a:t>I</a:t>
            </a:r>
            <a:r>
              <a:rPr lang="en-US" sz="3200" baseline="-25000" dirty="0" smtClean="0">
                <a:latin typeface="Arial"/>
              </a:rPr>
              <a:t>1</a:t>
            </a:r>
            <a:r>
              <a:rPr lang="en-US" sz="3200" dirty="0" smtClean="0">
                <a:latin typeface="Arial"/>
              </a:rPr>
              <a:t>     I</a:t>
            </a:r>
            <a:r>
              <a:rPr lang="en-US" sz="3200" baseline="-25000" dirty="0" smtClean="0">
                <a:latin typeface="Arial"/>
              </a:rPr>
              <a:t>2</a:t>
            </a:r>
            <a:r>
              <a:rPr lang="en-US" sz="3200" dirty="0" smtClean="0"/>
              <a:t>     </a:t>
            </a:r>
            <a:r>
              <a:rPr lang="en-US" sz="3200" dirty="0" smtClean="0">
                <a:latin typeface="Arial"/>
              </a:rPr>
              <a:t>I</a:t>
            </a:r>
            <a:r>
              <a:rPr lang="en-US" sz="3200" baseline="-25000" dirty="0" smtClean="0">
                <a:latin typeface="Arial"/>
              </a:rPr>
              <a:t>3</a:t>
            </a:r>
            <a:r>
              <a:rPr lang="en-US" sz="3200" dirty="0" smtClean="0"/>
              <a:t>      </a:t>
            </a:r>
            <a:r>
              <a:rPr lang="en-US" sz="3200" dirty="0" smtClean="0">
                <a:latin typeface="Arial"/>
              </a:rPr>
              <a:t>I</a:t>
            </a:r>
            <a:r>
              <a:rPr lang="en-US" sz="3200" baseline="-25000" dirty="0" smtClean="0">
                <a:latin typeface="Arial"/>
              </a:rPr>
              <a:t>4</a:t>
            </a:r>
            <a:r>
              <a:rPr lang="en-US" sz="3200" dirty="0" smtClean="0">
                <a:latin typeface="Arial"/>
              </a:rPr>
              <a:t>    I</a:t>
            </a:r>
            <a:r>
              <a:rPr lang="en-US" sz="3200" baseline="-25000" dirty="0" smtClean="0">
                <a:latin typeface="Arial"/>
              </a:rPr>
              <a:t>5</a:t>
            </a:r>
            <a:endParaRPr lang="en-US" sz="3200" baseline="-25000" dirty="0">
              <a:latin typeface="Arial"/>
            </a:endParaRPr>
          </a:p>
        </p:txBody>
      </p:sp>
      <p:sp>
        <p:nvSpPr>
          <p:cNvPr id="24" name="Content Placeholder 2"/>
          <p:cNvSpPr txBox="1">
            <a:spLocks/>
          </p:cNvSpPr>
          <p:nvPr/>
        </p:nvSpPr>
        <p:spPr bwMode="gray">
          <a:xfrm>
            <a:off x="533400" y="4953000"/>
            <a:ext cx="8153400" cy="990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5000"/>
              </a:lnSpc>
              <a:spcBef>
                <a:spcPct val="0"/>
              </a:spcBef>
              <a:spcAft>
                <a:spcPct val="25000"/>
              </a:spcAft>
              <a:buClrTx/>
              <a:buSzPct val="70000"/>
              <a:buFontTx/>
              <a:buNone/>
              <a:tabLst/>
              <a:defRPr/>
            </a:pPr>
            <a:endParaRPr kumimoji="0" lang="en-US" sz="2000" b="0" i="0" u="none" strike="noStrike" kern="0" cap="none" spc="0" normalizeH="0" baseline="-25000" noProof="0" dirty="0" smtClean="0">
              <a:ln>
                <a:noFill/>
              </a:ln>
              <a:solidFill>
                <a:schemeClr val="tx1"/>
              </a:solidFill>
              <a:effectLst/>
              <a:uLnTx/>
              <a:uFillTx/>
              <a:latin typeface="Arial"/>
              <a:ea typeface="+mn-ea"/>
              <a:cs typeface="+mn-cs"/>
            </a:endParaRPr>
          </a:p>
        </p:txBody>
      </p:sp>
      <p:sp>
        <p:nvSpPr>
          <p:cNvPr id="25" name="Content Placeholder 2"/>
          <p:cNvSpPr txBox="1">
            <a:spLocks/>
          </p:cNvSpPr>
          <p:nvPr/>
        </p:nvSpPr>
        <p:spPr bwMode="gray">
          <a:xfrm>
            <a:off x="533400" y="5257800"/>
            <a:ext cx="8153400" cy="609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0" tIns="0" rIns="0" bIns="0" numCol="1" anchor="t" anchorCtr="0" compatLnSpc="1">
            <a:prstTxWarp prst="textNoShape">
              <a:avLst/>
            </a:prstTxWarp>
          </a:bodyPr>
          <a:lstStyle/>
          <a:p>
            <a:pPr marL="182880" marR="0" lvl="0" indent="0" algn="l" defTabSz="914400" rtl="0" eaLnBrk="1" fontAlgn="base" latinLnBrk="0" hangingPunct="1">
              <a:lnSpc>
                <a:spcPct val="95000"/>
              </a:lnSpc>
              <a:spcBef>
                <a:spcPts val="1200"/>
              </a:spcBef>
              <a:spcAft>
                <a:spcPct val="25000"/>
              </a:spcAft>
              <a:buClrTx/>
              <a:buSzPct val="70000"/>
              <a:buFontTx/>
              <a:buNone/>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If</a:t>
            </a:r>
            <a:r>
              <a:rPr kumimoji="0" lang="en-US" sz="2000" b="0" i="0" u="none" strike="noStrike" kern="0" cap="none" spc="0" normalizeH="0" noProof="0" dirty="0" smtClean="0">
                <a:ln>
                  <a:noFill/>
                </a:ln>
                <a:solidFill>
                  <a:schemeClr val="tx1"/>
                </a:solidFill>
                <a:effectLst/>
                <a:uLnTx/>
                <a:uFillTx/>
                <a:latin typeface="+mn-lt"/>
                <a:ea typeface="+mn-ea"/>
                <a:cs typeface="+mn-cs"/>
              </a:rPr>
              <a:t> </a:t>
            </a:r>
            <a:r>
              <a:rPr kumimoji="0" lang="en-US" sz="2000" strike="noStrike" kern="0" cap="none" spc="0" normalizeH="0" noProof="0" dirty="0" smtClean="0">
                <a:ln>
                  <a:noFill/>
                </a:ln>
                <a:solidFill>
                  <a:schemeClr val="tx1"/>
                </a:solidFill>
                <a:effectLst/>
                <a:uLnTx/>
                <a:uFillTx/>
                <a:latin typeface="Arial"/>
                <a:ea typeface="+mn-ea"/>
                <a:cs typeface="+mn-cs"/>
              </a:rPr>
              <a:t>A</a:t>
            </a:r>
            <a:r>
              <a:rPr kumimoji="0" lang="en-US" sz="2000" strike="noStrike" kern="0" cap="none" spc="0" normalizeH="0" baseline="-25000" noProof="0" dirty="0" smtClean="0">
                <a:ln>
                  <a:noFill/>
                </a:ln>
                <a:solidFill>
                  <a:schemeClr val="tx1"/>
                </a:solidFill>
                <a:effectLst/>
                <a:uLnTx/>
                <a:uFillTx/>
                <a:latin typeface="Arial"/>
                <a:ea typeface="+mn-ea"/>
                <a:cs typeface="+mn-cs"/>
              </a:rPr>
              <a:t>i</a:t>
            </a:r>
            <a:r>
              <a:rPr kumimoji="0" lang="en-US" sz="2000" b="0" i="0" u="none" strike="noStrike" kern="0" cap="none" spc="0" normalizeH="0" noProof="0" dirty="0" smtClean="0">
                <a:ln>
                  <a:noFill/>
                </a:ln>
                <a:solidFill>
                  <a:schemeClr val="tx1"/>
                </a:solidFill>
                <a:effectLst/>
                <a:uLnTx/>
                <a:uFillTx/>
                <a:latin typeface="+mn-lt"/>
                <a:ea typeface="+mn-ea"/>
                <a:cs typeface="+mn-cs"/>
              </a:rPr>
              <a:t> is a transition relation of step </a:t>
            </a:r>
            <a:r>
              <a:rPr kumimoji="0" lang="en-US" sz="2000" b="0" i="0" u="none" strike="noStrike" kern="0" cap="none" spc="0" normalizeH="0" noProof="0" dirty="0" err="1" smtClean="0">
                <a:ln>
                  <a:noFill/>
                </a:ln>
                <a:solidFill>
                  <a:schemeClr val="tx1"/>
                </a:solidFill>
                <a:effectLst/>
                <a:uLnTx/>
                <a:uFillTx/>
                <a:latin typeface="+mn-lt"/>
                <a:ea typeface="+mn-ea"/>
                <a:cs typeface="+mn-cs"/>
              </a:rPr>
              <a:t>i</a:t>
            </a:r>
            <a:r>
              <a:rPr kumimoji="0" lang="en-US" sz="2000" b="0" i="0" u="none" strike="noStrike" kern="0" cap="none" spc="0" normalizeH="0" noProof="0" dirty="0" smtClean="0">
                <a:ln>
                  <a:noFill/>
                </a:ln>
                <a:solidFill>
                  <a:schemeClr val="tx1"/>
                </a:solidFill>
                <a:effectLst/>
                <a:uLnTx/>
                <a:uFillTx/>
                <a:latin typeface="+mn-lt"/>
                <a:ea typeface="+mn-ea"/>
                <a:cs typeface="+mn-cs"/>
              </a:rPr>
              <a:t>, then the interpolation sequence is a proof why a program trace is safe.</a:t>
            </a:r>
            <a:endParaRPr kumimoji="0" lang="en-US" sz="2000" b="0" i="0" u="none" strike="noStrike" kern="0" cap="none" spc="0" normalizeH="0" baseline="-25000" noProof="0" dirty="0" smtClean="0">
              <a:ln>
                <a:noFill/>
              </a:ln>
              <a:solidFill>
                <a:schemeClr val="tx1"/>
              </a:solidFill>
              <a:effectLst/>
              <a:uLnTx/>
              <a:uFillTx/>
              <a:latin typeface="Arial"/>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DAG </a:t>
            </a:r>
            <a:r>
              <a:rPr lang="en-US" dirty="0" err="1" smtClean="0"/>
              <a:t>Interpolants</a:t>
            </a:r>
            <a:r>
              <a:rPr lang="en-US" dirty="0" smtClean="0"/>
              <a:t>: Solving the Refinement Prob.</a:t>
            </a:r>
            <a:endParaRPr lang="en-US" dirty="0"/>
          </a:p>
        </p:txBody>
      </p:sp>
      <p:sp>
        <p:nvSpPr>
          <p:cNvPr id="3" name="Content Placeholder 2"/>
          <p:cNvSpPr>
            <a:spLocks noGrp="1"/>
          </p:cNvSpPr>
          <p:nvPr>
            <p:ph idx="1"/>
          </p:nvPr>
        </p:nvSpPr>
        <p:spPr>
          <a:xfrm>
            <a:off x="381000" y="1295400"/>
            <a:ext cx="7162800" cy="4800600"/>
          </a:xfrm>
        </p:spPr>
        <p:txBody>
          <a:bodyPr/>
          <a:lstStyle/>
          <a:p>
            <a:r>
              <a:rPr lang="en-US" dirty="0" smtClean="0"/>
              <a:t>Given a DAG G = (V, E) and a labeling of edges </a:t>
            </a:r>
            <a:r>
              <a:rPr lang="en-US" dirty="0" smtClean="0">
                <a:latin typeface="cmmi10"/>
              </a:rPr>
              <a:t>¼</a:t>
            </a:r>
            <a:r>
              <a:rPr lang="en-US" dirty="0" smtClean="0"/>
              <a:t>:E</a:t>
            </a:r>
            <a:r>
              <a:rPr lang="en-US" dirty="0" smtClean="0">
                <a:latin typeface="Symbol"/>
                <a:sym typeface="Symbol"/>
              </a:rPr>
              <a:t></a:t>
            </a:r>
            <a:r>
              <a:rPr lang="en-US" dirty="0" smtClean="0"/>
              <a:t>Expr. A </a:t>
            </a:r>
            <a:r>
              <a:rPr lang="en-US" b="1" i="1" dirty="0" smtClean="0"/>
              <a:t>DAG </a:t>
            </a:r>
            <a:r>
              <a:rPr lang="en-US" b="1" i="1" dirty="0" err="1" smtClean="0"/>
              <a:t>Interpolant</a:t>
            </a:r>
            <a:r>
              <a:rPr lang="en-US" b="1" i="1" dirty="0" smtClean="0"/>
              <a:t> </a:t>
            </a:r>
            <a:r>
              <a:rPr lang="en-US" dirty="0" smtClean="0"/>
              <a:t>(if it exists) is a labeling I:V</a:t>
            </a:r>
            <a:r>
              <a:rPr lang="en-US" dirty="0" smtClean="0">
                <a:latin typeface="Symbol"/>
                <a:sym typeface="Symbol"/>
              </a:rPr>
              <a:t></a:t>
            </a:r>
            <a:r>
              <a:rPr lang="en-US" dirty="0" smtClean="0"/>
              <a:t>Expr such that</a:t>
            </a:r>
          </a:p>
          <a:p>
            <a:pPr lvl="1"/>
            <a:r>
              <a:rPr lang="en-US" dirty="0" smtClean="0"/>
              <a:t>for any path </a:t>
            </a:r>
            <a:r>
              <a:rPr lang="en-US" dirty="0" smtClean="0">
                <a:latin typeface="Arial"/>
              </a:rPr>
              <a:t>v</a:t>
            </a:r>
            <a:r>
              <a:rPr lang="en-US" baseline="-25000" dirty="0" smtClean="0">
                <a:latin typeface="Arial"/>
              </a:rPr>
              <a:t>0</a:t>
            </a:r>
            <a:r>
              <a:rPr lang="en-US" dirty="0" smtClean="0"/>
              <a:t>, …, </a:t>
            </a:r>
            <a:r>
              <a:rPr lang="en-US" dirty="0" err="1" smtClean="0">
                <a:latin typeface="Arial"/>
              </a:rPr>
              <a:t>v</a:t>
            </a:r>
            <a:r>
              <a:rPr lang="en-US" baseline="-25000" dirty="0" err="1" smtClean="0">
                <a:latin typeface="Arial"/>
              </a:rPr>
              <a:t>n</a:t>
            </a:r>
            <a:r>
              <a:rPr lang="en-US" dirty="0" smtClean="0"/>
              <a:t>, and 0 &lt; k &lt; n,                                                                 </a:t>
            </a:r>
            <a:r>
              <a:rPr lang="en-US" b="1" dirty="0" smtClean="0">
                <a:latin typeface="Arial"/>
              </a:rPr>
              <a:t>I(</a:t>
            </a:r>
            <a:r>
              <a:rPr lang="en-US" b="1" dirty="0" err="1" smtClean="0">
                <a:latin typeface="Arial"/>
              </a:rPr>
              <a:t>v</a:t>
            </a:r>
            <a:r>
              <a:rPr lang="en-US" b="1" baseline="-25000" dirty="0" err="1" smtClean="0">
                <a:latin typeface="Arial"/>
              </a:rPr>
              <a:t>k</a:t>
            </a:r>
            <a:r>
              <a:rPr lang="en-US" b="1" dirty="0" smtClean="0"/>
              <a:t>) = ITP (</a:t>
            </a:r>
            <a:r>
              <a:rPr lang="en-US" b="1" dirty="0" smtClean="0">
                <a:latin typeface="cmmi10"/>
              </a:rPr>
              <a:t>¼</a:t>
            </a:r>
            <a:r>
              <a:rPr lang="en-US" b="1" dirty="0" smtClean="0"/>
              <a:t>(</a:t>
            </a:r>
            <a:r>
              <a:rPr lang="en-US" b="1" dirty="0" smtClean="0">
                <a:latin typeface="Arial"/>
              </a:rPr>
              <a:t>v</a:t>
            </a:r>
            <a:r>
              <a:rPr lang="en-US" b="1" baseline="-25000" dirty="0" smtClean="0">
                <a:latin typeface="Arial"/>
              </a:rPr>
              <a:t>0</a:t>
            </a:r>
            <a:r>
              <a:rPr lang="en-US" b="1" dirty="0" smtClean="0"/>
              <a:t>) </a:t>
            </a:r>
            <a:r>
              <a:rPr lang="en-US" b="1" dirty="0" smtClean="0">
                <a:latin typeface="cmsy10"/>
              </a:rPr>
              <a:t>Æ</a:t>
            </a:r>
            <a:r>
              <a:rPr lang="en-US" b="1" dirty="0" smtClean="0"/>
              <a:t> … </a:t>
            </a:r>
            <a:r>
              <a:rPr lang="en-US" b="1" dirty="0" smtClean="0">
                <a:latin typeface="cmsy10"/>
              </a:rPr>
              <a:t>Æ</a:t>
            </a:r>
            <a:r>
              <a:rPr lang="en-US" b="1" dirty="0" smtClean="0"/>
              <a:t> </a:t>
            </a:r>
            <a:r>
              <a:rPr lang="en-US" b="1" dirty="0" smtClean="0">
                <a:latin typeface="cmmi10"/>
              </a:rPr>
              <a:t>¼</a:t>
            </a:r>
            <a:r>
              <a:rPr lang="en-US" b="1" dirty="0" smtClean="0"/>
              <a:t> (</a:t>
            </a:r>
            <a:r>
              <a:rPr lang="en-US" b="1" dirty="0" smtClean="0">
                <a:latin typeface="Arial"/>
              </a:rPr>
              <a:t>v</a:t>
            </a:r>
            <a:r>
              <a:rPr lang="en-US" b="1" baseline="-25000" dirty="0" smtClean="0">
                <a:latin typeface="Arial"/>
              </a:rPr>
              <a:t>k-1</a:t>
            </a:r>
            <a:r>
              <a:rPr lang="en-US" b="1" dirty="0" smtClean="0">
                <a:latin typeface="Arial"/>
              </a:rPr>
              <a:t>)</a:t>
            </a:r>
            <a:r>
              <a:rPr lang="en-US" b="1" dirty="0" smtClean="0"/>
              <a:t>,    </a:t>
            </a:r>
            <a:r>
              <a:rPr lang="en-US" b="1" dirty="0" smtClean="0">
                <a:latin typeface="cmmi10"/>
              </a:rPr>
              <a:t>¼</a:t>
            </a:r>
            <a:r>
              <a:rPr lang="en-US" b="1" dirty="0" smtClean="0"/>
              <a:t>(</a:t>
            </a:r>
            <a:r>
              <a:rPr lang="en-US" b="1" dirty="0" err="1" smtClean="0">
                <a:latin typeface="Arial"/>
              </a:rPr>
              <a:t>v</a:t>
            </a:r>
            <a:r>
              <a:rPr lang="en-US" b="1" baseline="-25000" dirty="0" err="1" smtClean="0">
                <a:latin typeface="Arial"/>
              </a:rPr>
              <a:t>k</a:t>
            </a:r>
            <a:r>
              <a:rPr lang="en-US" b="1" dirty="0" smtClean="0"/>
              <a:t>) </a:t>
            </a:r>
            <a:r>
              <a:rPr lang="en-US" b="1" dirty="0" smtClean="0">
                <a:latin typeface="cmsy10"/>
              </a:rPr>
              <a:t>Æ</a:t>
            </a:r>
            <a:r>
              <a:rPr lang="en-US" b="1" dirty="0" smtClean="0"/>
              <a:t> … </a:t>
            </a:r>
            <a:r>
              <a:rPr lang="en-US" b="1" dirty="0" smtClean="0">
                <a:latin typeface="cmsy10"/>
              </a:rPr>
              <a:t>Æ</a:t>
            </a:r>
            <a:r>
              <a:rPr lang="en-US" b="1" dirty="0" smtClean="0"/>
              <a:t> </a:t>
            </a:r>
            <a:r>
              <a:rPr lang="en-US" b="1" dirty="0" smtClean="0">
                <a:latin typeface="cmmi10"/>
              </a:rPr>
              <a:t>¼</a:t>
            </a:r>
            <a:r>
              <a:rPr lang="en-US" b="1" dirty="0" smtClean="0"/>
              <a:t>(</a:t>
            </a:r>
            <a:r>
              <a:rPr lang="en-US" b="1" dirty="0" err="1" smtClean="0">
                <a:latin typeface="Arial"/>
              </a:rPr>
              <a:t>v</a:t>
            </a:r>
            <a:r>
              <a:rPr lang="en-US" b="1" baseline="-25000" dirty="0" err="1" smtClean="0">
                <a:latin typeface="Arial"/>
              </a:rPr>
              <a:t>n</a:t>
            </a:r>
            <a:r>
              <a:rPr lang="en-US" b="1" dirty="0" smtClean="0"/>
              <a:t>))</a:t>
            </a:r>
          </a:p>
          <a:p>
            <a:pPr lvl="1"/>
            <a:r>
              <a:rPr lang="en-US" dirty="0" smtClean="0"/>
              <a:t> </a:t>
            </a:r>
            <a:r>
              <a:rPr lang="en-US" b="1" dirty="0" smtClean="0">
                <a:latin typeface="cmsy10"/>
              </a:rPr>
              <a:t>8</a:t>
            </a:r>
            <a:r>
              <a:rPr lang="en-US" b="1" dirty="0" smtClean="0"/>
              <a:t> (u, v) </a:t>
            </a:r>
            <a:r>
              <a:rPr lang="en-US" b="1" dirty="0" smtClean="0">
                <a:latin typeface="cmsy10"/>
              </a:rPr>
              <a:t>2</a:t>
            </a:r>
            <a:r>
              <a:rPr lang="en-US" b="1" dirty="0" smtClean="0"/>
              <a:t> E . (I(u) </a:t>
            </a:r>
            <a:r>
              <a:rPr lang="en-US" b="1" dirty="0" smtClean="0">
                <a:latin typeface="cmsy10"/>
              </a:rPr>
              <a:t>Æ</a:t>
            </a:r>
            <a:r>
              <a:rPr lang="en-US" b="1" dirty="0" smtClean="0"/>
              <a:t> </a:t>
            </a:r>
            <a:r>
              <a:rPr lang="en-US" b="1" dirty="0" smtClean="0">
                <a:latin typeface="cmmi10"/>
              </a:rPr>
              <a:t>¼</a:t>
            </a:r>
            <a:r>
              <a:rPr lang="en-US" b="1" dirty="0" smtClean="0"/>
              <a:t> (u, v)) </a:t>
            </a:r>
            <a:r>
              <a:rPr lang="en-US" b="1" dirty="0" smtClean="0">
                <a:latin typeface="cmsy10"/>
              </a:rPr>
              <a:t>)</a:t>
            </a:r>
            <a:r>
              <a:rPr lang="en-US" b="1" dirty="0" smtClean="0"/>
              <a:t> I(v)</a:t>
            </a:r>
          </a:p>
        </p:txBody>
      </p:sp>
      <p:grpSp>
        <p:nvGrpSpPr>
          <p:cNvPr id="28" name="Group 27"/>
          <p:cNvGrpSpPr/>
          <p:nvPr/>
        </p:nvGrpSpPr>
        <p:grpSpPr>
          <a:xfrm>
            <a:off x="5334000" y="1905000"/>
            <a:ext cx="2252662" cy="3911203"/>
            <a:chOff x="1462088" y="1821656"/>
            <a:chExt cx="2252662" cy="3911203"/>
          </a:xfrm>
        </p:grpSpPr>
        <p:cxnSp>
          <p:nvCxnSpPr>
            <p:cNvPr id="29" name="Straight Arrow Connector 28"/>
            <p:cNvCxnSpPr>
              <a:stCxn id="36" idx="3"/>
              <a:endCxn id="35" idx="5"/>
            </p:cNvCxnSpPr>
            <p:nvPr/>
          </p:nvCxnSpPr>
          <p:spPr bwMode="auto">
            <a:xfrm flipH="1" flipV="1">
              <a:off x="1827942" y="4930710"/>
              <a:ext cx="985173" cy="73937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0" name="Straight Arrow Connector 29"/>
            <p:cNvCxnSpPr>
              <a:stCxn id="33" idx="5"/>
              <a:endCxn id="36" idx="1"/>
            </p:cNvCxnSpPr>
            <p:nvPr/>
          </p:nvCxnSpPr>
          <p:spPr bwMode="auto">
            <a:xfrm rot="16200000" flipH="1">
              <a:off x="2205370" y="4759261"/>
              <a:ext cx="875635" cy="339854"/>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1" name="Straight Arrow Connector 30"/>
            <p:cNvCxnSpPr>
              <a:stCxn id="34" idx="3"/>
              <a:endCxn id="36" idx="7"/>
            </p:cNvCxnSpPr>
            <p:nvPr/>
          </p:nvCxnSpPr>
          <p:spPr bwMode="auto">
            <a:xfrm rot="5400000">
              <a:off x="2794729" y="4812839"/>
              <a:ext cx="875635" cy="232698"/>
            </a:xfrm>
            <a:prstGeom prst="straightConnector1">
              <a:avLst/>
            </a:prstGeom>
            <a:solidFill>
              <a:srgbClr val="6C7472"/>
            </a:solidFill>
            <a:ln w="50800" cap="flat" cmpd="sng" algn="ctr">
              <a:solidFill>
                <a:srgbClr val="6C7472"/>
              </a:solidFill>
              <a:prstDash val="solid"/>
              <a:round/>
              <a:headEnd type="none" w="med" len="med"/>
              <a:tailEnd type="arrow"/>
            </a:ln>
            <a:effectLst/>
          </p:spPr>
        </p:cxnSp>
        <p:grpSp>
          <p:nvGrpSpPr>
            <p:cNvPr id="32" name="Group 72"/>
            <p:cNvGrpSpPr/>
            <p:nvPr/>
          </p:nvGrpSpPr>
          <p:grpSpPr>
            <a:xfrm>
              <a:off x="1676400" y="1821656"/>
              <a:ext cx="1672495" cy="2743200"/>
              <a:chOff x="8708814" y="1676400"/>
              <a:chExt cx="2378660" cy="3901439"/>
            </a:xfrm>
          </p:grpSpPr>
          <p:cxnSp>
            <p:nvCxnSpPr>
              <p:cNvPr id="37" name="Straight Arrow Connector 36"/>
              <p:cNvCxnSpPr/>
              <p:nvPr/>
            </p:nvCxnSpPr>
            <p:spPr bwMode="auto">
              <a:xfrm rot="5400000">
                <a:off x="10160000" y="3733006"/>
                <a:ext cx="609600" cy="158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8" name="Straight Arrow Connector 37"/>
              <p:cNvCxnSpPr/>
              <p:nvPr/>
            </p:nvCxnSpPr>
            <p:spPr bwMode="auto">
              <a:xfrm rot="5400000">
                <a:off x="10198100" y="2552700"/>
                <a:ext cx="533400" cy="158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9" name="Straight Arrow Connector 38"/>
              <p:cNvCxnSpPr>
                <a:endCxn id="35" idx="0"/>
              </p:cNvCxnSpPr>
              <p:nvPr/>
            </p:nvCxnSpPr>
            <p:spPr bwMode="auto">
              <a:xfrm flipH="1">
                <a:off x="8708814" y="3111126"/>
                <a:ext cx="1451186" cy="2466713"/>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40" name="Oval 39"/>
              <p:cNvSpPr/>
              <p:nvPr/>
            </p:nvSpPr>
            <p:spPr bwMode="auto">
              <a:xfrm>
                <a:off x="10160000" y="1676400"/>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1</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41" name="Oval 40"/>
              <p:cNvSpPr/>
              <p:nvPr/>
            </p:nvSpPr>
            <p:spPr bwMode="auto">
              <a:xfrm>
                <a:off x="10160000" y="2819400"/>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42" name="Straight Arrow Connector 41"/>
              <p:cNvCxnSpPr/>
              <p:nvPr/>
            </p:nvCxnSpPr>
            <p:spPr bwMode="auto">
              <a:xfrm rot="5400000">
                <a:off x="9804026" y="4583952"/>
                <a:ext cx="483348" cy="40714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43" name="Straight Arrow Connector 42"/>
              <p:cNvCxnSpPr/>
              <p:nvPr/>
            </p:nvCxnSpPr>
            <p:spPr bwMode="auto">
              <a:xfrm rot="16200000" flipH="1">
                <a:off x="10642226" y="4583952"/>
                <a:ext cx="483348" cy="407148"/>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44" name="Oval 43"/>
              <p:cNvSpPr/>
              <p:nvPr/>
            </p:nvSpPr>
            <p:spPr bwMode="auto">
              <a:xfrm>
                <a:off x="10160000" y="4025526"/>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3</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grpSp>
        <p:sp>
          <p:nvSpPr>
            <p:cNvPr id="33" name="Oval 32"/>
            <p:cNvSpPr/>
            <p:nvPr/>
          </p:nvSpPr>
          <p:spPr bwMode="auto">
            <a:xfrm>
              <a:off x="2107406" y="412551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4</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4" name="Oval 33"/>
            <p:cNvSpPr/>
            <p:nvPr/>
          </p:nvSpPr>
          <p:spPr bwMode="auto">
            <a:xfrm>
              <a:off x="3286125" y="412551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5</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5" name="Oval 34"/>
            <p:cNvSpPr/>
            <p:nvPr/>
          </p:nvSpPr>
          <p:spPr bwMode="auto">
            <a:xfrm>
              <a:off x="1462088" y="456485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sym typeface="Gill Sans Light" charset="0"/>
                </a:rPr>
                <a:t>7</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6" name="Oval 35"/>
            <p:cNvSpPr/>
            <p:nvPr/>
          </p:nvSpPr>
          <p:spPr bwMode="auto">
            <a:xfrm>
              <a:off x="2750344" y="5304234"/>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6</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grpSp>
      <p:sp>
        <p:nvSpPr>
          <p:cNvPr id="45" name="TextBox 44"/>
          <p:cNvSpPr txBox="1"/>
          <p:nvPr/>
        </p:nvSpPr>
        <p:spPr>
          <a:xfrm>
            <a:off x="6324600" y="22860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1</a:t>
            </a:r>
            <a:endParaRPr lang="en-US" baseline="-25000" dirty="0"/>
          </a:p>
        </p:txBody>
      </p:sp>
      <p:sp>
        <p:nvSpPr>
          <p:cNvPr id="46" name="TextBox 45"/>
          <p:cNvSpPr txBox="1"/>
          <p:nvPr/>
        </p:nvSpPr>
        <p:spPr>
          <a:xfrm>
            <a:off x="6781800" y="30480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2</a:t>
            </a:r>
            <a:endParaRPr lang="en-US" baseline="-25000" dirty="0"/>
          </a:p>
        </p:txBody>
      </p:sp>
      <p:sp>
        <p:nvSpPr>
          <p:cNvPr id="47" name="TextBox 46"/>
          <p:cNvSpPr txBox="1"/>
          <p:nvPr/>
        </p:nvSpPr>
        <p:spPr>
          <a:xfrm>
            <a:off x="6172200" y="36576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3</a:t>
            </a:r>
            <a:endParaRPr lang="en-US" baseline="-25000" dirty="0"/>
          </a:p>
        </p:txBody>
      </p:sp>
      <p:sp>
        <p:nvSpPr>
          <p:cNvPr id="48" name="TextBox 47"/>
          <p:cNvSpPr txBox="1"/>
          <p:nvPr/>
        </p:nvSpPr>
        <p:spPr>
          <a:xfrm>
            <a:off x="7010400" y="3657600"/>
            <a:ext cx="393056" cy="369332"/>
          </a:xfrm>
          <a:prstGeom prst="rect">
            <a:avLst/>
          </a:prstGeom>
          <a:noFill/>
        </p:spPr>
        <p:txBody>
          <a:bodyPr wrap="square" rtlCol="0">
            <a:spAutoFit/>
          </a:bodyPr>
          <a:lstStyle/>
          <a:p>
            <a:r>
              <a:rPr lang="en-US" dirty="0" smtClean="0">
                <a:latin typeface="cmmi10"/>
              </a:rPr>
              <a:t>¼</a:t>
            </a:r>
            <a:r>
              <a:rPr lang="en-US" baseline="-25000" dirty="0" smtClean="0">
                <a:latin typeface="cmmi10"/>
              </a:rPr>
              <a:t>4</a:t>
            </a:r>
            <a:endParaRPr lang="en-US" baseline="-25000" dirty="0"/>
          </a:p>
        </p:txBody>
      </p:sp>
      <p:sp>
        <p:nvSpPr>
          <p:cNvPr id="49" name="TextBox 48"/>
          <p:cNvSpPr txBox="1"/>
          <p:nvPr/>
        </p:nvSpPr>
        <p:spPr>
          <a:xfrm>
            <a:off x="7162800" y="47244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5</a:t>
            </a:r>
            <a:endParaRPr lang="en-US" baseline="-25000" dirty="0"/>
          </a:p>
        </p:txBody>
      </p:sp>
      <p:sp>
        <p:nvSpPr>
          <p:cNvPr id="50" name="TextBox 49"/>
          <p:cNvSpPr txBox="1"/>
          <p:nvPr/>
        </p:nvSpPr>
        <p:spPr>
          <a:xfrm>
            <a:off x="6477000" y="46482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6</a:t>
            </a:r>
            <a:endParaRPr lang="en-US" baseline="-25000" dirty="0"/>
          </a:p>
        </p:txBody>
      </p:sp>
      <p:sp>
        <p:nvSpPr>
          <p:cNvPr id="51" name="TextBox 50"/>
          <p:cNvSpPr txBox="1"/>
          <p:nvPr/>
        </p:nvSpPr>
        <p:spPr>
          <a:xfrm>
            <a:off x="5791200" y="53340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7</a:t>
            </a:r>
            <a:endParaRPr lang="en-US" baseline="-25000" dirty="0"/>
          </a:p>
        </p:txBody>
      </p:sp>
      <p:sp>
        <p:nvSpPr>
          <p:cNvPr id="52" name="TextBox 51"/>
          <p:cNvSpPr txBox="1"/>
          <p:nvPr/>
        </p:nvSpPr>
        <p:spPr>
          <a:xfrm>
            <a:off x="5562600" y="37338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8</a:t>
            </a:r>
            <a:endParaRPr lang="en-US" baseline="-25000" dirty="0"/>
          </a:p>
        </p:txBody>
      </p:sp>
      <p:sp>
        <p:nvSpPr>
          <p:cNvPr id="53" name="TextBox 52"/>
          <p:cNvSpPr txBox="1"/>
          <p:nvPr/>
        </p:nvSpPr>
        <p:spPr>
          <a:xfrm>
            <a:off x="7010400" y="196209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1</a:t>
            </a:r>
            <a:endParaRPr lang="en-US" sz="2000" b="1" baseline="-25000" dirty="0">
              <a:solidFill>
                <a:srgbClr val="FF8000"/>
              </a:solidFill>
              <a:latin typeface="Arial"/>
            </a:endParaRPr>
          </a:p>
        </p:txBody>
      </p:sp>
      <p:sp>
        <p:nvSpPr>
          <p:cNvPr id="54" name="TextBox 53"/>
          <p:cNvSpPr txBox="1"/>
          <p:nvPr/>
        </p:nvSpPr>
        <p:spPr>
          <a:xfrm>
            <a:off x="7010400" y="26670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2</a:t>
            </a:r>
            <a:endParaRPr lang="en-US" sz="2000" b="1" baseline="-25000" dirty="0">
              <a:solidFill>
                <a:srgbClr val="FF8000"/>
              </a:solidFill>
              <a:latin typeface="Arial"/>
            </a:endParaRPr>
          </a:p>
        </p:txBody>
      </p:sp>
      <p:sp>
        <p:nvSpPr>
          <p:cNvPr id="55" name="TextBox 54"/>
          <p:cNvSpPr txBox="1"/>
          <p:nvPr/>
        </p:nvSpPr>
        <p:spPr>
          <a:xfrm>
            <a:off x="6934200" y="33528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3</a:t>
            </a:r>
            <a:endParaRPr lang="en-US" sz="2000" b="1" baseline="-25000" dirty="0">
              <a:solidFill>
                <a:srgbClr val="FF8000"/>
              </a:solidFill>
              <a:latin typeface="Arial"/>
            </a:endParaRPr>
          </a:p>
        </p:txBody>
      </p:sp>
      <p:sp>
        <p:nvSpPr>
          <p:cNvPr id="56" name="TextBox 55"/>
          <p:cNvSpPr txBox="1"/>
          <p:nvPr/>
        </p:nvSpPr>
        <p:spPr>
          <a:xfrm>
            <a:off x="6400800" y="41910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4</a:t>
            </a:r>
            <a:endParaRPr lang="en-US" sz="2000" b="1" baseline="-25000" dirty="0">
              <a:solidFill>
                <a:srgbClr val="FF8000"/>
              </a:solidFill>
              <a:latin typeface="Arial"/>
            </a:endParaRPr>
          </a:p>
        </p:txBody>
      </p:sp>
      <p:sp>
        <p:nvSpPr>
          <p:cNvPr id="57" name="TextBox 56"/>
          <p:cNvSpPr txBox="1"/>
          <p:nvPr/>
        </p:nvSpPr>
        <p:spPr>
          <a:xfrm>
            <a:off x="7543800" y="42672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5</a:t>
            </a:r>
            <a:endParaRPr lang="en-US" sz="2000" b="1" baseline="-25000" dirty="0">
              <a:solidFill>
                <a:srgbClr val="FF8000"/>
              </a:solidFill>
              <a:latin typeface="Arial"/>
            </a:endParaRPr>
          </a:p>
        </p:txBody>
      </p:sp>
      <p:sp>
        <p:nvSpPr>
          <p:cNvPr id="58" name="TextBox 57"/>
          <p:cNvSpPr txBox="1"/>
          <p:nvPr/>
        </p:nvSpPr>
        <p:spPr>
          <a:xfrm>
            <a:off x="7010400" y="54102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6</a:t>
            </a:r>
            <a:endParaRPr lang="en-US" sz="2000" b="1" baseline="-25000" dirty="0">
              <a:solidFill>
                <a:srgbClr val="FF8000"/>
              </a:solidFill>
              <a:latin typeface="Arial"/>
            </a:endParaRPr>
          </a:p>
        </p:txBody>
      </p:sp>
      <p:sp>
        <p:nvSpPr>
          <p:cNvPr id="59" name="TextBox 58"/>
          <p:cNvSpPr txBox="1"/>
          <p:nvPr/>
        </p:nvSpPr>
        <p:spPr>
          <a:xfrm>
            <a:off x="5029200" y="47244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7</a:t>
            </a:r>
            <a:endParaRPr lang="en-US" sz="2000" b="1" baseline="-25000" dirty="0">
              <a:solidFill>
                <a:srgbClr val="FF8000"/>
              </a:solidFill>
              <a:latin typeface="Arial"/>
            </a:endParaRPr>
          </a:p>
        </p:txBody>
      </p:sp>
      <p:sp>
        <p:nvSpPr>
          <p:cNvPr id="60" name="TextBox 59"/>
          <p:cNvSpPr txBox="1"/>
          <p:nvPr/>
        </p:nvSpPr>
        <p:spPr>
          <a:xfrm>
            <a:off x="533400" y="2971800"/>
            <a:ext cx="4354910" cy="304698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solidFill>
                  <a:srgbClr val="FF8000"/>
                </a:solidFill>
                <a:latin typeface="Arial"/>
              </a:rPr>
              <a:t>I</a:t>
            </a:r>
            <a:r>
              <a:rPr lang="en-US" sz="2400" b="1" baseline="-25000" dirty="0" smtClean="0">
                <a:solidFill>
                  <a:srgbClr val="FF8000"/>
                </a:solidFill>
                <a:latin typeface="Arial"/>
              </a:rPr>
              <a:t>2</a:t>
            </a:r>
            <a:r>
              <a:rPr lang="en-US" sz="2400" b="1" dirty="0" smtClean="0">
                <a:solidFill>
                  <a:srgbClr val="FF8000"/>
                </a:solidFill>
                <a:latin typeface="Arial"/>
              </a:rPr>
              <a:t> = ITP (</a:t>
            </a:r>
            <a:r>
              <a:rPr lang="en-US" sz="2400" b="1" dirty="0" smtClean="0">
                <a:solidFill>
                  <a:srgbClr val="FF8000"/>
                </a:solidFill>
                <a:latin typeface="cmmi10"/>
              </a:rPr>
              <a:t>¼</a:t>
            </a:r>
            <a:r>
              <a:rPr lang="en-US" sz="2400" b="1" baseline="-25000" dirty="0" smtClean="0">
                <a:solidFill>
                  <a:srgbClr val="FF8000"/>
                </a:solidFill>
                <a:latin typeface="cmmi10"/>
              </a:rPr>
              <a:t>1</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8</a:t>
            </a:r>
            <a:r>
              <a:rPr lang="en-US" sz="2400" b="1" dirty="0" smtClean="0">
                <a:solidFill>
                  <a:srgbClr val="FF8000"/>
                </a:solidFill>
                <a:latin typeface="Arial"/>
              </a:rPr>
              <a:t>)</a:t>
            </a:r>
            <a:endParaRPr lang="en-US" sz="2400" b="1" baseline="-25000" dirty="0" smtClean="0">
              <a:solidFill>
                <a:srgbClr val="FF8000"/>
              </a:solidFill>
              <a:latin typeface="Arial"/>
            </a:endParaRPr>
          </a:p>
          <a:p>
            <a:r>
              <a:rPr lang="en-US" sz="2400" b="1" dirty="0" smtClean="0">
                <a:solidFill>
                  <a:srgbClr val="FF8000"/>
                </a:solidFill>
                <a:latin typeface="Arial"/>
              </a:rPr>
              <a:t>I</a:t>
            </a:r>
            <a:r>
              <a:rPr lang="en-US" sz="2400" b="1" baseline="-25000" dirty="0" smtClean="0">
                <a:solidFill>
                  <a:srgbClr val="FF8000"/>
                </a:solidFill>
                <a:latin typeface="Arial"/>
              </a:rPr>
              <a:t>2</a:t>
            </a:r>
            <a:r>
              <a:rPr lang="en-US" sz="2400" b="1" dirty="0" smtClean="0">
                <a:solidFill>
                  <a:srgbClr val="FF8000"/>
                </a:solidFill>
                <a:latin typeface="Arial"/>
              </a:rPr>
              <a:t> = ITP (</a:t>
            </a:r>
            <a:r>
              <a:rPr lang="en-US" sz="2400" b="1" dirty="0" smtClean="0">
                <a:solidFill>
                  <a:srgbClr val="FF8000"/>
                </a:solidFill>
                <a:latin typeface="cmmi10"/>
              </a:rPr>
              <a:t>¼</a:t>
            </a:r>
            <a:r>
              <a:rPr lang="en-US" sz="2400" b="1" baseline="-25000" dirty="0" smtClean="0">
                <a:solidFill>
                  <a:srgbClr val="FF8000"/>
                </a:solidFill>
                <a:latin typeface="cmmi10"/>
              </a:rPr>
              <a:t>1</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2</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3</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6</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7</a:t>
            </a:r>
            <a:r>
              <a:rPr lang="en-US" sz="2400" b="1" dirty="0" smtClean="0">
                <a:solidFill>
                  <a:srgbClr val="FF8000"/>
                </a:solidFill>
                <a:latin typeface="Arial"/>
              </a:rPr>
              <a:t>)</a:t>
            </a:r>
          </a:p>
          <a:p>
            <a:r>
              <a:rPr lang="en-US" sz="2400" b="1" dirty="0" smtClean="0">
                <a:solidFill>
                  <a:srgbClr val="FF8000"/>
                </a:solidFill>
                <a:latin typeface="Arial"/>
              </a:rPr>
              <a:t>…</a:t>
            </a:r>
          </a:p>
          <a:p>
            <a:endParaRPr lang="en-US" sz="2400" b="1" dirty="0" smtClean="0">
              <a:solidFill>
                <a:srgbClr val="FF8000"/>
              </a:solidFill>
              <a:latin typeface="Arial"/>
            </a:endParaRPr>
          </a:p>
          <a:p>
            <a:r>
              <a:rPr lang="en-US" sz="2400" b="1" dirty="0" smtClean="0">
                <a:solidFill>
                  <a:srgbClr val="FF8000"/>
                </a:solidFill>
                <a:latin typeface="Arial"/>
              </a:rPr>
              <a:t>(I</a:t>
            </a:r>
            <a:r>
              <a:rPr lang="en-US" sz="2400" b="1" baseline="-25000" dirty="0" smtClean="0">
                <a:solidFill>
                  <a:srgbClr val="FF8000"/>
                </a:solidFill>
                <a:latin typeface="Arial"/>
              </a:rPr>
              <a:t>1</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1</a:t>
            </a:r>
            <a:r>
              <a:rPr lang="en-US" sz="2400" b="1" dirty="0" smtClean="0">
                <a:solidFill>
                  <a:srgbClr val="FF8000"/>
                </a:solidFill>
                <a:latin typeface="Arial"/>
              </a:rPr>
              <a:t>) </a:t>
            </a:r>
            <a:r>
              <a:rPr lang="en-US" sz="2400" b="1" dirty="0" smtClean="0">
                <a:solidFill>
                  <a:srgbClr val="FF8000"/>
                </a:solidFill>
                <a:latin typeface="cmsy10"/>
              </a:rPr>
              <a:t>)</a:t>
            </a:r>
            <a:r>
              <a:rPr lang="en-US" sz="2400" b="1" dirty="0" smtClean="0">
                <a:solidFill>
                  <a:srgbClr val="FF8000"/>
                </a:solidFill>
                <a:latin typeface="Arial"/>
              </a:rPr>
              <a:t> I</a:t>
            </a:r>
            <a:r>
              <a:rPr lang="en-US" sz="2400" b="1" baseline="-25000" dirty="0" smtClean="0">
                <a:solidFill>
                  <a:srgbClr val="FF8000"/>
                </a:solidFill>
                <a:latin typeface="Arial"/>
              </a:rPr>
              <a:t>2</a:t>
            </a:r>
          </a:p>
          <a:p>
            <a:r>
              <a:rPr lang="en-US" sz="2400" b="1" dirty="0" smtClean="0">
                <a:solidFill>
                  <a:srgbClr val="FF8000"/>
                </a:solidFill>
                <a:latin typeface="Arial"/>
              </a:rPr>
              <a:t>(I</a:t>
            </a:r>
            <a:r>
              <a:rPr lang="en-US" sz="2400" b="1" baseline="-25000" dirty="0" smtClean="0">
                <a:solidFill>
                  <a:srgbClr val="FF8000"/>
                </a:solidFill>
                <a:latin typeface="Arial"/>
              </a:rPr>
              <a:t>2</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8</a:t>
            </a:r>
            <a:r>
              <a:rPr lang="en-US" sz="2400" b="1" dirty="0" smtClean="0">
                <a:solidFill>
                  <a:srgbClr val="FF8000"/>
                </a:solidFill>
                <a:latin typeface="Arial"/>
              </a:rPr>
              <a:t>) </a:t>
            </a:r>
            <a:r>
              <a:rPr lang="en-US" sz="2400" b="1" dirty="0" smtClean="0">
                <a:solidFill>
                  <a:srgbClr val="FF8000"/>
                </a:solidFill>
                <a:latin typeface="cmsy10"/>
              </a:rPr>
              <a:t>)</a:t>
            </a:r>
            <a:r>
              <a:rPr lang="en-US" sz="2400" b="1" dirty="0" smtClean="0">
                <a:solidFill>
                  <a:srgbClr val="FF8000"/>
                </a:solidFill>
                <a:latin typeface="Arial"/>
              </a:rPr>
              <a:t> I</a:t>
            </a:r>
            <a:r>
              <a:rPr lang="en-US" sz="2400" b="1" baseline="-25000" dirty="0" smtClean="0">
                <a:solidFill>
                  <a:srgbClr val="FF8000"/>
                </a:solidFill>
                <a:latin typeface="Arial"/>
              </a:rPr>
              <a:t>7</a:t>
            </a:r>
          </a:p>
          <a:p>
            <a:r>
              <a:rPr lang="en-US" sz="2400" b="1" dirty="0" smtClean="0">
                <a:solidFill>
                  <a:srgbClr val="FF8000"/>
                </a:solidFill>
                <a:latin typeface="Arial"/>
              </a:rPr>
              <a:t>(I</a:t>
            </a:r>
            <a:r>
              <a:rPr lang="en-US" sz="2400" b="1" baseline="-25000" dirty="0" smtClean="0">
                <a:solidFill>
                  <a:srgbClr val="FF8000"/>
                </a:solidFill>
                <a:latin typeface="Arial"/>
              </a:rPr>
              <a:t>2</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2</a:t>
            </a:r>
            <a:r>
              <a:rPr lang="en-US" sz="2400" b="1" dirty="0" smtClean="0">
                <a:solidFill>
                  <a:srgbClr val="FF8000"/>
                </a:solidFill>
                <a:latin typeface="Arial"/>
              </a:rPr>
              <a:t>) </a:t>
            </a:r>
            <a:r>
              <a:rPr lang="en-US" sz="2400" b="1" dirty="0" smtClean="0">
                <a:solidFill>
                  <a:srgbClr val="FF8000"/>
                </a:solidFill>
                <a:latin typeface="cmsy10"/>
              </a:rPr>
              <a:t>)</a:t>
            </a:r>
            <a:r>
              <a:rPr lang="en-US" sz="2400" b="1" dirty="0" smtClean="0">
                <a:solidFill>
                  <a:srgbClr val="FF8000"/>
                </a:solidFill>
                <a:latin typeface="Arial"/>
              </a:rPr>
              <a:t> I</a:t>
            </a:r>
            <a:r>
              <a:rPr lang="en-US" sz="2400" b="1" baseline="-25000" dirty="0" smtClean="0">
                <a:solidFill>
                  <a:srgbClr val="FF8000"/>
                </a:solidFill>
                <a:latin typeface="Arial"/>
              </a:rPr>
              <a:t>3</a:t>
            </a:r>
          </a:p>
          <a:p>
            <a:r>
              <a:rPr lang="en-US" sz="2400" b="1" dirty="0" smtClean="0">
                <a:solidFill>
                  <a:srgbClr val="FF8000"/>
                </a:solidFill>
                <a:latin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DAG Interpolation Algorithm</a:t>
            </a:r>
            <a:endParaRPr lang="en-US" dirty="0"/>
          </a:p>
        </p:txBody>
      </p:sp>
      <p:sp>
        <p:nvSpPr>
          <p:cNvPr id="3" name="Content Placeholder 2"/>
          <p:cNvSpPr>
            <a:spLocks noGrp="1"/>
          </p:cNvSpPr>
          <p:nvPr>
            <p:ph idx="1"/>
          </p:nvPr>
        </p:nvSpPr>
        <p:spPr/>
        <p:txBody>
          <a:bodyPr/>
          <a:lstStyle/>
          <a:p>
            <a:r>
              <a:rPr lang="en-US" dirty="0" smtClean="0"/>
              <a:t>Reduce DAG Interpolation to Sequence Interpolation!</a:t>
            </a:r>
            <a:endParaRPr lang="en-US" dirty="0"/>
          </a:p>
        </p:txBody>
      </p:sp>
      <p:sp>
        <p:nvSpPr>
          <p:cNvPr id="4" name="TextBox 3"/>
          <p:cNvSpPr txBox="1"/>
          <p:nvPr/>
        </p:nvSpPr>
        <p:spPr>
          <a:xfrm>
            <a:off x="304800" y="2438400"/>
            <a:ext cx="487680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err="1" smtClean="0">
                <a:latin typeface="Consolas" pitchFamily="49" charset="0"/>
                <a:cs typeface="Consolas" pitchFamily="49" charset="0"/>
              </a:rPr>
              <a:t>DagItp</a:t>
            </a:r>
            <a:r>
              <a:rPr lang="en-US" dirty="0" smtClean="0">
                <a:latin typeface="Consolas" pitchFamily="49" charset="0"/>
                <a:cs typeface="Consolas" pitchFamily="49" charset="0"/>
              </a:rPr>
              <a:t> ((V, E), </a:t>
            </a:r>
            <a:r>
              <a:rPr lang="en-US" dirty="0" smtClean="0">
                <a:latin typeface="cmmi10"/>
                <a:cs typeface="Consolas" pitchFamily="49" charset="0"/>
              </a:rPr>
              <a:t>¼</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a:t>
            </a:r>
          </a:p>
          <a:p>
            <a:r>
              <a:rPr lang="en-US" dirty="0" smtClean="0">
                <a:latin typeface="Consolas" pitchFamily="49" charset="0"/>
                <a:cs typeface="Consolas" pitchFamily="49" charset="0"/>
              </a:rPr>
              <a:t>   (</a:t>
            </a:r>
            <a:r>
              <a:rPr lang="en-US" dirty="0" smtClean="0">
                <a:latin typeface="Arial"/>
                <a:cs typeface="Consolas" pitchFamily="49" charset="0"/>
              </a:rPr>
              <a:t>A</a:t>
            </a:r>
            <a:r>
              <a:rPr lang="en-US" baseline="-25000" dirty="0" smtClean="0">
                <a:latin typeface="Consolas"/>
                <a:cs typeface="Consolas" pitchFamily="49" charset="0"/>
              </a:rPr>
              <a:t>0</a:t>
            </a:r>
            <a:r>
              <a:rPr lang="en-US" dirty="0" smtClean="0">
                <a:latin typeface="Consolas" pitchFamily="49" charset="0"/>
                <a:cs typeface="Consolas" pitchFamily="49" charset="0"/>
              </a:rPr>
              <a:t>, …, </a:t>
            </a:r>
            <a:r>
              <a:rPr lang="en-US" dirty="0" smtClean="0">
                <a:latin typeface="Arial"/>
                <a:cs typeface="Consolas" pitchFamily="49" charset="0"/>
              </a:rPr>
              <a:t>A</a:t>
            </a:r>
            <a:r>
              <a:rPr lang="en-US" baseline="-25000" dirty="0" smtClean="0">
                <a:latin typeface="Consolas"/>
                <a:cs typeface="Consolas" pitchFamily="49" charset="0"/>
              </a:rPr>
              <a:t>n</a:t>
            </a:r>
            <a:r>
              <a:rPr lang="en-US" dirty="0" smtClean="0">
                <a:latin typeface="Consolas" pitchFamily="49" charset="0"/>
                <a:cs typeface="Consolas" pitchFamily="49" charset="0"/>
              </a:rPr>
              <a:t>) = Encode(V, E, </a:t>
            </a:r>
            <a:r>
              <a:rPr lang="en-US" dirty="0" smtClean="0">
                <a:latin typeface="cmmi10"/>
                <a:cs typeface="Consolas" pitchFamily="49" charset="0"/>
              </a:rPr>
              <a:t>¼</a:t>
            </a:r>
            <a:r>
              <a:rPr lang="en-US" dirty="0" smtClean="0">
                <a:latin typeface="Consolas" pitchFamily="49" charset="0"/>
                <a:cs typeface="Consolas" pitchFamily="49" charset="0"/>
              </a:rPr>
              <a:t>)</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   (</a:t>
            </a:r>
            <a:r>
              <a:rPr lang="en-US" dirty="0" smtClean="0">
                <a:latin typeface="Arial"/>
                <a:cs typeface="Consolas" pitchFamily="49" charset="0"/>
              </a:rPr>
              <a:t>I</a:t>
            </a:r>
            <a:r>
              <a:rPr lang="en-US" baseline="-25000" dirty="0" smtClean="0">
                <a:latin typeface="Consolas"/>
                <a:cs typeface="Consolas" pitchFamily="49" charset="0"/>
              </a:rPr>
              <a:t>1</a:t>
            </a:r>
            <a:r>
              <a:rPr lang="en-US" dirty="0" smtClean="0">
                <a:latin typeface="Consolas" pitchFamily="49" charset="0"/>
                <a:cs typeface="Consolas" pitchFamily="49" charset="0"/>
              </a:rPr>
              <a:t>, …, </a:t>
            </a:r>
            <a:r>
              <a:rPr lang="en-US" dirty="0" smtClean="0">
                <a:latin typeface="Arial"/>
                <a:cs typeface="Consolas" pitchFamily="49" charset="0"/>
              </a:rPr>
              <a:t>I</a:t>
            </a:r>
            <a:r>
              <a:rPr lang="en-US" baseline="-25000" dirty="0" smtClean="0">
                <a:latin typeface="Consolas"/>
                <a:cs typeface="Consolas" pitchFamily="49" charset="0"/>
              </a:rPr>
              <a:t>n-1</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SeqItp</a:t>
            </a:r>
            <a:r>
              <a:rPr lang="en-US" dirty="0" smtClean="0">
                <a:latin typeface="Consolas" pitchFamily="49" charset="0"/>
                <a:cs typeface="Consolas" pitchFamily="49" charset="0"/>
              </a:rPr>
              <a:t>(</a:t>
            </a:r>
            <a:r>
              <a:rPr lang="en-US" dirty="0" smtClean="0">
                <a:latin typeface="Arial"/>
                <a:cs typeface="Consolas" pitchFamily="49" charset="0"/>
              </a:rPr>
              <a:t>A</a:t>
            </a:r>
            <a:r>
              <a:rPr lang="en-US" baseline="-25000" dirty="0" smtClean="0">
                <a:latin typeface="Consolas"/>
                <a:cs typeface="Consolas" pitchFamily="49" charset="0"/>
              </a:rPr>
              <a:t>0</a:t>
            </a:r>
            <a:r>
              <a:rPr lang="en-US" dirty="0" smtClean="0">
                <a:latin typeface="Consolas" pitchFamily="49" charset="0"/>
                <a:cs typeface="Consolas" pitchFamily="49" charset="0"/>
              </a:rPr>
              <a:t>, …, </a:t>
            </a:r>
            <a:r>
              <a:rPr lang="en-US" dirty="0" smtClean="0">
                <a:latin typeface="Arial"/>
                <a:cs typeface="Consolas" pitchFamily="49" charset="0"/>
              </a:rPr>
              <a:t>A</a:t>
            </a:r>
            <a:r>
              <a:rPr lang="en-US" baseline="-25000" dirty="0" smtClean="0">
                <a:latin typeface="Consolas"/>
                <a:cs typeface="Consolas" pitchFamily="49" charset="0"/>
              </a:rPr>
              <a:t>n</a:t>
            </a:r>
            <a:r>
              <a:rPr lang="en-US" dirty="0" smtClean="0">
                <a:latin typeface="Consolas" pitchFamily="49" charset="0"/>
                <a:cs typeface="Consolas" pitchFamily="49" charset="0"/>
              </a:rPr>
              <a:t>)</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   for </a:t>
            </a:r>
            <a:r>
              <a:rPr lang="en-US" dirty="0" err="1" smtClean="0">
                <a:latin typeface="Consolas" pitchFamily="49" charset="0"/>
                <a:cs typeface="Consolas" pitchFamily="49" charset="0"/>
              </a:rPr>
              <a:t>i</a:t>
            </a:r>
            <a:r>
              <a:rPr lang="en-US" dirty="0" smtClean="0">
                <a:latin typeface="Consolas" pitchFamily="49" charset="0"/>
                <a:cs typeface="Consolas" pitchFamily="49" charset="0"/>
              </a:rPr>
              <a:t> in [1, n-1] do </a:t>
            </a:r>
            <a:r>
              <a:rPr lang="en-US" dirty="0" err="1" smtClean="0">
                <a:latin typeface="Arial"/>
                <a:cs typeface="Consolas" pitchFamily="49" charset="0"/>
              </a:rPr>
              <a:t>J</a:t>
            </a:r>
            <a:r>
              <a:rPr lang="en-US" baseline="-25000" dirty="0" err="1" smtClean="0">
                <a:latin typeface="Consolas"/>
                <a:cs typeface="Consolas" pitchFamily="49" charset="0"/>
              </a:rPr>
              <a:t>i</a:t>
            </a:r>
            <a:r>
              <a:rPr lang="en-US" dirty="0" smtClean="0">
                <a:latin typeface="Consolas" pitchFamily="49" charset="0"/>
                <a:cs typeface="Consolas" pitchFamily="49" charset="0"/>
              </a:rPr>
              <a:t> = Clean(</a:t>
            </a:r>
            <a:r>
              <a:rPr lang="en-US" dirty="0" smtClean="0">
                <a:latin typeface="Arial"/>
                <a:cs typeface="Consolas" pitchFamily="49" charset="0"/>
              </a:rPr>
              <a:t>I</a:t>
            </a:r>
            <a:r>
              <a:rPr lang="en-US" baseline="-25000" dirty="0" smtClean="0">
                <a:latin typeface="Consolas"/>
                <a:cs typeface="Consolas" pitchFamily="49" charset="0"/>
              </a:rPr>
              <a:t>i</a:t>
            </a:r>
            <a:r>
              <a:rPr lang="en-US" dirty="0" smtClean="0">
                <a:latin typeface="Consolas" pitchFamily="49" charset="0"/>
                <a:cs typeface="Consolas" pitchFamily="49" charset="0"/>
              </a:rPr>
              <a:t>)</a:t>
            </a:r>
          </a:p>
          <a:p>
            <a:endParaRPr lang="en-US" dirty="0" smtClean="0">
              <a:latin typeface="Consolas" pitchFamily="49" charset="0"/>
              <a:cs typeface="Consolas" pitchFamily="49" charset="0"/>
            </a:endParaRPr>
          </a:p>
          <a:p>
            <a:r>
              <a:rPr lang="en-US" dirty="0" smtClean="0">
                <a:latin typeface="Consolas" pitchFamily="49" charset="0"/>
                <a:cs typeface="Consolas" pitchFamily="49" charset="0"/>
              </a:rPr>
              <a:t>   return (</a:t>
            </a:r>
            <a:r>
              <a:rPr lang="en-US" dirty="0" smtClean="0">
                <a:latin typeface="Arial"/>
                <a:cs typeface="Consolas" pitchFamily="49" charset="0"/>
              </a:rPr>
              <a:t>J</a:t>
            </a:r>
            <a:r>
              <a:rPr lang="en-US" baseline="-25000" dirty="0" smtClean="0">
                <a:latin typeface="Consolas"/>
                <a:cs typeface="Consolas" pitchFamily="49" charset="0"/>
              </a:rPr>
              <a:t>1</a:t>
            </a:r>
            <a:r>
              <a:rPr lang="en-US" dirty="0" smtClean="0">
                <a:latin typeface="Consolas" pitchFamily="49" charset="0"/>
                <a:cs typeface="Consolas" pitchFamily="49" charset="0"/>
              </a:rPr>
              <a:t>, …, </a:t>
            </a:r>
            <a:r>
              <a:rPr lang="en-US" dirty="0" smtClean="0">
                <a:latin typeface="Arial"/>
                <a:cs typeface="Consolas" pitchFamily="49" charset="0"/>
              </a:rPr>
              <a:t>J</a:t>
            </a:r>
            <a:r>
              <a:rPr lang="en-US" baseline="-25000" dirty="0" smtClean="0">
                <a:latin typeface="Consolas"/>
                <a:cs typeface="Consolas" pitchFamily="49" charset="0"/>
              </a:rPr>
              <a:t>n-1</a:t>
            </a:r>
            <a:r>
              <a:rPr lang="en-US" dirty="0" smtClean="0">
                <a:latin typeface="Consolas" pitchFamily="49" charset="0"/>
                <a:cs typeface="Consolas" pitchFamily="49" charset="0"/>
              </a:rPr>
              <a:t>) </a:t>
            </a:r>
          </a:p>
          <a:p>
            <a:r>
              <a:rPr lang="en-US" dirty="0" smtClean="0">
                <a:latin typeface="Consolas" pitchFamily="49" charset="0"/>
                <a:cs typeface="Consolas" pitchFamily="49" charset="0"/>
              </a:rPr>
              <a:t>}</a:t>
            </a:r>
          </a:p>
        </p:txBody>
      </p:sp>
      <p:sp>
        <p:nvSpPr>
          <p:cNvPr id="5" name="Rounded Rectangular Callout 4"/>
          <p:cNvSpPr/>
          <p:nvPr/>
        </p:nvSpPr>
        <p:spPr bwMode="auto">
          <a:xfrm>
            <a:off x="4800600" y="1828800"/>
            <a:ext cx="3541978" cy="1021556"/>
          </a:xfrm>
          <a:prstGeom prst="wedgeRoundRectCallout">
            <a:avLst>
              <a:gd name="adj1" fmla="val -57197"/>
              <a:gd name="adj2" fmla="val 79029"/>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dirty="0" smtClean="0">
                <a:latin typeface="Arial" charset="0"/>
                <a:ea typeface="ＭＳ Ｐゴシック" pitchFamily="1" charset="-128"/>
              </a:rPr>
              <a:t>Encode input DAG by a set of constraints. One constraint per vertex.</a:t>
            </a: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ounded Rectangular Callout 5"/>
          <p:cNvSpPr/>
          <p:nvPr/>
        </p:nvSpPr>
        <p:spPr bwMode="auto">
          <a:xfrm>
            <a:off x="5602022" y="3276600"/>
            <a:ext cx="3237178" cy="1021556"/>
          </a:xfrm>
          <a:prstGeom prst="wedgeRoundRectCallout">
            <a:avLst>
              <a:gd name="adj1" fmla="val -75753"/>
              <a:gd name="adj2" fmla="val -4888"/>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dirty="0" smtClean="0">
                <a:latin typeface="Arial" charset="0"/>
                <a:ea typeface="ＭＳ Ｐゴシック" pitchFamily="1" charset="-128"/>
              </a:rPr>
              <a:t>Compute </a:t>
            </a:r>
            <a:r>
              <a:rPr lang="en-US" sz="2000" dirty="0" err="1" smtClean="0">
                <a:latin typeface="Arial" charset="0"/>
                <a:ea typeface="ＭＳ Ｐゴシック" pitchFamily="1" charset="-128"/>
              </a:rPr>
              <a:t>interpolant</a:t>
            </a:r>
            <a:r>
              <a:rPr lang="en-US" sz="2000" dirty="0" smtClean="0">
                <a:latin typeface="Arial" charset="0"/>
                <a:ea typeface="ＭＳ Ｐゴシック" pitchFamily="1" charset="-128"/>
              </a:rPr>
              <a:t> sequence. One </a:t>
            </a:r>
            <a:r>
              <a:rPr lang="en-US" sz="2000" dirty="0" err="1" smtClean="0">
                <a:latin typeface="Arial" charset="0"/>
                <a:ea typeface="ＭＳ Ｐゴシック" pitchFamily="1" charset="-128"/>
              </a:rPr>
              <a:t>interpolant</a:t>
            </a:r>
            <a:r>
              <a:rPr lang="en-US" sz="2000" dirty="0" smtClean="0">
                <a:latin typeface="Arial" charset="0"/>
                <a:ea typeface="ＭＳ Ｐゴシック" pitchFamily="1" charset="-128"/>
              </a:rPr>
              <a:t> per vertex.</a:t>
            </a: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
        <p:nvSpPr>
          <p:cNvPr id="7" name="Rounded Rectangular Callout 6"/>
          <p:cNvSpPr/>
          <p:nvPr/>
        </p:nvSpPr>
        <p:spPr bwMode="auto">
          <a:xfrm>
            <a:off x="5715000" y="4876800"/>
            <a:ext cx="3084778" cy="681038"/>
          </a:xfrm>
          <a:prstGeom prst="wedgeRoundRectCallout">
            <a:avLst>
              <a:gd name="adj1" fmla="val -72169"/>
              <a:gd name="adj2" fmla="val -131462"/>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dirty="0" smtClean="0">
                <a:latin typeface="Arial" charset="0"/>
                <a:ea typeface="ＭＳ Ｐゴシック" pitchFamily="1" charset="-128"/>
              </a:rPr>
              <a:t>Remove out-of-scope variables</a:t>
            </a: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DagItp</a:t>
            </a:r>
            <a:r>
              <a:rPr lang="en-US" dirty="0" smtClean="0"/>
              <a:t>: Encode</a:t>
            </a:r>
            <a:endParaRPr lang="en-US" dirty="0"/>
          </a:p>
        </p:txBody>
      </p:sp>
      <p:grpSp>
        <p:nvGrpSpPr>
          <p:cNvPr id="44" name="Group 43"/>
          <p:cNvGrpSpPr/>
          <p:nvPr/>
        </p:nvGrpSpPr>
        <p:grpSpPr>
          <a:xfrm>
            <a:off x="381000" y="1447800"/>
            <a:ext cx="2252662" cy="3911203"/>
            <a:chOff x="1462088" y="1821656"/>
            <a:chExt cx="2252662" cy="3911203"/>
          </a:xfrm>
        </p:grpSpPr>
        <p:cxnSp>
          <p:nvCxnSpPr>
            <p:cNvPr id="4" name="Straight Arrow Connector 3"/>
            <p:cNvCxnSpPr>
              <a:stCxn id="19" idx="3"/>
              <a:endCxn id="18" idx="5"/>
            </p:cNvCxnSpPr>
            <p:nvPr/>
          </p:nvCxnSpPr>
          <p:spPr bwMode="auto">
            <a:xfrm flipH="1" flipV="1">
              <a:off x="1827942" y="4930710"/>
              <a:ext cx="985173" cy="73937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5" name="Straight Arrow Connector 4"/>
            <p:cNvCxnSpPr>
              <a:stCxn id="16" idx="5"/>
              <a:endCxn id="19" idx="1"/>
            </p:cNvCxnSpPr>
            <p:nvPr/>
          </p:nvCxnSpPr>
          <p:spPr bwMode="auto">
            <a:xfrm rot="16200000" flipH="1">
              <a:off x="2205370" y="4759261"/>
              <a:ext cx="875635" cy="339854"/>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6" name="Straight Arrow Connector 5"/>
            <p:cNvCxnSpPr>
              <a:stCxn id="17" idx="3"/>
              <a:endCxn id="19" idx="7"/>
            </p:cNvCxnSpPr>
            <p:nvPr/>
          </p:nvCxnSpPr>
          <p:spPr bwMode="auto">
            <a:xfrm rot="5400000">
              <a:off x="2794729" y="4812839"/>
              <a:ext cx="875635" cy="232698"/>
            </a:xfrm>
            <a:prstGeom prst="straightConnector1">
              <a:avLst/>
            </a:prstGeom>
            <a:solidFill>
              <a:srgbClr val="6C7472"/>
            </a:solidFill>
            <a:ln w="50800" cap="flat" cmpd="sng" algn="ctr">
              <a:solidFill>
                <a:srgbClr val="6C7472"/>
              </a:solidFill>
              <a:prstDash val="solid"/>
              <a:round/>
              <a:headEnd type="none" w="med" len="med"/>
              <a:tailEnd type="arrow"/>
            </a:ln>
            <a:effectLst/>
          </p:spPr>
        </p:cxnSp>
        <p:grpSp>
          <p:nvGrpSpPr>
            <p:cNvPr id="7" name="Group 72"/>
            <p:cNvGrpSpPr/>
            <p:nvPr/>
          </p:nvGrpSpPr>
          <p:grpSpPr>
            <a:xfrm>
              <a:off x="1676400" y="1821656"/>
              <a:ext cx="1672495" cy="2743200"/>
              <a:chOff x="8708814" y="1676400"/>
              <a:chExt cx="2378660" cy="3901439"/>
            </a:xfrm>
          </p:grpSpPr>
          <p:cxnSp>
            <p:nvCxnSpPr>
              <p:cNvPr id="8" name="Straight Arrow Connector 7"/>
              <p:cNvCxnSpPr/>
              <p:nvPr/>
            </p:nvCxnSpPr>
            <p:spPr bwMode="auto">
              <a:xfrm rot="5400000">
                <a:off x="10160000" y="3733006"/>
                <a:ext cx="609600" cy="158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9" name="Straight Arrow Connector 8"/>
              <p:cNvCxnSpPr/>
              <p:nvPr/>
            </p:nvCxnSpPr>
            <p:spPr bwMode="auto">
              <a:xfrm rot="5400000">
                <a:off x="10198100" y="2552700"/>
                <a:ext cx="533400" cy="158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0" name="Straight Arrow Connector 9"/>
              <p:cNvCxnSpPr>
                <a:endCxn id="18" idx="0"/>
              </p:cNvCxnSpPr>
              <p:nvPr/>
            </p:nvCxnSpPr>
            <p:spPr bwMode="auto">
              <a:xfrm flipH="1">
                <a:off x="8708814" y="3111126"/>
                <a:ext cx="1451186" cy="2466713"/>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1" name="Oval 10"/>
              <p:cNvSpPr/>
              <p:nvPr/>
            </p:nvSpPr>
            <p:spPr bwMode="auto">
              <a:xfrm>
                <a:off x="10160000" y="1676400"/>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1</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2" name="Oval 11"/>
              <p:cNvSpPr/>
              <p:nvPr/>
            </p:nvSpPr>
            <p:spPr bwMode="auto">
              <a:xfrm>
                <a:off x="10160000" y="2819400"/>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13" name="Straight Arrow Connector 12"/>
              <p:cNvCxnSpPr/>
              <p:nvPr/>
            </p:nvCxnSpPr>
            <p:spPr bwMode="auto">
              <a:xfrm rot="5400000">
                <a:off x="9804026" y="4583952"/>
                <a:ext cx="483348" cy="40714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4" name="Straight Arrow Connector 13"/>
              <p:cNvCxnSpPr/>
              <p:nvPr/>
            </p:nvCxnSpPr>
            <p:spPr bwMode="auto">
              <a:xfrm rot="16200000" flipH="1">
                <a:off x="10642226" y="4583952"/>
                <a:ext cx="483348" cy="407148"/>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5" name="Oval 14"/>
              <p:cNvSpPr/>
              <p:nvPr/>
            </p:nvSpPr>
            <p:spPr bwMode="auto">
              <a:xfrm>
                <a:off x="10160000" y="4025526"/>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3</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grpSp>
        <p:sp>
          <p:nvSpPr>
            <p:cNvPr id="16" name="Oval 15"/>
            <p:cNvSpPr/>
            <p:nvPr/>
          </p:nvSpPr>
          <p:spPr bwMode="auto">
            <a:xfrm>
              <a:off x="2107406" y="412551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4</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7" name="Oval 16"/>
            <p:cNvSpPr/>
            <p:nvPr/>
          </p:nvSpPr>
          <p:spPr bwMode="auto">
            <a:xfrm>
              <a:off x="3286125" y="412551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5</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8" name="Oval 17"/>
            <p:cNvSpPr/>
            <p:nvPr/>
          </p:nvSpPr>
          <p:spPr bwMode="auto">
            <a:xfrm>
              <a:off x="1462088" y="456485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sym typeface="Gill Sans Light" charset="0"/>
                </a:rPr>
                <a:t>7</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9" name="Oval 18"/>
            <p:cNvSpPr/>
            <p:nvPr/>
          </p:nvSpPr>
          <p:spPr bwMode="auto">
            <a:xfrm>
              <a:off x="2750344" y="5304234"/>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6</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grpSp>
      <p:sp>
        <p:nvSpPr>
          <p:cNvPr id="46" name="Striped Right Arrow 45"/>
          <p:cNvSpPr/>
          <p:nvPr/>
        </p:nvSpPr>
        <p:spPr bwMode="auto">
          <a:xfrm>
            <a:off x="2667000" y="2286000"/>
            <a:ext cx="1905000" cy="914400"/>
          </a:xfrm>
          <a:prstGeom prst="stripedRightArrow">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Encode</a:t>
            </a:r>
          </a:p>
        </p:txBody>
      </p:sp>
      <p:sp>
        <p:nvSpPr>
          <p:cNvPr id="49" name="TextBox 48"/>
          <p:cNvSpPr txBox="1"/>
          <p:nvPr/>
        </p:nvSpPr>
        <p:spPr>
          <a:xfrm>
            <a:off x="1371600" y="18288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1</a:t>
            </a:r>
            <a:endParaRPr lang="en-US" baseline="-25000" dirty="0"/>
          </a:p>
        </p:txBody>
      </p:sp>
      <p:sp>
        <p:nvSpPr>
          <p:cNvPr id="51" name="TextBox 50"/>
          <p:cNvSpPr txBox="1"/>
          <p:nvPr/>
        </p:nvSpPr>
        <p:spPr>
          <a:xfrm>
            <a:off x="1828800" y="25908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2</a:t>
            </a:r>
            <a:endParaRPr lang="en-US" baseline="-25000" dirty="0"/>
          </a:p>
        </p:txBody>
      </p:sp>
      <p:sp>
        <p:nvSpPr>
          <p:cNvPr id="52" name="TextBox 51"/>
          <p:cNvSpPr txBox="1"/>
          <p:nvPr/>
        </p:nvSpPr>
        <p:spPr>
          <a:xfrm>
            <a:off x="1219200" y="32004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3</a:t>
            </a:r>
            <a:endParaRPr lang="en-US" baseline="-25000" dirty="0"/>
          </a:p>
        </p:txBody>
      </p:sp>
      <p:sp>
        <p:nvSpPr>
          <p:cNvPr id="53" name="TextBox 52"/>
          <p:cNvSpPr txBox="1"/>
          <p:nvPr/>
        </p:nvSpPr>
        <p:spPr>
          <a:xfrm>
            <a:off x="2057400" y="3200400"/>
            <a:ext cx="393056" cy="369332"/>
          </a:xfrm>
          <a:prstGeom prst="rect">
            <a:avLst/>
          </a:prstGeom>
          <a:noFill/>
        </p:spPr>
        <p:txBody>
          <a:bodyPr wrap="square" rtlCol="0">
            <a:spAutoFit/>
          </a:bodyPr>
          <a:lstStyle/>
          <a:p>
            <a:r>
              <a:rPr lang="en-US" dirty="0" smtClean="0">
                <a:latin typeface="cmmi10"/>
              </a:rPr>
              <a:t>¼</a:t>
            </a:r>
            <a:r>
              <a:rPr lang="en-US" baseline="-25000" dirty="0" smtClean="0">
                <a:latin typeface="cmmi10"/>
              </a:rPr>
              <a:t>4</a:t>
            </a:r>
            <a:endParaRPr lang="en-US" baseline="-25000" dirty="0"/>
          </a:p>
        </p:txBody>
      </p:sp>
      <p:sp>
        <p:nvSpPr>
          <p:cNvPr id="54" name="TextBox 53"/>
          <p:cNvSpPr txBox="1"/>
          <p:nvPr/>
        </p:nvSpPr>
        <p:spPr>
          <a:xfrm>
            <a:off x="2209800" y="42672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5</a:t>
            </a:r>
            <a:endParaRPr lang="en-US" baseline="-25000" dirty="0"/>
          </a:p>
        </p:txBody>
      </p:sp>
      <p:sp>
        <p:nvSpPr>
          <p:cNvPr id="55" name="TextBox 54"/>
          <p:cNvSpPr txBox="1"/>
          <p:nvPr/>
        </p:nvSpPr>
        <p:spPr>
          <a:xfrm>
            <a:off x="1524000" y="41910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6</a:t>
            </a:r>
            <a:endParaRPr lang="en-US" baseline="-25000" dirty="0"/>
          </a:p>
        </p:txBody>
      </p:sp>
      <p:sp>
        <p:nvSpPr>
          <p:cNvPr id="56" name="TextBox 55"/>
          <p:cNvSpPr txBox="1"/>
          <p:nvPr/>
        </p:nvSpPr>
        <p:spPr>
          <a:xfrm>
            <a:off x="838200" y="48768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7</a:t>
            </a:r>
            <a:endParaRPr lang="en-US" baseline="-25000" dirty="0"/>
          </a:p>
        </p:txBody>
      </p:sp>
      <p:sp>
        <p:nvSpPr>
          <p:cNvPr id="57" name="TextBox 56"/>
          <p:cNvSpPr txBox="1"/>
          <p:nvPr/>
        </p:nvSpPr>
        <p:spPr>
          <a:xfrm>
            <a:off x="609600" y="32766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8</a:t>
            </a:r>
            <a:endParaRPr lang="en-US" baseline="-25000" dirty="0"/>
          </a:p>
        </p:txBody>
      </p:sp>
      <p:grpSp>
        <p:nvGrpSpPr>
          <p:cNvPr id="67" name="Group 66"/>
          <p:cNvGrpSpPr/>
          <p:nvPr/>
        </p:nvGrpSpPr>
        <p:grpSpPr>
          <a:xfrm>
            <a:off x="4826218" y="1138535"/>
            <a:ext cx="2307386" cy="830997"/>
            <a:chOff x="5105400" y="609600"/>
            <a:chExt cx="2307386" cy="830997"/>
          </a:xfrm>
        </p:grpSpPr>
        <p:sp>
          <p:nvSpPr>
            <p:cNvPr id="58" name="TextBox 57"/>
            <p:cNvSpPr txBox="1"/>
            <p:nvPr/>
          </p:nvSpPr>
          <p:spPr>
            <a:xfrm>
              <a:off x="5562600" y="609600"/>
              <a:ext cx="1850186"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Arial"/>
                </a:rPr>
                <a:t>v</a:t>
              </a:r>
              <a:r>
                <a:rPr lang="en-US" sz="2400" baseline="-25000" dirty="0" smtClean="0">
                  <a:latin typeface="Arial"/>
                </a:rPr>
                <a:t>1</a:t>
              </a:r>
            </a:p>
            <a:p>
              <a:r>
                <a:rPr lang="en-US" sz="2400" dirty="0" smtClean="0">
                  <a:latin typeface="Arial"/>
                </a:rPr>
                <a:t>v</a:t>
              </a:r>
              <a:r>
                <a:rPr lang="en-US" sz="2400" baseline="-25000" dirty="0" smtClean="0">
                  <a:latin typeface="Arial"/>
                </a:rPr>
                <a:t>1</a:t>
              </a:r>
              <a:r>
                <a:rPr lang="en-US" sz="2400" dirty="0" smtClean="0"/>
                <a:t> </a:t>
              </a:r>
              <a:r>
                <a:rPr lang="en-US" sz="2400" dirty="0" smtClean="0">
                  <a:latin typeface="cmsy10"/>
                </a:rPr>
                <a:t>)</a:t>
              </a:r>
              <a:r>
                <a:rPr lang="en-US" sz="2400" dirty="0" smtClean="0"/>
                <a:t> </a:t>
              </a:r>
              <a:r>
                <a:rPr lang="en-US" sz="2400" dirty="0" smtClean="0">
                  <a:latin typeface="Arial"/>
                </a:rPr>
                <a:t>v</a:t>
              </a:r>
              <a:r>
                <a:rPr lang="en-US" sz="2400" baseline="-25000" dirty="0" smtClean="0">
                  <a:latin typeface="Arial"/>
                </a:rPr>
                <a:t>2</a:t>
              </a:r>
              <a:r>
                <a:rPr lang="en-US" sz="2400" dirty="0" smtClean="0"/>
                <a:t> </a:t>
              </a:r>
              <a:r>
                <a:rPr lang="en-US" sz="2400" dirty="0" smtClean="0">
                  <a:latin typeface="cmsy10"/>
                </a:rPr>
                <a:t>Æ</a:t>
              </a:r>
              <a:r>
                <a:rPr lang="en-US" sz="2400" dirty="0" smtClean="0"/>
                <a:t> </a:t>
              </a:r>
              <a:r>
                <a:rPr lang="en-US" sz="2400" dirty="0" smtClean="0">
                  <a:latin typeface="cmmi10"/>
                </a:rPr>
                <a:t>¼</a:t>
              </a:r>
              <a:r>
                <a:rPr lang="en-US" sz="2400" baseline="-25000" dirty="0" smtClean="0">
                  <a:latin typeface="cmmi10"/>
                </a:rPr>
                <a:t>1</a:t>
              </a:r>
              <a:endParaRPr lang="en-US" sz="2400" baseline="-25000" dirty="0"/>
            </a:p>
          </p:txBody>
        </p:sp>
        <p:sp>
          <p:nvSpPr>
            <p:cNvPr id="60" name="TextBox 59"/>
            <p:cNvSpPr txBox="1"/>
            <p:nvPr/>
          </p:nvSpPr>
          <p:spPr>
            <a:xfrm>
              <a:off x="5105400" y="609600"/>
              <a:ext cx="423514" cy="369332"/>
            </a:xfrm>
            <a:prstGeom prst="rect">
              <a:avLst/>
            </a:prstGeom>
            <a:noFill/>
          </p:spPr>
          <p:txBody>
            <a:bodyPr wrap="none" rtlCol="0">
              <a:spAutoFit/>
            </a:bodyPr>
            <a:lstStyle/>
            <a:p>
              <a:r>
                <a:rPr lang="en-US" dirty="0" smtClean="0">
                  <a:latin typeface="Arial"/>
                </a:rPr>
                <a:t>A</a:t>
              </a:r>
              <a:r>
                <a:rPr lang="en-US" baseline="-25000" dirty="0" smtClean="0">
                  <a:latin typeface="Arial"/>
                </a:rPr>
                <a:t>1</a:t>
              </a:r>
              <a:endParaRPr lang="en-US" baseline="-25000" dirty="0">
                <a:latin typeface="Arial"/>
              </a:endParaRPr>
            </a:p>
          </p:txBody>
        </p:sp>
      </p:grpSp>
      <p:grpSp>
        <p:nvGrpSpPr>
          <p:cNvPr id="68" name="Group 67"/>
          <p:cNvGrpSpPr/>
          <p:nvPr/>
        </p:nvGrpSpPr>
        <p:grpSpPr>
          <a:xfrm>
            <a:off x="4826218" y="2226481"/>
            <a:ext cx="4012982" cy="461665"/>
            <a:chOff x="5105400" y="609600"/>
            <a:chExt cx="4012982" cy="461665"/>
          </a:xfrm>
        </p:grpSpPr>
        <p:sp>
          <p:nvSpPr>
            <p:cNvPr id="69" name="TextBox 68"/>
            <p:cNvSpPr txBox="1"/>
            <p:nvPr/>
          </p:nvSpPr>
          <p:spPr>
            <a:xfrm>
              <a:off x="5562600" y="609600"/>
              <a:ext cx="355578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Arial"/>
                </a:rPr>
                <a:t>v</a:t>
              </a:r>
              <a:r>
                <a:rPr lang="en-US" sz="2400" baseline="-25000" dirty="0" smtClean="0">
                  <a:latin typeface="Arial"/>
                </a:rPr>
                <a:t>2</a:t>
              </a:r>
              <a:r>
                <a:rPr lang="en-US" sz="2400" dirty="0" smtClean="0"/>
                <a:t> </a:t>
              </a:r>
              <a:r>
                <a:rPr lang="en-US" sz="2400" dirty="0" smtClean="0">
                  <a:latin typeface="cmsy10"/>
                </a:rPr>
                <a:t>)</a:t>
              </a:r>
              <a:r>
                <a:rPr lang="en-US" sz="2400" dirty="0" smtClean="0"/>
                <a:t> (</a:t>
              </a:r>
              <a:r>
                <a:rPr lang="en-US" sz="2400" dirty="0" smtClean="0">
                  <a:latin typeface="Arial"/>
                </a:rPr>
                <a:t>v</a:t>
              </a:r>
              <a:r>
                <a:rPr lang="en-US" sz="2400" baseline="-25000" dirty="0" smtClean="0">
                  <a:latin typeface="Arial"/>
                </a:rPr>
                <a:t>3</a:t>
              </a:r>
              <a:r>
                <a:rPr lang="en-US" sz="2400" dirty="0" smtClean="0"/>
                <a:t> </a:t>
              </a:r>
              <a:r>
                <a:rPr lang="en-US" sz="2400" dirty="0" smtClean="0">
                  <a:latin typeface="cmsy10"/>
                </a:rPr>
                <a:t>Æ</a:t>
              </a:r>
              <a:r>
                <a:rPr lang="en-US" sz="2400" dirty="0" smtClean="0"/>
                <a:t> </a:t>
              </a:r>
              <a:r>
                <a:rPr lang="en-US" sz="2400" dirty="0" smtClean="0">
                  <a:latin typeface="cmmi10"/>
                </a:rPr>
                <a:t>¼</a:t>
              </a:r>
              <a:r>
                <a:rPr lang="en-US" sz="2400" baseline="-25000" dirty="0" smtClean="0">
                  <a:latin typeface="cmmi10"/>
                </a:rPr>
                <a:t>2</a:t>
              </a:r>
              <a:r>
                <a:rPr lang="en-US" sz="2400" dirty="0" smtClean="0">
                  <a:latin typeface="Arial"/>
                </a:rPr>
                <a:t>)</a:t>
              </a:r>
              <a:r>
                <a:rPr lang="en-US" sz="2400" baseline="-25000" dirty="0" smtClean="0">
                  <a:latin typeface="cmmi10"/>
                </a:rPr>
                <a:t> </a:t>
              </a:r>
              <a:r>
                <a:rPr lang="en-US" sz="2400" dirty="0" smtClean="0">
                  <a:latin typeface="cmsy10"/>
                </a:rPr>
                <a:t>Ç </a:t>
              </a:r>
              <a:r>
                <a:rPr lang="en-US" sz="2400" dirty="0" smtClean="0">
                  <a:latin typeface="Arial"/>
                </a:rPr>
                <a:t>(v</a:t>
              </a:r>
              <a:r>
                <a:rPr lang="en-US" sz="2400" baseline="-25000" dirty="0" smtClean="0">
                  <a:latin typeface="Arial"/>
                </a:rPr>
                <a:t>7</a:t>
              </a:r>
              <a:r>
                <a:rPr lang="en-US" sz="2400" dirty="0" smtClean="0">
                  <a:latin typeface="Arial"/>
                </a:rPr>
                <a:t> </a:t>
              </a:r>
              <a:r>
                <a:rPr lang="en-US" sz="2400" dirty="0" smtClean="0">
                  <a:latin typeface="cmsy10"/>
                </a:rPr>
                <a:t>Æ</a:t>
              </a:r>
              <a:r>
                <a:rPr lang="en-US" sz="2400" dirty="0" smtClean="0">
                  <a:latin typeface="Arial"/>
                </a:rPr>
                <a:t> </a:t>
              </a:r>
              <a:r>
                <a:rPr lang="en-US" sz="2400" dirty="0" smtClean="0">
                  <a:latin typeface="cmmi10"/>
                </a:rPr>
                <a:t>¼</a:t>
              </a:r>
              <a:r>
                <a:rPr lang="en-US" sz="2400" baseline="-25000" dirty="0" smtClean="0">
                  <a:latin typeface="cmmi10"/>
                </a:rPr>
                <a:t>8</a:t>
              </a:r>
              <a:r>
                <a:rPr lang="en-US" sz="2400" dirty="0" smtClean="0">
                  <a:latin typeface="Arial"/>
                </a:rPr>
                <a:t>)</a:t>
              </a:r>
              <a:endParaRPr lang="en-US" sz="2400" dirty="0">
                <a:latin typeface="Arial"/>
              </a:endParaRPr>
            </a:p>
          </p:txBody>
        </p:sp>
        <p:sp>
          <p:nvSpPr>
            <p:cNvPr id="70" name="TextBox 69"/>
            <p:cNvSpPr txBox="1"/>
            <p:nvPr/>
          </p:nvSpPr>
          <p:spPr>
            <a:xfrm>
              <a:off x="5105400" y="609600"/>
              <a:ext cx="423514" cy="369332"/>
            </a:xfrm>
            <a:prstGeom prst="rect">
              <a:avLst/>
            </a:prstGeom>
            <a:noFill/>
          </p:spPr>
          <p:txBody>
            <a:bodyPr wrap="none" rtlCol="0">
              <a:spAutoFit/>
            </a:bodyPr>
            <a:lstStyle/>
            <a:p>
              <a:r>
                <a:rPr lang="en-US" dirty="0" smtClean="0">
                  <a:latin typeface="Arial"/>
                </a:rPr>
                <a:t>A</a:t>
              </a:r>
              <a:r>
                <a:rPr lang="en-US" baseline="-25000" dirty="0" smtClean="0">
                  <a:latin typeface="Arial"/>
                </a:rPr>
                <a:t>2</a:t>
              </a:r>
              <a:endParaRPr lang="en-US" baseline="-25000" dirty="0">
                <a:latin typeface="Arial"/>
              </a:endParaRPr>
            </a:p>
          </p:txBody>
        </p:sp>
      </p:grpSp>
      <p:grpSp>
        <p:nvGrpSpPr>
          <p:cNvPr id="71" name="Group 70"/>
          <p:cNvGrpSpPr/>
          <p:nvPr/>
        </p:nvGrpSpPr>
        <p:grpSpPr>
          <a:xfrm>
            <a:off x="4826218" y="2945095"/>
            <a:ext cx="4012982" cy="461665"/>
            <a:chOff x="5105400" y="609600"/>
            <a:chExt cx="4012982" cy="461665"/>
          </a:xfrm>
        </p:grpSpPr>
        <p:sp>
          <p:nvSpPr>
            <p:cNvPr id="72" name="TextBox 71"/>
            <p:cNvSpPr txBox="1"/>
            <p:nvPr/>
          </p:nvSpPr>
          <p:spPr>
            <a:xfrm>
              <a:off x="5562600" y="609600"/>
              <a:ext cx="355578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Arial"/>
                </a:rPr>
                <a:t>v</a:t>
              </a:r>
              <a:r>
                <a:rPr lang="en-US" sz="2400" baseline="-25000" dirty="0" smtClean="0">
                  <a:latin typeface="Arial"/>
                </a:rPr>
                <a:t>3</a:t>
              </a:r>
              <a:r>
                <a:rPr lang="en-US" sz="2400" dirty="0" smtClean="0"/>
                <a:t> </a:t>
              </a:r>
              <a:r>
                <a:rPr lang="en-US" sz="2400" dirty="0" smtClean="0">
                  <a:latin typeface="cmsy10"/>
                </a:rPr>
                <a:t>)</a:t>
              </a:r>
              <a:r>
                <a:rPr lang="en-US" sz="2400" dirty="0" smtClean="0"/>
                <a:t> (</a:t>
              </a:r>
              <a:r>
                <a:rPr lang="en-US" sz="2400" dirty="0" smtClean="0">
                  <a:latin typeface="Arial"/>
                </a:rPr>
                <a:t>v</a:t>
              </a:r>
              <a:r>
                <a:rPr lang="en-US" sz="2400" baseline="-25000" dirty="0" smtClean="0">
                  <a:latin typeface="Arial"/>
                </a:rPr>
                <a:t>4</a:t>
              </a:r>
              <a:r>
                <a:rPr lang="en-US" sz="2400" dirty="0" smtClean="0"/>
                <a:t> </a:t>
              </a:r>
              <a:r>
                <a:rPr lang="en-US" sz="2400" dirty="0" smtClean="0">
                  <a:latin typeface="cmsy10"/>
                </a:rPr>
                <a:t>Æ</a:t>
              </a:r>
              <a:r>
                <a:rPr lang="en-US" sz="2400" dirty="0" smtClean="0"/>
                <a:t> </a:t>
              </a:r>
              <a:r>
                <a:rPr lang="en-US" sz="2400" dirty="0" smtClean="0">
                  <a:latin typeface="cmmi10"/>
                </a:rPr>
                <a:t>¼</a:t>
              </a:r>
              <a:r>
                <a:rPr lang="en-US" sz="2400" baseline="-25000" dirty="0" smtClean="0">
                  <a:latin typeface="cmmi10"/>
                </a:rPr>
                <a:t>3</a:t>
              </a:r>
              <a:r>
                <a:rPr lang="en-US" sz="2400" dirty="0" smtClean="0">
                  <a:latin typeface="Arial"/>
                </a:rPr>
                <a:t>)</a:t>
              </a:r>
              <a:r>
                <a:rPr lang="en-US" sz="2400" baseline="-25000" dirty="0" smtClean="0">
                  <a:latin typeface="cmmi10"/>
                </a:rPr>
                <a:t> </a:t>
              </a:r>
              <a:r>
                <a:rPr lang="en-US" sz="2400" dirty="0" smtClean="0">
                  <a:latin typeface="cmsy10"/>
                </a:rPr>
                <a:t>Ç </a:t>
              </a:r>
              <a:r>
                <a:rPr lang="en-US" sz="2400" dirty="0" smtClean="0">
                  <a:latin typeface="Arial"/>
                </a:rPr>
                <a:t>(v</a:t>
              </a:r>
              <a:r>
                <a:rPr lang="en-US" sz="2400" baseline="-25000" dirty="0" smtClean="0">
                  <a:latin typeface="Arial"/>
                </a:rPr>
                <a:t>5</a:t>
              </a:r>
              <a:r>
                <a:rPr lang="en-US" sz="2400" dirty="0" smtClean="0">
                  <a:latin typeface="Arial"/>
                </a:rPr>
                <a:t> </a:t>
              </a:r>
              <a:r>
                <a:rPr lang="en-US" sz="2400" dirty="0" smtClean="0">
                  <a:latin typeface="cmsy10"/>
                </a:rPr>
                <a:t>Æ</a:t>
              </a:r>
              <a:r>
                <a:rPr lang="en-US" sz="2400" dirty="0" smtClean="0">
                  <a:latin typeface="Arial"/>
                </a:rPr>
                <a:t> </a:t>
              </a:r>
              <a:r>
                <a:rPr lang="en-US" sz="2400" dirty="0" smtClean="0">
                  <a:latin typeface="cmmi10"/>
                </a:rPr>
                <a:t>¼</a:t>
              </a:r>
              <a:r>
                <a:rPr lang="en-US" sz="2400" baseline="-25000" dirty="0" smtClean="0">
                  <a:latin typeface="cmmi10"/>
                </a:rPr>
                <a:t>4</a:t>
              </a:r>
              <a:r>
                <a:rPr lang="en-US" sz="2400" dirty="0" smtClean="0">
                  <a:latin typeface="Arial"/>
                </a:rPr>
                <a:t>)</a:t>
              </a:r>
              <a:endParaRPr lang="en-US" sz="2400" dirty="0">
                <a:latin typeface="Arial"/>
              </a:endParaRPr>
            </a:p>
          </p:txBody>
        </p:sp>
        <p:sp>
          <p:nvSpPr>
            <p:cNvPr id="73" name="TextBox 72"/>
            <p:cNvSpPr txBox="1"/>
            <p:nvPr/>
          </p:nvSpPr>
          <p:spPr>
            <a:xfrm>
              <a:off x="5105400" y="609600"/>
              <a:ext cx="423514" cy="369332"/>
            </a:xfrm>
            <a:prstGeom prst="rect">
              <a:avLst/>
            </a:prstGeom>
            <a:noFill/>
          </p:spPr>
          <p:txBody>
            <a:bodyPr wrap="none" rtlCol="0">
              <a:spAutoFit/>
            </a:bodyPr>
            <a:lstStyle/>
            <a:p>
              <a:r>
                <a:rPr lang="en-US" dirty="0" smtClean="0">
                  <a:latin typeface="Arial"/>
                </a:rPr>
                <a:t>A</a:t>
              </a:r>
              <a:r>
                <a:rPr lang="en-US" baseline="-25000" dirty="0" smtClean="0">
                  <a:latin typeface="Arial"/>
                </a:rPr>
                <a:t>3</a:t>
              </a:r>
              <a:endParaRPr lang="en-US" baseline="-25000" dirty="0">
                <a:latin typeface="Arial"/>
              </a:endParaRPr>
            </a:p>
          </p:txBody>
        </p:sp>
      </p:grpSp>
      <p:grpSp>
        <p:nvGrpSpPr>
          <p:cNvPr id="75" name="Group 74"/>
          <p:cNvGrpSpPr/>
          <p:nvPr/>
        </p:nvGrpSpPr>
        <p:grpSpPr>
          <a:xfrm>
            <a:off x="4826218" y="3663709"/>
            <a:ext cx="2307386" cy="461665"/>
            <a:chOff x="5105400" y="609600"/>
            <a:chExt cx="2307386" cy="461665"/>
          </a:xfrm>
        </p:grpSpPr>
        <p:sp>
          <p:nvSpPr>
            <p:cNvPr id="76" name="TextBox 75"/>
            <p:cNvSpPr txBox="1"/>
            <p:nvPr/>
          </p:nvSpPr>
          <p:spPr>
            <a:xfrm>
              <a:off x="5562600" y="609600"/>
              <a:ext cx="185018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Arial"/>
                </a:rPr>
                <a:t>v</a:t>
              </a:r>
              <a:r>
                <a:rPr lang="en-US" sz="2400" baseline="-25000" dirty="0" smtClean="0">
                  <a:latin typeface="Arial"/>
                </a:rPr>
                <a:t>4</a:t>
              </a:r>
              <a:r>
                <a:rPr lang="en-US" sz="2400" dirty="0" smtClean="0"/>
                <a:t> </a:t>
              </a:r>
              <a:r>
                <a:rPr lang="en-US" sz="2400" dirty="0" smtClean="0">
                  <a:latin typeface="cmsy10"/>
                </a:rPr>
                <a:t>)</a:t>
              </a:r>
              <a:r>
                <a:rPr lang="en-US" sz="2400" dirty="0" smtClean="0"/>
                <a:t> </a:t>
              </a:r>
              <a:r>
                <a:rPr lang="en-US" sz="2400" dirty="0" smtClean="0">
                  <a:latin typeface="Arial"/>
                </a:rPr>
                <a:t>v</a:t>
              </a:r>
              <a:r>
                <a:rPr lang="en-US" sz="2400" baseline="-25000" dirty="0" smtClean="0">
                  <a:latin typeface="Arial"/>
                </a:rPr>
                <a:t>6</a:t>
              </a:r>
              <a:r>
                <a:rPr lang="en-US" sz="2400" dirty="0" smtClean="0"/>
                <a:t> </a:t>
              </a:r>
              <a:r>
                <a:rPr lang="en-US" sz="2400" dirty="0" smtClean="0">
                  <a:latin typeface="cmsy10"/>
                </a:rPr>
                <a:t>Æ</a:t>
              </a:r>
              <a:r>
                <a:rPr lang="en-US" sz="2400" dirty="0" smtClean="0"/>
                <a:t> </a:t>
              </a:r>
              <a:r>
                <a:rPr lang="en-US" sz="2400" dirty="0" smtClean="0">
                  <a:latin typeface="cmmi10"/>
                </a:rPr>
                <a:t>¼</a:t>
              </a:r>
              <a:r>
                <a:rPr lang="en-US" sz="2400" baseline="-25000" dirty="0" smtClean="0">
                  <a:latin typeface="cmmi10"/>
                </a:rPr>
                <a:t>6</a:t>
              </a:r>
              <a:endParaRPr lang="en-US" sz="2400" dirty="0">
                <a:latin typeface="Arial"/>
              </a:endParaRPr>
            </a:p>
          </p:txBody>
        </p:sp>
        <p:sp>
          <p:nvSpPr>
            <p:cNvPr id="77" name="TextBox 76"/>
            <p:cNvSpPr txBox="1"/>
            <p:nvPr/>
          </p:nvSpPr>
          <p:spPr>
            <a:xfrm>
              <a:off x="5105400" y="609600"/>
              <a:ext cx="423514" cy="369332"/>
            </a:xfrm>
            <a:prstGeom prst="rect">
              <a:avLst/>
            </a:prstGeom>
            <a:noFill/>
          </p:spPr>
          <p:txBody>
            <a:bodyPr wrap="none" rtlCol="0">
              <a:spAutoFit/>
            </a:bodyPr>
            <a:lstStyle/>
            <a:p>
              <a:r>
                <a:rPr lang="en-US" dirty="0" smtClean="0">
                  <a:latin typeface="Arial"/>
                </a:rPr>
                <a:t>A</a:t>
              </a:r>
              <a:r>
                <a:rPr lang="en-US" baseline="-25000" dirty="0" smtClean="0">
                  <a:latin typeface="Arial"/>
                </a:rPr>
                <a:t>4</a:t>
              </a:r>
              <a:endParaRPr lang="en-US" baseline="-25000" dirty="0">
                <a:latin typeface="Arial"/>
              </a:endParaRPr>
            </a:p>
          </p:txBody>
        </p:sp>
      </p:grpSp>
      <p:grpSp>
        <p:nvGrpSpPr>
          <p:cNvPr id="78" name="Group 77"/>
          <p:cNvGrpSpPr/>
          <p:nvPr/>
        </p:nvGrpSpPr>
        <p:grpSpPr>
          <a:xfrm>
            <a:off x="4826218" y="4382323"/>
            <a:ext cx="2307386" cy="461665"/>
            <a:chOff x="5105400" y="609600"/>
            <a:chExt cx="2307386" cy="461665"/>
          </a:xfrm>
        </p:grpSpPr>
        <p:sp>
          <p:nvSpPr>
            <p:cNvPr id="79" name="TextBox 78"/>
            <p:cNvSpPr txBox="1"/>
            <p:nvPr/>
          </p:nvSpPr>
          <p:spPr>
            <a:xfrm>
              <a:off x="5562600" y="609600"/>
              <a:ext cx="185018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Arial"/>
                </a:rPr>
                <a:t>v</a:t>
              </a:r>
              <a:r>
                <a:rPr lang="en-US" sz="2400" baseline="-25000" dirty="0" smtClean="0">
                  <a:latin typeface="Arial"/>
                </a:rPr>
                <a:t>5</a:t>
              </a:r>
              <a:r>
                <a:rPr lang="en-US" sz="2400" dirty="0" smtClean="0"/>
                <a:t> </a:t>
              </a:r>
              <a:r>
                <a:rPr lang="en-US" sz="2400" dirty="0" smtClean="0">
                  <a:latin typeface="cmsy10"/>
                </a:rPr>
                <a:t>)</a:t>
              </a:r>
              <a:r>
                <a:rPr lang="en-US" sz="2400" dirty="0" smtClean="0"/>
                <a:t> </a:t>
              </a:r>
              <a:r>
                <a:rPr lang="en-US" sz="2400" dirty="0" smtClean="0">
                  <a:latin typeface="Arial"/>
                </a:rPr>
                <a:t>v</a:t>
              </a:r>
              <a:r>
                <a:rPr lang="en-US" sz="2400" baseline="-25000" dirty="0" smtClean="0">
                  <a:latin typeface="Arial"/>
                </a:rPr>
                <a:t>6</a:t>
              </a:r>
              <a:r>
                <a:rPr lang="en-US" sz="2400" dirty="0" smtClean="0"/>
                <a:t> </a:t>
              </a:r>
              <a:r>
                <a:rPr lang="en-US" sz="2400" dirty="0" smtClean="0">
                  <a:latin typeface="cmsy10"/>
                </a:rPr>
                <a:t>Æ</a:t>
              </a:r>
              <a:r>
                <a:rPr lang="en-US" sz="2400" dirty="0" smtClean="0"/>
                <a:t> </a:t>
              </a:r>
              <a:r>
                <a:rPr lang="en-US" sz="2400" dirty="0" smtClean="0">
                  <a:latin typeface="cmmi10"/>
                </a:rPr>
                <a:t>¼</a:t>
              </a:r>
              <a:r>
                <a:rPr lang="en-US" sz="2400" baseline="-25000" dirty="0" smtClean="0">
                  <a:latin typeface="cmmi10"/>
                </a:rPr>
                <a:t>5</a:t>
              </a:r>
              <a:endParaRPr lang="en-US" sz="2400" dirty="0">
                <a:latin typeface="Arial"/>
              </a:endParaRPr>
            </a:p>
          </p:txBody>
        </p:sp>
        <p:sp>
          <p:nvSpPr>
            <p:cNvPr id="80" name="TextBox 79"/>
            <p:cNvSpPr txBox="1"/>
            <p:nvPr/>
          </p:nvSpPr>
          <p:spPr>
            <a:xfrm>
              <a:off x="5105400" y="609600"/>
              <a:ext cx="423514" cy="369332"/>
            </a:xfrm>
            <a:prstGeom prst="rect">
              <a:avLst/>
            </a:prstGeom>
            <a:noFill/>
          </p:spPr>
          <p:txBody>
            <a:bodyPr wrap="none" rtlCol="0">
              <a:spAutoFit/>
            </a:bodyPr>
            <a:lstStyle/>
            <a:p>
              <a:r>
                <a:rPr lang="en-US" dirty="0" smtClean="0">
                  <a:latin typeface="Arial"/>
                </a:rPr>
                <a:t>A</a:t>
              </a:r>
              <a:r>
                <a:rPr lang="en-US" baseline="-25000" dirty="0" smtClean="0">
                  <a:latin typeface="Arial"/>
                </a:rPr>
                <a:t>5</a:t>
              </a:r>
              <a:endParaRPr lang="en-US" baseline="-25000" dirty="0">
                <a:latin typeface="Arial"/>
              </a:endParaRPr>
            </a:p>
          </p:txBody>
        </p:sp>
      </p:grpSp>
      <p:grpSp>
        <p:nvGrpSpPr>
          <p:cNvPr id="81" name="Group 80"/>
          <p:cNvGrpSpPr/>
          <p:nvPr/>
        </p:nvGrpSpPr>
        <p:grpSpPr>
          <a:xfrm>
            <a:off x="4826218" y="5100935"/>
            <a:ext cx="2307386" cy="461665"/>
            <a:chOff x="5105400" y="609600"/>
            <a:chExt cx="2307386" cy="461665"/>
          </a:xfrm>
        </p:grpSpPr>
        <p:sp>
          <p:nvSpPr>
            <p:cNvPr id="82" name="TextBox 81"/>
            <p:cNvSpPr txBox="1"/>
            <p:nvPr/>
          </p:nvSpPr>
          <p:spPr>
            <a:xfrm>
              <a:off x="5562600" y="609600"/>
              <a:ext cx="185018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Arial"/>
                </a:rPr>
                <a:t>v</a:t>
              </a:r>
              <a:r>
                <a:rPr lang="en-US" sz="2400" baseline="-25000" dirty="0" smtClean="0">
                  <a:latin typeface="Arial"/>
                </a:rPr>
                <a:t>6</a:t>
              </a:r>
              <a:r>
                <a:rPr lang="en-US" sz="2400" dirty="0" smtClean="0"/>
                <a:t> </a:t>
              </a:r>
              <a:r>
                <a:rPr lang="en-US" sz="2400" dirty="0" smtClean="0">
                  <a:latin typeface="cmsy10"/>
                </a:rPr>
                <a:t>)</a:t>
              </a:r>
              <a:r>
                <a:rPr lang="en-US" sz="2400" dirty="0" smtClean="0"/>
                <a:t> </a:t>
              </a:r>
              <a:r>
                <a:rPr lang="en-US" sz="2400" dirty="0" smtClean="0">
                  <a:latin typeface="Arial"/>
                </a:rPr>
                <a:t>v</a:t>
              </a:r>
              <a:r>
                <a:rPr lang="en-US" sz="2400" baseline="-25000" dirty="0" smtClean="0">
                  <a:latin typeface="Arial"/>
                </a:rPr>
                <a:t>7</a:t>
              </a:r>
              <a:r>
                <a:rPr lang="en-US" sz="2400" dirty="0" smtClean="0"/>
                <a:t> </a:t>
              </a:r>
              <a:r>
                <a:rPr lang="en-US" sz="2400" dirty="0" smtClean="0">
                  <a:latin typeface="cmsy10"/>
                </a:rPr>
                <a:t>Æ</a:t>
              </a:r>
              <a:r>
                <a:rPr lang="en-US" sz="2400" dirty="0" smtClean="0"/>
                <a:t> </a:t>
              </a:r>
              <a:r>
                <a:rPr lang="en-US" sz="2400" dirty="0" smtClean="0">
                  <a:latin typeface="cmmi10"/>
                </a:rPr>
                <a:t>¼</a:t>
              </a:r>
              <a:r>
                <a:rPr lang="en-US" sz="2400" baseline="-25000" dirty="0" smtClean="0">
                  <a:latin typeface="cmmi10"/>
                </a:rPr>
                <a:t>7</a:t>
              </a:r>
              <a:endParaRPr lang="en-US" sz="2400" dirty="0">
                <a:latin typeface="Arial"/>
              </a:endParaRPr>
            </a:p>
          </p:txBody>
        </p:sp>
        <p:sp>
          <p:nvSpPr>
            <p:cNvPr id="83" name="TextBox 82"/>
            <p:cNvSpPr txBox="1"/>
            <p:nvPr/>
          </p:nvSpPr>
          <p:spPr>
            <a:xfrm>
              <a:off x="5105400" y="609600"/>
              <a:ext cx="423514" cy="369332"/>
            </a:xfrm>
            <a:prstGeom prst="rect">
              <a:avLst/>
            </a:prstGeom>
            <a:noFill/>
          </p:spPr>
          <p:txBody>
            <a:bodyPr wrap="none" rtlCol="0">
              <a:spAutoFit/>
            </a:bodyPr>
            <a:lstStyle/>
            <a:p>
              <a:r>
                <a:rPr lang="en-US" dirty="0" smtClean="0">
                  <a:latin typeface="Arial"/>
                </a:rPr>
                <a:t>A</a:t>
              </a:r>
              <a:r>
                <a:rPr lang="en-US" baseline="-25000" dirty="0" smtClean="0">
                  <a:latin typeface="Arial"/>
                </a:rPr>
                <a:t>6</a:t>
              </a:r>
              <a:endParaRPr lang="en-US" baseline="-25000" dirty="0">
                <a:latin typeface="Arial"/>
              </a:endParaRP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DagItp</a:t>
            </a:r>
            <a:r>
              <a:rPr lang="en-US" dirty="0" smtClean="0"/>
              <a:t>: Sequence Interpolate</a:t>
            </a:r>
            <a:endParaRPr lang="en-US" dirty="0"/>
          </a:p>
        </p:txBody>
      </p:sp>
      <p:cxnSp>
        <p:nvCxnSpPr>
          <p:cNvPr id="4" name="Straight Arrow Connector 3"/>
          <p:cNvCxnSpPr>
            <a:stCxn id="19" idx="3"/>
            <a:endCxn id="18" idx="5"/>
          </p:cNvCxnSpPr>
          <p:nvPr/>
        </p:nvCxnSpPr>
        <p:spPr bwMode="auto">
          <a:xfrm rot="5400000" flipH="1">
            <a:off x="1054893" y="4535755"/>
            <a:ext cx="750094" cy="1518573"/>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5" name="Straight Arrow Connector 4"/>
          <p:cNvCxnSpPr>
            <a:stCxn id="16" idx="5"/>
            <a:endCxn id="19" idx="1"/>
          </p:cNvCxnSpPr>
          <p:nvPr/>
        </p:nvCxnSpPr>
        <p:spPr bwMode="auto">
          <a:xfrm rot="16200000" flipH="1">
            <a:off x="1581482" y="4759261"/>
            <a:ext cx="875635" cy="339854"/>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6" name="Straight Arrow Connector 5"/>
          <p:cNvCxnSpPr>
            <a:stCxn id="17" idx="3"/>
            <a:endCxn id="19" idx="7"/>
          </p:cNvCxnSpPr>
          <p:nvPr/>
        </p:nvCxnSpPr>
        <p:spPr bwMode="auto">
          <a:xfrm rot="5400000">
            <a:off x="2170841" y="4812839"/>
            <a:ext cx="875635" cy="232698"/>
          </a:xfrm>
          <a:prstGeom prst="straightConnector1">
            <a:avLst/>
          </a:prstGeom>
          <a:solidFill>
            <a:srgbClr val="6C7472"/>
          </a:solidFill>
          <a:ln w="50800" cap="flat" cmpd="sng" algn="ctr">
            <a:solidFill>
              <a:srgbClr val="6C7472"/>
            </a:solidFill>
            <a:prstDash val="solid"/>
            <a:round/>
            <a:headEnd type="none" w="med" len="med"/>
            <a:tailEnd type="arrow"/>
          </a:ln>
          <a:effectLst/>
        </p:spPr>
      </p:cxnSp>
      <p:grpSp>
        <p:nvGrpSpPr>
          <p:cNvPr id="7" name="Group 72"/>
          <p:cNvGrpSpPr/>
          <p:nvPr/>
        </p:nvGrpSpPr>
        <p:grpSpPr>
          <a:xfrm>
            <a:off x="670654" y="1821656"/>
            <a:ext cx="2054354" cy="2786063"/>
            <a:chOff x="8165726" y="1676400"/>
            <a:chExt cx="2921748" cy="3962400"/>
          </a:xfrm>
        </p:grpSpPr>
        <p:cxnSp>
          <p:nvCxnSpPr>
            <p:cNvPr id="8" name="Straight Arrow Connector 7"/>
            <p:cNvCxnSpPr/>
            <p:nvPr/>
          </p:nvCxnSpPr>
          <p:spPr bwMode="auto">
            <a:xfrm rot="5400000">
              <a:off x="10160000" y="3733006"/>
              <a:ext cx="609600" cy="158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9" name="Straight Arrow Connector 8"/>
            <p:cNvCxnSpPr/>
            <p:nvPr/>
          </p:nvCxnSpPr>
          <p:spPr bwMode="auto">
            <a:xfrm rot="5400000">
              <a:off x="10198100" y="2552700"/>
              <a:ext cx="533400" cy="158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0" name="Straight Arrow Connector 9"/>
            <p:cNvCxnSpPr/>
            <p:nvPr/>
          </p:nvCxnSpPr>
          <p:spPr bwMode="auto">
            <a:xfrm rot="5400000">
              <a:off x="7899026" y="3377826"/>
              <a:ext cx="2527674" cy="1994274"/>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1" name="Oval 10"/>
            <p:cNvSpPr/>
            <p:nvPr/>
          </p:nvSpPr>
          <p:spPr bwMode="auto">
            <a:xfrm>
              <a:off x="10160000" y="1676400"/>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1</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2" name="Oval 11"/>
            <p:cNvSpPr/>
            <p:nvPr/>
          </p:nvSpPr>
          <p:spPr bwMode="auto">
            <a:xfrm>
              <a:off x="10160000" y="2819400"/>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13" name="Straight Arrow Connector 12"/>
            <p:cNvCxnSpPr/>
            <p:nvPr/>
          </p:nvCxnSpPr>
          <p:spPr bwMode="auto">
            <a:xfrm rot="5400000">
              <a:off x="9804026" y="4583952"/>
              <a:ext cx="483348" cy="40714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4" name="Straight Arrow Connector 13"/>
            <p:cNvCxnSpPr/>
            <p:nvPr/>
          </p:nvCxnSpPr>
          <p:spPr bwMode="auto">
            <a:xfrm rot="16200000" flipH="1">
              <a:off x="10642226" y="4583952"/>
              <a:ext cx="483348" cy="407148"/>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5" name="Oval 14"/>
            <p:cNvSpPr/>
            <p:nvPr/>
          </p:nvSpPr>
          <p:spPr bwMode="auto">
            <a:xfrm>
              <a:off x="10160000" y="4025526"/>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3</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grpSp>
      <p:sp>
        <p:nvSpPr>
          <p:cNvPr id="16" name="Oval 15"/>
          <p:cNvSpPr/>
          <p:nvPr/>
        </p:nvSpPr>
        <p:spPr bwMode="auto">
          <a:xfrm>
            <a:off x="1483518" y="412551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4</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7" name="Oval 16"/>
          <p:cNvSpPr/>
          <p:nvPr/>
        </p:nvSpPr>
        <p:spPr bwMode="auto">
          <a:xfrm>
            <a:off x="2662237" y="412551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5</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8" name="Oval 17"/>
          <p:cNvSpPr/>
          <p:nvPr/>
        </p:nvSpPr>
        <p:spPr bwMode="auto">
          <a:xfrm>
            <a:off x="304800" y="4554141"/>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7</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9" name="Oval 18"/>
          <p:cNvSpPr/>
          <p:nvPr/>
        </p:nvSpPr>
        <p:spPr bwMode="auto">
          <a:xfrm>
            <a:off x="2126456" y="5304234"/>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6</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grpSp>
        <p:nvGrpSpPr>
          <p:cNvPr id="20" name="Group 73"/>
          <p:cNvGrpSpPr/>
          <p:nvPr/>
        </p:nvGrpSpPr>
        <p:grpSpPr>
          <a:xfrm>
            <a:off x="679846" y="1017984"/>
            <a:ext cx="2054354" cy="2786063"/>
            <a:chOff x="8165726" y="1676400"/>
            <a:chExt cx="2921748" cy="3962400"/>
          </a:xfrm>
        </p:grpSpPr>
        <p:cxnSp>
          <p:nvCxnSpPr>
            <p:cNvPr id="21" name="Straight Arrow Connector 20"/>
            <p:cNvCxnSpPr/>
            <p:nvPr/>
          </p:nvCxnSpPr>
          <p:spPr bwMode="auto">
            <a:xfrm rot="5400000">
              <a:off x="10160000" y="3733006"/>
              <a:ext cx="609600" cy="158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22" name="Straight Arrow Connector 21"/>
            <p:cNvCxnSpPr/>
            <p:nvPr/>
          </p:nvCxnSpPr>
          <p:spPr bwMode="auto">
            <a:xfrm rot="5400000">
              <a:off x="10198100" y="2552700"/>
              <a:ext cx="533400" cy="158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23" name="Straight Arrow Connector 22"/>
            <p:cNvCxnSpPr/>
            <p:nvPr/>
          </p:nvCxnSpPr>
          <p:spPr bwMode="auto">
            <a:xfrm rot="5400000">
              <a:off x="7899026" y="3377826"/>
              <a:ext cx="2527674" cy="1994274"/>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24" name="Oval 23"/>
            <p:cNvSpPr/>
            <p:nvPr/>
          </p:nvSpPr>
          <p:spPr bwMode="auto">
            <a:xfrm>
              <a:off x="10160000" y="1676400"/>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1</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25" name="Oval 24"/>
            <p:cNvSpPr/>
            <p:nvPr/>
          </p:nvSpPr>
          <p:spPr bwMode="auto">
            <a:xfrm>
              <a:off x="10160000" y="2819400"/>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26" name="Straight Arrow Connector 25"/>
            <p:cNvCxnSpPr/>
            <p:nvPr/>
          </p:nvCxnSpPr>
          <p:spPr bwMode="auto">
            <a:xfrm rot="5400000">
              <a:off x="9804026" y="4583952"/>
              <a:ext cx="483348" cy="40714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27" name="Straight Arrow Connector 26"/>
            <p:cNvCxnSpPr/>
            <p:nvPr/>
          </p:nvCxnSpPr>
          <p:spPr bwMode="auto">
            <a:xfrm rot="16200000" flipH="1">
              <a:off x="10642226" y="4583952"/>
              <a:ext cx="483348" cy="407148"/>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28" name="Oval 27"/>
            <p:cNvSpPr/>
            <p:nvPr/>
          </p:nvSpPr>
          <p:spPr bwMode="auto">
            <a:xfrm>
              <a:off x="10160000" y="4025526"/>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3</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grpSp>
      <p:sp>
        <p:nvSpPr>
          <p:cNvPr id="29" name="Donut 28"/>
          <p:cNvSpPr/>
          <p:nvPr/>
        </p:nvSpPr>
        <p:spPr bwMode="auto">
          <a:xfrm>
            <a:off x="1269206" y="3857625"/>
            <a:ext cx="857250" cy="910828"/>
          </a:xfrm>
          <a:prstGeom prst="donut">
            <a:avLst>
              <a:gd name="adj" fmla="val 12103"/>
            </a:avLst>
          </a:prstGeom>
          <a:solidFill>
            <a:srgbClr val="FF66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cxnSp>
        <p:nvCxnSpPr>
          <p:cNvPr id="36" name="Straight Connector 35"/>
          <p:cNvCxnSpPr/>
          <p:nvPr/>
        </p:nvCxnSpPr>
        <p:spPr bwMode="auto">
          <a:xfrm flipV="1">
            <a:off x="533400" y="3505200"/>
            <a:ext cx="8458200" cy="53578"/>
          </a:xfrm>
          <a:prstGeom prst="line">
            <a:avLst/>
          </a:prstGeom>
          <a:solidFill>
            <a:srgbClr val="6C7472"/>
          </a:solidFill>
          <a:ln w="50800" cap="flat" cmpd="sng" algn="ctr">
            <a:solidFill>
              <a:schemeClr val="accent2">
                <a:lumMod val="75000"/>
              </a:schemeClr>
            </a:solidFill>
            <a:prstDash val="solid"/>
            <a:round/>
            <a:headEnd type="none" w="med" len="med"/>
            <a:tailEnd type="none" w="med" len="med"/>
          </a:ln>
          <a:effectLst/>
        </p:spPr>
      </p:cxnSp>
      <p:grpSp>
        <p:nvGrpSpPr>
          <p:cNvPr id="47" name="Group 46"/>
          <p:cNvGrpSpPr/>
          <p:nvPr/>
        </p:nvGrpSpPr>
        <p:grpSpPr>
          <a:xfrm>
            <a:off x="3556436" y="1138535"/>
            <a:ext cx="2307386" cy="830997"/>
            <a:chOff x="5105400" y="609600"/>
            <a:chExt cx="2307386" cy="830997"/>
          </a:xfrm>
        </p:grpSpPr>
        <p:sp>
          <p:nvSpPr>
            <p:cNvPr id="48" name="TextBox 47"/>
            <p:cNvSpPr txBox="1"/>
            <p:nvPr/>
          </p:nvSpPr>
          <p:spPr>
            <a:xfrm>
              <a:off x="5562600" y="609600"/>
              <a:ext cx="1850186"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Arial"/>
                </a:rPr>
                <a:t>v</a:t>
              </a:r>
              <a:r>
                <a:rPr lang="en-US" sz="2400" baseline="-25000" dirty="0" smtClean="0">
                  <a:latin typeface="Arial"/>
                </a:rPr>
                <a:t>1</a:t>
              </a:r>
            </a:p>
            <a:p>
              <a:r>
                <a:rPr lang="en-US" sz="2400" dirty="0" smtClean="0">
                  <a:latin typeface="Arial"/>
                </a:rPr>
                <a:t>v</a:t>
              </a:r>
              <a:r>
                <a:rPr lang="en-US" sz="2400" baseline="-25000" dirty="0" smtClean="0">
                  <a:latin typeface="Arial"/>
                </a:rPr>
                <a:t>1</a:t>
              </a:r>
              <a:r>
                <a:rPr lang="en-US" sz="2400" dirty="0" smtClean="0"/>
                <a:t> </a:t>
              </a:r>
              <a:r>
                <a:rPr lang="en-US" sz="2400" dirty="0" smtClean="0">
                  <a:latin typeface="cmsy10"/>
                </a:rPr>
                <a:t>)</a:t>
              </a:r>
              <a:r>
                <a:rPr lang="en-US" sz="2400" dirty="0" smtClean="0"/>
                <a:t> </a:t>
              </a:r>
              <a:r>
                <a:rPr lang="en-US" sz="2400" dirty="0" smtClean="0">
                  <a:latin typeface="Arial"/>
                </a:rPr>
                <a:t>v</a:t>
              </a:r>
              <a:r>
                <a:rPr lang="en-US" sz="2400" baseline="-25000" dirty="0" smtClean="0">
                  <a:latin typeface="Arial"/>
                </a:rPr>
                <a:t>2</a:t>
              </a:r>
              <a:r>
                <a:rPr lang="en-US" sz="2400" dirty="0" smtClean="0"/>
                <a:t> </a:t>
              </a:r>
              <a:r>
                <a:rPr lang="en-US" sz="2400" dirty="0" smtClean="0">
                  <a:latin typeface="cmsy10"/>
                </a:rPr>
                <a:t>Æ</a:t>
              </a:r>
              <a:r>
                <a:rPr lang="en-US" sz="2400" dirty="0" smtClean="0"/>
                <a:t> </a:t>
              </a:r>
              <a:r>
                <a:rPr lang="en-US" sz="2400" dirty="0" smtClean="0">
                  <a:latin typeface="cmmi10"/>
                </a:rPr>
                <a:t>¼</a:t>
              </a:r>
              <a:r>
                <a:rPr lang="en-US" sz="2400" baseline="-25000" dirty="0" smtClean="0">
                  <a:latin typeface="cmmi10"/>
                </a:rPr>
                <a:t>1</a:t>
              </a:r>
              <a:endParaRPr lang="en-US" sz="2400" baseline="-25000" dirty="0"/>
            </a:p>
          </p:txBody>
        </p:sp>
        <p:sp>
          <p:nvSpPr>
            <p:cNvPr id="49" name="TextBox 48"/>
            <p:cNvSpPr txBox="1"/>
            <p:nvPr/>
          </p:nvSpPr>
          <p:spPr>
            <a:xfrm>
              <a:off x="5105400" y="609600"/>
              <a:ext cx="423514" cy="369332"/>
            </a:xfrm>
            <a:prstGeom prst="rect">
              <a:avLst/>
            </a:prstGeom>
            <a:noFill/>
          </p:spPr>
          <p:txBody>
            <a:bodyPr wrap="none" rtlCol="0">
              <a:spAutoFit/>
            </a:bodyPr>
            <a:lstStyle/>
            <a:p>
              <a:r>
                <a:rPr lang="en-US" dirty="0" smtClean="0">
                  <a:latin typeface="Arial"/>
                </a:rPr>
                <a:t>A</a:t>
              </a:r>
              <a:r>
                <a:rPr lang="en-US" baseline="-25000" dirty="0" smtClean="0">
                  <a:latin typeface="Arial"/>
                </a:rPr>
                <a:t>1</a:t>
              </a:r>
              <a:endParaRPr lang="en-US" baseline="-25000" dirty="0">
                <a:latin typeface="Arial"/>
              </a:endParaRPr>
            </a:p>
          </p:txBody>
        </p:sp>
      </p:grpSp>
      <p:grpSp>
        <p:nvGrpSpPr>
          <p:cNvPr id="50" name="Group 49"/>
          <p:cNvGrpSpPr/>
          <p:nvPr/>
        </p:nvGrpSpPr>
        <p:grpSpPr>
          <a:xfrm>
            <a:off x="3530818" y="2226481"/>
            <a:ext cx="4012982" cy="461665"/>
            <a:chOff x="5105400" y="609600"/>
            <a:chExt cx="4012982" cy="461665"/>
          </a:xfrm>
        </p:grpSpPr>
        <p:sp>
          <p:nvSpPr>
            <p:cNvPr id="51" name="TextBox 50"/>
            <p:cNvSpPr txBox="1"/>
            <p:nvPr/>
          </p:nvSpPr>
          <p:spPr>
            <a:xfrm>
              <a:off x="5562600" y="609600"/>
              <a:ext cx="355578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Arial"/>
                </a:rPr>
                <a:t>v</a:t>
              </a:r>
              <a:r>
                <a:rPr lang="en-US" sz="2400" baseline="-25000" dirty="0" smtClean="0">
                  <a:latin typeface="Arial"/>
                </a:rPr>
                <a:t>2</a:t>
              </a:r>
              <a:r>
                <a:rPr lang="en-US" sz="2400" dirty="0" smtClean="0"/>
                <a:t> </a:t>
              </a:r>
              <a:r>
                <a:rPr lang="en-US" sz="2400" dirty="0" smtClean="0">
                  <a:latin typeface="cmsy10"/>
                </a:rPr>
                <a:t>)</a:t>
              </a:r>
              <a:r>
                <a:rPr lang="en-US" sz="2400" dirty="0" smtClean="0"/>
                <a:t> (</a:t>
              </a:r>
              <a:r>
                <a:rPr lang="en-US" sz="2400" dirty="0" smtClean="0">
                  <a:latin typeface="Arial"/>
                </a:rPr>
                <a:t>v</a:t>
              </a:r>
              <a:r>
                <a:rPr lang="en-US" sz="2400" baseline="-25000" dirty="0" smtClean="0">
                  <a:latin typeface="Arial"/>
                </a:rPr>
                <a:t>3</a:t>
              </a:r>
              <a:r>
                <a:rPr lang="en-US" sz="2400" dirty="0" smtClean="0"/>
                <a:t> </a:t>
              </a:r>
              <a:r>
                <a:rPr lang="en-US" sz="2400" dirty="0" smtClean="0">
                  <a:latin typeface="cmsy10"/>
                </a:rPr>
                <a:t>Æ</a:t>
              </a:r>
              <a:r>
                <a:rPr lang="en-US" sz="2400" dirty="0" smtClean="0"/>
                <a:t> </a:t>
              </a:r>
              <a:r>
                <a:rPr lang="en-US" sz="2400" dirty="0" smtClean="0">
                  <a:latin typeface="cmmi10"/>
                </a:rPr>
                <a:t>¼</a:t>
              </a:r>
              <a:r>
                <a:rPr lang="en-US" sz="2400" baseline="-25000" dirty="0" smtClean="0">
                  <a:latin typeface="cmmi10"/>
                </a:rPr>
                <a:t>2</a:t>
              </a:r>
              <a:r>
                <a:rPr lang="en-US" sz="2400" dirty="0" smtClean="0">
                  <a:latin typeface="Arial"/>
                </a:rPr>
                <a:t>)</a:t>
              </a:r>
              <a:r>
                <a:rPr lang="en-US" sz="2400" baseline="-25000" dirty="0" smtClean="0">
                  <a:latin typeface="cmmi10"/>
                </a:rPr>
                <a:t> </a:t>
              </a:r>
              <a:r>
                <a:rPr lang="en-US" sz="2400" dirty="0" smtClean="0">
                  <a:latin typeface="cmsy10"/>
                </a:rPr>
                <a:t>Ç </a:t>
              </a:r>
              <a:r>
                <a:rPr lang="en-US" sz="2400" dirty="0" smtClean="0">
                  <a:latin typeface="Arial"/>
                </a:rPr>
                <a:t>(v</a:t>
              </a:r>
              <a:r>
                <a:rPr lang="en-US" sz="2400" baseline="-25000" dirty="0" smtClean="0">
                  <a:latin typeface="Arial"/>
                </a:rPr>
                <a:t>7</a:t>
              </a:r>
              <a:r>
                <a:rPr lang="en-US" sz="2400" dirty="0" smtClean="0">
                  <a:latin typeface="Arial"/>
                </a:rPr>
                <a:t> </a:t>
              </a:r>
              <a:r>
                <a:rPr lang="en-US" sz="2400" dirty="0" smtClean="0">
                  <a:latin typeface="cmsy10"/>
                </a:rPr>
                <a:t>Æ</a:t>
              </a:r>
              <a:r>
                <a:rPr lang="en-US" sz="2400" dirty="0" smtClean="0">
                  <a:latin typeface="Arial"/>
                </a:rPr>
                <a:t> </a:t>
              </a:r>
              <a:r>
                <a:rPr lang="en-US" sz="2400" dirty="0" smtClean="0">
                  <a:latin typeface="cmmi10"/>
                </a:rPr>
                <a:t>¼</a:t>
              </a:r>
              <a:r>
                <a:rPr lang="en-US" sz="2400" baseline="-25000" dirty="0" smtClean="0">
                  <a:latin typeface="cmmi10"/>
                </a:rPr>
                <a:t>8</a:t>
              </a:r>
              <a:r>
                <a:rPr lang="en-US" sz="2400" dirty="0" smtClean="0">
                  <a:latin typeface="Arial"/>
                </a:rPr>
                <a:t>)</a:t>
              </a:r>
              <a:endParaRPr lang="en-US" sz="2400" dirty="0">
                <a:latin typeface="Arial"/>
              </a:endParaRPr>
            </a:p>
          </p:txBody>
        </p:sp>
        <p:sp>
          <p:nvSpPr>
            <p:cNvPr id="52" name="TextBox 51"/>
            <p:cNvSpPr txBox="1"/>
            <p:nvPr/>
          </p:nvSpPr>
          <p:spPr>
            <a:xfrm>
              <a:off x="5105400" y="609600"/>
              <a:ext cx="423514" cy="369332"/>
            </a:xfrm>
            <a:prstGeom prst="rect">
              <a:avLst/>
            </a:prstGeom>
            <a:noFill/>
          </p:spPr>
          <p:txBody>
            <a:bodyPr wrap="none" rtlCol="0">
              <a:spAutoFit/>
            </a:bodyPr>
            <a:lstStyle/>
            <a:p>
              <a:r>
                <a:rPr lang="en-US" dirty="0" smtClean="0">
                  <a:latin typeface="Arial"/>
                </a:rPr>
                <a:t>A</a:t>
              </a:r>
              <a:r>
                <a:rPr lang="en-US" baseline="-25000" dirty="0" smtClean="0">
                  <a:latin typeface="Arial"/>
                </a:rPr>
                <a:t>2</a:t>
              </a:r>
              <a:endParaRPr lang="en-US" baseline="-25000" dirty="0">
                <a:latin typeface="Arial"/>
              </a:endParaRPr>
            </a:p>
          </p:txBody>
        </p:sp>
      </p:grpSp>
      <p:grpSp>
        <p:nvGrpSpPr>
          <p:cNvPr id="53" name="Group 52"/>
          <p:cNvGrpSpPr/>
          <p:nvPr/>
        </p:nvGrpSpPr>
        <p:grpSpPr>
          <a:xfrm>
            <a:off x="3530818" y="2945095"/>
            <a:ext cx="4012982" cy="461665"/>
            <a:chOff x="5105400" y="609600"/>
            <a:chExt cx="4012982" cy="461665"/>
          </a:xfrm>
        </p:grpSpPr>
        <p:sp>
          <p:nvSpPr>
            <p:cNvPr id="54" name="TextBox 53"/>
            <p:cNvSpPr txBox="1"/>
            <p:nvPr/>
          </p:nvSpPr>
          <p:spPr>
            <a:xfrm>
              <a:off x="5562600" y="609600"/>
              <a:ext cx="355578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Arial"/>
                </a:rPr>
                <a:t>v</a:t>
              </a:r>
              <a:r>
                <a:rPr lang="en-US" sz="2400" baseline="-25000" dirty="0" smtClean="0">
                  <a:latin typeface="Arial"/>
                </a:rPr>
                <a:t>3</a:t>
              </a:r>
              <a:r>
                <a:rPr lang="en-US" sz="2400" dirty="0" smtClean="0"/>
                <a:t> </a:t>
              </a:r>
              <a:r>
                <a:rPr lang="en-US" sz="2400" dirty="0" smtClean="0">
                  <a:latin typeface="cmsy10"/>
                </a:rPr>
                <a:t>)</a:t>
              </a:r>
              <a:r>
                <a:rPr lang="en-US" sz="2400" dirty="0" smtClean="0"/>
                <a:t> (</a:t>
              </a:r>
              <a:r>
                <a:rPr lang="en-US" sz="2400" dirty="0" smtClean="0">
                  <a:latin typeface="Arial"/>
                </a:rPr>
                <a:t>v</a:t>
              </a:r>
              <a:r>
                <a:rPr lang="en-US" sz="2400" baseline="-25000" dirty="0" smtClean="0">
                  <a:latin typeface="Arial"/>
                </a:rPr>
                <a:t>4</a:t>
              </a:r>
              <a:r>
                <a:rPr lang="en-US" sz="2400" dirty="0" smtClean="0"/>
                <a:t> </a:t>
              </a:r>
              <a:r>
                <a:rPr lang="en-US" sz="2400" dirty="0" smtClean="0">
                  <a:latin typeface="cmsy10"/>
                </a:rPr>
                <a:t>Æ</a:t>
              </a:r>
              <a:r>
                <a:rPr lang="en-US" sz="2400" dirty="0" smtClean="0"/>
                <a:t> </a:t>
              </a:r>
              <a:r>
                <a:rPr lang="en-US" sz="2400" dirty="0" smtClean="0">
                  <a:latin typeface="cmmi10"/>
                </a:rPr>
                <a:t>¼</a:t>
              </a:r>
              <a:r>
                <a:rPr lang="en-US" sz="2400" baseline="-25000" dirty="0" smtClean="0">
                  <a:latin typeface="cmmi10"/>
                </a:rPr>
                <a:t>3</a:t>
              </a:r>
              <a:r>
                <a:rPr lang="en-US" sz="2400" dirty="0" smtClean="0">
                  <a:latin typeface="Arial"/>
                </a:rPr>
                <a:t>)</a:t>
              </a:r>
              <a:r>
                <a:rPr lang="en-US" sz="2400" baseline="-25000" dirty="0" smtClean="0">
                  <a:latin typeface="cmmi10"/>
                </a:rPr>
                <a:t> </a:t>
              </a:r>
              <a:r>
                <a:rPr lang="en-US" sz="2400" dirty="0" smtClean="0">
                  <a:latin typeface="cmsy10"/>
                </a:rPr>
                <a:t>Ç </a:t>
              </a:r>
              <a:r>
                <a:rPr lang="en-US" sz="2400" dirty="0" smtClean="0">
                  <a:latin typeface="Arial"/>
                </a:rPr>
                <a:t>(v</a:t>
              </a:r>
              <a:r>
                <a:rPr lang="en-US" sz="2400" baseline="-25000" dirty="0" smtClean="0">
                  <a:latin typeface="Arial"/>
                </a:rPr>
                <a:t>5</a:t>
              </a:r>
              <a:r>
                <a:rPr lang="en-US" sz="2400" dirty="0" smtClean="0">
                  <a:latin typeface="Arial"/>
                </a:rPr>
                <a:t> </a:t>
              </a:r>
              <a:r>
                <a:rPr lang="en-US" sz="2400" dirty="0" smtClean="0">
                  <a:latin typeface="cmsy10"/>
                </a:rPr>
                <a:t>Æ</a:t>
              </a:r>
              <a:r>
                <a:rPr lang="en-US" sz="2400" dirty="0" smtClean="0">
                  <a:latin typeface="Arial"/>
                </a:rPr>
                <a:t> </a:t>
              </a:r>
              <a:r>
                <a:rPr lang="en-US" sz="2400" dirty="0" smtClean="0">
                  <a:latin typeface="cmmi10"/>
                </a:rPr>
                <a:t>¼</a:t>
              </a:r>
              <a:r>
                <a:rPr lang="en-US" sz="2400" baseline="-25000" dirty="0" smtClean="0">
                  <a:latin typeface="cmmi10"/>
                </a:rPr>
                <a:t>4</a:t>
              </a:r>
              <a:r>
                <a:rPr lang="en-US" sz="2400" dirty="0" smtClean="0">
                  <a:latin typeface="Arial"/>
                </a:rPr>
                <a:t>)</a:t>
              </a:r>
              <a:endParaRPr lang="en-US" sz="2400" dirty="0">
                <a:latin typeface="Arial"/>
              </a:endParaRPr>
            </a:p>
          </p:txBody>
        </p:sp>
        <p:sp>
          <p:nvSpPr>
            <p:cNvPr id="55" name="TextBox 54"/>
            <p:cNvSpPr txBox="1"/>
            <p:nvPr/>
          </p:nvSpPr>
          <p:spPr>
            <a:xfrm>
              <a:off x="5105400" y="609600"/>
              <a:ext cx="423514" cy="369332"/>
            </a:xfrm>
            <a:prstGeom prst="rect">
              <a:avLst/>
            </a:prstGeom>
            <a:noFill/>
          </p:spPr>
          <p:txBody>
            <a:bodyPr wrap="none" rtlCol="0">
              <a:spAutoFit/>
            </a:bodyPr>
            <a:lstStyle/>
            <a:p>
              <a:r>
                <a:rPr lang="en-US" dirty="0" smtClean="0">
                  <a:latin typeface="Arial"/>
                </a:rPr>
                <a:t>A</a:t>
              </a:r>
              <a:r>
                <a:rPr lang="en-US" baseline="-25000" dirty="0" smtClean="0">
                  <a:latin typeface="Arial"/>
                </a:rPr>
                <a:t>3</a:t>
              </a:r>
              <a:endParaRPr lang="en-US" baseline="-25000" dirty="0">
                <a:latin typeface="Arial"/>
              </a:endParaRPr>
            </a:p>
          </p:txBody>
        </p:sp>
      </p:grpSp>
      <p:grpSp>
        <p:nvGrpSpPr>
          <p:cNvPr id="56" name="Group 55"/>
          <p:cNvGrpSpPr/>
          <p:nvPr/>
        </p:nvGrpSpPr>
        <p:grpSpPr>
          <a:xfrm>
            <a:off x="3530818" y="3663709"/>
            <a:ext cx="2307386" cy="461665"/>
            <a:chOff x="5105400" y="609600"/>
            <a:chExt cx="2307386" cy="461665"/>
          </a:xfrm>
        </p:grpSpPr>
        <p:sp>
          <p:nvSpPr>
            <p:cNvPr id="57" name="TextBox 56"/>
            <p:cNvSpPr txBox="1"/>
            <p:nvPr/>
          </p:nvSpPr>
          <p:spPr>
            <a:xfrm>
              <a:off x="5562600" y="609600"/>
              <a:ext cx="185018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Arial"/>
                </a:rPr>
                <a:t>v</a:t>
              </a:r>
              <a:r>
                <a:rPr lang="en-US" sz="2400" baseline="-25000" dirty="0" smtClean="0">
                  <a:latin typeface="Arial"/>
                </a:rPr>
                <a:t>4</a:t>
              </a:r>
              <a:r>
                <a:rPr lang="en-US" sz="2400" dirty="0" smtClean="0"/>
                <a:t> </a:t>
              </a:r>
              <a:r>
                <a:rPr lang="en-US" sz="2400" dirty="0" smtClean="0">
                  <a:latin typeface="cmsy10"/>
                </a:rPr>
                <a:t>)</a:t>
              </a:r>
              <a:r>
                <a:rPr lang="en-US" sz="2400" dirty="0" smtClean="0"/>
                <a:t> </a:t>
              </a:r>
              <a:r>
                <a:rPr lang="en-US" sz="2400" dirty="0" smtClean="0">
                  <a:latin typeface="Arial"/>
                </a:rPr>
                <a:t>v</a:t>
              </a:r>
              <a:r>
                <a:rPr lang="en-US" sz="2400" baseline="-25000" dirty="0" smtClean="0">
                  <a:latin typeface="Arial"/>
                </a:rPr>
                <a:t>6</a:t>
              </a:r>
              <a:r>
                <a:rPr lang="en-US" sz="2400" dirty="0" smtClean="0"/>
                <a:t> </a:t>
              </a:r>
              <a:r>
                <a:rPr lang="en-US" sz="2400" dirty="0" smtClean="0">
                  <a:latin typeface="cmsy10"/>
                </a:rPr>
                <a:t>Æ</a:t>
              </a:r>
              <a:r>
                <a:rPr lang="en-US" sz="2400" dirty="0" smtClean="0"/>
                <a:t> </a:t>
              </a:r>
              <a:r>
                <a:rPr lang="en-US" sz="2400" dirty="0" smtClean="0">
                  <a:latin typeface="cmmi10"/>
                </a:rPr>
                <a:t>¼</a:t>
              </a:r>
              <a:r>
                <a:rPr lang="en-US" sz="2400" baseline="-25000" dirty="0" smtClean="0">
                  <a:latin typeface="cmmi10"/>
                </a:rPr>
                <a:t>6</a:t>
              </a:r>
              <a:endParaRPr lang="en-US" sz="2400" dirty="0">
                <a:latin typeface="Arial"/>
              </a:endParaRPr>
            </a:p>
          </p:txBody>
        </p:sp>
        <p:sp>
          <p:nvSpPr>
            <p:cNvPr id="58" name="TextBox 57"/>
            <p:cNvSpPr txBox="1"/>
            <p:nvPr/>
          </p:nvSpPr>
          <p:spPr>
            <a:xfrm>
              <a:off x="5105400" y="609600"/>
              <a:ext cx="423514" cy="369332"/>
            </a:xfrm>
            <a:prstGeom prst="rect">
              <a:avLst/>
            </a:prstGeom>
            <a:noFill/>
          </p:spPr>
          <p:txBody>
            <a:bodyPr wrap="none" rtlCol="0">
              <a:spAutoFit/>
            </a:bodyPr>
            <a:lstStyle/>
            <a:p>
              <a:r>
                <a:rPr lang="en-US" dirty="0" smtClean="0">
                  <a:latin typeface="Arial"/>
                </a:rPr>
                <a:t>A</a:t>
              </a:r>
              <a:r>
                <a:rPr lang="en-US" baseline="-25000" dirty="0" smtClean="0">
                  <a:latin typeface="Arial"/>
                </a:rPr>
                <a:t>4</a:t>
              </a:r>
              <a:endParaRPr lang="en-US" baseline="-25000" dirty="0">
                <a:latin typeface="Arial"/>
              </a:endParaRPr>
            </a:p>
          </p:txBody>
        </p:sp>
      </p:grpSp>
      <p:grpSp>
        <p:nvGrpSpPr>
          <p:cNvPr id="59" name="Group 58"/>
          <p:cNvGrpSpPr/>
          <p:nvPr/>
        </p:nvGrpSpPr>
        <p:grpSpPr>
          <a:xfrm>
            <a:off x="3530818" y="4382323"/>
            <a:ext cx="2307386" cy="461665"/>
            <a:chOff x="5105400" y="609600"/>
            <a:chExt cx="2307386" cy="461665"/>
          </a:xfrm>
        </p:grpSpPr>
        <p:sp>
          <p:nvSpPr>
            <p:cNvPr id="60" name="TextBox 59"/>
            <p:cNvSpPr txBox="1"/>
            <p:nvPr/>
          </p:nvSpPr>
          <p:spPr>
            <a:xfrm>
              <a:off x="5562600" y="609600"/>
              <a:ext cx="185018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Arial"/>
                </a:rPr>
                <a:t>v</a:t>
              </a:r>
              <a:r>
                <a:rPr lang="en-US" sz="2400" baseline="-25000" dirty="0" smtClean="0">
                  <a:latin typeface="Arial"/>
                </a:rPr>
                <a:t>5</a:t>
              </a:r>
              <a:r>
                <a:rPr lang="en-US" sz="2400" dirty="0" smtClean="0"/>
                <a:t> </a:t>
              </a:r>
              <a:r>
                <a:rPr lang="en-US" sz="2400" dirty="0" smtClean="0">
                  <a:latin typeface="cmsy10"/>
                </a:rPr>
                <a:t>)</a:t>
              </a:r>
              <a:r>
                <a:rPr lang="en-US" sz="2400" dirty="0" smtClean="0"/>
                <a:t> </a:t>
              </a:r>
              <a:r>
                <a:rPr lang="en-US" sz="2400" dirty="0" smtClean="0">
                  <a:latin typeface="Arial"/>
                </a:rPr>
                <a:t>v</a:t>
              </a:r>
              <a:r>
                <a:rPr lang="en-US" sz="2400" baseline="-25000" dirty="0" smtClean="0">
                  <a:latin typeface="Arial"/>
                </a:rPr>
                <a:t>6</a:t>
              </a:r>
              <a:r>
                <a:rPr lang="en-US" sz="2400" dirty="0" smtClean="0"/>
                <a:t> </a:t>
              </a:r>
              <a:r>
                <a:rPr lang="en-US" sz="2400" dirty="0" smtClean="0">
                  <a:latin typeface="cmsy10"/>
                </a:rPr>
                <a:t>Æ</a:t>
              </a:r>
              <a:r>
                <a:rPr lang="en-US" sz="2400" dirty="0" smtClean="0"/>
                <a:t> </a:t>
              </a:r>
              <a:r>
                <a:rPr lang="en-US" sz="2400" dirty="0" smtClean="0">
                  <a:latin typeface="cmmi10"/>
                </a:rPr>
                <a:t>¼</a:t>
              </a:r>
              <a:r>
                <a:rPr lang="en-US" sz="2400" baseline="-25000" dirty="0" smtClean="0">
                  <a:latin typeface="cmmi10"/>
                </a:rPr>
                <a:t>5</a:t>
              </a:r>
              <a:endParaRPr lang="en-US" sz="2400" dirty="0">
                <a:latin typeface="Arial"/>
              </a:endParaRPr>
            </a:p>
          </p:txBody>
        </p:sp>
        <p:sp>
          <p:nvSpPr>
            <p:cNvPr id="61" name="TextBox 60"/>
            <p:cNvSpPr txBox="1"/>
            <p:nvPr/>
          </p:nvSpPr>
          <p:spPr>
            <a:xfrm>
              <a:off x="5105400" y="609600"/>
              <a:ext cx="423514" cy="369332"/>
            </a:xfrm>
            <a:prstGeom prst="rect">
              <a:avLst/>
            </a:prstGeom>
            <a:noFill/>
          </p:spPr>
          <p:txBody>
            <a:bodyPr wrap="none" rtlCol="0">
              <a:spAutoFit/>
            </a:bodyPr>
            <a:lstStyle/>
            <a:p>
              <a:r>
                <a:rPr lang="en-US" dirty="0" smtClean="0">
                  <a:latin typeface="Arial"/>
                </a:rPr>
                <a:t>A</a:t>
              </a:r>
              <a:r>
                <a:rPr lang="en-US" baseline="-25000" dirty="0" smtClean="0">
                  <a:latin typeface="Arial"/>
                </a:rPr>
                <a:t>5</a:t>
              </a:r>
              <a:endParaRPr lang="en-US" baseline="-25000" dirty="0">
                <a:latin typeface="Arial"/>
              </a:endParaRPr>
            </a:p>
          </p:txBody>
        </p:sp>
      </p:grpSp>
      <p:grpSp>
        <p:nvGrpSpPr>
          <p:cNvPr id="62" name="Group 61"/>
          <p:cNvGrpSpPr/>
          <p:nvPr/>
        </p:nvGrpSpPr>
        <p:grpSpPr>
          <a:xfrm>
            <a:off x="3530818" y="5100935"/>
            <a:ext cx="2307386" cy="461665"/>
            <a:chOff x="5105400" y="609600"/>
            <a:chExt cx="2307386" cy="461665"/>
          </a:xfrm>
        </p:grpSpPr>
        <p:sp>
          <p:nvSpPr>
            <p:cNvPr id="63" name="TextBox 62"/>
            <p:cNvSpPr txBox="1"/>
            <p:nvPr/>
          </p:nvSpPr>
          <p:spPr>
            <a:xfrm>
              <a:off x="5562600" y="609600"/>
              <a:ext cx="1850186"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atin typeface="Arial"/>
                </a:rPr>
                <a:t>v</a:t>
              </a:r>
              <a:r>
                <a:rPr lang="en-US" sz="2400" baseline="-25000" dirty="0" smtClean="0">
                  <a:latin typeface="Arial"/>
                </a:rPr>
                <a:t>6</a:t>
              </a:r>
              <a:r>
                <a:rPr lang="en-US" sz="2400" dirty="0" smtClean="0"/>
                <a:t> </a:t>
              </a:r>
              <a:r>
                <a:rPr lang="en-US" sz="2400" dirty="0" smtClean="0">
                  <a:latin typeface="cmsy10"/>
                </a:rPr>
                <a:t>)</a:t>
              </a:r>
              <a:r>
                <a:rPr lang="en-US" sz="2400" dirty="0" smtClean="0"/>
                <a:t> </a:t>
              </a:r>
              <a:r>
                <a:rPr lang="en-US" sz="2400" dirty="0" smtClean="0">
                  <a:latin typeface="Arial"/>
                </a:rPr>
                <a:t>v</a:t>
              </a:r>
              <a:r>
                <a:rPr lang="en-US" sz="2400" baseline="-25000" dirty="0" smtClean="0">
                  <a:latin typeface="Arial"/>
                </a:rPr>
                <a:t>7</a:t>
              </a:r>
              <a:r>
                <a:rPr lang="en-US" sz="2400" dirty="0" smtClean="0"/>
                <a:t> </a:t>
              </a:r>
              <a:r>
                <a:rPr lang="en-US" sz="2400" dirty="0" smtClean="0">
                  <a:latin typeface="cmsy10"/>
                </a:rPr>
                <a:t>Æ</a:t>
              </a:r>
              <a:r>
                <a:rPr lang="en-US" sz="2400" dirty="0" smtClean="0"/>
                <a:t> </a:t>
              </a:r>
              <a:r>
                <a:rPr lang="en-US" sz="2400" dirty="0" smtClean="0">
                  <a:latin typeface="cmmi10"/>
                </a:rPr>
                <a:t>¼</a:t>
              </a:r>
              <a:r>
                <a:rPr lang="en-US" sz="2400" baseline="-25000" dirty="0" smtClean="0">
                  <a:latin typeface="cmmi10"/>
                </a:rPr>
                <a:t>7</a:t>
              </a:r>
              <a:endParaRPr lang="en-US" sz="2400" dirty="0">
                <a:latin typeface="Arial"/>
              </a:endParaRPr>
            </a:p>
          </p:txBody>
        </p:sp>
        <p:sp>
          <p:nvSpPr>
            <p:cNvPr id="64" name="TextBox 63"/>
            <p:cNvSpPr txBox="1"/>
            <p:nvPr/>
          </p:nvSpPr>
          <p:spPr>
            <a:xfrm>
              <a:off x="5105400" y="609600"/>
              <a:ext cx="423514" cy="369332"/>
            </a:xfrm>
            <a:prstGeom prst="rect">
              <a:avLst/>
            </a:prstGeom>
            <a:noFill/>
          </p:spPr>
          <p:txBody>
            <a:bodyPr wrap="none" rtlCol="0">
              <a:spAutoFit/>
            </a:bodyPr>
            <a:lstStyle/>
            <a:p>
              <a:r>
                <a:rPr lang="en-US" dirty="0" smtClean="0">
                  <a:latin typeface="Arial"/>
                </a:rPr>
                <a:t>A</a:t>
              </a:r>
              <a:r>
                <a:rPr lang="en-US" baseline="-25000" dirty="0" smtClean="0">
                  <a:latin typeface="Arial"/>
                </a:rPr>
                <a:t>6</a:t>
              </a:r>
              <a:endParaRPr lang="en-US" baseline="-25000" dirty="0">
                <a:latin typeface="Arial"/>
              </a:endParaRPr>
            </a:p>
          </p:txBody>
        </p:sp>
      </p:grpSp>
      <p:sp>
        <p:nvSpPr>
          <p:cNvPr id="70" name="TextBox 69"/>
          <p:cNvSpPr txBox="1"/>
          <p:nvPr/>
        </p:nvSpPr>
        <p:spPr>
          <a:xfrm>
            <a:off x="8458200" y="2819400"/>
            <a:ext cx="417102"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smtClean="0">
                <a:latin typeface="Arial"/>
              </a:rPr>
              <a:t>I</a:t>
            </a:r>
            <a:r>
              <a:rPr lang="en-US" sz="2800" baseline="-25000" dirty="0" smtClean="0">
                <a:latin typeface="Arial"/>
              </a:rPr>
              <a:t>4</a:t>
            </a:r>
            <a:endParaRPr lang="en-US" sz="2800" baseline="-25000" dirty="0">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DagItp</a:t>
            </a:r>
            <a:r>
              <a:rPr lang="en-US" dirty="0" smtClean="0"/>
              <a:t>: Clean</a:t>
            </a:r>
            <a:endParaRPr lang="en-US" dirty="0"/>
          </a:p>
        </p:txBody>
      </p:sp>
      <p:grpSp>
        <p:nvGrpSpPr>
          <p:cNvPr id="16" name="Group 15"/>
          <p:cNvGrpSpPr/>
          <p:nvPr/>
        </p:nvGrpSpPr>
        <p:grpSpPr bwMode="auto">
          <a:xfrm>
            <a:off x="381000" y="1600200"/>
            <a:ext cx="8534400" cy="1295400"/>
            <a:chOff x="381000" y="1600200"/>
            <a:chExt cx="8534400" cy="1295400"/>
          </a:xfrm>
        </p:grpSpPr>
        <p:sp>
          <p:nvSpPr>
            <p:cNvPr id="10" name="Rectangle 9"/>
            <p:cNvSpPr/>
            <p:nvPr/>
          </p:nvSpPr>
          <p:spPr bwMode="auto">
            <a:xfrm>
              <a:off x="381000" y="1600200"/>
              <a:ext cx="8534400" cy="12954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pic>
          <p:nvPicPr>
            <p:cNvPr id="14" name="Picture 13" descr="TP_tmp.emf"/>
            <p:cNvPicPr>
              <a:picLocks noChangeAspect="1"/>
            </p:cNvPicPr>
            <p:nvPr>
              <p:custDataLst>
                <p:tags r:id="rId1"/>
              </p:custDataLst>
            </p:nvPr>
          </p:nvPicPr>
          <p:blipFill>
            <a:blip r:embed="rId3" cstate="print"/>
            <a:stretch>
              <a:fillRect/>
            </a:stretch>
          </p:blipFill>
          <p:spPr bwMode="auto">
            <a:xfrm>
              <a:off x="1624107" y="2209800"/>
              <a:ext cx="6917885" cy="330644"/>
            </a:xfrm>
            <a:prstGeom prst="rect">
              <a:avLst/>
            </a:prstGeom>
            <a:noFill/>
            <a:ln/>
            <a:effectLst/>
          </p:spPr>
        </p:pic>
        <p:sp>
          <p:nvSpPr>
            <p:cNvPr id="9" name="TextBox 8"/>
            <p:cNvSpPr txBox="1"/>
            <p:nvPr/>
          </p:nvSpPr>
          <p:spPr bwMode="auto">
            <a:xfrm>
              <a:off x="457200" y="1789967"/>
              <a:ext cx="1608133" cy="369332"/>
            </a:xfrm>
            <a:prstGeom prst="rect">
              <a:avLst/>
            </a:prstGeom>
            <a:noFill/>
          </p:spPr>
          <p:txBody>
            <a:bodyPr wrap="none" rtlCol="0">
              <a:spAutoFit/>
            </a:bodyPr>
            <a:lstStyle/>
            <a:p>
              <a:r>
                <a:rPr lang="en-US" dirty="0" smtClean="0">
                  <a:latin typeface="Consolas" pitchFamily="49" charset="0"/>
                  <a:cs typeface="Consolas" pitchFamily="49" charset="0"/>
                </a:rPr>
                <a:t>Clean(I</a:t>
              </a:r>
              <a:r>
                <a:rPr lang="en-US" baseline="-25000" dirty="0" smtClean="0">
                  <a:latin typeface="Consolas" pitchFamily="49" charset="0"/>
                  <a:cs typeface="Consolas" pitchFamily="49" charset="0"/>
                </a:rPr>
                <a:t>i</a:t>
              </a:r>
              <a:r>
                <a:rPr lang="en-US" dirty="0" smtClean="0">
                  <a:latin typeface="Consolas" pitchFamily="49" charset="0"/>
                  <a:cs typeface="Consolas" pitchFamily="49" charset="0"/>
                </a:rPr>
                <a:t>) </a:t>
              </a:r>
              <a:r>
                <a:rPr lang="en-US" dirty="0" smtClean="0"/>
                <a:t>= </a:t>
              </a:r>
              <a:endParaRPr lang="en-US" dirty="0"/>
            </a:p>
          </p:txBody>
        </p:sp>
      </p:grpSp>
      <p:sp>
        <p:nvSpPr>
          <p:cNvPr id="17" name="Rectangular Callout 16"/>
          <p:cNvSpPr/>
          <p:nvPr/>
        </p:nvSpPr>
        <p:spPr bwMode="auto">
          <a:xfrm>
            <a:off x="685800" y="3200400"/>
            <a:ext cx="7924800" cy="2743200"/>
          </a:xfrm>
          <a:prstGeom prst="wedgeRectCallout">
            <a:avLst>
              <a:gd name="adj1" fmla="val -35100"/>
              <a:gd name="adj2" fmla="val -74498"/>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82880" tIns="182880" rIns="182880" bIns="182880" numCol="1" rtlCol="0" anchor="t" anchorCtr="0" compatLnSpc="1">
            <a:prstTxWarp prst="textNoShape">
              <a:avLst/>
            </a:prstTxWarp>
            <a:noAutofit/>
          </a:bodyPr>
          <a:lstStyle/>
          <a:p>
            <a:pPr fontAlgn="base">
              <a:spcBef>
                <a:spcPct val="50000"/>
              </a:spcBef>
              <a:spcAft>
                <a:spcPct val="0"/>
              </a:spcAft>
            </a:pPr>
            <a:r>
              <a:rPr kumimoji="0" lang="en-US" sz="2000" i="0" u="none" strike="noStrike" cap="none" normalizeH="0" baseline="0" dirty="0" smtClean="0">
                <a:ln>
                  <a:noFill/>
                </a:ln>
                <a:solidFill>
                  <a:schemeClr val="tx1"/>
                </a:solidFill>
                <a:effectLst/>
                <a:latin typeface="Arial" charset="0"/>
                <a:ea typeface="ＭＳ Ｐゴシック" pitchFamily="1" charset="-128"/>
              </a:rPr>
              <a:t>The</a:t>
            </a:r>
            <a:r>
              <a:rPr kumimoji="0" lang="en-US" sz="2000" i="0" u="none" strike="noStrike" cap="none" normalizeH="0" dirty="0" smtClean="0">
                <a:ln>
                  <a:noFill/>
                </a:ln>
                <a:solidFill>
                  <a:schemeClr val="tx1"/>
                </a:solidFill>
                <a:effectLst/>
                <a:latin typeface="Arial" charset="0"/>
                <a:ea typeface="ＭＳ Ｐゴシック" pitchFamily="1" charset="-128"/>
              </a:rPr>
              <a:t> universal quantification is a major bottleneck in practice. We use </a:t>
            </a:r>
            <a:r>
              <a:rPr lang="en-US" sz="2000" dirty="0" smtClean="0">
                <a:solidFill>
                  <a:schemeClr val="tx1"/>
                </a:solidFill>
                <a:latin typeface="Arial" charset="0"/>
                <a:ea typeface="ＭＳ Ｐゴシック" pitchFamily="1" charset="-128"/>
              </a:rPr>
              <a:t>many heuristics to limit its application. In the worst case, we use quantifier elimination by </a:t>
            </a:r>
            <a:r>
              <a:rPr lang="en-US" sz="2000" dirty="0" err="1" smtClean="0">
                <a:solidFill>
                  <a:schemeClr val="tx1"/>
                </a:solidFill>
                <a:latin typeface="Arial" charset="0"/>
                <a:ea typeface="ＭＳ Ｐゴシック" pitchFamily="1" charset="-128"/>
              </a:rPr>
              <a:t>Loos</a:t>
            </a:r>
            <a:r>
              <a:rPr lang="en-US" sz="2000" dirty="0" smtClean="0">
                <a:solidFill>
                  <a:schemeClr val="tx1"/>
                </a:solidFill>
                <a:latin typeface="Arial" charset="0"/>
                <a:ea typeface="ＭＳ Ｐゴシック" pitchFamily="1" charset="-128"/>
              </a:rPr>
              <a:t> and </a:t>
            </a:r>
            <a:r>
              <a:rPr lang="en-US" sz="2000" dirty="0" err="1" smtClean="0">
                <a:solidFill>
                  <a:schemeClr val="tx1"/>
                </a:solidFill>
                <a:latin typeface="Arial" charset="0"/>
                <a:ea typeface="ＭＳ Ｐゴシック" pitchFamily="1" charset="-128"/>
              </a:rPr>
              <a:t>Weispfenning</a:t>
            </a:r>
            <a:r>
              <a:rPr kumimoji="0" lang="en-US" sz="2000" i="0" u="none" strike="noStrike" cap="none" normalizeH="0" dirty="0" smtClean="0">
                <a:ln>
                  <a:noFill/>
                </a:ln>
                <a:solidFill>
                  <a:schemeClr val="tx1"/>
                </a:solidFill>
                <a:effectLst/>
                <a:latin typeface="Arial" charset="0"/>
                <a:ea typeface="ＭＳ Ｐゴシック" pitchFamily="1" charset="-128"/>
              </a:rPr>
              <a:t> as implemented in Z3.</a:t>
            </a:r>
          </a:p>
          <a:p>
            <a:pPr fontAlgn="base">
              <a:spcBef>
                <a:spcPct val="50000"/>
              </a:spcBef>
              <a:spcAft>
                <a:spcPct val="0"/>
              </a:spcAft>
            </a:pPr>
            <a:endParaRPr lang="en-US" sz="2000" baseline="0" dirty="0" smtClean="0">
              <a:solidFill>
                <a:schemeClr val="tx1"/>
              </a:solidFill>
              <a:latin typeface="Arial" charset="0"/>
              <a:ea typeface="ＭＳ Ｐゴシック" pitchFamily="1" charset="-128"/>
            </a:endParaRPr>
          </a:p>
          <a:p>
            <a:pPr fontAlgn="base">
              <a:spcBef>
                <a:spcPct val="50000"/>
              </a:spcBef>
              <a:spcAft>
                <a:spcPct val="0"/>
              </a:spcAft>
            </a:pPr>
            <a:r>
              <a:rPr kumimoji="0" lang="en-US" sz="2000" i="0" u="none" strike="noStrike" cap="none" normalizeH="0" dirty="0" smtClean="0">
                <a:ln>
                  <a:noFill/>
                </a:ln>
                <a:solidFill>
                  <a:schemeClr val="tx1"/>
                </a:solidFill>
                <a:effectLst/>
                <a:latin typeface="Arial" charset="0"/>
                <a:ea typeface="ＭＳ Ｐゴシック" pitchFamily="1" charset="-128"/>
              </a:rPr>
              <a:t>We are exploring several approaches that do not require quantifier elimination at all.</a:t>
            </a:r>
            <a:endParaRPr kumimoji="0" lang="en-US" sz="2000" i="0" u="none" strike="noStrike" cap="none" normalizeH="0" baseline="0" dirty="0" smtClean="0">
              <a:ln>
                <a:noFill/>
              </a:ln>
              <a:solidFill>
                <a:schemeClr val="tx1"/>
              </a:solidFill>
              <a:effectLst/>
              <a:latin typeface="Arial" charset="0"/>
              <a:ea typeface="ＭＳ Ｐゴシック" pitchFamily="1"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UFO Refinement</a:t>
            </a:r>
            <a:endParaRPr lang="en-US" dirty="0"/>
          </a:p>
        </p:txBody>
      </p:sp>
      <p:sp>
        <p:nvSpPr>
          <p:cNvPr id="3" name="Content Placeholder 2"/>
          <p:cNvSpPr>
            <a:spLocks noGrp="1"/>
          </p:cNvSpPr>
          <p:nvPr>
            <p:ph idx="1"/>
          </p:nvPr>
        </p:nvSpPr>
        <p:spPr>
          <a:xfrm>
            <a:off x="533400" y="1295400"/>
            <a:ext cx="5181600" cy="4800600"/>
          </a:xfrm>
        </p:spPr>
        <p:txBody>
          <a:bodyPr/>
          <a:lstStyle/>
          <a:p>
            <a:pPr marL="457200" indent="-457200">
              <a:buAutoNum type="arabicPeriod"/>
            </a:pPr>
            <a:r>
              <a:rPr lang="en-US" dirty="0" smtClean="0"/>
              <a:t>Construct DAG of current unfolding</a:t>
            </a:r>
          </a:p>
          <a:p>
            <a:pPr marL="457200" indent="-457200">
              <a:buAutoNum type="arabicPeriod"/>
            </a:pPr>
            <a:r>
              <a:rPr lang="en-US" dirty="0" smtClean="0"/>
              <a:t>Use </a:t>
            </a:r>
            <a:r>
              <a:rPr lang="en-US" dirty="0" err="1" smtClean="0"/>
              <a:t>DagItp</a:t>
            </a:r>
            <a:r>
              <a:rPr lang="en-US" dirty="0" smtClean="0"/>
              <a:t> to find new labels</a:t>
            </a:r>
          </a:p>
          <a:p>
            <a:pPr marL="457200" indent="-457200"/>
            <a:endParaRPr lang="en-US" dirty="0" smtClean="0"/>
          </a:p>
          <a:p>
            <a:pPr marL="457200" indent="-457200"/>
            <a:r>
              <a:rPr lang="en-US" dirty="0" smtClean="0"/>
              <a:t>Refinement is done with a </a:t>
            </a:r>
            <a:r>
              <a:rPr lang="en-US" b="1" i="1" dirty="0" smtClean="0"/>
              <a:t>single</a:t>
            </a:r>
            <a:r>
              <a:rPr lang="en-US" b="1" dirty="0" smtClean="0"/>
              <a:t> </a:t>
            </a:r>
            <a:r>
              <a:rPr lang="en-US" dirty="0" smtClean="0"/>
              <a:t>SMT call</a:t>
            </a:r>
          </a:p>
          <a:p>
            <a:pPr marL="457200" indent="-457200"/>
            <a:endParaRPr lang="en-US" dirty="0" smtClean="0"/>
          </a:p>
          <a:p>
            <a:pPr marL="457200" indent="-457200"/>
            <a:r>
              <a:rPr lang="en-US" dirty="0" smtClean="0"/>
              <a:t>Cleaning the labels with quantifier elimination is a major bottleneck</a:t>
            </a:r>
          </a:p>
        </p:txBody>
      </p:sp>
      <p:grpSp>
        <p:nvGrpSpPr>
          <p:cNvPr id="28" name="Group 27"/>
          <p:cNvGrpSpPr/>
          <p:nvPr/>
        </p:nvGrpSpPr>
        <p:grpSpPr>
          <a:xfrm>
            <a:off x="5638800" y="990600"/>
            <a:ext cx="3001565" cy="4348758"/>
            <a:chOff x="1070372" y="1821656"/>
            <a:chExt cx="3001565" cy="4348758"/>
          </a:xfrm>
        </p:grpSpPr>
        <p:pic>
          <p:nvPicPr>
            <p:cNvPr id="4" name="Picture 3" descr="latex-image-1.pdf"/>
            <p:cNvPicPr>
              <a:picLocks noChangeAspect="1"/>
            </p:cNvPicPr>
            <p:nvPr/>
          </p:nvPicPr>
          <p:blipFill>
            <a:blip r:embed="rId2" cstate="print"/>
            <a:stretch>
              <a:fillRect/>
            </a:stretch>
          </p:blipFill>
          <p:spPr>
            <a:xfrm>
              <a:off x="3018234" y="5715000"/>
              <a:ext cx="937617" cy="446484"/>
            </a:xfrm>
            <a:prstGeom prst="rect">
              <a:avLst/>
            </a:prstGeom>
          </p:spPr>
        </p:pic>
        <p:cxnSp>
          <p:nvCxnSpPr>
            <p:cNvPr id="5" name="Straight Arrow Connector 4"/>
            <p:cNvCxnSpPr>
              <a:stCxn id="11" idx="3"/>
              <a:endCxn id="10" idx="5"/>
            </p:cNvCxnSpPr>
            <p:nvPr/>
          </p:nvCxnSpPr>
          <p:spPr bwMode="auto">
            <a:xfrm flipH="1" flipV="1">
              <a:off x="1741026" y="4930710"/>
              <a:ext cx="1072089" cy="73937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6" name="Straight Arrow Connector 5"/>
            <p:cNvCxnSpPr>
              <a:stCxn id="8" idx="5"/>
              <a:endCxn id="11" idx="1"/>
            </p:cNvCxnSpPr>
            <p:nvPr/>
          </p:nvCxnSpPr>
          <p:spPr bwMode="auto">
            <a:xfrm rot="16200000" flipH="1">
              <a:off x="2205370" y="4759261"/>
              <a:ext cx="875635" cy="339854"/>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7" name="Straight Arrow Connector 6"/>
            <p:cNvCxnSpPr>
              <a:stCxn id="9" idx="3"/>
              <a:endCxn id="11" idx="7"/>
            </p:cNvCxnSpPr>
            <p:nvPr/>
          </p:nvCxnSpPr>
          <p:spPr bwMode="auto">
            <a:xfrm rot="5400000">
              <a:off x="2794729" y="4812839"/>
              <a:ext cx="875635" cy="232698"/>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8" name="Oval 7"/>
            <p:cNvSpPr/>
            <p:nvPr/>
          </p:nvSpPr>
          <p:spPr bwMode="auto">
            <a:xfrm>
              <a:off x="2107406" y="4125516"/>
              <a:ext cx="428625" cy="428625"/>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4</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9" name="Oval 8"/>
            <p:cNvSpPr/>
            <p:nvPr/>
          </p:nvSpPr>
          <p:spPr bwMode="auto">
            <a:xfrm>
              <a:off x="3286125" y="4125516"/>
              <a:ext cx="428625" cy="428625"/>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5</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0" name="Oval 9"/>
            <p:cNvSpPr/>
            <p:nvPr/>
          </p:nvSpPr>
          <p:spPr bwMode="auto">
            <a:xfrm>
              <a:off x="1375172" y="4564856"/>
              <a:ext cx="428625" cy="428625"/>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1" name="Oval 10"/>
            <p:cNvSpPr/>
            <p:nvPr/>
          </p:nvSpPr>
          <p:spPr bwMode="auto">
            <a:xfrm>
              <a:off x="2750344" y="5304234"/>
              <a:ext cx="428625" cy="428625"/>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12" name="Straight Arrow Connector 11"/>
            <p:cNvCxnSpPr/>
            <p:nvPr/>
          </p:nvCxnSpPr>
          <p:spPr bwMode="auto">
            <a:xfrm rot="5400000">
              <a:off x="2705958" y="3267707"/>
              <a:ext cx="428625"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3" name="Straight Arrow Connector 12"/>
            <p:cNvCxnSpPr/>
            <p:nvPr/>
          </p:nvCxnSpPr>
          <p:spPr bwMode="auto">
            <a:xfrm rot="5400000">
              <a:off x="2732747" y="2437804"/>
              <a:ext cx="375047"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4" name="Straight Arrow Connector 13"/>
            <p:cNvCxnSpPr>
              <a:stCxn id="16" idx="2"/>
              <a:endCxn id="10" idx="7"/>
            </p:cNvCxnSpPr>
            <p:nvPr/>
          </p:nvCxnSpPr>
          <p:spPr bwMode="auto">
            <a:xfrm flipH="1">
              <a:off x="1741026" y="2839641"/>
              <a:ext cx="964932" cy="1787986"/>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5" name="Oval 14"/>
            <p:cNvSpPr/>
            <p:nvPr/>
          </p:nvSpPr>
          <p:spPr bwMode="auto">
            <a:xfrm>
              <a:off x="2705958" y="1821656"/>
              <a:ext cx="428625" cy="428625"/>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1</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6" name="Oval 15"/>
            <p:cNvSpPr/>
            <p:nvPr/>
          </p:nvSpPr>
          <p:spPr bwMode="auto">
            <a:xfrm>
              <a:off x="2705958" y="2625328"/>
              <a:ext cx="428625" cy="428625"/>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17" name="Straight Arrow Connector 16"/>
            <p:cNvCxnSpPr/>
            <p:nvPr/>
          </p:nvCxnSpPr>
          <p:spPr bwMode="auto">
            <a:xfrm rot="5400000">
              <a:off x="2455664" y="3866029"/>
              <a:ext cx="339854" cy="286276"/>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18" name="Straight Arrow Connector 17"/>
            <p:cNvCxnSpPr/>
            <p:nvPr/>
          </p:nvCxnSpPr>
          <p:spPr bwMode="auto">
            <a:xfrm rot="16200000" flipH="1">
              <a:off x="3045023" y="3866029"/>
              <a:ext cx="339854" cy="286276"/>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9" name="Oval 18"/>
            <p:cNvSpPr/>
            <p:nvPr/>
          </p:nvSpPr>
          <p:spPr bwMode="auto">
            <a:xfrm>
              <a:off x="2705958" y="3473385"/>
              <a:ext cx="428625" cy="428625"/>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3</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pic>
          <p:nvPicPr>
            <p:cNvPr id="20" name="Picture 19" descr="latex-image-1.pdf"/>
            <p:cNvPicPr>
              <a:picLocks noChangeAspect="1"/>
            </p:cNvPicPr>
            <p:nvPr/>
          </p:nvPicPr>
          <p:blipFill>
            <a:blip r:embed="rId3" cstate="print"/>
            <a:stretch>
              <a:fillRect/>
            </a:stretch>
          </p:blipFill>
          <p:spPr>
            <a:xfrm>
              <a:off x="3286125" y="1875235"/>
              <a:ext cx="241102" cy="276820"/>
            </a:xfrm>
            <a:prstGeom prst="rect">
              <a:avLst/>
            </a:prstGeom>
          </p:spPr>
        </p:pic>
        <p:pic>
          <p:nvPicPr>
            <p:cNvPr id="21" name="Picture 20" descr="latex-image-1.pdf"/>
            <p:cNvPicPr>
              <a:picLocks noChangeAspect="1"/>
            </p:cNvPicPr>
            <p:nvPr/>
          </p:nvPicPr>
          <p:blipFill>
            <a:blip r:embed="rId4" cstate="print"/>
            <a:stretch>
              <a:fillRect/>
            </a:stretch>
          </p:blipFill>
          <p:spPr>
            <a:xfrm>
              <a:off x="3286125" y="2509242"/>
              <a:ext cx="303609" cy="276820"/>
            </a:xfrm>
            <a:prstGeom prst="rect">
              <a:avLst/>
            </a:prstGeom>
          </p:spPr>
        </p:pic>
        <p:pic>
          <p:nvPicPr>
            <p:cNvPr id="22" name="Picture 21" descr="latex-image-1.pdf"/>
            <p:cNvPicPr>
              <a:picLocks noChangeAspect="1"/>
            </p:cNvPicPr>
            <p:nvPr/>
          </p:nvPicPr>
          <p:blipFill>
            <a:blip r:embed="rId5" cstate="print"/>
            <a:stretch>
              <a:fillRect/>
            </a:stretch>
          </p:blipFill>
          <p:spPr>
            <a:xfrm>
              <a:off x="3286125" y="3482578"/>
              <a:ext cx="250031" cy="276820"/>
            </a:xfrm>
            <a:prstGeom prst="rect">
              <a:avLst/>
            </a:prstGeom>
          </p:spPr>
        </p:pic>
        <p:pic>
          <p:nvPicPr>
            <p:cNvPr id="23" name="Picture 22" descr="latex-image-1.pdf"/>
            <p:cNvPicPr>
              <a:picLocks noChangeAspect="1"/>
            </p:cNvPicPr>
            <p:nvPr/>
          </p:nvPicPr>
          <p:blipFill>
            <a:blip r:embed="rId6" cstate="print"/>
            <a:stretch>
              <a:fillRect/>
            </a:stretch>
          </p:blipFill>
          <p:spPr>
            <a:xfrm>
              <a:off x="2214563" y="3804047"/>
              <a:ext cx="250031" cy="276820"/>
            </a:xfrm>
            <a:prstGeom prst="rect">
              <a:avLst/>
            </a:prstGeom>
          </p:spPr>
        </p:pic>
        <p:pic>
          <p:nvPicPr>
            <p:cNvPr id="24" name="Picture 23" descr="latex-image-1.pdf"/>
            <p:cNvPicPr>
              <a:picLocks noChangeAspect="1"/>
            </p:cNvPicPr>
            <p:nvPr/>
          </p:nvPicPr>
          <p:blipFill>
            <a:blip r:embed="rId7" cstate="print"/>
            <a:stretch>
              <a:fillRect/>
            </a:stretch>
          </p:blipFill>
          <p:spPr>
            <a:xfrm>
              <a:off x="3821906" y="4018360"/>
              <a:ext cx="250031" cy="276820"/>
            </a:xfrm>
            <a:prstGeom prst="rect">
              <a:avLst/>
            </a:prstGeom>
          </p:spPr>
        </p:pic>
        <p:pic>
          <p:nvPicPr>
            <p:cNvPr id="25" name="Picture 24" descr="latex-image-1.pdf"/>
            <p:cNvPicPr>
              <a:picLocks noChangeAspect="1"/>
            </p:cNvPicPr>
            <p:nvPr/>
          </p:nvPicPr>
          <p:blipFill>
            <a:blip r:embed="rId8" cstate="print"/>
            <a:stretch>
              <a:fillRect/>
            </a:stretch>
          </p:blipFill>
          <p:spPr>
            <a:xfrm>
              <a:off x="2964656" y="5893594"/>
              <a:ext cx="375047" cy="276820"/>
            </a:xfrm>
            <a:prstGeom prst="rect">
              <a:avLst/>
            </a:prstGeom>
          </p:spPr>
        </p:pic>
        <p:pic>
          <p:nvPicPr>
            <p:cNvPr id="26" name="Picture 25" descr="latex-image-1.pdf"/>
            <p:cNvPicPr>
              <a:picLocks noChangeAspect="1"/>
            </p:cNvPicPr>
            <p:nvPr/>
          </p:nvPicPr>
          <p:blipFill>
            <a:blip r:embed="rId9" cstate="print"/>
            <a:stretch>
              <a:fillRect/>
            </a:stretch>
          </p:blipFill>
          <p:spPr>
            <a:xfrm>
              <a:off x="1070372" y="4260056"/>
              <a:ext cx="642938" cy="303609"/>
            </a:xfrm>
            <a:prstGeom prst="rect">
              <a:avLst/>
            </a:prstGeom>
          </p:spPr>
        </p:pic>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Oval 133"/>
          <p:cNvSpPr/>
          <p:nvPr/>
        </p:nvSpPr>
        <p:spPr bwMode="auto">
          <a:xfrm>
            <a:off x="446484" y="3214688"/>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32" name="Oval 131"/>
          <p:cNvSpPr/>
          <p:nvPr/>
        </p:nvSpPr>
        <p:spPr bwMode="auto">
          <a:xfrm>
            <a:off x="1625203" y="3268266"/>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35" name="Oval 134"/>
          <p:cNvSpPr/>
          <p:nvPr/>
        </p:nvSpPr>
        <p:spPr bwMode="auto">
          <a:xfrm>
            <a:off x="2271316" y="4069080"/>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33" name="Oval 132"/>
          <p:cNvSpPr/>
          <p:nvPr/>
        </p:nvSpPr>
        <p:spPr bwMode="auto">
          <a:xfrm>
            <a:off x="2803922" y="3268266"/>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31" name="Oval 130"/>
          <p:cNvSpPr/>
          <p:nvPr/>
        </p:nvSpPr>
        <p:spPr bwMode="auto">
          <a:xfrm>
            <a:off x="2214563" y="2625328"/>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130" name="Oval 129"/>
          <p:cNvSpPr/>
          <p:nvPr/>
        </p:nvSpPr>
        <p:spPr bwMode="auto">
          <a:xfrm>
            <a:off x="2214563" y="1768078"/>
            <a:ext cx="428625" cy="428625"/>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2" name="Title 1"/>
          <p:cNvSpPr>
            <a:spLocks noGrp="1"/>
          </p:cNvSpPr>
          <p:nvPr>
            <p:ph type="title"/>
          </p:nvPr>
        </p:nvSpPr>
        <p:spPr/>
        <p:txBody>
          <a:bodyPr/>
          <a:lstStyle/>
          <a:p>
            <a:r>
              <a:rPr lang="en-US" dirty="0" smtClean="0"/>
              <a:t>UFO in a Nutshell</a:t>
            </a:r>
            <a:endParaRPr lang="en-US" dirty="0"/>
          </a:p>
        </p:txBody>
      </p:sp>
      <p:sp>
        <p:nvSpPr>
          <p:cNvPr id="4" name="Slide Number Placeholder 3"/>
          <p:cNvSpPr>
            <a:spLocks noGrp="1"/>
          </p:cNvSpPr>
          <p:nvPr>
            <p:ph type="sldNum" sz="quarter" idx="4294967295"/>
          </p:nvPr>
        </p:nvSpPr>
        <p:spPr>
          <a:xfrm>
            <a:off x="0" y="6249988"/>
            <a:ext cx="1905000" cy="455612"/>
          </a:xfrm>
          <a:prstGeom prst="rect">
            <a:avLst/>
          </a:prstGeom>
        </p:spPr>
        <p:txBody>
          <a:bodyPr/>
          <a:lstStyle/>
          <a:p>
            <a:fld id="{7333C2B4-A699-2B4C-BB11-7E17052F5933}" type="slidenum">
              <a:rPr lang="en-US" smtClean="0"/>
              <a:pPr/>
              <a:t>29</a:t>
            </a:fld>
            <a:endParaRPr lang="en-US"/>
          </a:p>
        </p:txBody>
      </p:sp>
      <p:sp>
        <p:nvSpPr>
          <p:cNvPr id="63" name="TextBox 62"/>
          <p:cNvSpPr txBox="1"/>
          <p:nvPr/>
        </p:nvSpPr>
        <p:spPr>
          <a:xfrm>
            <a:off x="232172" y="1087971"/>
            <a:ext cx="1155760" cy="341919"/>
          </a:xfrm>
          <a:prstGeom prst="rect">
            <a:avLst/>
          </a:prstGeom>
          <a:ln/>
        </p:spPr>
        <p:style>
          <a:lnRef idx="1">
            <a:schemeClr val="accent2"/>
          </a:lnRef>
          <a:fillRef idx="2">
            <a:schemeClr val="accent2"/>
          </a:fillRef>
          <a:effectRef idx="1">
            <a:schemeClr val="accent2"/>
          </a:effectRef>
          <a:fontRef idx="minor">
            <a:schemeClr val="dk1"/>
          </a:fontRef>
        </p:style>
        <p:txBody>
          <a:bodyPr wrap="none" lIns="64291" tIns="32146" rIns="64291" bIns="32146" rtlCol="0">
            <a:spAutoFit/>
          </a:bodyPr>
          <a:lstStyle/>
          <a:p>
            <a:r>
              <a:rPr lang="en-US" dirty="0" smtClean="0"/>
              <a:t>Iteration 1</a:t>
            </a:r>
            <a:endParaRPr lang="en-US" dirty="0"/>
          </a:p>
        </p:txBody>
      </p:sp>
      <p:cxnSp>
        <p:nvCxnSpPr>
          <p:cNvPr id="34" name="Straight Arrow Connector 33"/>
          <p:cNvCxnSpPr/>
          <p:nvPr/>
        </p:nvCxnSpPr>
        <p:spPr bwMode="auto">
          <a:xfrm rot="5400000">
            <a:off x="2215121" y="2411015"/>
            <a:ext cx="428625" cy="1117"/>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rot="5400000">
            <a:off x="2241910" y="1580554"/>
            <a:ext cx="375047" cy="1117"/>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36" name="Straight Arrow Connector 35"/>
          <p:cNvCxnSpPr>
            <a:endCxn id="134" idx="5"/>
          </p:cNvCxnSpPr>
          <p:nvPr/>
        </p:nvCxnSpPr>
        <p:spPr bwMode="auto">
          <a:xfrm rot="10800000">
            <a:off x="812339" y="3580542"/>
            <a:ext cx="1519131" cy="857250"/>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37" name="Straight Arrow Connector 36"/>
          <p:cNvCxnSpPr>
            <a:endCxn id="134" idx="7"/>
          </p:cNvCxnSpPr>
          <p:nvPr/>
        </p:nvCxnSpPr>
        <p:spPr bwMode="auto">
          <a:xfrm rot="10800000" flipV="1">
            <a:off x="812339" y="1982390"/>
            <a:ext cx="1402782" cy="1295068"/>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39" name="Oval 38"/>
          <p:cNvSpPr/>
          <p:nvPr/>
        </p:nvSpPr>
        <p:spPr bwMode="auto">
          <a:xfrm>
            <a:off x="2215121" y="96440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42" name="Oval 41"/>
          <p:cNvSpPr/>
          <p:nvPr/>
        </p:nvSpPr>
        <p:spPr bwMode="auto">
          <a:xfrm>
            <a:off x="2215121" y="1768078"/>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44" name="Straight Arrow Connector 43"/>
          <p:cNvCxnSpPr/>
          <p:nvPr/>
        </p:nvCxnSpPr>
        <p:spPr bwMode="auto">
          <a:xfrm rot="5400000">
            <a:off x="1964827" y="3017971"/>
            <a:ext cx="339854" cy="286276"/>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rot="16200000" flipH="1">
            <a:off x="2554186" y="3017971"/>
            <a:ext cx="339854" cy="286276"/>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rot="16200000" flipH="1">
            <a:off x="1911249" y="3714487"/>
            <a:ext cx="500588" cy="339854"/>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rot="5400000">
            <a:off x="2500608" y="3768065"/>
            <a:ext cx="500588" cy="232698"/>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49" name="Oval 48"/>
          <p:cNvSpPr/>
          <p:nvPr/>
        </p:nvSpPr>
        <p:spPr bwMode="auto">
          <a:xfrm>
            <a:off x="2215121" y="2625328"/>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52" name="Oval 51"/>
          <p:cNvSpPr/>
          <p:nvPr/>
        </p:nvSpPr>
        <p:spPr bwMode="auto">
          <a:xfrm>
            <a:off x="1625761" y="326826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55" name="Oval 54"/>
          <p:cNvSpPr/>
          <p:nvPr/>
        </p:nvSpPr>
        <p:spPr bwMode="auto">
          <a:xfrm>
            <a:off x="2804480" y="326826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58" name="Oval 57"/>
          <p:cNvSpPr/>
          <p:nvPr/>
        </p:nvSpPr>
        <p:spPr bwMode="auto">
          <a:xfrm>
            <a:off x="447043" y="3214688"/>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61" name="Oval 60"/>
          <p:cNvSpPr/>
          <p:nvPr/>
        </p:nvSpPr>
        <p:spPr bwMode="auto">
          <a:xfrm>
            <a:off x="2268699" y="4071938"/>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65" name="Curved Connector 64"/>
          <p:cNvCxnSpPr>
            <a:stCxn id="61" idx="6"/>
            <a:endCxn id="42" idx="6"/>
          </p:cNvCxnSpPr>
          <p:nvPr/>
        </p:nvCxnSpPr>
        <p:spPr bwMode="auto">
          <a:xfrm flipH="1" flipV="1">
            <a:off x="2643746" y="1982391"/>
            <a:ext cx="53578" cy="2303859"/>
          </a:xfrm>
          <a:prstGeom prst="curvedConnector3">
            <a:avLst>
              <a:gd name="adj1" fmla="val -2014406"/>
            </a:avLst>
          </a:prstGeom>
          <a:solidFill>
            <a:srgbClr val="6C7472"/>
          </a:solidFill>
          <a:ln w="50800" cap="flat" cmpd="sng" algn="ctr">
            <a:solidFill>
              <a:schemeClr val="tx1">
                <a:lumMod val="75000"/>
              </a:schemeClr>
            </a:solidFill>
            <a:prstDash val="dot"/>
            <a:round/>
            <a:headEnd type="none" w="med" len="med"/>
            <a:tailEnd type="arrow" w="med" len="med"/>
          </a:ln>
          <a:effectLst/>
        </p:spPr>
      </p:cxnSp>
      <p:sp>
        <p:nvSpPr>
          <p:cNvPr id="99" name="TextBox 98"/>
          <p:cNvSpPr txBox="1"/>
          <p:nvPr/>
        </p:nvSpPr>
        <p:spPr>
          <a:xfrm>
            <a:off x="5410200" y="304800"/>
            <a:ext cx="1155760" cy="341919"/>
          </a:xfrm>
          <a:prstGeom prst="rect">
            <a:avLst/>
          </a:prstGeom>
          <a:ln/>
        </p:spPr>
        <p:style>
          <a:lnRef idx="1">
            <a:schemeClr val="accent2"/>
          </a:lnRef>
          <a:fillRef idx="2">
            <a:schemeClr val="accent2"/>
          </a:fillRef>
          <a:effectRef idx="1">
            <a:schemeClr val="accent2"/>
          </a:effectRef>
          <a:fontRef idx="minor">
            <a:schemeClr val="dk1"/>
          </a:fontRef>
        </p:style>
        <p:txBody>
          <a:bodyPr wrap="none" lIns="64291" tIns="32146" rIns="64291" bIns="32146" rtlCol="0">
            <a:spAutoFit/>
          </a:bodyPr>
          <a:lstStyle/>
          <a:p>
            <a:r>
              <a:rPr lang="en-US" dirty="0" smtClean="0"/>
              <a:t>Iteration 2</a:t>
            </a:r>
            <a:endParaRPr lang="en-US" dirty="0"/>
          </a:p>
        </p:txBody>
      </p:sp>
      <p:grpSp>
        <p:nvGrpSpPr>
          <p:cNvPr id="3" name="Group 120"/>
          <p:cNvGrpSpPr/>
          <p:nvPr/>
        </p:nvGrpSpPr>
        <p:grpSpPr>
          <a:xfrm>
            <a:off x="4831556" y="381000"/>
            <a:ext cx="3179964" cy="3536156"/>
            <a:chOff x="6045200" y="2590800"/>
            <a:chExt cx="4522616" cy="5029200"/>
          </a:xfrm>
        </p:grpSpPr>
        <p:cxnSp>
          <p:nvCxnSpPr>
            <p:cNvPr id="70" name="Straight Arrow Connector 69"/>
            <p:cNvCxnSpPr/>
            <p:nvPr/>
          </p:nvCxnSpPr>
          <p:spPr bwMode="auto">
            <a:xfrm rot="5400000">
              <a:off x="9120016" y="4572000"/>
              <a:ext cx="609600" cy="1588"/>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71" name="Straight Arrow Connector 70"/>
            <p:cNvCxnSpPr/>
            <p:nvPr/>
          </p:nvCxnSpPr>
          <p:spPr bwMode="auto">
            <a:xfrm rot="5400000">
              <a:off x="9158116" y="3467100"/>
              <a:ext cx="533400" cy="1588"/>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72" name="Straight Arrow Connector 71"/>
            <p:cNvCxnSpPr>
              <a:endCxn id="94" idx="5"/>
            </p:cNvCxnSpPr>
            <p:nvPr/>
          </p:nvCxnSpPr>
          <p:spPr bwMode="auto">
            <a:xfrm rot="10800000">
              <a:off x="7125742" y="6539332"/>
              <a:ext cx="2159748" cy="991394"/>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73" name="Straight Arrow Connector 72"/>
            <p:cNvCxnSpPr>
              <a:stCxn id="78" idx="2"/>
              <a:endCxn id="94" idx="7"/>
            </p:cNvCxnSpPr>
            <p:nvPr/>
          </p:nvCxnSpPr>
          <p:spPr bwMode="auto">
            <a:xfrm rot="10800000" flipV="1">
              <a:off x="7125742" y="4038600"/>
              <a:ext cx="1994274" cy="2069680"/>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75" name="Oval 74"/>
            <p:cNvSpPr/>
            <p:nvPr/>
          </p:nvSpPr>
          <p:spPr bwMode="auto">
            <a:xfrm>
              <a:off x="9120016" y="2590800"/>
              <a:ext cx="609600" cy="609600"/>
            </a:xfrm>
            <a:prstGeom prst="ellipse">
              <a:avLst/>
            </a:prstGeom>
            <a:solidFill>
              <a:srgbClr val="FF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78" name="Oval 77"/>
            <p:cNvSpPr/>
            <p:nvPr/>
          </p:nvSpPr>
          <p:spPr bwMode="auto">
            <a:xfrm>
              <a:off x="9120016" y="3733800"/>
              <a:ext cx="609600" cy="609600"/>
            </a:xfrm>
            <a:prstGeom prst="ellipse">
              <a:avLst/>
            </a:prstGeom>
            <a:solidFill>
              <a:srgbClr val="FF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80" name="Straight Arrow Connector 79"/>
            <p:cNvCxnSpPr/>
            <p:nvPr/>
          </p:nvCxnSpPr>
          <p:spPr bwMode="auto">
            <a:xfrm rot="5400000">
              <a:off x="8764042" y="5511426"/>
              <a:ext cx="483348" cy="407148"/>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81" name="Straight Arrow Connector 80"/>
            <p:cNvCxnSpPr/>
            <p:nvPr/>
          </p:nvCxnSpPr>
          <p:spPr bwMode="auto">
            <a:xfrm rot="16200000" flipH="1">
              <a:off x="9602242" y="5435226"/>
              <a:ext cx="483348" cy="407148"/>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82" name="Straight Arrow Connector 81"/>
            <p:cNvCxnSpPr/>
            <p:nvPr/>
          </p:nvCxnSpPr>
          <p:spPr bwMode="auto">
            <a:xfrm rot="16200000" flipH="1">
              <a:off x="8687842" y="6502026"/>
              <a:ext cx="711948" cy="483348"/>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83" name="Straight Arrow Connector 82"/>
            <p:cNvCxnSpPr/>
            <p:nvPr/>
          </p:nvCxnSpPr>
          <p:spPr bwMode="auto">
            <a:xfrm rot="5400000">
              <a:off x="9526042" y="6578226"/>
              <a:ext cx="711948" cy="330948"/>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85" name="Oval 84"/>
            <p:cNvSpPr/>
            <p:nvPr/>
          </p:nvSpPr>
          <p:spPr bwMode="auto">
            <a:xfrm>
              <a:off x="9120016" y="4953000"/>
              <a:ext cx="609600" cy="609600"/>
            </a:xfrm>
            <a:prstGeom prst="ellipse">
              <a:avLst/>
            </a:prstGeom>
            <a:solidFill>
              <a:srgbClr val="FF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88" name="Oval 87"/>
            <p:cNvSpPr/>
            <p:nvPr/>
          </p:nvSpPr>
          <p:spPr bwMode="auto">
            <a:xfrm>
              <a:off x="8281816" y="5867400"/>
              <a:ext cx="609600" cy="609600"/>
            </a:xfrm>
            <a:prstGeom prst="ellipse">
              <a:avLst/>
            </a:prstGeom>
            <a:solidFill>
              <a:srgbClr val="FF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91" name="Oval 90"/>
            <p:cNvSpPr/>
            <p:nvPr/>
          </p:nvSpPr>
          <p:spPr bwMode="auto">
            <a:xfrm>
              <a:off x="9958216" y="5867400"/>
              <a:ext cx="609600" cy="609600"/>
            </a:xfrm>
            <a:prstGeom prst="ellipse">
              <a:avLst/>
            </a:prstGeom>
            <a:solidFill>
              <a:srgbClr val="FF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94" name="Oval 93"/>
            <p:cNvSpPr/>
            <p:nvPr/>
          </p:nvSpPr>
          <p:spPr bwMode="auto">
            <a:xfrm>
              <a:off x="6605416" y="6019006"/>
              <a:ext cx="609600" cy="609600"/>
            </a:xfrm>
            <a:prstGeom prst="ellipse">
              <a:avLst/>
            </a:prstGeom>
            <a:solidFill>
              <a:srgbClr val="FF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97" name="Oval 96"/>
            <p:cNvSpPr/>
            <p:nvPr/>
          </p:nvSpPr>
          <p:spPr bwMode="auto">
            <a:xfrm>
              <a:off x="9196216" y="7010400"/>
              <a:ext cx="609600" cy="609600"/>
            </a:xfrm>
            <a:prstGeom prst="ellipse">
              <a:avLst/>
            </a:prstGeom>
            <a:solidFill>
              <a:srgbClr val="FF8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pic>
          <p:nvPicPr>
            <p:cNvPr id="105" name="Picture 104" descr="latex-image-1.pdf"/>
            <p:cNvPicPr>
              <a:picLocks noChangeAspect="1"/>
            </p:cNvPicPr>
            <p:nvPr/>
          </p:nvPicPr>
          <p:blipFill>
            <a:blip r:embed="rId2" cstate="print"/>
            <a:stretch>
              <a:fillRect/>
            </a:stretch>
          </p:blipFill>
          <p:spPr>
            <a:xfrm>
              <a:off x="6045200" y="5638800"/>
              <a:ext cx="812800" cy="381000"/>
            </a:xfrm>
            <a:prstGeom prst="rect">
              <a:avLst/>
            </a:prstGeom>
          </p:spPr>
        </p:pic>
      </p:grpSp>
      <p:cxnSp>
        <p:nvCxnSpPr>
          <p:cNvPr id="100" name="Curved Connector 99"/>
          <p:cNvCxnSpPr/>
          <p:nvPr/>
        </p:nvCxnSpPr>
        <p:spPr bwMode="auto">
          <a:xfrm flipH="1" flipV="1">
            <a:off x="7422161" y="1345407"/>
            <a:ext cx="53578" cy="2303859"/>
          </a:xfrm>
          <a:prstGeom prst="curvedConnector3">
            <a:avLst>
              <a:gd name="adj1" fmla="val -2014406"/>
            </a:avLst>
          </a:prstGeom>
          <a:solidFill>
            <a:srgbClr val="6C7472"/>
          </a:solidFill>
          <a:ln w="50800" cap="flat" cmpd="sng" algn="ctr">
            <a:solidFill>
              <a:schemeClr val="tx1">
                <a:lumMod val="75000"/>
              </a:schemeClr>
            </a:solidFill>
            <a:prstDash val="dot"/>
            <a:round/>
            <a:headEnd type="none" w="med" len="med"/>
            <a:tailEnd type="arrow" w="med" len="med"/>
          </a:ln>
          <a:effectLst/>
        </p:spPr>
      </p:cxnSp>
      <p:sp>
        <p:nvSpPr>
          <p:cNvPr id="117" name="Multiply 116"/>
          <p:cNvSpPr/>
          <p:nvPr/>
        </p:nvSpPr>
        <p:spPr bwMode="auto">
          <a:xfrm>
            <a:off x="8206978" y="1935324"/>
            <a:ext cx="696516" cy="696516"/>
          </a:xfrm>
          <a:prstGeom prst="mathMultiply">
            <a:avLst/>
          </a:prstGeom>
          <a:solidFill>
            <a:srgbClr val="FF0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
        <p:nvSpPr>
          <p:cNvPr id="126" name="Striped Right Arrow 125"/>
          <p:cNvSpPr/>
          <p:nvPr/>
        </p:nvSpPr>
        <p:spPr bwMode="auto">
          <a:xfrm>
            <a:off x="3352800" y="914400"/>
            <a:ext cx="1982391" cy="1125141"/>
          </a:xfrm>
          <a:prstGeom prst="stripedRightArrow">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ctr" anchorCtr="0" compatLnSpc="1">
            <a:prstTxWarp prst="textNoShape">
              <a:avLst/>
            </a:prstTxWarp>
          </a:bodyPr>
          <a:lstStyle/>
          <a:p>
            <a:pPr algn="ctr" defTabSz="642915" fontAlgn="base">
              <a:spcBef>
                <a:spcPct val="0"/>
              </a:spcBef>
              <a:spcAft>
                <a:spcPct val="0"/>
              </a:spcAft>
            </a:pPr>
            <a:r>
              <a:rPr lang="en-US" sz="2200" dirty="0" smtClean="0">
                <a:ln>
                  <a:solidFill>
                    <a:schemeClr val="bg1"/>
                  </a:solidFill>
                </a:ln>
                <a:solidFill>
                  <a:schemeClr val="bg1"/>
                </a:solidFill>
                <a:latin typeface="Gill Sans Light" charset="0"/>
                <a:ea typeface="ヒラギノ角ゴ ProN W3" charset="-128"/>
                <a:cs typeface="ヒラギノ角ゴ ProN W3" charset="-128"/>
                <a:sym typeface="Gill Sans Light" charset="0"/>
              </a:rPr>
              <a:t>Refinement</a:t>
            </a:r>
            <a:endParaRPr lang="en-US" sz="2200" dirty="0">
              <a:ln>
                <a:solidFill>
                  <a:schemeClr val="bg1"/>
                </a:solidFill>
              </a:ln>
              <a:solidFill>
                <a:schemeClr val="bg1"/>
              </a:solidFill>
              <a:latin typeface="Gill Sans Light" charset="0"/>
              <a:ea typeface="ヒラギノ角ゴ ProN W3" charset="-128"/>
              <a:cs typeface="ヒラギノ角ゴ ProN W3" charset="-128"/>
              <a:sym typeface="Gill Sans Light" charset="0"/>
            </a:endParaRPr>
          </a:p>
        </p:txBody>
      </p:sp>
      <p:sp>
        <p:nvSpPr>
          <p:cNvPr id="127" name="TextBox 126"/>
          <p:cNvSpPr txBox="1"/>
          <p:nvPr/>
        </p:nvSpPr>
        <p:spPr>
          <a:xfrm>
            <a:off x="392907" y="4943682"/>
            <a:ext cx="2807493" cy="618918"/>
          </a:xfrm>
          <a:prstGeom prst="rect">
            <a:avLst/>
          </a:prstGeom>
        </p:spPr>
        <p:style>
          <a:lnRef idx="1">
            <a:schemeClr val="accent2"/>
          </a:lnRef>
          <a:fillRef idx="2">
            <a:schemeClr val="accent2"/>
          </a:fillRef>
          <a:effectRef idx="1">
            <a:schemeClr val="accent2"/>
          </a:effectRef>
          <a:fontRef idx="minor">
            <a:schemeClr val="dk1"/>
          </a:fontRef>
        </p:style>
        <p:txBody>
          <a:bodyPr wrap="square" lIns="64291" tIns="32146" rIns="64291" bIns="32146" rtlCol="0">
            <a:spAutoFit/>
          </a:bodyPr>
          <a:lstStyle/>
          <a:p>
            <a:pPr algn="l"/>
            <a:r>
              <a:rPr lang="en-US" dirty="0" smtClean="0"/>
              <a:t>Imprecise post </a:t>
            </a:r>
            <a:r>
              <a:rPr lang="en-US" dirty="0" err="1" smtClean="0">
                <a:sym typeface="Wingdings"/>
              </a:rPr>
              <a:t></a:t>
            </a:r>
            <a:r>
              <a:rPr lang="en-US" dirty="0" smtClean="0">
                <a:sym typeface="Wingdings"/>
              </a:rPr>
              <a:t> UD</a:t>
            </a:r>
          </a:p>
          <a:p>
            <a:pPr algn="l"/>
            <a:r>
              <a:rPr lang="en-US" dirty="0" smtClean="0">
                <a:sym typeface="Wingdings"/>
              </a:rPr>
              <a:t>Explore from root  OD</a:t>
            </a:r>
          </a:p>
        </p:txBody>
      </p:sp>
      <p:cxnSp>
        <p:nvCxnSpPr>
          <p:cNvPr id="59" name="Straight Arrow Connector 58"/>
          <p:cNvCxnSpPr/>
          <p:nvPr/>
        </p:nvCxnSpPr>
        <p:spPr bwMode="auto">
          <a:xfrm rot="5400000">
            <a:off x="6777965" y="4738425"/>
            <a:ext cx="339854" cy="286276"/>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60" name="Straight Arrow Connector 59"/>
          <p:cNvCxnSpPr/>
          <p:nvPr/>
        </p:nvCxnSpPr>
        <p:spPr bwMode="auto">
          <a:xfrm rot="16200000" flipH="1">
            <a:off x="7367325" y="4738425"/>
            <a:ext cx="339854" cy="286276"/>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62" name="Oval 61"/>
          <p:cNvSpPr/>
          <p:nvPr/>
        </p:nvSpPr>
        <p:spPr bwMode="auto">
          <a:xfrm>
            <a:off x="7028259" y="4345781"/>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64" name="Oval 63"/>
          <p:cNvSpPr/>
          <p:nvPr/>
        </p:nvSpPr>
        <p:spPr bwMode="auto">
          <a:xfrm>
            <a:off x="6438900" y="4988719"/>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66" name="Oval 65"/>
          <p:cNvSpPr/>
          <p:nvPr/>
        </p:nvSpPr>
        <p:spPr bwMode="auto">
          <a:xfrm>
            <a:off x="7617619" y="4988719"/>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67" name="Oval 66"/>
          <p:cNvSpPr/>
          <p:nvPr/>
        </p:nvSpPr>
        <p:spPr bwMode="auto">
          <a:xfrm>
            <a:off x="7081838" y="563165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L</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68" name="Straight Arrow Connector 67"/>
          <p:cNvCxnSpPr>
            <a:stCxn id="64" idx="5"/>
            <a:endCxn id="67" idx="1"/>
          </p:cNvCxnSpPr>
          <p:nvPr/>
        </p:nvCxnSpPr>
        <p:spPr bwMode="auto">
          <a:xfrm rot="16200000" flipH="1">
            <a:off x="6804754" y="5354573"/>
            <a:ext cx="339854" cy="339854"/>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69" name="Straight Arrow Connector 68"/>
          <p:cNvCxnSpPr>
            <a:stCxn id="66" idx="3"/>
            <a:endCxn id="67" idx="7"/>
          </p:cNvCxnSpPr>
          <p:nvPr/>
        </p:nvCxnSpPr>
        <p:spPr bwMode="auto">
          <a:xfrm rot="5400000">
            <a:off x="7394114" y="5408151"/>
            <a:ext cx="339854" cy="232698"/>
          </a:xfrm>
          <a:prstGeom prst="straightConnector1">
            <a:avLst/>
          </a:prstGeom>
          <a:solidFill>
            <a:srgbClr val="6C7472"/>
          </a:solidFill>
          <a:ln w="50800" cap="flat" cmpd="sng" algn="ctr">
            <a:solidFill>
              <a:schemeClr val="tx1"/>
            </a:solidFill>
            <a:prstDash val="solid"/>
            <a:round/>
            <a:headEnd type="none" w="med" len="med"/>
            <a:tailEnd type="arrow"/>
          </a:ln>
          <a:effectLst/>
        </p:spPr>
      </p:cxnSp>
      <p:cxnSp>
        <p:nvCxnSpPr>
          <p:cNvPr id="74" name="Curved Connector 102"/>
          <p:cNvCxnSpPr>
            <a:stCxn id="67" idx="2"/>
            <a:endCxn id="94" idx="4"/>
          </p:cNvCxnSpPr>
          <p:nvPr/>
        </p:nvCxnSpPr>
        <p:spPr bwMode="auto">
          <a:xfrm rot="10800000">
            <a:off x="5439771" y="3220083"/>
            <a:ext cx="1642067" cy="2625886"/>
          </a:xfrm>
          <a:prstGeom prst="curvedConnector2">
            <a:avLst/>
          </a:prstGeom>
          <a:solidFill>
            <a:srgbClr val="6C7472"/>
          </a:solidFill>
          <a:ln w="50800" cap="flat" cmpd="sng" algn="ctr">
            <a:solidFill>
              <a:schemeClr val="tx1"/>
            </a:solidFill>
            <a:prstDash val="solid"/>
            <a:round/>
            <a:headEnd type="none" w="med" len="med"/>
            <a:tailEnd type="arrow"/>
          </a:ln>
          <a:effectLst/>
        </p:spPr>
      </p:cxnSp>
      <p:cxnSp>
        <p:nvCxnSpPr>
          <p:cNvPr id="76" name="Curved Connector 75"/>
          <p:cNvCxnSpPr>
            <a:stCxn id="67" idx="6"/>
          </p:cNvCxnSpPr>
          <p:nvPr/>
        </p:nvCxnSpPr>
        <p:spPr bwMode="auto">
          <a:xfrm flipH="1" flipV="1">
            <a:off x="7475739" y="3756422"/>
            <a:ext cx="34723" cy="2089547"/>
          </a:xfrm>
          <a:prstGeom prst="curvedConnector3">
            <a:avLst>
              <a:gd name="adj1" fmla="val -3585878"/>
            </a:avLst>
          </a:prstGeom>
          <a:solidFill>
            <a:srgbClr val="6C7472"/>
          </a:solidFill>
          <a:ln w="50800" cap="flat" cmpd="sng" algn="ctr">
            <a:solidFill>
              <a:schemeClr val="tx1">
                <a:lumMod val="75000"/>
              </a:schemeClr>
            </a:solidFill>
            <a:prstDash val="dot"/>
            <a:round/>
            <a:headEnd type="none" w="med" len="med"/>
            <a:tailEnd type="arrow" w="med" len="med"/>
          </a:ln>
          <a:effectLst/>
        </p:spPr>
      </p:cxnSp>
      <p:cxnSp>
        <p:nvCxnSpPr>
          <p:cNvPr id="86" name="Straight Arrow Connector 85"/>
          <p:cNvCxnSpPr/>
          <p:nvPr/>
        </p:nvCxnSpPr>
        <p:spPr bwMode="auto">
          <a:xfrm rot="5400000">
            <a:off x="7028818" y="4130910"/>
            <a:ext cx="428625" cy="1117"/>
          </a:xfrm>
          <a:prstGeom prst="straightConnector1">
            <a:avLst/>
          </a:prstGeom>
          <a:solidFill>
            <a:srgbClr val="6C7472"/>
          </a:solidFill>
          <a:ln w="50800" cap="flat" cmpd="sng" algn="ctr">
            <a:solidFill>
              <a:schemeClr val="tx1"/>
            </a:solidFill>
            <a:prstDash val="solid"/>
            <a:round/>
            <a:headEnd type="none" w="med" len="med"/>
            <a:tailEnd type="arrow"/>
          </a:ln>
          <a:effectLst/>
        </p:spPr>
      </p:cxnSp>
      <p:sp>
        <p:nvSpPr>
          <p:cNvPr id="90" name="Oval 89"/>
          <p:cNvSpPr/>
          <p:nvPr/>
        </p:nvSpPr>
        <p:spPr bwMode="auto">
          <a:xfrm>
            <a:off x="5206603" y="2792016"/>
            <a:ext cx="482203"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E</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92" name="Multiply 91"/>
          <p:cNvSpPr/>
          <p:nvPr/>
        </p:nvSpPr>
        <p:spPr bwMode="auto">
          <a:xfrm>
            <a:off x="4724400" y="2309812"/>
            <a:ext cx="696516" cy="696516"/>
          </a:xfrm>
          <a:prstGeom prst="mathMultiply">
            <a:avLst/>
          </a:prstGeom>
          <a:solidFill>
            <a:srgbClr val="FF0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grpSp>
        <p:nvGrpSpPr>
          <p:cNvPr id="5" name="Group 26"/>
          <p:cNvGrpSpPr/>
          <p:nvPr/>
        </p:nvGrpSpPr>
        <p:grpSpPr>
          <a:xfrm>
            <a:off x="3429000" y="4953000"/>
            <a:ext cx="2152313" cy="1066800"/>
            <a:chOff x="3886200" y="4724400"/>
            <a:chExt cx="2152313" cy="1066800"/>
          </a:xfrm>
        </p:grpSpPr>
        <p:sp>
          <p:nvSpPr>
            <p:cNvPr id="89" name="Rectangle 88"/>
            <p:cNvSpPr/>
            <p:nvPr/>
          </p:nvSpPr>
          <p:spPr bwMode="auto">
            <a:xfrm>
              <a:off x="3886200" y="4724400"/>
              <a:ext cx="2133600" cy="1066800"/>
            </a:xfrm>
            <a:prstGeom prst="rect">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93" name="Oval 92"/>
            <p:cNvSpPr/>
            <p:nvPr/>
          </p:nvSpPr>
          <p:spPr bwMode="auto">
            <a:xfrm>
              <a:off x="4084320" y="5150428"/>
              <a:ext cx="182880" cy="182880"/>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95" name="Oval 94"/>
            <p:cNvSpPr/>
            <p:nvPr/>
          </p:nvSpPr>
          <p:spPr bwMode="auto">
            <a:xfrm>
              <a:off x="4084320" y="5424055"/>
              <a:ext cx="182880" cy="182880"/>
            </a:xfrm>
            <a:prstGeom prst="ellipse">
              <a:avLst/>
            </a:prstGeom>
            <a:solidFill>
              <a:srgbClr val="FF8000"/>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96" name="Oval 95"/>
            <p:cNvSpPr/>
            <p:nvPr/>
          </p:nvSpPr>
          <p:spPr bwMode="auto">
            <a:xfrm>
              <a:off x="4084320" y="4876800"/>
              <a:ext cx="182880" cy="182880"/>
            </a:xfrm>
            <a:prstGeom prst="ellipse">
              <a:avLst/>
            </a:prstGeom>
            <a:solidFill>
              <a:srgbClr val="6C7472"/>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1600" dirty="0">
                <a:solidFill>
                  <a:schemeClr val="bg1"/>
                </a:solidFill>
                <a:latin typeface="Gill Sans Light" charset="0"/>
                <a:ea typeface="ヒラギノ角ゴ ProN W3" charset="-128"/>
                <a:cs typeface="ヒラギノ角ゴ ProN W3" charset="-128"/>
                <a:sym typeface="Gill Sans Light" charset="0"/>
              </a:endParaRPr>
            </a:p>
          </p:txBody>
        </p:sp>
        <p:sp>
          <p:nvSpPr>
            <p:cNvPr id="98" name="TextBox 97"/>
            <p:cNvSpPr txBox="1"/>
            <p:nvPr/>
          </p:nvSpPr>
          <p:spPr>
            <a:xfrm>
              <a:off x="4267200" y="4800600"/>
              <a:ext cx="1771313" cy="895917"/>
            </a:xfrm>
            <a:prstGeom prst="rect">
              <a:avLst/>
            </a:prstGeom>
            <a:noFill/>
          </p:spPr>
          <p:txBody>
            <a:bodyPr wrap="none" lIns="64291" tIns="32146" rIns="64291" bIns="32146" rtlCol="0">
              <a:spAutoFit/>
            </a:bodyPr>
            <a:lstStyle/>
            <a:p>
              <a:r>
                <a:rPr lang="en-US" dirty="0" smtClean="0"/>
                <a:t>Unlabeled</a:t>
              </a:r>
            </a:p>
            <a:p>
              <a:r>
                <a:rPr lang="en-US" dirty="0" smtClean="0"/>
                <a:t>Pred. abs. label</a:t>
              </a:r>
            </a:p>
            <a:p>
              <a:r>
                <a:rPr lang="en-US" dirty="0" err="1" smtClean="0"/>
                <a:t>Interpolant</a:t>
              </a:r>
              <a:r>
                <a:rPr lang="en-US" dirty="0" smtClean="0"/>
                <a:t> label</a:t>
              </a:r>
              <a:endParaRPr lang="en-US" dirty="0"/>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4"/>
          <p:cNvSpPr>
            <a:spLocks noChangeArrowheads="1"/>
          </p:cNvSpPr>
          <p:nvPr/>
        </p:nvSpPr>
        <p:spPr bwMode="auto">
          <a:xfrm>
            <a:off x="3581400" y="1752600"/>
            <a:ext cx="1758950" cy="1108075"/>
          </a:xfrm>
          <a:prstGeom prst="bevel">
            <a:avLst>
              <a:gd name="adj" fmla="val 1250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spAutoFit/>
          </a:bodyPr>
          <a:lstStyle/>
          <a:p>
            <a:pPr algn="ctr">
              <a:spcBef>
                <a:spcPct val="50000"/>
              </a:spcBef>
            </a:pPr>
            <a:r>
              <a:rPr lang="en-US" b="1" dirty="0"/>
              <a:t>Automated</a:t>
            </a:r>
          </a:p>
          <a:p>
            <a:pPr algn="ctr">
              <a:spcBef>
                <a:spcPct val="50000"/>
              </a:spcBef>
            </a:pPr>
            <a:r>
              <a:rPr lang="en-US" b="1" dirty="0"/>
              <a:t>Analysis</a:t>
            </a:r>
          </a:p>
        </p:txBody>
      </p:sp>
      <p:sp>
        <p:nvSpPr>
          <p:cNvPr id="356362" name="AutoShape 10"/>
          <p:cNvSpPr>
            <a:spLocks noChangeArrowheads="1"/>
          </p:cNvSpPr>
          <p:nvPr/>
        </p:nvSpPr>
        <p:spPr bwMode="auto">
          <a:xfrm>
            <a:off x="609600" y="3429000"/>
            <a:ext cx="3429000" cy="1143000"/>
          </a:xfrm>
          <a:prstGeom prst="wedgeRectCallout">
            <a:avLst>
              <a:gd name="adj1" fmla="val 44583"/>
              <a:gd name="adj2" fmla="val -116389"/>
            </a:avLst>
          </a:prstGeom>
          <a:ln>
            <a:headEnd/>
            <a:tailEnd/>
          </a:ln>
        </p:spPr>
        <p:style>
          <a:lnRef idx="1">
            <a:schemeClr val="accent5"/>
          </a:lnRef>
          <a:fillRef idx="2">
            <a:schemeClr val="accent5"/>
          </a:fillRef>
          <a:effectRef idx="1">
            <a:schemeClr val="accent5"/>
          </a:effectRef>
          <a:fontRef idx="minor">
            <a:schemeClr val="dk1"/>
          </a:fontRef>
        </p:style>
        <p:txBody>
          <a:bodyPr/>
          <a:lstStyle/>
          <a:p>
            <a:pPr>
              <a:spcBef>
                <a:spcPct val="50000"/>
              </a:spcBef>
            </a:pPr>
            <a:r>
              <a:rPr lang="en-US" dirty="0"/>
              <a:t>Software Model Checking with Predicate Abstraction</a:t>
            </a:r>
          </a:p>
          <a:p>
            <a:pPr>
              <a:spcBef>
                <a:spcPct val="50000"/>
              </a:spcBef>
            </a:pPr>
            <a:r>
              <a:rPr lang="en-US" dirty="0"/>
              <a:t>e.g., Microsoft’s SDV</a:t>
            </a:r>
          </a:p>
        </p:txBody>
      </p:sp>
      <p:sp>
        <p:nvSpPr>
          <p:cNvPr id="18433" name="Rectangle 2"/>
          <p:cNvSpPr>
            <a:spLocks noGrp="1" noChangeArrowheads="1"/>
          </p:cNvSpPr>
          <p:nvPr>
            <p:ph type="title"/>
          </p:nvPr>
        </p:nvSpPr>
        <p:spPr/>
        <p:txBody>
          <a:bodyPr/>
          <a:lstStyle/>
          <a:p>
            <a:pPr eaLnBrk="1" hangingPunct="1"/>
            <a:r>
              <a:rPr lang="en-US" smtClean="0"/>
              <a:t>Automated Software Analysis</a:t>
            </a:r>
          </a:p>
        </p:txBody>
      </p:sp>
      <p:sp>
        <p:nvSpPr>
          <p:cNvPr id="18434" name="AutoShape 3"/>
          <p:cNvSpPr>
            <a:spLocks noChangeArrowheads="1"/>
          </p:cNvSpPr>
          <p:nvPr/>
        </p:nvSpPr>
        <p:spPr bwMode="auto">
          <a:xfrm>
            <a:off x="457200" y="2027238"/>
            <a:ext cx="1868488" cy="558800"/>
          </a:xfrm>
          <a:prstGeom prst="foldedCorner">
            <a:avLst>
              <a:gd name="adj" fmla="val 26509"/>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ctr">
              <a:spcBef>
                <a:spcPct val="50000"/>
              </a:spcBef>
            </a:pPr>
            <a:r>
              <a:rPr lang="en-US" sz="2400" b="1" dirty="0"/>
              <a:t>Program</a:t>
            </a:r>
          </a:p>
        </p:txBody>
      </p:sp>
      <p:sp>
        <p:nvSpPr>
          <p:cNvPr id="18436" name="AutoShape 5"/>
          <p:cNvSpPr>
            <a:spLocks noChangeArrowheads="1"/>
          </p:cNvSpPr>
          <p:nvPr/>
        </p:nvSpPr>
        <p:spPr bwMode="auto">
          <a:xfrm>
            <a:off x="2590800" y="2133600"/>
            <a:ext cx="685800" cy="228600"/>
          </a:xfrm>
          <a:prstGeom prst="rightArrow">
            <a:avLst>
              <a:gd name="adj1" fmla="val 50000"/>
              <a:gd name="adj2" fmla="val 75000"/>
            </a:avLst>
          </a:prstGeom>
          <a:solidFill>
            <a:schemeClr val="bg2"/>
          </a:solidFill>
          <a:ln w="6350">
            <a:noFill/>
            <a:miter lim="800000"/>
            <a:headEnd/>
            <a:tailEnd/>
          </a:ln>
        </p:spPr>
        <p:txBody>
          <a:bodyPr wrap="none" anchor="ctr">
            <a:spAutoFit/>
          </a:bodyPr>
          <a:lstStyle/>
          <a:p>
            <a:pPr algn="ctr">
              <a:spcBef>
                <a:spcPct val="50000"/>
              </a:spcBef>
            </a:pPr>
            <a:endParaRPr lang="en-US"/>
          </a:p>
        </p:txBody>
      </p:sp>
      <p:sp>
        <p:nvSpPr>
          <p:cNvPr id="18437" name="AutoShape 6"/>
          <p:cNvSpPr>
            <a:spLocks noChangeArrowheads="1"/>
          </p:cNvSpPr>
          <p:nvPr/>
        </p:nvSpPr>
        <p:spPr bwMode="auto">
          <a:xfrm rot="1678769">
            <a:off x="5486400" y="2438400"/>
            <a:ext cx="685800" cy="228600"/>
          </a:xfrm>
          <a:prstGeom prst="rightArrow">
            <a:avLst>
              <a:gd name="adj1" fmla="val 50000"/>
              <a:gd name="adj2" fmla="val 75000"/>
            </a:avLst>
          </a:prstGeom>
          <a:solidFill>
            <a:schemeClr val="bg2"/>
          </a:solidFill>
          <a:ln w="6350">
            <a:noFill/>
            <a:miter lim="800000"/>
            <a:headEnd/>
            <a:tailEnd/>
          </a:ln>
        </p:spPr>
        <p:txBody>
          <a:bodyPr wrap="none" anchor="ctr">
            <a:spAutoFit/>
          </a:bodyPr>
          <a:lstStyle/>
          <a:p>
            <a:pPr algn="ctr">
              <a:spcBef>
                <a:spcPct val="50000"/>
              </a:spcBef>
            </a:pPr>
            <a:endParaRPr lang="en-US"/>
          </a:p>
        </p:txBody>
      </p:sp>
      <p:sp>
        <p:nvSpPr>
          <p:cNvPr id="18438" name="AutoShape 7"/>
          <p:cNvSpPr>
            <a:spLocks noChangeArrowheads="1"/>
          </p:cNvSpPr>
          <p:nvPr/>
        </p:nvSpPr>
        <p:spPr bwMode="auto">
          <a:xfrm rot="19921231" flipV="1">
            <a:off x="5486400" y="1981200"/>
            <a:ext cx="685800" cy="228600"/>
          </a:xfrm>
          <a:prstGeom prst="rightArrow">
            <a:avLst>
              <a:gd name="adj1" fmla="val 50000"/>
              <a:gd name="adj2" fmla="val 75000"/>
            </a:avLst>
          </a:prstGeom>
          <a:solidFill>
            <a:schemeClr val="bg2"/>
          </a:solidFill>
          <a:ln w="6350">
            <a:noFill/>
            <a:miter lim="800000"/>
            <a:headEnd/>
            <a:tailEnd/>
          </a:ln>
        </p:spPr>
        <p:txBody>
          <a:bodyPr wrap="none" anchor="ctr">
            <a:spAutoFit/>
          </a:bodyPr>
          <a:lstStyle/>
          <a:p>
            <a:pPr algn="ctr">
              <a:spcBef>
                <a:spcPct val="50000"/>
              </a:spcBef>
            </a:pPr>
            <a:endParaRPr lang="en-US"/>
          </a:p>
        </p:txBody>
      </p:sp>
      <p:sp>
        <p:nvSpPr>
          <p:cNvPr id="18439" name="Text Box 8"/>
          <p:cNvSpPr txBox="1">
            <a:spLocks noChangeArrowheads="1"/>
          </p:cNvSpPr>
          <p:nvPr/>
        </p:nvSpPr>
        <p:spPr bwMode="auto">
          <a:xfrm>
            <a:off x="6248400" y="1676400"/>
            <a:ext cx="1016000" cy="396875"/>
          </a:xfrm>
          <a:prstGeom prst="rect">
            <a:avLst/>
          </a:prstGeom>
          <a:noFill/>
          <a:ln w="6350">
            <a:noFill/>
            <a:miter lim="800000"/>
            <a:headEnd/>
            <a:tailEnd/>
          </a:ln>
        </p:spPr>
        <p:txBody>
          <a:bodyPr wrap="none">
            <a:spAutoFit/>
          </a:bodyPr>
          <a:lstStyle/>
          <a:p>
            <a:pPr algn="ctr">
              <a:spcBef>
                <a:spcPct val="50000"/>
              </a:spcBef>
            </a:pPr>
            <a:r>
              <a:rPr lang="en-US"/>
              <a:t>Correct</a:t>
            </a:r>
          </a:p>
        </p:txBody>
      </p:sp>
      <p:sp>
        <p:nvSpPr>
          <p:cNvPr id="18440" name="Text Box 9"/>
          <p:cNvSpPr txBox="1">
            <a:spLocks noChangeArrowheads="1"/>
          </p:cNvSpPr>
          <p:nvPr/>
        </p:nvSpPr>
        <p:spPr bwMode="auto">
          <a:xfrm>
            <a:off x="6248400" y="2514600"/>
            <a:ext cx="1169988" cy="396875"/>
          </a:xfrm>
          <a:prstGeom prst="rect">
            <a:avLst/>
          </a:prstGeom>
          <a:noFill/>
          <a:ln w="6350">
            <a:noFill/>
            <a:miter lim="800000"/>
            <a:headEnd/>
            <a:tailEnd/>
          </a:ln>
        </p:spPr>
        <p:txBody>
          <a:bodyPr wrap="none">
            <a:spAutoFit/>
          </a:bodyPr>
          <a:lstStyle/>
          <a:p>
            <a:pPr algn="ctr">
              <a:spcBef>
                <a:spcPct val="50000"/>
              </a:spcBef>
            </a:pPr>
            <a:r>
              <a:rPr lang="en-US"/>
              <a:t>Incorrect</a:t>
            </a:r>
          </a:p>
        </p:txBody>
      </p:sp>
      <p:sp>
        <p:nvSpPr>
          <p:cNvPr id="356363" name="AutoShape 11"/>
          <p:cNvSpPr>
            <a:spLocks noChangeArrowheads="1"/>
          </p:cNvSpPr>
          <p:nvPr/>
        </p:nvSpPr>
        <p:spPr bwMode="auto">
          <a:xfrm>
            <a:off x="5029200" y="3429000"/>
            <a:ext cx="3429000" cy="1143000"/>
          </a:xfrm>
          <a:prstGeom prst="wedgeRectCallout">
            <a:avLst>
              <a:gd name="adj1" fmla="val -50694"/>
              <a:gd name="adj2" fmla="val -119861"/>
            </a:avLst>
          </a:prstGeom>
          <a:ln>
            <a:headEnd/>
            <a:tailEnd/>
          </a:ln>
        </p:spPr>
        <p:style>
          <a:lnRef idx="1">
            <a:schemeClr val="accent5"/>
          </a:lnRef>
          <a:fillRef idx="2">
            <a:schemeClr val="accent5"/>
          </a:fillRef>
          <a:effectRef idx="1">
            <a:schemeClr val="accent5"/>
          </a:effectRef>
          <a:fontRef idx="minor">
            <a:schemeClr val="dk1"/>
          </a:fontRef>
        </p:style>
        <p:txBody>
          <a:bodyPr/>
          <a:lstStyle/>
          <a:p>
            <a:pPr>
              <a:spcBef>
                <a:spcPct val="50000"/>
              </a:spcBef>
            </a:pPr>
            <a:r>
              <a:rPr lang="en-US"/>
              <a:t>Abstract Interpretation with Numeric Abstraction</a:t>
            </a:r>
          </a:p>
          <a:p>
            <a:pPr>
              <a:spcBef>
                <a:spcPct val="50000"/>
              </a:spcBef>
            </a:pPr>
            <a:r>
              <a:rPr lang="en-US"/>
              <a:t>e.g., ASTREE, Polyspace</a:t>
            </a:r>
          </a:p>
        </p:txBody>
      </p:sp>
      <p:pic>
        <p:nvPicPr>
          <p:cNvPr id="20482" name="Picture 2" descr="http://www.cmu.edu/homepage/images/2008/edClarke_236x236.jpg"/>
          <p:cNvPicPr>
            <a:picLocks noChangeAspect="1" noChangeArrowheads="1"/>
          </p:cNvPicPr>
          <p:nvPr/>
        </p:nvPicPr>
        <p:blipFill>
          <a:blip r:embed="rId3" cstate="print"/>
          <a:srcRect/>
          <a:stretch>
            <a:fillRect/>
          </a:stretch>
        </p:blipFill>
        <p:spPr bwMode="auto">
          <a:xfrm>
            <a:off x="609600" y="4495800"/>
            <a:ext cx="1066799" cy="1066800"/>
          </a:xfrm>
          <a:prstGeom prst="rect">
            <a:avLst/>
          </a:prstGeom>
          <a:noFill/>
        </p:spPr>
      </p:pic>
      <p:pic>
        <p:nvPicPr>
          <p:cNvPr id="20488" name="Picture 8" descr="http://www.cs.utexas.edu/sites/default/files/news/images/Emerson-Allen-2008-Web.jpg"/>
          <p:cNvPicPr>
            <a:picLocks noChangeAspect="1" noChangeArrowheads="1"/>
          </p:cNvPicPr>
          <p:nvPr/>
        </p:nvPicPr>
        <p:blipFill>
          <a:blip r:embed="rId4" cstate="print"/>
          <a:srcRect/>
          <a:stretch>
            <a:fillRect/>
          </a:stretch>
        </p:blipFill>
        <p:spPr bwMode="auto">
          <a:xfrm>
            <a:off x="1676400" y="4495800"/>
            <a:ext cx="767715" cy="1069848"/>
          </a:xfrm>
          <a:prstGeom prst="rect">
            <a:avLst/>
          </a:prstGeom>
          <a:noFill/>
        </p:spPr>
      </p:pic>
      <p:pic>
        <p:nvPicPr>
          <p:cNvPr id="17" name="Picture 10" descr="http://science.ambafrance-sg.org/local/cache-vignettes/L170xH257/Sans_titre_-_1_-_copie-2-91e81.jpg"/>
          <p:cNvPicPr>
            <a:picLocks noChangeAspect="1" noChangeArrowheads="1"/>
          </p:cNvPicPr>
          <p:nvPr/>
        </p:nvPicPr>
        <p:blipFill>
          <a:blip r:embed="rId5" cstate="print"/>
          <a:srcRect/>
          <a:stretch>
            <a:fillRect/>
          </a:stretch>
        </p:blipFill>
        <p:spPr bwMode="auto">
          <a:xfrm>
            <a:off x="2438400" y="4495800"/>
            <a:ext cx="707681" cy="1069848"/>
          </a:xfrm>
          <a:prstGeom prst="rect">
            <a:avLst/>
          </a:prstGeom>
          <a:noFill/>
        </p:spPr>
      </p:pic>
      <p:pic>
        <p:nvPicPr>
          <p:cNvPr id="18" name="Picture 17" descr="rr-large12.png"/>
          <p:cNvPicPr>
            <a:picLocks noChangeAspect="1"/>
          </p:cNvPicPr>
          <p:nvPr/>
        </p:nvPicPr>
        <p:blipFill>
          <a:blip r:embed="rId6" cstate="print"/>
          <a:stretch>
            <a:fillRect/>
          </a:stretch>
        </p:blipFill>
        <p:spPr>
          <a:xfrm>
            <a:off x="7467600" y="4419600"/>
            <a:ext cx="745418" cy="1069848"/>
          </a:xfrm>
          <a:prstGeom prst="rect">
            <a:avLst/>
          </a:prstGeom>
        </p:spPr>
      </p:pic>
      <p:pic>
        <p:nvPicPr>
          <p:cNvPr id="20484" name="Picture 4" descr="http://software.imdea.org/images/patrick.cousot.png"/>
          <p:cNvPicPr>
            <a:picLocks noChangeAspect="1" noChangeArrowheads="1"/>
          </p:cNvPicPr>
          <p:nvPr/>
        </p:nvPicPr>
        <p:blipFill>
          <a:blip r:embed="rId7" cstate="print"/>
          <a:srcRect/>
          <a:stretch>
            <a:fillRect/>
          </a:stretch>
        </p:blipFill>
        <p:spPr bwMode="auto">
          <a:xfrm>
            <a:off x="8153400" y="4419600"/>
            <a:ext cx="713231" cy="106984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63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63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2" grpId="0" animBg="1"/>
      <p:bldP spid="3563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UFO as a Framework: The Architecture</a:t>
            </a:r>
            <a:endParaRPr lang="en-US" dirty="0"/>
          </a:p>
        </p:txBody>
      </p:sp>
      <p:sp>
        <p:nvSpPr>
          <p:cNvPr id="5" name="AutoShape 93"/>
          <p:cNvSpPr>
            <a:spLocks/>
          </p:cNvSpPr>
          <p:nvPr/>
        </p:nvSpPr>
        <p:spPr bwMode="auto">
          <a:xfrm>
            <a:off x="2375297" y="1393031"/>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C to LLVM</a:t>
            </a:r>
            <a:endParaRPr lang="en-US" sz="2200" dirty="0">
              <a:solidFill>
                <a:schemeClr val="tx1"/>
              </a:solidFill>
              <a:ea typeface="Gill Sans Light" charset="0"/>
              <a:cs typeface="Gill Sans Light" charset="0"/>
            </a:endParaRPr>
          </a:p>
        </p:txBody>
      </p:sp>
      <p:cxnSp>
        <p:nvCxnSpPr>
          <p:cNvPr id="7" name="Straight Arrow Connector 6"/>
          <p:cNvCxnSpPr/>
          <p:nvPr/>
        </p:nvCxnSpPr>
        <p:spPr bwMode="auto">
          <a:xfrm>
            <a:off x="1524000" y="1828800"/>
            <a:ext cx="428625"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9" name="TextBox 8"/>
          <p:cNvSpPr txBox="1"/>
          <p:nvPr/>
        </p:nvSpPr>
        <p:spPr>
          <a:xfrm>
            <a:off x="304800" y="1371600"/>
            <a:ext cx="1500188" cy="988250"/>
          </a:xfrm>
          <a:prstGeom prst="rect">
            <a:avLst/>
          </a:prstGeom>
          <a:noFill/>
        </p:spPr>
        <p:txBody>
          <a:bodyPr wrap="square" lIns="64291" tIns="32146" rIns="64291" bIns="32146" rtlCol="0">
            <a:spAutoFit/>
          </a:bodyPr>
          <a:lstStyle/>
          <a:p>
            <a:pPr algn="ctr"/>
            <a:r>
              <a:rPr lang="en-US" sz="2000" dirty="0" smtClean="0"/>
              <a:t>C Program</a:t>
            </a:r>
          </a:p>
          <a:p>
            <a:pPr algn="ctr"/>
            <a:r>
              <a:rPr lang="en-US" sz="2000" dirty="0" smtClean="0"/>
              <a:t>with assertions</a:t>
            </a:r>
            <a:endParaRPr lang="en-US" sz="2000" dirty="0"/>
          </a:p>
        </p:txBody>
      </p:sp>
      <p:cxnSp>
        <p:nvCxnSpPr>
          <p:cNvPr id="11" name="Straight Arrow Connector 10"/>
          <p:cNvCxnSpPr/>
          <p:nvPr/>
        </p:nvCxnSpPr>
        <p:spPr bwMode="auto">
          <a:xfrm>
            <a:off x="4090913" y="1875234"/>
            <a:ext cx="481087"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3" name="AutoShape 93"/>
          <p:cNvSpPr>
            <a:spLocks/>
          </p:cNvSpPr>
          <p:nvPr/>
        </p:nvSpPr>
        <p:spPr bwMode="auto">
          <a:xfrm>
            <a:off x="4876800" y="3505200"/>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ARG Constructor</a:t>
            </a:r>
            <a:endParaRPr lang="en-US" sz="2200" dirty="0">
              <a:solidFill>
                <a:schemeClr val="tx1"/>
              </a:solidFill>
              <a:ea typeface="Gill Sans Light" charset="0"/>
              <a:cs typeface="Gill Sans Light" charset="0"/>
            </a:endParaRPr>
          </a:p>
        </p:txBody>
      </p:sp>
      <p:sp>
        <p:nvSpPr>
          <p:cNvPr id="14" name="AutoShape 93"/>
          <p:cNvSpPr>
            <a:spLocks/>
          </p:cNvSpPr>
          <p:nvPr/>
        </p:nvSpPr>
        <p:spPr bwMode="auto">
          <a:xfrm>
            <a:off x="4947047" y="5250656"/>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Abstract Post</a:t>
            </a:r>
            <a:endParaRPr lang="en-US" sz="2200" dirty="0">
              <a:solidFill>
                <a:schemeClr val="tx1"/>
              </a:solidFill>
              <a:ea typeface="Gill Sans Light" charset="0"/>
              <a:cs typeface="Gill Sans Light" charset="0"/>
            </a:endParaRPr>
          </a:p>
        </p:txBody>
      </p:sp>
      <p:cxnSp>
        <p:nvCxnSpPr>
          <p:cNvPr id="16" name="Straight Arrow Connector 15"/>
          <p:cNvCxnSpPr/>
          <p:nvPr/>
        </p:nvCxnSpPr>
        <p:spPr bwMode="auto">
          <a:xfrm>
            <a:off x="6661547" y="4500563"/>
            <a:ext cx="803672" cy="589359"/>
          </a:xfrm>
          <a:prstGeom prst="straightConnector1">
            <a:avLst/>
          </a:prstGeom>
          <a:solidFill>
            <a:srgbClr val="6C7472"/>
          </a:solidFill>
          <a:ln w="50800" cap="flat" cmpd="sng" algn="ctr">
            <a:solidFill>
              <a:srgbClr val="6C7472"/>
            </a:solidFill>
            <a:prstDash val="solid"/>
            <a:round/>
            <a:headEnd type="arrow"/>
            <a:tailEnd type="arrow"/>
          </a:ln>
          <a:effectLst/>
        </p:spPr>
      </p:cxnSp>
      <p:sp>
        <p:nvSpPr>
          <p:cNvPr id="17" name="AutoShape 93"/>
          <p:cNvSpPr>
            <a:spLocks/>
          </p:cNvSpPr>
          <p:nvPr/>
        </p:nvSpPr>
        <p:spPr bwMode="auto">
          <a:xfrm>
            <a:off x="6875859" y="5250656"/>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Expansion Strategy</a:t>
            </a:r>
            <a:endParaRPr lang="en-US" sz="2200" dirty="0">
              <a:solidFill>
                <a:schemeClr val="tx1"/>
              </a:solidFill>
              <a:ea typeface="Gill Sans Light" charset="0"/>
              <a:cs typeface="Gill Sans Light" charset="0"/>
            </a:endParaRPr>
          </a:p>
        </p:txBody>
      </p:sp>
      <p:sp>
        <p:nvSpPr>
          <p:cNvPr id="21" name="AutoShape 93"/>
          <p:cNvSpPr>
            <a:spLocks/>
          </p:cNvSpPr>
          <p:nvPr/>
        </p:nvSpPr>
        <p:spPr bwMode="auto">
          <a:xfrm>
            <a:off x="3018234" y="5250656"/>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Refinement Strategy</a:t>
            </a:r>
            <a:endParaRPr lang="en-US" sz="2200" dirty="0">
              <a:solidFill>
                <a:schemeClr val="tx1"/>
              </a:solidFill>
              <a:ea typeface="Gill Sans Light" charset="0"/>
              <a:cs typeface="Gill Sans Light" charset="0"/>
            </a:endParaRPr>
          </a:p>
        </p:txBody>
      </p:sp>
      <p:cxnSp>
        <p:nvCxnSpPr>
          <p:cNvPr id="22" name="Straight Arrow Connector 21"/>
          <p:cNvCxnSpPr/>
          <p:nvPr/>
        </p:nvCxnSpPr>
        <p:spPr bwMode="auto">
          <a:xfrm>
            <a:off x="5791200" y="4572000"/>
            <a:ext cx="0" cy="609600"/>
          </a:xfrm>
          <a:prstGeom prst="straightConnector1">
            <a:avLst/>
          </a:prstGeom>
          <a:solidFill>
            <a:srgbClr val="6C7472"/>
          </a:solidFill>
          <a:ln w="50800" cap="flat" cmpd="sng" algn="ctr">
            <a:solidFill>
              <a:srgbClr val="6C7472"/>
            </a:solidFill>
            <a:prstDash val="solid"/>
            <a:round/>
            <a:headEnd type="arrow"/>
            <a:tailEnd type="arrow"/>
          </a:ln>
          <a:effectLst/>
        </p:spPr>
      </p:cxnSp>
      <p:cxnSp>
        <p:nvCxnSpPr>
          <p:cNvPr id="26" name="Straight Arrow Connector 25"/>
          <p:cNvCxnSpPr/>
          <p:nvPr/>
        </p:nvCxnSpPr>
        <p:spPr bwMode="auto">
          <a:xfrm rot="10800000" flipV="1">
            <a:off x="3875484" y="4500563"/>
            <a:ext cx="910828" cy="589359"/>
          </a:xfrm>
          <a:prstGeom prst="straightConnector1">
            <a:avLst/>
          </a:prstGeom>
          <a:solidFill>
            <a:srgbClr val="6C7472"/>
          </a:solidFill>
          <a:ln w="50800" cap="flat" cmpd="sng" algn="ctr">
            <a:solidFill>
              <a:srgbClr val="6C7472"/>
            </a:solidFill>
            <a:prstDash val="solid"/>
            <a:round/>
            <a:headEnd type="arrow"/>
            <a:tailEnd type="arrow"/>
          </a:ln>
          <a:effectLst/>
        </p:spPr>
      </p:cxnSp>
      <p:sp>
        <p:nvSpPr>
          <p:cNvPr id="31" name="AutoShape 93"/>
          <p:cNvSpPr>
            <a:spLocks/>
          </p:cNvSpPr>
          <p:nvPr/>
        </p:nvSpPr>
        <p:spPr bwMode="auto">
          <a:xfrm>
            <a:off x="4732734" y="1393031"/>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Optimizer</a:t>
            </a:r>
            <a:endParaRPr lang="en-US" sz="2200" dirty="0">
              <a:solidFill>
                <a:schemeClr val="tx1"/>
              </a:solidFill>
              <a:ea typeface="Gill Sans Light" charset="0"/>
              <a:cs typeface="Gill Sans Light" charset="0"/>
            </a:endParaRPr>
          </a:p>
        </p:txBody>
      </p:sp>
      <p:cxnSp>
        <p:nvCxnSpPr>
          <p:cNvPr id="34" name="Straight Arrow Connector 33"/>
          <p:cNvCxnSpPr/>
          <p:nvPr/>
        </p:nvCxnSpPr>
        <p:spPr bwMode="auto">
          <a:xfrm>
            <a:off x="6448351" y="1875234"/>
            <a:ext cx="481087"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35" name="AutoShape 93"/>
          <p:cNvSpPr>
            <a:spLocks/>
          </p:cNvSpPr>
          <p:nvPr/>
        </p:nvSpPr>
        <p:spPr bwMode="auto">
          <a:xfrm>
            <a:off x="7036594" y="1393031"/>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err="1" smtClean="0">
                <a:solidFill>
                  <a:schemeClr val="tx1"/>
                </a:solidFill>
                <a:ea typeface="Gill Sans Light" charset="0"/>
                <a:cs typeface="Gill Sans Light" charset="0"/>
              </a:rPr>
              <a:t>Cutpoint</a:t>
            </a:r>
            <a:r>
              <a:rPr lang="en-US" sz="2200" dirty="0" smtClean="0">
                <a:solidFill>
                  <a:schemeClr val="tx1"/>
                </a:solidFill>
                <a:ea typeface="Gill Sans Light" charset="0"/>
                <a:cs typeface="Gill Sans Light" charset="0"/>
              </a:rPr>
              <a:t> Graph</a:t>
            </a:r>
            <a:endParaRPr lang="en-US" sz="2200" dirty="0">
              <a:solidFill>
                <a:schemeClr val="tx1"/>
              </a:solidFill>
              <a:ea typeface="Gill Sans Light" charset="0"/>
              <a:cs typeface="Gill Sans Light" charset="0"/>
            </a:endParaRPr>
          </a:p>
        </p:txBody>
      </p:sp>
      <p:sp>
        <p:nvSpPr>
          <p:cNvPr id="36" name="Rectangle 35"/>
          <p:cNvSpPr/>
          <p:nvPr/>
        </p:nvSpPr>
        <p:spPr bwMode="auto">
          <a:xfrm>
            <a:off x="2133601" y="1071562"/>
            <a:ext cx="6705600" cy="1660922"/>
          </a:xfrm>
          <a:prstGeom prst="rect">
            <a:avLst/>
          </a:prstGeom>
          <a:noFill/>
          <a:ln w="38100" cap="flat" cmpd="sng" algn="ctr">
            <a:solidFill>
              <a:srgbClr val="6C7472"/>
            </a:solidFill>
            <a:prstDash val="dot"/>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cxnSp>
        <p:nvCxnSpPr>
          <p:cNvPr id="37" name="Straight Arrow Connector 36"/>
          <p:cNvCxnSpPr/>
          <p:nvPr/>
        </p:nvCxnSpPr>
        <p:spPr bwMode="auto">
          <a:xfrm rot="5400000">
            <a:off x="5344679" y="3113521"/>
            <a:ext cx="589359"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20" name="Left-Right Arrow 19"/>
          <p:cNvSpPr/>
          <p:nvPr/>
        </p:nvSpPr>
        <p:spPr bwMode="auto">
          <a:xfrm>
            <a:off x="1946672" y="3268266"/>
            <a:ext cx="1928813" cy="1446609"/>
          </a:xfrm>
          <a:prstGeom prst="lef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2100" dirty="0" smtClean="0">
                <a:solidFill>
                  <a:schemeClr val="tx1"/>
                </a:solidFill>
              </a:rPr>
              <a:t>SMT interface</a:t>
            </a:r>
            <a:endParaRPr lang="en-US" sz="2100" dirty="0">
              <a:solidFill>
                <a:schemeClr val="tx1"/>
              </a:solidFill>
              <a:latin typeface="Gill Sans Light" charset="0"/>
              <a:ea typeface="ヒラギノ角ゴ ProN W3" charset="-128"/>
              <a:cs typeface="ヒラギノ角ゴ ProN W3" charset="-128"/>
              <a:sym typeface="Gill Sans Light" charset="0"/>
            </a:endParaRPr>
          </a:p>
        </p:txBody>
      </p:sp>
      <p:sp>
        <p:nvSpPr>
          <p:cNvPr id="23" name="Rectangle 22"/>
          <p:cNvSpPr/>
          <p:nvPr/>
        </p:nvSpPr>
        <p:spPr bwMode="auto">
          <a:xfrm>
            <a:off x="285750" y="3268266"/>
            <a:ext cx="1500188" cy="53578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3000" dirty="0" err="1" smtClean="0">
                <a:solidFill>
                  <a:schemeClr val="tx1"/>
                </a:solidFill>
                <a:latin typeface="Gill Sans Light" charset="0"/>
                <a:ea typeface="ヒラギノ角ゴ ProN W3" charset="-128"/>
                <a:cs typeface="ヒラギノ角ゴ ProN W3" charset="-128"/>
                <a:sym typeface="Gill Sans Light" charset="0"/>
              </a:rPr>
              <a:t>Mathsat</a:t>
            </a:r>
            <a:endParaRPr lang="en-US" sz="3000" dirty="0">
              <a:solidFill>
                <a:schemeClr val="tx1"/>
              </a:solidFill>
              <a:latin typeface="Gill Sans Light" charset="0"/>
              <a:ea typeface="ヒラギノ角ゴ ProN W3" charset="-128"/>
              <a:cs typeface="ヒラギノ角ゴ ProN W3" charset="-128"/>
              <a:sym typeface="Gill Sans Light" charset="0"/>
            </a:endParaRPr>
          </a:p>
        </p:txBody>
      </p:sp>
      <p:sp>
        <p:nvSpPr>
          <p:cNvPr id="24" name="Rectangle 23"/>
          <p:cNvSpPr/>
          <p:nvPr/>
        </p:nvSpPr>
        <p:spPr bwMode="auto">
          <a:xfrm>
            <a:off x="285750" y="4179094"/>
            <a:ext cx="1500188" cy="535781"/>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3000" dirty="0" smtClean="0">
                <a:solidFill>
                  <a:schemeClr val="tx1"/>
                </a:solidFill>
                <a:latin typeface="Gill Sans Light" charset="0"/>
                <a:ea typeface="ヒラギノ角ゴ ProN W3" charset="-128"/>
                <a:cs typeface="ヒラギノ角ゴ ProN W3" charset="-128"/>
                <a:sym typeface="Gill Sans Light" charset="0"/>
              </a:rPr>
              <a:t>Z3</a:t>
            </a:r>
            <a:endParaRPr lang="en-US" sz="3000" dirty="0">
              <a:solidFill>
                <a:schemeClr val="tx1"/>
              </a:solidFill>
              <a:latin typeface="Gill Sans Light" charset="0"/>
              <a:ea typeface="ヒラギノ角ゴ ProN W3" charset="-128"/>
              <a:cs typeface="ヒラギノ角ゴ ProN W3" charset="-128"/>
              <a:sym typeface="Gill Sans Light"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81000" y="4191000"/>
            <a:ext cx="8458200" cy="16764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 name="Rectangle 7"/>
          <p:cNvSpPr/>
          <p:nvPr/>
        </p:nvSpPr>
        <p:spPr bwMode="auto">
          <a:xfrm>
            <a:off x="381000" y="1143000"/>
            <a:ext cx="8458200" cy="29718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 name="Title 1"/>
          <p:cNvSpPr>
            <a:spLocks noGrp="1"/>
          </p:cNvSpPr>
          <p:nvPr>
            <p:ph type="title"/>
          </p:nvPr>
        </p:nvSpPr>
        <p:spPr/>
        <p:txBody>
          <a:bodyPr/>
          <a:lstStyle/>
          <a:p>
            <a:r>
              <a:rPr lang="en-US" dirty="0" smtClean="0"/>
              <a:t>Recent Related Work</a:t>
            </a:r>
            <a:endParaRPr lang="en-US" dirty="0"/>
          </a:p>
        </p:txBody>
      </p:sp>
      <p:sp>
        <p:nvSpPr>
          <p:cNvPr id="3" name="Content Placeholder 2"/>
          <p:cNvSpPr>
            <a:spLocks noGrp="1"/>
          </p:cNvSpPr>
          <p:nvPr>
            <p:ph idx="1"/>
          </p:nvPr>
        </p:nvSpPr>
        <p:spPr/>
        <p:txBody>
          <a:bodyPr/>
          <a:lstStyle/>
          <a:p>
            <a:r>
              <a:rPr lang="en-US" dirty="0" smtClean="0"/>
              <a:t>Impact [McMillan 06]  </a:t>
            </a:r>
          </a:p>
          <a:p>
            <a:pPr lvl="1"/>
            <a:r>
              <a:rPr lang="en-US" dirty="0" smtClean="0"/>
              <a:t>Original lazy abstraction with </a:t>
            </a:r>
            <a:r>
              <a:rPr lang="en-US" dirty="0" err="1" smtClean="0"/>
              <a:t>interpolants</a:t>
            </a:r>
            <a:endParaRPr lang="en-US" dirty="0" smtClean="0"/>
          </a:p>
          <a:p>
            <a:r>
              <a:rPr lang="en-US" dirty="0" smtClean="0"/>
              <a:t>Impact2 [McMillan 10] </a:t>
            </a:r>
          </a:p>
          <a:p>
            <a:pPr lvl="1"/>
            <a:r>
              <a:rPr lang="en-US" dirty="0" smtClean="0"/>
              <a:t>Targets testing/exploration</a:t>
            </a:r>
          </a:p>
          <a:p>
            <a:r>
              <a:rPr lang="en-US" dirty="0" smtClean="0"/>
              <a:t>Wolverine [</a:t>
            </a:r>
            <a:r>
              <a:rPr lang="en-US" dirty="0" err="1" smtClean="0"/>
              <a:t>Weissenbacher</a:t>
            </a:r>
            <a:r>
              <a:rPr lang="en-US" dirty="0" smtClean="0"/>
              <a:t> 11] </a:t>
            </a:r>
          </a:p>
          <a:p>
            <a:pPr lvl="1"/>
            <a:r>
              <a:rPr lang="en-US" dirty="0" smtClean="0"/>
              <a:t>Bit-level </a:t>
            </a:r>
            <a:r>
              <a:rPr lang="en-US" dirty="0" err="1" smtClean="0"/>
              <a:t>interpolants</a:t>
            </a:r>
            <a:endParaRPr lang="en-US" dirty="0" smtClean="0"/>
          </a:p>
          <a:p>
            <a:r>
              <a:rPr lang="en-US" dirty="0" smtClean="0"/>
              <a:t>Ultimate [</a:t>
            </a:r>
            <a:r>
              <a:rPr lang="en-US" dirty="0" err="1" smtClean="0"/>
              <a:t>Ermis</a:t>
            </a:r>
            <a:r>
              <a:rPr lang="en-US" dirty="0" smtClean="0"/>
              <a:t> et al. 12] </a:t>
            </a:r>
          </a:p>
          <a:p>
            <a:pPr lvl="1"/>
            <a:r>
              <a:rPr lang="en-US" dirty="0" smtClean="0"/>
              <a:t>Impact with Large Block Encoding for Refinement</a:t>
            </a:r>
          </a:p>
          <a:p>
            <a:pPr lvl="1"/>
            <a:endParaRPr lang="en-US" dirty="0" smtClean="0"/>
          </a:p>
          <a:p>
            <a:r>
              <a:rPr lang="en-US" dirty="0" smtClean="0"/>
              <a:t>Whale [Our work 12] </a:t>
            </a:r>
          </a:p>
          <a:p>
            <a:pPr lvl="1"/>
            <a:r>
              <a:rPr lang="en-US" dirty="0" smtClean="0"/>
              <a:t>Inter-procedural verification with </a:t>
            </a:r>
            <a:r>
              <a:rPr lang="en-US" dirty="0" err="1" smtClean="0"/>
              <a:t>interpolants</a:t>
            </a:r>
            <a:endParaRPr lang="en-US" dirty="0" smtClean="0"/>
          </a:p>
          <a:p>
            <a:r>
              <a:rPr lang="en-US" dirty="0" err="1" smtClean="0"/>
              <a:t>FunFrog</a:t>
            </a:r>
            <a:r>
              <a:rPr lang="en-US" dirty="0" smtClean="0"/>
              <a:t> [</a:t>
            </a:r>
            <a:r>
              <a:rPr lang="en-US" dirty="0" err="1" smtClean="0"/>
              <a:t>Sery</a:t>
            </a:r>
            <a:r>
              <a:rPr lang="en-US" dirty="0" smtClean="0"/>
              <a:t> et al. 11]</a:t>
            </a:r>
          </a:p>
          <a:p>
            <a:pPr lvl="1"/>
            <a:r>
              <a:rPr lang="en-US" dirty="0" smtClean="0"/>
              <a:t>Function summarization using </a:t>
            </a:r>
            <a:r>
              <a:rPr lang="en-US" dirty="0" err="1" smtClean="0"/>
              <a:t>interpolants</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333C2B4-A699-2B4C-BB11-7E17052F5933}" type="slidenum">
              <a:rPr lang="en-US" smtClean="0"/>
              <a:pPr/>
              <a:t>31</a:t>
            </a:fld>
            <a:endParaRPr lang="en-US"/>
          </a:p>
        </p:txBody>
      </p:sp>
      <p:sp>
        <p:nvSpPr>
          <p:cNvPr id="9" name="TextBox 8"/>
          <p:cNvSpPr txBox="1"/>
          <p:nvPr/>
        </p:nvSpPr>
        <p:spPr>
          <a:xfrm>
            <a:off x="6629400" y="1219200"/>
            <a:ext cx="2149948" cy="400110"/>
          </a:xfrm>
          <a:prstGeom prst="rect">
            <a:avLst/>
          </a:prstGeom>
          <a:noFill/>
        </p:spPr>
        <p:txBody>
          <a:bodyPr wrap="none" rtlCol="0">
            <a:spAutoFit/>
          </a:bodyPr>
          <a:lstStyle/>
          <a:p>
            <a:r>
              <a:rPr lang="en-US" sz="2000" b="1" dirty="0" smtClean="0"/>
              <a:t>Intra-procedural</a:t>
            </a:r>
            <a:endParaRPr lang="en-US" sz="2000" b="1" dirty="0"/>
          </a:p>
        </p:txBody>
      </p:sp>
      <p:sp>
        <p:nvSpPr>
          <p:cNvPr id="11" name="TextBox 10"/>
          <p:cNvSpPr txBox="1"/>
          <p:nvPr/>
        </p:nvSpPr>
        <p:spPr>
          <a:xfrm>
            <a:off x="6629400" y="4267200"/>
            <a:ext cx="2149948" cy="400110"/>
          </a:xfrm>
          <a:prstGeom prst="rect">
            <a:avLst/>
          </a:prstGeom>
          <a:noFill/>
        </p:spPr>
        <p:txBody>
          <a:bodyPr wrap="none" rtlCol="0">
            <a:spAutoFit/>
          </a:bodyPr>
          <a:lstStyle/>
          <a:p>
            <a:r>
              <a:rPr lang="en-US" sz="2000" b="1" dirty="0" smtClean="0"/>
              <a:t>Inter-procedural</a:t>
            </a:r>
            <a:endParaRPr lang="en-US" sz="2000" b="1"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Recent Related Work</a:t>
            </a:r>
            <a:endParaRPr lang="en-US" dirty="0"/>
          </a:p>
        </p:txBody>
      </p:sp>
      <p:sp>
        <p:nvSpPr>
          <p:cNvPr id="3" name="Content Placeholder 2"/>
          <p:cNvSpPr>
            <a:spLocks noGrp="1"/>
          </p:cNvSpPr>
          <p:nvPr>
            <p:ph idx="1"/>
          </p:nvPr>
        </p:nvSpPr>
        <p:spPr/>
        <p:txBody>
          <a:bodyPr/>
          <a:lstStyle/>
          <a:p>
            <a:r>
              <a:rPr lang="en-US" dirty="0" smtClean="0"/>
              <a:t>Software Model Checking via IC3 [</a:t>
            </a:r>
            <a:r>
              <a:rPr lang="en-US" dirty="0" err="1" smtClean="0"/>
              <a:t>Cimatti</a:t>
            </a:r>
            <a:r>
              <a:rPr lang="en-US" dirty="0" smtClean="0"/>
              <a:t> and </a:t>
            </a:r>
            <a:r>
              <a:rPr lang="en-US" dirty="0" err="1" smtClean="0"/>
              <a:t>Griggio</a:t>
            </a:r>
            <a:r>
              <a:rPr lang="en-US" dirty="0" smtClean="0"/>
              <a:t>, 12]</a:t>
            </a:r>
          </a:p>
          <a:p>
            <a:pPr lvl="1"/>
            <a:r>
              <a:rPr lang="en-US" dirty="0" smtClean="0"/>
              <a:t>IMPACT with IC3-style generalization </a:t>
            </a:r>
          </a:p>
          <a:p>
            <a:r>
              <a:rPr lang="en-US" dirty="0" smtClean="0"/>
              <a:t>Duality [McMillan and </a:t>
            </a:r>
            <a:r>
              <a:rPr lang="en-US" dirty="0" err="1" smtClean="0"/>
              <a:t>Rybalchenko</a:t>
            </a:r>
            <a:r>
              <a:rPr lang="en-US" dirty="0" smtClean="0"/>
              <a:t>, 12]</a:t>
            </a:r>
          </a:p>
          <a:p>
            <a:pPr lvl="1"/>
            <a:r>
              <a:rPr lang="en-US" dirty="0" smtClean="0"/>
              <a:t>Interpolation-based algorithm for Relational Post-Fixed Point</a:t>
            </a:r>
          </a:p>
          <a:p>
            <a:r>
              <a:rPr lang="en-US" dirty="0" smtClean="0"/>
              <a:t>Generalized Property Directed </a:t>
            </a:r>
            <a:r>
              <a:rPr lang="en-US" dirty="0" err="1" smtClean="0"/>
              <a:t>Reachability</a:t>
            </a:r>
            <a:r>
              <a:rPr lang="en-US" dirty="0" smtClean="0"/>
              <a:t> [</a:t>
            </a:r>
            <a:r>
              <a:rPr lang="en-US" dirty="0" err="1" smtClean="0"/>
              <a:t>Hoder</a:t>
            </a:r>
            <a:r>
              <a:rPr lang="en-US" dirty="0" smtClean="0"/>
              <a:t> and </a:t>
            </a:r>
            <a:r>
              <a:rPr lang="en-US" dirty="0" err="1" smtClean="0"/>
              <a:t>Bjorner</a:t>
            </a:r>
            <a:r>
              <a:rPr lang="en-US" dirty="0" smtClean="0"/>
              <a:t>, 12]</a:t>
            </a:r>
          </a:p>
          <a:p>
            <a:pPr lvl="1"/>
            <a:r>
              <a:rPr lang="en-US" dirty="0" smtClean="0"/>
              <a:t>Relational Post-Fixed Point in Z3</a:t>
            </a:r>
          </a:p>
          <a:p>
            <a:endParaRPr lang="en-US" dirty="0" smtClean="0"/>
          </a:p>
          <a:p>
            <a:r>
              <a:rPr lang="en-US" dirty="0" smtClean="0"/>
              <a:t>Solving Recursion-Free Horn Clauses over LI+UIF [Gupta et al. 11]</a:t>
            </a:r>
          </a:p>
          <a:p>
            <a:pPr lvl="1"/>
            <a:r>
              <a:rPr lang="en-US" dirty="0" smtClean="0"/>
              <a:t>solving DAG interpolation and beyond…</a:t>
            </a:r>
          </a:p>
          <a:p>
            <a:r>
              <a:rPr lang="en-US" dirty="0" smtClean="0"/>
              <a:t> Alternate and Learn [</a:t>
            </a:r>
            <a:r>
              <a:rPr lang="en-US" dirty="0" err="1" smtClean="0"/>
              <a:t>Sinha</a:t>
            </a:r>
            <a:r>
              <a:rPr lang="en-US" dirty="0" smtClean="0"/>
              <a:t> et al. 12]</a:t>
            </a:r>
          </a:p>
          <a:p>
            <a:pPr lvl="1"/>
            <a:r>
              <a:rPr lang="en-US" dirty="0" smtClean="0"/>
              <a:t>strategies for </a:t>
            </a:r>
            <a:r>
              <a:rPr lang="en-US" dirty="0" err="1" smtClean="0"/>
              <a:t>inlining</a:t>
            </a:r>
            <a:r>
              <a:rPr lang="en-US" dirty="0" smtClean="0"/>
              <a:t>/instantiating procedures in bounded verification</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2293938"/>
            <a:ext cx="4267200" cy="769429"/>
          </a:xfrm>
        </p:spPr>
        <p:txBody>
          <a:bodyPr/>
          <a:lstStyle/>
          <a:p>
            <a:r>
              <a:rPr lang="en-US" dirty="0" smtClean="0"/>
              <a:t>Software Verification Competition (SV-COMP 2013)</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SV-COMP 2013</a:t>
            </a:r>
            <a:endParaRPr lang="en-US" dirty="0"/>
          </a:p>
        </p:txBody>
      </p:sp>
      <p:sp>
        <p:nvSpPr>
          <p:cNvPr id="3" name="Content Placeholder 2"/>
          <p:cNvSpPr>
            <a:spLocks noGrp="1"/>
          </p:cNvSpPr>
          <p:nvPr>
            <p:ph idx="1"/>
          </p:nvPr>
        </p:nvSpPr>
        <p:spPr/>
        <p:txBody>
          <a:bodyPr/>
          <a:lstStyle/>
          <a:p>
            <a:r>
              <a:rPr lang="en-US" dirty="0" smtClean="0"/>
              <a:t>2</a:t>
            </a:r>
            <a:r>
              <a:rPr lang="en-US" baseline="30000" dirty="0" smtClean="0"/>
              <a:t>nd</a:t>
            </a:r>
            <a:r>
              <a:rPr lang="en-US" dirty="0" smtClean="0"/>
              <a:t> Software Verification Competition held at TACAS 2013</a:t>
            </a:r>
          </a:p>
          <a:p>
            <a:r>
              <a:rPr lang="en-US" dirty="0" smtClean="0"/>
              <a:t>Goals</a:t>
            </a:r>
          </a:p>
          <a:p>
            <a:pPr lvl="1"/>
            <a:r>
              <a:rPr lang="en-US" dirty="0" smtClean="0"/>
              <a:t>Provide a snapshot of the state-of-the-art in software verification to the community. </a:t>
            </a:r>
          </a:p>
          <a:p>
            <a:pPr lvl="1"/>
            <a:r>
              <a:rPr lang="en-US" dirty="0" smtClean="0"/>
              <a:t>Increase the visibility and credits that tool developers receive. </a:t>
            </a:r>
          </a:p>
          <a:p>
            <a:pPr lvl="1"/>
            <a:r>
              <a:rPr lang="en-US" dirty="0" smtClean="0"/>
              <a:t>Establish a set of benchmarks for software verification in the community. </a:t>
            </a:r>
          </a:p>
          <a:p>
            <a:r>
              <a:rPr lang="en-US" dirty="0" smtClean="0"/>
              <a:t>Participants:</a:t>
            </a:r>
          </a:p>
          <a:p>
            <a:pPr lvl="1"/>
            <a:r>
              <a:rPr lang="en-US" b="1" dirty="0" smtClean="0"/>
              <a:t>BLAST</a:t>
            </a:r>
            <a:r>
              <a:rPr lang="en-US" dirty="0" smtClean="0"/>
              <a:t>, </a:t>
            </a:r>
            <a:r>
              <a:rPr lang="en-US" b="1" dirty="0" err="1" smtClean="0"/>
              <a:t>CPAChecker</a:t>
            </a:r>
            <a:r>
              <a:rPr lang="en-US" b="1" dirty="0" smtClean="0"/>
              <a:t>-Explicit</a:t>
            </a:r>
            <a:r>
              <a:rPr lang="en-US" dirty="0" smtClean="0"/>
              <a:t>, </a:t>
            </a:r>
            <a:r>
              <a:rPr lang="en-US" b="1" dirty="0" err="1" smtClean="0"/>
              <a:t>CPAChecker-SeqCom</a:t>
            </a:r>
            <a:r>
              <a:rPr lang="en-US" dirty="0" smtClean="0"/>
              <a:t>, </a:t>
            </a:r>
            <a:r>
              <a:rPr lang="en-US" dirty="0" err="1" smtClean="0"/>
              <a:t>CSeq</a:t>
            </a:r>
            <a:r>
              <a:rPr lang="en-US" dirty="0" smtClean="0"/>
              <a:t>, </a:t>
            </a:r>
            <a:r>
              <a:rPr lang="en-US" b="1" dirty="0" smtClean="0"/>
              <a:t>ESBMC</a:t>
            </a:r>
            <a:r>
              <a:rPr lang="en-US" dirty="0" smtClean="0"/>
              <a:t>, </a:t>
            </a:r>
            <a:r>
              <a:rPr lang="en-US" b="1" dirty="0" smtClean="0"/>
              <a:t>LLBMC</a:t>
            </a:r>
            <a:r>
              <a:rPr lang="en-US" dirty="0" smtClean="0"/>
              <a:t>, Predator, </a:t>
            </a:r>
            <a:r>
              <a:rPr lang="en-US" b="1" dirty="0" smtClean="0"/>
              <a:t>Symbiotic</a:t>
            </a:r>
            <a:r>
              <a:rPr lang="en-US" dirty="0" smtClean="0"/>
              <a:t>, </a:t>
            </a:r>
            <a:r>
              <a:rPr lang="en-US" dirty="0" err="1" smtClean="0"/>
              <a:t>Threader</a:t>
            </a:r>
            <a:r>
              <a:rPr lang="en-US" dirty="0" smtClean="0"/>
              <a:t>, </a:t>
            </a:r>
            <a:r>
              <a:rPr lang="en-US" b="1" u="sng" dirty="0" smtClean="0"/>
              <a:t>UFO</a:t>
            </a:r>
            <a:r>
              <a:rPr lang="en-US" dirty="0" smtClean="0"/>
              <a:t>, </a:t>
            </a:r>
            <a:r>
              <a:rPr lang="en-US" b="1" dirty="0" smtClean="0"/>
              <a:t>Ultimate</a:t>
            </a:r>
            <a:endParaRPr lang="en-US" dirty="0" smtClean="0"/>
          </a:p>
          <a:p>
            <a:r>
              <a:rPr lang="en-US" dirty="0" smtClean="0"/>
              <a:t>Benchmarks:</a:t>
            </a:r>
          </a:p>
          <a:p>
            <a:pPr lvl="1"/>
            <a:r>
              <a:rPr lang="en-US" dirty="0" smtClean="0"/>
              <a:t>C programs with ERROR label (programs include pointers, structures, etc.)</a:t>
            </a:r>
          </a:p>
          <a:p>
            <a:pPr lvl="1"/>
            <a:r>
              <a:rPr lang="en-US" dirty="0" smtClean="0"/>
              <a:t>Over 2,000 files, each 2K – 100K LOC</a:t>
            </a:r>
          </a:p>
          <a:p>
            <a:pPr lvl="1"/>
            <a:r>
              <a:rPr lang="en-US" dirty="0" smtClean="0"/>
              <a:t>Linux Device Drivers, </a:t>
            </a:r>
            <a:r>
              <a:rPr lang="en-US" dirty="0" err="1" smtClean="0"/>
              <a:t>SystemC</a:t>
            </a:r>
            <a:r>
              <a:rPr lang="en-US" dirty="0" smtClean="0"/>
              <a:t>, “Old” BLAST, Product Lines</a:t>
            </a:r>
          </a:p>
          <a:p>
            <a:pPr lvl="1"/>
            <a:r>
              <a:rPr lang="en-US" dirty="0" smtClean="0">
                <a:hlinkClick r:id="rId2"/>
              </a:rPr>
              <a:t>http://sv-comp.sosy-lab.org/2013/benchmarks.php</a:t>
            </a:r>
            <a:endParaRPr lang="en-US" dirty="0"/>
          </a:p>
        </p:txBody>
      </p:sp>
      <p:sp>
        <p:nvSpPr>
          <p:cNvPr id="4" name="TextBox 3"/>
          <p:cNvSpPr txBox="1"/>
          <p:nvPr/>
        </p:nvSpPr>
        <p:spPr>
          <a:xfrm>
            <a:off x="5257800" y="304800"/>
            <a:ext cx="3595856" cy="369332"/>
          </a:xfrm>
          <a:prstGeom prst="rect">
            <a:avLst/>
          </a:prstGeom>
          <a:noFill/>
        </p:spPr>
        <p:txBody>
          <a:bodyPr wrap="none" rtlCol="0">
            <a:spAutoFit/>
          </a:bodyPr>
          <a:lstStyle/>
          <a:p>
            <a:r>
              <a:rPr lang="en-US" dirty="0" smtClean="0">
                <a:hlinkClick r:id="rId3"/>
              </a:rPr>
              <a:t>http://sv-comp.sosy-lab.org/2013/</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SV-COMP 2013: Scoring Scheme</a:t>
            </a:r>
            <a:endParaRPr lang="en-US" dirty="0"/>
          </a:p>
        </p:txBody>
      </p:sp>
      <p:graphicFrame>
        <p:nvGraphicFramePr>
          <p:cNvPr id="5" name="Table 4"/>
          <p:cNvGraphicFramePr>
            <a:graphicFrameLocks noGrp="1"/>
          </p:cNvGraphicFramePr>
          <p:nvPr/>
        </p:nvGraphicFramePr>
        <p:xfrm>
          <a:off x="304800" y="1066800"/>
          <a:ext cx="8382000" cy="3845560"/>
        </p:xfrm>
        <a:graphic>
          <a:graphicData uri="http://schemas.openxmlformats.org/drawingml/2006/table">
            <a:tbl>
              <a:tblPr firstRow="1" bandRow="1">
                <a:tableStyleId>{5C22544A-7EE6-4342-B048-85BDC9FD1C3A}</a:tableStyleId>
              </a:tblPr>
              <a:tblGrid>
                <a:gridCol w="914400"/>
                <a:gridCol w="2133600"/>
                <a:gridCol w="5334000"/>
              </a:tblGrid>
              <a:tr h="370840">
                <a:tc>
                  <a:txBody>
                    <a:bodyPr/>
                    <a:lstStyle/>
                    <a:p>
                      <a:r>
                        <a:rPr lang="en-US" dirty="0" smtClean="0"/>
                        <a:t>Points</a:t>
                      </a:r>
                      <a:endParaRPr lang="en-US" dirty="0"/>
                    </a:p>
                  </a:txBody>
                  <a:tcPr/>
                </a:tc>
                <a:tc>
                  <a:txBody>
                    <a:bodyPr/>
                    <a:lstStyle/>
                    <a:p>
                      <a:r>
                        <a:rPr lang="en-US" dirty="0" smtClean="0"/>
                        <a:t>Reported Result</a:t>
                      </a:r>
                      <a:endParaRPr lang="en-US" dirty="0"/>
                    </a:p>
                  </a:txBody>
                  <a:tcPr/>
                </a:tc>
                <a:tc>
                  <a:txBody>
                    <a:bodyPr/>
                    <a:lstStyle/>
                    <a:p>
                      <a:r>
                        <a:rPr lang="en-US" dirty="0" smtClean="0"/>
                        <a:t>Description</a:t>
                      </a:r>
                      <a:endParaRPr lang="en-US" dirty="0"/>
                    </a:p>
                  </a:txBody>
                  <a:tcPr/>
                </a:tc>
              </a:tr>
              <a:tr h="370840">
                <a:tc>
                  <a:txBody>
                    <a:bodyPr/>
                    <a:lstStyle/>
                    <a:p>
                      <a:pPr algn="r"/>
                      <a:r>
                        <a:rPr lang="en-US" b="1" dirty="0" smtClean="0"/>
                        <a:t>0</a:t>
                      </a:r>
                      <a:endParaRPr lang="en-US" b="1" dirty="0"/>
                    </a:p>
                  </a:txBody>
                  <a:tcPr anchor="ctr"/>
                </a:tc>
                <a:tc>
                  <a:txBody>
                    <a:bodyPr/>
                    <a:lstStyle/>
                    <a:p>
                      <a:pPr algn="ctr"/>
                      <a:r>
                        <a:rPr lang="en-US" dirty="0" smtClean="0"/>
                        <a:t>UNKNOWN</a:t>
                      </a:r>
                      <a:endParaRPr lang="en-US" dirty="0"/>
                    </a:p>
                  </a:txBody>
                  <a:tcPr anchor="ctr"/>
                </a:tc>
                <a:tc>
                  <a:txBody>
                    <a:bodyPr/>
                    <a:lstStyle/>
                    <a:p>
                      <a:r>
                        <a:rPr lang="en-US" sz="1800" b="0" i="0" kern="1200" dirty="0" smtClean="0">
                          <a:solidFill>
                            <a:schemeClr val="dk1"/>
                          </a:solidFill>
                          <a:latin typeface="+mn-lt"/>
                          <a:ea typeface="+mn-ea"/>
                          <a:cs typeface="+mn-cs"/>
                        </a:rPr>
                        <a:t>Failure to compute verification result, out of resources, program crash.</a:t>
                      </a:r>
                      <a:endParaRPr lang="en-US" sz="1800" b="0" dirty="0"/>
                    </a:p>
                  </a:txBody>
                  <a:tcPr/>
                </a:tc>
              </a:tr>
              <a:tr h="370840">
                <a:tc>
                  <a:txBody>
                    <a:bodyPr/>
                    <a:lstStyle/>
                    <a:p>
                      <a:pPr algn="r"/>
                      <a:r>
                        <a:rPr lang="en-US" b="1" dirty="0" smtClean="0">
                          <a:solidFill>
                            <a:srgbClr val="00B050"/>
                          </a:solidFill>
                        </a:rPr>
                        <a:t>+1</a:t>
                      </a:r>
                      <a:endParaRPr lang="en-US" b="1" dirty="0">
                        <a:solidFill>
                          <a:srgbClr val="00B050"/>
                        </a:solidFill>
                      </a:endParaRPr>
                    </a:p>
                  </a:txBody>
                  <a:tcPr anchor="ctr"/>
                </a:tc>
                <a:tc>
                  <a:txBody>
                    <a:bodyPr/>
                    <a:lstStyle/>
                    <a:p>
                      <a:pPr algn="ctr"/>
                      <a:r>
                        <a:rPr lang="en-US" dirty="0" smtClean="0"/>
                        <a:t>FALSE/UNSAFE correct</a:t>
                      </a:r>
                      <a:endParaRPr lang="en-US" dirty="0"/>
                    </a:p>
                  </a:txBody>
                  <a:tcPr anchor="ctr"/>
                </a:tc>
                <a:tc>
                  <a:txBody>
                    <a:bodyPr/>
                    <a:lstStyle/>
                    <a:p>
                      <a:r>
                        <a:rPr lang="en-US" sz="1800" b="0" i="0" kern="1200" dirty="0" smtClean="0">
                          <a:solidFill>
                            <a:schemeClr val="dk1"/>
                          </a:solidFill>
                          <a:latin typeface="+mn-lt"/>
                          <a:ea typeface="+mn-ea"/>
                          <a:cs typeface="+mn-cs"/>
                        </a:rPr>
                        <a:t>The error in the program was found and an error path was reported.</a:t>
                      </a:r>
                      <a:endParaRPr lang="en-US" sz="1800" b="0" dirty="0"/>
                    </a:p>
                  </a:txBody>
                  <a:tcPr/>
                </a:tc>
              </a:tr>
              <a:tr h="370840">
                <a:tc>
                  <a:txBody>
                    <a:bodyPr/>
                    <a:lstStyle/>
                    <a:p>
                      <a:pPr algn="r"/>
                      <a:r>
                        <a:rPr lang="en-US" b="1" dirty="0" smtClean="0">
                          <a:solidFill>
                            <a:srgbClr val="FF0000"/>
                          </a:solidFill>
                        </a:rPr>
                        <a:t>-4</a:t>
                      </a:r>
                      <a:endParaRPr lang="en-US" b="1" dirty="0">
                        <a:solidFill>
                          <a:srgbClr val="FF0000"/>
                        </a:solidFill>
                      </a:endParaRPr>
                    </a:p>
                  </a:txBody>
                  <a:tcPr anchor="ctr"/>
                </a:tc>
                <a:tc>
                  <a:txBody>
                    <a:bodyPr/>
                    <a:lstStyle/>
                    <a:p>
                      <a:pPr algn="ctr"/>
                      <a:r>
                        <a:rPr lang="en-US" dirty="0" smtClean="0"/>
                        <a:t>FALSE/UNSAFE wrong</a:t>
                      </a:r>
                      <a:endParaRPr lang="en-US" dirty="0"/>
                    </a:p>
                  </a:txBody>
                  <a:tcPr anchor="ctr"/>
                </a:tc>
                <a:tc>
                  <a:txBody>
                    <a:bodyPr/>
                    <a:lstStyle/>
                    <a:p>
                      <a:r>
                        <a:rPr lang="en-US" sz="1800" b="0" i="0" kern="1200" dirty="0" smtClean="0">
                          <a:solidFill>
                            <a:schemeClr val="dk1"/>
                          </a:solidFill>
                          <a:latin typeface="+mn-lt"/>
                          <a:ea typeface="+mn-ea"/>
                          <a:cs typeface="+mn-cs"/>
                        </a:rPr>
                        <a:t>An error is reported for a program that fulfills the property (false alarm, incomplete analysis).</a:t>
                      </a:r>
                      <a:endParaRPr lang="en-US" sz="1800" b="0" dirty="0"/>
                    </a:p>
                  </a:txBody>
                  <a:tcPr/>
                </a:tc>
              </a:tr>
              <a:tr h="370840">
                <a:tc>
                  <a:txBody>
                    <a:bodyPr/>
                    <a:lstStyle/>
                    <a:p>
                      <a:pPr algn="r"/>
                      <a:r>
                        <a:rPr lang="en-US" b="1" dirty="0" smtClean="0">
                          <a:solidFill>
                            <a:srgbClr val="00B050"/>
                          </a:solidFill>
                        </a:rPr>
                        <a:t>+2</a:t>
                      </a:r>
                      <a:endParaRPr lang="en-US" b="1" dirty="0">
                        <a:solidFill>
                          <a:srgbClr val="00B050"/>
                        </a:solidFill>
                      </a:endParaRPr>
                    </a:p>
                  </a:txBody>
                  <a:tcPr anchor="ctr"/>
                </a:tc>
                <a:tc>
                  <a:txBody>
                    <a:bodyPr/>
                    <a:lstStyle/>
                    <a:p>
                      <a:pPr algn="ctr"/>
                      <a:r>
                        <a:rPr lang="en-US" dirty="0" smtClean="0"/>
                        <a:t>TRUE/SAFE correct</a:t>
                      </a:r>
                      <a:endParaRPr lang="en-US" dirty="0"/>
                    </a:p>
                  </a:txBody>
                  <a:tcPr anchor="ctr"/>
                </a:tc>
                <a:tc>
                  <a:txBody>
                    <a:bodyPr/>
                    <a:lstStyle/>
                    <a:p>
                      <a:r>
                        <a:rPr lang="en-US" sz="1800" b="0" i="0" kern="1200" dirty="0" smtClean="0">
                          <a:solidFill>
                            <a:schemeClr val="dk1"/>
                          </a:solidFill>
                          <a:latin typeface="+mn-lt"/>
                          <a:ea typeface="+mn-ea"/>
                          <a:cs typeface="+mn-cs"/>
                        </a:rPr>
                        <a:t>The program was analyzed to be free of errors.</a:t>
                      </a:r>
                      <a:endParaRPr lang="en-US" sz="1800" b="0" dirty="0"/>
                    </a:p>
                  </a:txBody>
                  <a:tcPr/>
                </a:tc>
              </a:tr>
              <a:tr h="370840">
                <a:tc>
                  <a:txBody>
                    <a:bodyPr/>
                    <a:lstStyle/>
                    <a:p>
                      <a:pPr algn="r"/>
                      <a:r>
                        <a:rPr lang="en-US" b="1" dirty="0" smtClean="0">
                          <a:solidFill>
                            <a:srgbClr val="FF0000"/>
                          </a:solidFill>
                        </a:rPr>
                        <a:t>-8</a:t>
                      </a:r>
                      <a:endParaRPr lang="en-US" b="1" dirty="0">
                        <a:solidFill>
                          <a:srgbClr val="FF0000"/>
                        </a:solidFill>
                      </a:endParaRPr>
                    </a:p>
                  </a:txBody>
                  <a:tcPr anchor="ctr"/>
                </a:tc>
                <a:tc>
                  <a:txBody>
                    <a:bodyPr/>
                    <a:lstStyle/>
                    <a:p>
                      <a:pPr algn="ctr"/>
                      <a:r>
                        <a:rPr lang="en-US" dirty="0" smtClean="0"/>
                        <a:t>TRUE/SAFE wrong</a:t>
                      </a:r>
                      <a:endParaRPr lang="en-US" dirty="0"/>
                    </a:p>
                  </a:txBody>
                  <a:tcPr anchor="ctr"/>
                </a:tc>
                <a:tc>
                  <a:txBody>
                    <a:bodyPr/>
                    <a:lstStyle/>
                    <a:p>
                      <a:r>
                        <a:rPr lang="en-US" sz="1800" b="0" i="0" kern="1200" dirty="0" smtClean="0">
                          <a:solidFill>
                            <a:schemeClr val="dk1"/>
                          </a:solidFill>
                          <a:latin typeface="+mn-lt"/>
                          <a:ea typeface="+mn-ea"/>
                          <a:cs typeface="+mn-cs"/>
                        </a:rPr>
                        <a:t>The program had an error but the competition candidate did not find it (missed bug, unsound analysis).</a:t>
                      </a:r>
                      <a:endParaRPr lang="en-US" sz="1800" b="0" dirty="0"/>
                    </a:p>
                  </a:txBody>
                  <a:tcPr/>
                </a:tc>
              </a:tr>
            </a:tbl>
          </a:graphicData>
        </a:graphic>
      </p:graphicFrame>
      <p:sp>
        <p:nvSpPr>
          <p:cNvPr id="6" name="TextBox 5"/>
          <p:cNvSpPr txBox="1"/>
          <p:nvPr/>
        </p:nvSpPr>
        <p:spPr>
          <a:xfrm>
            <a:off x="304800" y="5257800"/>
            <a:ext cx="2997359" cy="369332"/>
          </a:xfrm>
          <a:prstGeom prst="rect">
            <a:avLst/>
          </a:prstGeom>
          <a:noFill/>
        </p:spPr>
        <p:txBody>
          <a:bodyPr wrap="none" rtlCol="0">
            <a:spAutoFit/>
          </a:bodyPr>
          <a:lstStyle/>
          <a:p>
            <a:r>
              <a:rPr lang="en-US" dirty="0" smtClean="0"/>
              <a:t>Ties are broken by run-time</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UFO Results</a:t>
            </a:r>
            <a:endParaRPr lang="en-US" dirty="0"/>
          </a:p>
        </p:txBody>
      </p:sp>
      <p:sp>
        <p:nvSpPr>
          <p:cNvPr id="3" name="Content Placeholder 2"/>
          <p:cNvSpPr>
            <a:spLocks noGrp="1"/>
          </p:cNvSpPr>
          <p:nvPr>
            <p:ph idx="1"/>
          </p:nvPr>
        </p:nvSpPr>
        <p:spPr>
          <a:xfrm>
            <a:off x="533400" y="1295400"/>
            <a:ext cx="8153400" cy="4038600"/>
          </a:xfrm>
        </p:spPr>
        <p:txBody>
          <a:bodyPr/>
          <a:lstStyle/>
          <a:p>
            <a:r>
              <a:rPr lang="en-US" dirty="0" smtClean="0"/>
              <a:t>UFO won gold in 4 categories</a:t>
            </a:r>
          </a:p>
          <a:p>
            <a:pPr lvl="1"/>
            <a:r>
              <a:rPr lang="en-US" dirty="0" smtClean="0"/>
              <a:t>Control Flow Integers (perfect score)</a:t>
            </a:r>
          </a:p>
          <a:p>
            <a:pPr lvl="1"/>
            <a:r>
              <a:rPr lang="en-US" dirty="0" smtClean="0"/>
              <a:t>Product Lines (perfect score)</a:t>
            </a:r>
          </a:p>
          <a:p>
            <a:pPr lvl="1"/>
            <a:r>
              <a:rPr lang="en-US" dirty="0" smtClean="0"/>
              <a:t>Device Drivers</a:t>
            </a:r>
          </a:p>
          <a:p>
            <a:pPr lvl="1"/>
            <a:r>
              <a:rPr lang="en-US" dirty="0" err="1" smtClean="0"/>
              <a:t>SystemC</a:t>
            </a:r>
            <a:endParaRPr lang="en-US" dirty="0" smtClean="0"/>
          </a:p>
          <a:p>
            <a:pPr lvl="1"/>
            <a:endParaRPr lang="en-US" dirty="0" smtClean="0"/>
          </a:p>
          <a:p>
            <a:r>
              <a:rPr lang="en-US" dirty="0" smtClean="0"/>
              <a:t>Performed much better than mature Predicate Abstraction-based tools</a:t>
            </a:r>
          </a:p>
        </p:txBody>
      </p:sp>
      <p:sp>
        <p:nvSpPr>
          <p:cNvPr id="5" name="TextBox 4"/>
          <p:cNvSpPr txBox="1"/>
          <p:nvPr/>
        </p:nvSpPr>
        <p:spPr>
          <a:xfrm>
            <a:off x="1524000" y="5334000"/>
            <a:ext cx="5339923" cy="369332"/>
          </a:xfrm>
          <a:prstGeom prst="rect">
            <a:avLst/>
          </a:prstGeom>
          <a:noFill/>
        </p:spPr>
        <p:txBody>
          <a:bodyPr wrap="none" rtlCol="0">
            <a:spAutoFit/>
          </a:bodyPr>
          <a:lstStyle/>
          <a:p>
            <a:r>
              <a:rPr lang="en-US" dirty="0" smtClean="0">
                <a:hlinkClick r:id="rId2"/>
              </a:rPr>
              <a:t>http://sv-comp.sosy-lab.org/2013/results/index.php</a:t>
            </a:r>
            <a:endParaRPr lang="en-US" dirty="0"/>
          </a:p>
        </p:txBody>
      </p:sp>
      <p:pic>
        <p:nvPicPr>
          <p:cNvPr id="16386" name="Picture 2" descr="http://www.clker.com/cliparts/R/A/q/t/b/L/gold-medal-th.png"/>
          <p:cNvPicPr>
            <a:picLocks noChangeAspect="1" noChangeArrowheads="1"/>
          </p:cNvPicPr>
          <p:nvPr/>
        </p:nvPicPr>
        <p:blipFill>
          <a:blip r:embed="rId3" cstate="print"/>
          <a:srcRect/>
          <a:stretch>
            <a:fillRect/>
          </a:stretch>
        </p:blipFill>
        <p:spPr bwMode="auto">
          <a:xfrm>
            <a:off x="4648200" y="1295400"/>
            <a:ext cx="647700" cy="942976"/>
          </a:xfrm>
          <a:prstGeom prst="rect">
            <a:avLst/>
          </a:prstGeom>
          <a:noFill/>
        </p:spPr>
      </p:pic>
      <p:pic>
        <p:nvPicPr>
          <p:cNvPr id="6" name="Picture 2" descr="http://www.clker.com/cliparts/R/A/q/t/b/L/gold-medal-th.png"/>
          <p:cNvPicPr>
            <a:picLocks noChangeAspect="1" noChangeArrowheads="1"/>
          </p:cNvPicPr>
          <p:nvPr/>
        </p:nvPicPr>
        <p:blipFill>
          <a:blip r:embed="rId3" cstate="print"/>
          <a:srcRect/>
          <a:stretch>
            <a:fillRect/>
          </a:stretch>
        </p:blipFill>
        <p:spPr bwMode="auto">
          <a:xfrm>
            <a:off x="5524500" y="1295400"/>
            <a:ext cx="647700" cy="942976"/>
          </a:xfrm>
          <a:prstGeom prst="rect">
            <a:avLst/>
          </a:prstGeom>
          <a:noFill/>
        </p:spPr>
      </p:pic>
      <p:pic>
        <p:nvPicPr>
          <p:cNvPr id="7" name="Picture 2" descr="http://www.clker.com/cliparts/R/A/q/t/b/L/gold-medal-th.png"/>
          <p:cNvPicPr>
            <a:picLocks noChangeAspect="1" noChangeArrowheads="1"/>
          </p:cNvPicPr>
          <p:nvPr/>
        </p:nvPicPr>
        <p:blipFill>
          <a:blip r:embed="rId3" cstate="print"/>
          <a:srcRect/>
          <a:stretch>
            <a:fillRect/>
          </a:stretch>
        </p:blipFill>
        <p:spPr bwMode="auto">
          <a:xfrm>
            <a:off x="6400800" y="1295400"/>
            <a:ext cx="647700" cy="942976"/>
          </a:xfrm>
          <a:prstGeom prst="rect">
            <a:avLst/>
          </a:prstGeom>
          <a:noFill/>
        </p:spPr>
      </p:pic>
      <p:pic>
        <p:nvPicPr>
          <p:cNvPr id="8" name="Picture 2" descr="http://www.clker.com/cliparts/R/A/q/t/b/L/gold-medal-th.png"/>
          <p:cNvPicPr>
            <a:picLocks noChangeAspect="1" noChangeArrowheads="1"/>
          </p:cNvPicPr>
          <p:nvPr/>
        </p:nvPicPr>
        <p:blipFill>
          <a:blip r:embed="rId3" cstate="print"/>
          <a:srcRect/>
          <a:stretch>
            <a:fillRect/>
          </a:stretch>
        </p:blipFill>
        <p:spPr bwMode="auto">
          <a:xfrm>
            <a:off x="7277100" y="1295400"/>
            <a:ext cx="647700" cy="942976"/>
          </a:xfrm>
          <a:prstGeom prst="rect">
            <a:avLst/>
          </a:prstGeom>
          <a:noFill/>
        </p:spPr>
      </p:pic>
      <p:pic>
        <p:nvPicPr>
          <p:cNvPr id="4" name="Picture 2" descr="http://www.clker.com/cliparts/g/x/y/z/G/A/bronze-medal-th.png"/>
          <p:cNvPicPr>
            <a:picLocks noChangeAspect="1" noChangeArrowheads="1"/>
          </p:cNvPicPr>
          <p:nvPr/>
        </p:nvPicPr>
        <p:blipFill>
          <a:blip r:embed="rId4" cstate="print"/>
          <a:srcRect/>
          <a:stretch>
            <a:fillRect/>
          </a:stretch>
        </p:blipFill>
        <p:spPr bwMode="auto">
          <a:xfrm>
            <a:off x="8153400" y="1295400"/>
            <a:ext cx="647700" cy="942976"/>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 Sauce </a:t>
            </a:r>
            <a:endParaRPr lang="en-US" dirty="0"/>
          </a:p>
        </p:txBody>
      </p:sp>
      <p:sp>
        <p:nvSpPr>
          <p:cNvPr id="3" name="Content Placeholder 2"/>
          <p:cNvSpPr>
            <a:spLocks noGrp="1"/>
          </p:cNvSpPr>
          <p:nvPr>
            <p:ph idx="1"/>
          </p:nvPr>
        </p:nvSpPr>
        <p:spPr/>
        <p:txBody>
          <a:bodyPr/>
          <a:lstStyle/>
          <a:p>
            <a:r>
              <a:rPr lang="en-US" dirty="0" smtClean="0"/>
              <a:t>UFO Front-End</a:t>
            </a:r>
          </a:p>
          <a:p>
            <a:endParaRPr lang="en-US" dirty="0" smtClean="0"/>
          </a:p>
          <a:p>
            <a:r>
              <a:rPr lang="en-US" dirty="0" err="1" smtClean="0"/>
              <a:t>Vinta</a:t>
            </a:r>
            <a:r>
              <a:rPr lang="en-US" dirty="0" smtClean="0"/>
              <a:t>: combining UFO with Abstract </a:t>
            </a:r>
            <a:r>
              <a:rPr lang="en-US" dirty="0" smtClean="0"/>
              <a:t>Interpretation [SAS ‘2012]</a:t>
            </a:r>
            <a:endParaRPr lang="en-US" dirty="0" smtClean="0"/>
          </a:p>
          <a:p>
            <a:endParaRPr lang="en-US" dirty="0" smtClean="0"/>
          </a:p>
          <a:p>
            <a:r>
              <a:rPr lang="en-US" dirty="0" smtClean="0"/>
              <a:t>Boxes Abstract </a:t>
            </a:r>
            <a:r>
              <a:rPr lang="en-US" dirty="0" smtClean="0"/>
              <a:t>Domain  [SAS ‘2010 w/ </a:t>
            </a:r>
            <a:r>
              <a:rPr lang="en-US" dirty="0" err="1" smtClean="0"/>
              <a:t>Sagar</a:t>
            </a:r>
            <a:r>
              <a:rPr lang="en-US" dirty="0" smtClean="0"/>
              <a:t> </a:t>
            </a:r>
            <a:r>
              <a:rPr lang="en-US" dirty="0" err="1" smtClean="0"/>
              <a:t>Chaki</a:t>
            </a:r>
            <a:r>
              <a:rPr lang="en-US" dirty="0" smtClean="0"/>
              <a:t>]</a:t>
            </a:r>
            <a:endParaRPr lang="en-US" dirty="0" smtClean="0"/>
          </a:p>
          <a:p>
            <a:endParaRPr lang="en-US" dirty="0" smtClean="0"/>
          </a:p>
          <a:p>
            <a:r>
              <a:rPr lang="en-US" dirty="0" smtClean="0"/>
              <a:t>DAG </a:t>
            </a:r>
            <a:r>
              <a:rPr lang="en-US" dirty="0" smtClean="0"/>
              <a:t>Interpolation [TACAS ‘2012 and SAS ‘2012]</a:t>
            </a:r>
            <a:endParaRPr lang="en-US" dirty="0" smtClean="0"/>
          </a:p>
          <a:p>
            <a:endParaRPr lang="en-US" dirty="0" smtClean="0"/>
          </a:p>
          <a:p>
            <a:r>
              <a:rPr lang="en-US" dirty="0" smtClean="0"/>
              <a:t>Run many variants in parallel</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UFO Front End</a:t>
            </a:r>
            <a:endParaRPr lang="en-US" dirty="0"/>
          </a:p>
        </p:txBody>
      </p:sp>
      <p:sp>
        <p:nvSpPr>
          <p:cNvPr id="3" name="Content Placeholder 2"/>
          <p:cNvSpPr>
            <a:spLocks noGrp="1"/>
          </p:cNvSpPr>
          <p:nvPr>
            <p:ph idx="1"/>
          </p:nvPr>
        </p:nvSpPr>
        <p:spPr/>
        <p:txBody>
          <a:bodyPr/>
          <a:lstStyle/>
          <a:p>
            <a:r>
              <a:rPr lang="en-US" dirty="0" smtClean="0"/>
              <a:t>In principle simple, but in practice very messy</a:t>
            </a:r>
          </a:p>
          <a:p>
            <a:pPr lvl="1"/>
            <a:r>
              <a:rPr lang="en-US" dirty="0" smtClean="0"/>
              <a:t>CIL passes to normalize the code (library functions, uninitialized </a:t>
            </a:r>
            <a:r>
              <a:rPr lang="en-US" dirty="0" err="1" smtClean="0"/>
              <a:t>vars</a:t>
            </a:r>
            <a:r>
              <a:rPr lang="en-US" dirty="0" smtClean="0"/>
              <a:t>, etc.)</a:t>
            </a:r>
          </a:p>
          <a:p>
            <a:pPr lvl="1"/>
            <a:r>
              <a:rPr lang="en-US" dirty="0" err="1" smtClean="0">
                <a:latin typeface="Consolas" pitchFamily="49" charset="0"/>
                <a:cs typeface="Consolas" pitchFamily="49" charset="0"/>
              </a:rPr>
              <a:t>llvm-gcc</a:t>
            </a:r>
            <a:r>
              <a:rPr lang="en-US" dirty="0" smtClean="0">
                <a:latin typeface="Consolas" pitchFamily="49" charset="0"/>
                <a:cs typeface="Consolas" pitchFamily="49" charset="0"/>
              </a:rPr>
              <a:t> </a:t>
            </a:r>
            <a:r>
              <a:rPr lang="en-US" dirty="0" smtClean="0">
                <a:cs typeface="Consolas" pitchFamily="49" charset="0"/>
              </a:rPr>
              <a:t>(without optimization) to compile C to LLVM </a:t>
            </a:r>
            <a:r>
              <a:rPr lang="en-US" dirty="0" err="1" smtClean="0">
                <a:cs typeface="Consolas" pitchFamily="49" charset="0"/>
              </a:rPr>
              <a:t>bitcode</a:t>
            </a:r>
            <a:endParaRPr lang="en-US" dirty="0" smtClean="0">
              <a:cs typeface="Consolas" pitchFamily="49" charset="0"/>
            </a:endParaRPr>
          </a:p>
          <a:p>
            <a:pPr lvl="1"/>
            <a:r>
              <a:rPr lang="en-US" dirty="0" err="1" smtClean="0">
                <a:latin typeface="Consolas" pitchFamily="49" charset="0"/>
                <a:cs typeface="Consolas" pitchFamily="49" charset="0"/>
              </a:rPr>
              <a:t>llvm</a:t>
            </a:r>
            <a:r>
              <a:rPr lang="en-US" dirty="0" smtClean="0">
                <a:latin typeface="Consolas" pitchFamily="49" charset="0"/>
                <a:cs typeface="Consolas" pitchFamily="49" charset="0"/>
              </a:rPr>
              <a:t> opt </a:t>
            </a:r>
            <a:r>
              <a:rPr lang="en-US" dirty="0" smtClean="0">
                <a:cs typeface="Consolas" pitchFamily="49" charset="0"/>
              </a:rPr>
              <a:t>with many standard, custom, and modified optimizations</a:t>
            </a:r>
          </a:p>
          <a:p>
            <a:pPr lvl="2"/>
            <a:r>
              <a:rPr lang="en-US" dirty="0" smtClean="0">
                <a:cs typeface="Consolas" pitchFamily="49" charset="0"/>
              </a:rPr>
              <a:t>lower pointers, structures, unions, arrays, etc. to registers</a:t>
            </a:r>
          </a:p>
          <a:p>
            <a:pPr lvl="2"/>
            <a:r>
              <a:rPr lang="en-US" dirty="0" smtClean="0">
                <a:cs typeface="Consolas" pitchFamily="49" charset="0"/>
              </a:rPr>
              <a:t>constant propagation + many local optimizations</a:t>
            </a:r>
          </a:p>
          <a:p>
            <a:pPr lvl="2"/>
            <a:r>
              <a:rPr lang="en-US" dirty="0" smtClean="0">
                <a:cs typeface="Consolas" pitchFamily="49" charset="0"/>
              </a:rPr>
              <a:t>difficult to </a:t>
            </a:r>
            <a:r>
              <a:rPr lang="en-US" smtClean="0">
                <a:cs typeface="Consolas" pitchFamily="49" charset="0"/>
              </a:rPr>
              <a:t>preserve </a:t>
            </a:r>
            <a:r>
              <a:rPr lang="en-US" i="1" smtClean="0">
                <a:cs typeface="Consolas" pitchFamily="49" charset="0"/>
              </a:rPr>
              <a:t>intended</a:t>
            </a:r>
            <a:r>
              <a:rPr lang="en-US" smtClean="0">
                <a:cs typeface="Consolas" pitchFamily="49" charset="0"/>
              </a:rPr>
              <a:t> </a:t>
            </a:r>
            <a:r>
              <a:rPr lang="en-US" dirty="0" smtClean="0">
                <a:cs typeface="Consolas" pitchFamily="49" charset="0"/>
              </a:rPr>
              <a:t>semantics of the benchmarks</a:t>
            </a:r>
          </a:p>
          <a:p>
            <a:pPr lvl="2"/>
            <a:r>
              <a:rPr lang="en-US" dirty="0" smtClean="0">
                <a:cs typeface="Consolas" pitchFamily="49" charset="0"/>
              </a:rPr>
              <a:t>based on very old LLVM 2.6 (newer version of LLVM are “too smart”)</a:t>
            </a:r>
          </a:p>
          <a:p>
            <a:r>
              <a:rPr lang="en-US" dirty="0" smtClean="0">
                <a:cs typeface="Consolas" pitchFamily="49" charset="0"/>
              </a:rPr>
              <a:t>Many benchmarks discharged by front-end alone</a:t>
            </a:r>
          </a:p>
          <a:p>
            <a:pPr lvl="1"/>
            <a:r>
              <a:rPr lang="en-US" dirty="0" smtClean="0">
                <a:cs typeface="Consolas" pitchFamily="49" charset="0"/>
              </a:rPr>
              <a:t>1,321 SAFE (out of 1,592) and 19 UNSAFE (out of 380)</a:t>
            </a:r>
          </a:p>
        </p:txBody>
      </p:sp>
      <p:grpSp>
        <p:nvGrpSpPr>
          <p:cNvPr id="12" name="Group 11"/>
          <p:cNvGrpSpPr/>
          <p:nvPr/>
        </p:nvGrpSpPr>
        <p:grpSpPr>
          <a:xfrm>
            <a:off x="3352800" y="4953000"/>
            <a:ext cx="5638800" cy="1066800"/>
            <a:chOff x="304800" y="4587478"/>
            <a:chExt cx="8534401" cy="1660922"/>
          </a:xfrm>
        </p:grpSpPr>
        <p:sp>
          <p:nvSpPr>
            <p:cNvPr id="4" name="AutoShape 93"/>
            <p:cNvSpPr>
              <a:spLocks/>
            </p:cNvSpPr>
            <p:nvPr/>
          </p:nvSpPr>
          <p:spPr bwMode="auto">
            <a:xfrm>
              <a:off x="2375297" y="4908947"/>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C to LLVM</a:t>
              </a:r>
              <a:endParaRPr lang="en-US" sz="2200" dirty="0">
                <a:solidFill>
                  <a:schemeClr val="tx1"/>
                </a:solidFill>
                <a:ea typeface="Gill Sans Light" charset="0"/>
                <a:cs typeface="Gill Sans Light" charset="0"/>
              </a:endParaRPr>
            </a:p>
          </p:txBody>
        </p:sp>
        <p:cxnSp>
          <p:nvCxnSpPr>
            <p:cNvPr id="5" name="Straight Arrow Connector 4"/>
            <p:cNvCxnSpPr/>
            <p:nvPr/>
          </p:nvCxnSpPr>
          <p:spPr bwMode="auto">
            <a:xfrm>
              <a:off x="1524000" y="5344716"/>
              <a:ext cx="428625"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6" name="TextBox 5"/>
            <p:cNvSpPr txBox="1"/>
            <p:nvPr/>
          </p:nvSpPr>
          <p:spPr>
            <a:xfrm>
              <a:off x="304800" y="4887517"/>
              <a:ext cx="1500189" cy="963606"/>
            </a:xfrm>
            <a:prstGeom prst="rect">
              <a:avLst/>
            </a:prstGeom>
            <a:noFill/>
          </p:spPr>
          <p:txBody>
            <a:bodyPr wrap="square" lIns="64291" tIns="32146" rIns="64291" bIns="32146" rtlCol="0">
              <a:spAutoFit/>
            </a:bodyPr>
            <a:lstStyle/>
            <a:p>
              <a:pPr algn="ctr"/>
              <a:r>
                <a:rPr lang="en-US" sz="1200" dirty="0" smtClean="0"/>
                <a:t>C Program</a:t>
              </a:r>
            </a:p>
            <a:p>
              <a:pPr algn="ctr"/>
              <a:r>
                <a:rPr lang="en-US" sz="1200" dirty="0" smtClean="0"/>
                <a:t>with assertions</a:t>
              </a:r>
              <a:endParaRPr lang="en-US" sz="1200" dirty="0"/>
            </a:p>
          </p:txBody>
        </p:sp>
        <p:cxnSp>
          <p:nvCxnSpPr>
            <p:cNvPr id="7" name="Straight Arrow Connector 6"/>
            <p:cNvCxnSpPr/>
            <p:nvPr/>
          </p:nvCxnSpPr>
          <p:spPr bwMode="auto">
            <a:xfrm>
              <a:off x="4090913" y="5391150"/>
              <a:ext cx="481087"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8" name="AutoShape 93"/>
            <p:cNvSpPr>
              <a:spLocks/>
            </p:cNvSpPr>
            <p:nvPr/>
          </p:nvSpPr>
          <p:spPr bwMode="auto">
            <a:xfrm>
              <a:off x="4732734" y="4908947"/>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dirty="0" smtClean="0">
                  <a:solidFill>
                    <a:schemeClr val="tx1"/>
                  </a:solidFill>
                  <a:ea typeface="Gill Sans Light" charset="0"/>
                  <a:cs typeface="Gill Sans Light" charset="0"/>
                </a:rPr>
                <a:t>Optimizer</a:t>
              </a:r>
              <a:endParaRPr lang="en-US" dirty="0">
                <a:solidFill>
                  <a:schemeClr val="tx1"/>
                </a:solidFill>
                <a:ea typeface="Gill Sans Light" charset="0"/>
                <a:cs typeface="Gill Sans Light" charset="0"/>
              </a:endParaRPr>
            </a:p>
          </p:txBody>
        </p:sp>
        <p:cxnSp>
          <p:nvCxnSpPr>
            <p:cNvPr id="9" name="Straight Arrow Connector 8"/>
            <p:cNvCxnSpPr/>
            <p:nvPr/>
          </p:nvCxnSpPr>
          <p:spPr bwMode="auto">
            <a:xfrm>
              <a:off x="6448351" y="5391150"/>
              <a:ext cx="481087" cy="1117"/>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10" name="AutoShape 93"/>
            <p:cNvSpPr>
              <a:spLocks/>
            </p:cNvSpPr>
            <p:nvPr/>
          </p:nvSpPr>
          <p:spPr bwMode="auto">
            <a:xfrm>
              <a:off x="7036594" y="4908947"/>
              <a:ext cx="1607344"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000" dirty="0" err="1" smtClean="0">
                  <a:solidFill>
                    <a:schemeClr val="tx1"/>
                  </a:solidFill>
                  <a:ea typeface="Gill Sans Light" charset="0"/>
                  <a:cs typeface="Gill Sans Light" charset="0"/>
                </a:rPr>
                <a:t>Cutpoint</a:t>
              </a:r>
              <a:r>
                <a:rPr lang="en-US" sz="2000" dirty="0" smtClean="0">
                  <a:solidFill>
                    <a:schemeClr val="tx1"/>
                  </a:solidFill>
                  <a:ea typeface="Gill Sans Light" charset="0"/>
                  <a:cs typeface="Gill Sans Light" charset="0"/>
                </a:rPr>
                <a:t> Graph</a:t>
              </a:r>
              <a:endParaRPr lang="en-US" sz="2000" dirty="0">
                <a:solidFill>
                  <a:schemeClr val="tx1"/>
                </a:solidFill>
                <a:ea typeface="Gill Sans Light" charset="0"/>
                <a:cs typeface="Gill Sans Light" charset="0"/>
              </a:endParaRPr>
            </a:p>
          </p:txBody>
        </p:sp>
        <p:sp>
          <p:nvSpPr>
            <p:cNvPr id="11" name="Rectangle 10"/>
            <p:cNvSpPr/>
            <p:nvPr/>
          </p:nvSpPr>
          <p:spPr bwMode="auto">
            <a:xfrm>
              <a:off x="2133601" y="4587478"/>
              <a:ext cx="6705600" cy="1660922"/>
            </a:xfrm>
            <a:prstGeom prst="rect">
              <a:avLst/>
            </a:prstGeom>
            <a:noFill/>
            <a:ln w="38100" cap="flat" cmpd="sng" algn="ctr">
              <a:solidFill>
                <a:srgbClr val="6C7472"/>
              </a:solidFill>
              <a:prstDash val="dot"/>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87798"/>
          </a:xfrm>
        </p:spPr>
        <p:txBody>
          <a:bodyPr/>
          <a:lstStyle/>
          <a:p>
            <a:r>
              <a:rPr lang="en-US" dirty="0" err="1" smtClean="0"/>
              <a:t>Vinta</a:t>
            </a:r>
            <a:r>
              <a:rPr lang="en-US" dirty="0" smtClean="0"/>
              <a:t>: Verification with INTERP and AI</a:t>
            </a:r>
            <a:endParaRPr lang="en-US" dirty="0"/>
          </a:p>
        </p:txBody>
      </p:sp>
      <p:sp>
        <p:nvSpPr>
          <p:cNvPr id="91" name="Content Placeholder 90"/>
          <p:cNvSpPr>
            <a:spLocks noGrp="1"/>
          </p:cNvSpPr>
          <p:nvPr>
            <p:ph sz="half" idx="2"/>
          </p:nvPr>
        </p:nvSpPr>
        <p:spPr>
          <a:xfrm>
            <a:off x="685800" y="4419600"/>
            <a:ext cx="4040188" cy="2087563"/>
          </a:xfrm>
        </p:spPr>
        <p:txBody>
          <a:bodyPr/>
          <a:lstStyle/>
          <a:p>
            <a:pPr lvl="1"/>
            <a:r>
              <a:rPr lang="en-US" dirty="0" smtClean="0"/>
              <a:t>uses </a:t>
            </a:r>
            <a:r>
              <a:rPr lang="en-US" dirty="0" err="1" smtClean="0"/>
              <a:t>Cutpoint</a:t>
            </a:r>
            <a:r>
              <a:rPr lang="en-US" dirty="0" smtClean="0"/>
              <a:t> Graph (CPG)</a:t>
            </a:r>
          </a:p>
          <a:p>
            <a:pPr lvl="1"/>
            <a:r>
              <a:rPr lang="en-US" dirty="0" smtClean="0"/>
              <a:t>maintains an unrolling of CPG</a:t>
            </a:r>
          </a:p>
          <a:p>
            <a:pPr lvl="1"/>
            <a:r>
              <a:rPr lang="en-US" dirty="0" smtClean="0"/>
              <a:t>computes disjunctive invariants</a:t>
            </a:r>
          </a:p>
          <a:p>
            <a:pPr lvl="1"/>
            <a:r>
              <a:rPr lang="en-US" dirty="0" smtClean="0"/>
              <a:t>uses novel </a:t>
            </a:r>
            <a:r>
              <a:rPr lang="en-US" dirty="0" err="1" smtClean="0"/>
              <a:t>powerset</a:t>
            </a:r>
            <a:r>
              <a:rPr lang="en-US" dirty="0" smtClean="0"/>
              <a:t> widening </a:t>
            </a:r>
            <a:endParaRPr lang="en-US" dirty="0"/>
          </a:p>
        </p:txBody>
      </p:sp>
      <p:sp>
        <p:nvSpPr>
          <p:cNvPr id="93" name="Content Placeholder 92"/>
          <p:cNvSpPr>
            <a:spLocks noGrp="1"/>
          </p:cNvSpPr>
          <p:nvPr>
            <p:ph sz="quarter" idx="4"/>
          </p:nvPr>
        </p:nvSpPr>
        <p:spPr>
          <a:xfrm>
            <a:off x="4873625" y="4419602"/>
            <a:ext cx="4041775" cy="1523998"/>
          </a:xfrm>
        </p:spPr>
        <p:txBody>
          <a:bodyPr/>
          <a:lstStyle/>
          <a:p>
            <a:pPr lvl="1"/>
            <a:r>
              <a:rPr lang="en-US" dirty="0" smtClean="0"/>
              <a:t>uses SMT to check for CEX</a:t>
            </a:r>
          </a:p>
          <a:p>
            <a:pPr lvl="1"/>
            <a:r>
              <a:rPr lang="en-US" dirty="0" smtClean="0"/>
              <a:t>DAG Interpolation for Refinement</a:t>
            </a:r>
          </a:p>
          <a:p>
            <a:pPr lvl="1"/>
            <a:r>
              <a:rPr lang="en-US" dirty="0" smtClean="0"/>
              <a:t>Guided by AI-computed </a:t>
            </a:r>
            <a:r>
              <a:rPr lang="en-US" dirty="0" err="1" smtClean="0"/>
              <a:t>Invs</a:t>
            </a:r>
            <a:r>
              <a:rPr lang="en-US" dirty="0" smtClean="0"/>
              <a:t> </a:t>
            </a:r>
          </a:p>
          <a:p>
            <a:pPr lvl="1"/>
            <a:r>
              <a:rPr lang="en-US" dirty="0" smtClean="0"/>
              <a:t>Fills in “gaps” in AI</a:t>
            </a:r>
          </a:p>
        </p:txBody>
      </p:sp>
      <p:pic>
        <p:nvPicPr>
          <p:cNvPr id="6" name="Picture 2"/>
          <p:cNvPicPr>
            <a:picLocks noChangeAspect="1" noChangeArrowheads="1"/>
          </p:cNvPicPr>
          <p:nvPr/>
        </p:nvPicPr>
        <p:blipFill>
          <a:blip r:embed="rId2" cstate="print"/>
          <a:srcRect l="16937" t="6730" r="18396" b="19241"/>
          <a:stretch>
            <a:fillRect/>
          </a:stretch>
        </p:blipFill>
        <p:spPr bwMode="auto">
          <a:xfrm>
            <a:off x="7772400" y="228600"/>
            <a:ext cx="1143000" cy="598715"/>
          </a:xfrm>
          <a:prstGeom prst="rect">
            <a:avLst/>
          </a:prstGeom>
          <a:ln>
            <a:noFill/>
          </a:ln>
          <a:effectLst>
            <a:outerShdw blurRad="292100" dist="139700" dir="2700000" algn="tl" rotWithShape="0">
              <a:srgbClr val="333333">
                <a:alpha val="65000"/>
              </a:srgbClr>
            </a:outerShdw>
          </a:effectLst>
        </p:spPr>
      </p:pic>
      <p:sp>
        <p:nvSpPr>
          <p:cNvPr id="52" name="Rounded Rectangle 51"/>
          <p:cNvSpPr/>
          <p:nvPr/>
        </p:nvSpPr>
        <p:spPr bwMode="auto">
          <a:xfrm>
            <a:off x="2286000" y="2590800"/>
            <a:ext cx="2133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r>
              <a:rPr lang="en-US" sz="2000" b="1" dirty="0" smtClean="0">
                <a:latin typeface="Arial" charset="0"/>
                <a:ea typeface="ＭＳ Ｐゴシック" pitchFamily="1" charset="-128"/>
              </a:rPr>
              <a:t>Abstract</a:t>
            </a:r>
          </a:p>
          <a:p>
            <a:pPr algn="ctr" fontAlgn="base">
              <a:spcBef>
                <a:spcPct val="50000"/>
              </a:spcBef>
              <a:spcAft>
                <a:spcPct val="0"/>
              </a:spcAft>
            </a:pPr>
            <a:r>
              <a:rPr lang="en-US" sz="2000" b="1" dirty="0" smtClean="0">
                <a:latin typeface="Arial" charset="0"/>
                <a:ea typeface="ＭＳ Ｐゴシック" pitchFamily="1" charset="-128"/>
              </a:rPr>
              <a:t>Interpretation</a:t>
            </a:r>
          </a:p>
        </p:txBody>
      </p:sp>
      <p:sp>
        <p:nvSpPr>
          <p:cNvPr id="53" name="Rounded Rectangle 52"/>
          <p:cNvSpPr/>
          <p:nvPr/>
        </p:nvSpPr>
        <p:spPr bwMode="auto">
          <a:xfrm>
            <a:off x="5867400" y="2584449"/>
            <a:ext cx="2133600" cy="9906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bodyPr>
          <a:lstStyle/>
          <a:p>
            <a:pPr algn="ctr" fontAlgn="base">
              <a:spcBef>
                <a:spcPct val="50000"/>
              </a:spcBef>
              <a:spcAft>
                <a:spcPct val="0"/>
              </a:spcAft>
            </a:pPr>
            <a:r>
              <a:rPr lang="en-US" sz="2000" b="1" dirty="0" smtClean="0">
                <a:latin typeface="Arial" charset="0"/>
                <a:ea typeface="ＭＳ Ｐゴシック" pitchFamily="1" charset="-128"/>
              </a:rPr>
              <a:t>Refinement</a:t>
            </a:r>
          </a:p>
        </p:txBody>
      </p:sp>
      <p:cxnSp>
        <p:nvCxnSpPr>
          <p:cNvPr id="56" name="Curved Connector 55"/>
          <p:cNvCxnSpPr>
            <a:stCxn id="52" idx="0"/>
            <a:endCxn id="53" idx="0"/>
          </p:cNvCxnSpPr>
          <p:nvPr/>
        </p:nvCxnSpPr>
        <p:spPr bwMode="auto">
          <a:xfrm rot="5400000" flipH="1" flipV="1">
            <a:off x="5140325" y="796925"/>
            <a:ext cx="6351" cy="3581400"/>
          </a:xfrm>
          <a:prstGeom prst="curvedConnector3">
            <a:avLst>
              <a:gd name="adj1" fmla="val 6753490"/>
            </a:avLst>
          </a:prstGeom>
          <a:ln w="76200" cap="flat">
            <a:headEnd type="none" w="med" len="med"/>
            <a:tailEnd type="triangle"/>
          </a:ln>
        </p:spPr>
        <p:style>
          <a:lnRef idx="3">
            <a:schemeClr val="dk1"/>
          </a:lnRef>
          <a:fillRef idx="0">
            <a:schemeClr val="dk1"/>
          </a:fillRef>
          <a:effectRef idx="2">
            <a:schemeClr val="dk1"/>
          </a:effectRef>
          <a:fontRef idx="minor">
            <a:schemeClr val="tx1"/>
          </a:fontRef>
        </p:style>
      </p:cxnSp>
      <p:cxnSp>
        <p:nvCxnSpPr>
          <p:cNvPr id="67" name="Curved Connector 66"/>
          <p:cNvCxnSpPr>
            <a:stCxn id="53" idx="2"/>
            <a:endCxn id="52" idx="2"/>
          </p:cNvCxnSpPr>
          <p:nvPr/>
        </p:nvCxnSpPr>
        <p:spPr bwMode="auto">
          <a:xfrm rot="5400000">
            <a:off x="5140325" y="1787524"/>
            <a:ext cx="6351" cy="3581400"/>
          </a:xfrm>
          <a:prstGeom prst="curvedConnector3">
            <a:avLst>
              <a:gd name="adj1" fmla="val 6099026"/>
            </a:avLst>
          </a:prstGeom>
          <a:ln w="76200" cap="flat">
            <a:headEnd type="none" w="med" len="med"/>
            <a:tailEnd type="triangle"/>
          </a:ln>
        </p:spPr>
        <p:style>
          <a:lnRef idx="3">
            <a:schemeClr val="dk1"/>
          </a:lnRef>
          <a:fillRef idx="0">
            <a:schemeClr val="dk1"/>
          </a:fillRef>
          <a:effectRef idx="2">
            <a:schemeClr val="dk1"/>
          </a:effectRef>
          <a:fontRef idx="minor">
            <a:schemeClr val="tx1"/>
          </a:fontRef>
        </p:style>
      </p:cxnSp>
      <p:sp>
        <p:nvSpPr>
          <p:cNvPr id="73" name="Rectangle 72"/>
          <p:cNvSpPr/>
          <p:nvPr/>
        </p:nvSpPr>
        <p:spPr bwMode="auto">
          <a:xfrm>
            <a:off x="381000" y="2895600"/>
            <a:ext cx="99060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pitchFamily="1" charset="-128"/>
              </a:rPr>
              <a:t>Program</a:t>
            </a:r>
          </a:p>
        </p:txBody>
      </p:sp>
      <p:sp>
        <p:nvSpPr>
          <p:cNvPr id="76" name="Right Arrow 75"/>
          <p:cNvSpPr/>
          <p:nvPr/>
        </p:nvSpPr>
        <p:spPr bwMode="auto">
          <a:xfrm>
            <a:off x="1524000" y="2971800"/>
            <a:ext cx="533400" cy="304800"/>
          </a:xfrm>
          <a:prstGeom prst="right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0" name="Right Arrow 79"/>
          <p:cNvSpPr/>
          <p:nvPr/>
        </p:nvSpPr>
        <p:spPr bwMode="auto">
          <a:xfrm rot="16200000">
            <a:off x="2362200" y="1981200"/>
            <a:ext cx="609600" cy="457200"/>
          </a:xfrm>
          <a:prstGeom prst="right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1" name="Right Arrow 80"/>
          <p:cNvSpPr/>
          <p:nvPr/>
        </p:nvSpPr>
        <p:spPr bwMode="auto">
          <a:xfrm rot="16200000">
            <a:off x="7391400" y="1981200"/>
            <a:ext cx="609600" cy="457200"/>
          </a:xfrm>
          <a:prstGeom prst="right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82" name="Rectangle 81"/>
          <p:cNvSpPr/>
          <p:nvPr/>
        </p:nvSpPr>
        <p:spPr bwMode="auto">
          <a:xfrm>
            <a:off x="1905000" y="1066800"/>
            <a:ext cx="1600200" cy="762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ts val="14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SAFE </a:t>
            </a:r>
          </a:p>
          <a:p>
            <a:pPr marL="0" marR="0" indent="0" algn="ctr" defTabSz="914400" rtl="0" eaLnBrk="1" fontAlgn="base" latinLnBrk="0" hangingPunct="1">
              <a:lnSpc>
                <a:spcPts val="1400"/>
              </a:lnSpc>
              <a:spcBef>
                <a:spcPct val="50000"/>
              </a:spcBef>
              <a:spcAft>
                <a:spcPct val="0"/>
              </a:spcAft>
              <a:buClrTx/>
              <a:buSzTx/>
              <a:buFontTx/>
              <a:buNone/>
              <a:tabLst/>
            </a:pPr>
            <a:r>
              <a:rPr lang="en-US" sz="2000" b="1" dirty="0" smtClean="0">
                <a:latin typeface="Arial" charset="0"/>
                <a:ea typeface="ＭＳ Ｐゴシック" pitchFamily="1" charset="-128"/>
              </a:rPr>
              <a:t>(+Invariant)</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83" name="Rectangle 82"/>
          <p:cNvSpPr/>
          <p:nvPr/>
        </p:nvSpPr>
        <p:spPr bwMode="auto">
          <a:xfrm>
            <a:off x="6934200" y="1066800"/>
            <a:ext cx="1600200" cy="762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ts val="14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rPr>
              <a:t>UNSAFE </a:t>
            </a:r>
          </a:p>
          <a:p>
            <a:pPr marL="0" marR="0" indent="0" algn="ctr" defTabSz="914400" rtl="0" eaLnBrk="1" fontAlgn="base" latinLnBrk="0" hangingPunct="1">
              <a:lnSpc>
                <a:spcPts val="1400"/>
              </a:lnSpc>
              <a:spcBef>
                <a:spcPct val="50000"/>
              </a:spcBef>
              <a:spcAft>
                <a:spcPct val="0"/>
              </a:spcAft>
              <a:buClrTx/>
              <a:buSzTx/>
              <a:buFontTx/>
              <a:buNone/>
              <a:tabLst/>
            </a:pPr>
            <a:r>
              <a:rPr lang="en-US" sz="2000" b="1" dirty="0" smtClean="0">
                <a:latin typeface="Arial" charset="0"/>
                <a:ea typeface="ＭＳ Ｐゴシック" pitchFamily="1" charset="-128"/>
              </a:rPr>
              <a:t>(+CEX)</a:t>
            </a: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84" name="Rectangle 83"/>
          <p:cNvSpPr/>
          <p:nvPr/>
        </p:nvSpPr>
        <p:spPr bwMode="auto">
          <a:xfrm>
            <a:off x="7239000" y="3276600"/>
            <a:ext cx="1524000" cy="4572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ea typeface="ＭＳ Ｐゴシック" pitchFamily="1" charset="-128"/>
              </a:rPr>
              <a:t>Interpolation</a:t>
            </a:r>
          </a:p>
        </p:txBody>
      </p:sp>
      <p:sp>
        <p:nvSpPr>
          <p:cNvPr id="85" name="TextBox 84"/>
          <p:cNvSpPr txBox="1"/>
          <p:nvPr/>
        </p:nvSpPr>
        <p:spPr>
          <a:xfrm>
            <a:off x="4191000" y="1752600"/>
            <a:ext cx="1864613" cy="369332"/>
          </a:xfrm>
          <a:prstGeom prst="rect">
            <a:avLst/>
          </a:prstGeom>
          <a:noFill/>
        </p:spPr>
        <p:txBody>
          <a:bodyPr wrap="none" rtlCol="0">
            <a:spAutoFit/>
          </a:bodyPr>
          <a:lstStyle/>
          <a:p>
            <a:r>
              <a:rPr lang="en-US" dirty="0" smtClean="0"/>
              <a:t>Unsafe Invariant</a:t>
            </a:r>
            <a:endParaRPr lang="en-US" dirty="0"/>
          </a:p>
        </p:txBody>
      </p:sp>
      <p:sp>
        <p:nvSpPr>
          <p:cNvPr id="86" name="TextBox 85"/>
          <p:cNvSpPr txBox="1"/>
          <p:nvPr/>
        </p:nvSpPr>
        <p:spPr>
          <a:xfrm>
            <a:off x="4419600" y="3505200"/>
            <a:ext cx="1620957" cy="369332"/>
          </a:xfrm>
          <a:prstGeom prst="rect">
            <a:avLst/>
          </a:prstGeom>
          <a:noFill/>
        </p:spPr>
        <p:txBody>
          <a:bodyPr wrap="none" rtlCol="0">
            <a:spAutoFit/>
          </a:bodyPr>
          <a:lstStyle/>
          <a:p>
            <a:r>
              <a:rPr lang="en-US" dirty="0" smtClean="0"/>
              <a:t>Strengthening</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UFO</a:t>
            </a:r>
            <a:endParaRPr lang="en-US" dirty="0"/>
          </a:p>
        </p:txBody>
      </p:sp>
      <p:sp>
        <p:nvSpPr>
          <p:cNvPr id="4" name="Slide Number Placeholder 3"/>
          <p:cNvSpPr>
            <a:spLocks noGrp="1"/>
          </p:cNvSpPr>
          <p:nvPr>
            <p:ph type="sldNum" sz="quarter" idx="4294967295"/>
          </p:nvPr>
        </p:nvSpPr>
        <p:spPr>
          <a:xfrm>
            <a:off x="0" y="6249988"/>
            <a:ext cx="1905000" cy="455612"/>
          </a:xfrm>
          <a:prstGeom prst="rect">
            <a:avLst/>
          </a:prstGeom>
        </p:spPr>
        <p:txBody>
          <a:bodyPr/>
          <a:lstStyle/>
          <a:p>
            <a:fld id="{7333C2B4-A699-2B4C-BB11-7E17052F5933}" type="slidenum">
              <a:rPr lang="en-US" smtClean="0"/>
              <a:pPr/>
              <a:t>4</a:t>
            </a:fld>
            <a:endParaRPr lang="en-US"/>
          </a:p>
        </p:txBody>
      </p:sp>
      <p:pic>
        <p:nvPicPr>
          <p:cNvPr id="5" name="Picture 2"/>
          <p:cNvPicPr>
            <a:picLocks noChangeAspect="1" noChangeArrowheads="1"/>
          </p:cNvPicPr>
          <p:nvPr/>
        </p:nvPicPr>
        <p:blipFill>
          <a:blip r:embed="rId2" cstate="print"/>
          <a:srcRect/>
          <a:stretch>
            <a:fillRect/>
          </a:stretch>
        </p:blipFill>
        <p:spPr bwMode="auto">
          <a:xfrm>
            <a:off x="392906" y="1071562"/>
            <a:ext cx="1928813" cy="1928813"/>
          </a:xfrm>
          <a:prstGeom prst="rect">
            <a:avLst/>
          </a:prstGeom>
          <a:noFill/>
          <a:ln w="9525">
            <a:noFill/>
            <a:miter lim="800000"/>
            <a:headEnd/>
            <a:tailEnd/>
          </a:ln>
          <a:effectLst/>
        </p:spPr>
      </p:pic>
      <p:sp>
        <p:nvSpPr>
          <p:cNvPr id="6" name="TextBox 5"/>
          <p:cNvSpPr txBox="1"/>
          <p:nvPr/>
        </p:nvSpPr>
        <p:spPr>
          <a:xfrm>
            <a:off x="2667000" y="986997"/>
            <a:ext cx="6271677" cy="1603803"/>
          </a:xfrm>
          <a:prstGeom prst="rect">
            <a:avLst/>
          </a:prstGeom>
          <a:noFill/>
        </p:spPr>
        <p:txBody>
          <a:bodyPr wrap="square" lIns="64291" tIns="32146" rIns="64291" bIns="32146" rtlCol="0">
            <a:spAutoFit/>
          </a:bodyPr>
          <a:lstStyle/>
          <a:p>
            <a:pPr algn="l">
              <a:buFont typeface="Arial"/>
              <a:buChar char="•"/>
            </a:pPr>
            <a:r>
              <a:rPr lang="en-US" sz="2500" dirty="0" smtClean="0"/>
              <a:t> A </a:t>
            </a:r>
            <a:r>
              <a:rPr lang="en-US" sz="2500" i="1" dirty="0" smtClean="0">
                <a:solidFill>
                  <a:schemeClr val="accent2">
                    <a:lumMod val="75000"/>
                  </a:schemeClr>
                </a:solidFill>
              </a:rPr>
              <a:t>framework</a:t>
            </a:r>
            <a:r>
              <a:rPr lang="en-US" sz="2500" i="1" dirty="0" smtClean="0"/>
              <a:t> </a:t>
            </a:r>
            <a:r>
              <a:rPr lang="en-US" sz="2500" dirty="0" smtClean="0"/>
              <a:t>and a </a:t>
            </a:r>
            <a:r>
              <a:rPr lang="en-US" sz="2500" i="1" dirty="0" smtClean="0">
                <a:solidFill>
                  <a:schemeClr val="accent2">
                    <a:lumMod val="75000"/>
                  </a:schemeClr>
                </a:solidFill>
              </a:rPr>
              <a:t>tool</a:t>
            </a:r>
            <a:r>
              <a:rPr lang="en-US" sz="2500" i="1" dirty="0" smtClean="0"/>
              <a:t> </a:t>
            </a:r>
            <a:r>
              <a:rPr lang="en-US" sz="2500" dirty="0" smtClean="0"/>
              <a:t>for software verification</a:t>
            </a:r>
          </a:p>
          <a:p>
            <a:pPr algn="l">
              <a:buFont typeface="Arial"/>
              <a:buChar char="•"/>
            </a:pPr>
            <a:r>
              <a:rPr lang="en-US" sz="2500" dirty="0" smtClean="0"/>
              <a:t> Tightly integrates </a:t>
            </a:r>
            <a:r>
              <a:rPr lang="en-US" sz="2500" i="1" dirty="0" smtClean="0">
                <a:solidFill>
                  <a:schemeClr val="accent2">
                    <a:lumMod val="75000"/>
                  </a:schemeClr>
                </a:solidFill>
              </a:rPr>
              <a:t>interpolation</a:t>
            </a:r>
            <a:r>
              <a:rPr lang="en-US" sz="2500" dirty="0" smtClean="0">
                <a:solidFill>
                  <a:schemeClr val="accent2">
                    <a:lumMod val="75000"/>
                  </a:schemeClr>
                </a:solidFill>
              </a:rPr>
              <a:t>-</a:t>
            </a:r>
            <a:r>
              <a:rPr lang="en-US" sz="2500" dirty="0" smtClean="0"/>
              <a:t> and </a:t>
            </a:r>
            <a:r>
              <a:rPr lang="en-US" sz="2500" i="1" dirty="0" smtClean="0">
                <a:solidFill>
                  <a:schemeClr val="accent2">
                    <a:lumMod val="75000"/>
                  </a:schemeClr>
                </a:solidFill>
              </a:rPr>
              <a:t>abstraction</a:t>
            </a:r>
            <a:r>
              <a:rPr lang="en-US" sz="2500" dirty="0" smtClean="0">
                <a:solidFill>
                  <a:schemeClr val="accent2">
                    <a:lumMod val="75000"/>
                  </a:schemeClr>
                </a:solidFill>
              </a:rPr>
              <a:t>-based</a:t>
            </a:r>
            <a:r>
              <a:rPr lang="en-US" sz="2500" dirty="0" smtClean="0"/>
              <a:t> techniques</a:t>
            </a:r>
          </a:p>
        </p:txBody>
      </p:sp>
      <p:sp>
        <p:nvSpPr>
          <p:cNvPr id="9" name="TextBox 8"/>
          <p:cNvSpPr txBox="1"/>
          <p:nvPr/>
        </p:nvSpPr>
        <p:spPr>
          <a:xfrm>
            <a:off x="228600" y="4613820"/>
            <a:ext cx="8733234" cy="1372970"/>
          </a:xfrm>
          <a:prstGeom prst="rect">
            <a:avLst/>
          </a:prstGeom>
          <a:noFill/>
        </p:spPr>
        <p:txBody>
          <a:bodyPr wrap="square" lIns="64291" tIns="32146" rIns="64291" bIns="32146" rtlCol="0">
            <a:spAutoFit/>
          </a:bodyPr>
          <a:lstStyle/>
          <a:p>
            <a:pPr algn="l"/>
            <a:r>
              <a:rPr lang="en-US" sz="1700" b="1" dirty="0" smtClean="0"/>
              <a:t>References:</a:t>
            </a:r>
          </a:p>
          <a:p>
            <a:pPr algn="l"/>
            <a:r>
              <a:rPr lang="en-US" sz="1700" dirty="0" smtClean="0">
                <a:solidFill>
                  <a:srgbClr val="407AA6"/>
                </a:solidFill>
              </a:rPr>
              <a:t>[SAS12] </a:t>
            </a:r>
            <a:r>
              <a:rPr lang="en-US" sz="1700" dirty="0" smtClean="0"/>
              <a:t>Craig Interpretation</a:t>
            </a:r>
          </a:p>
          <a:p>
            <a:pPr algn="l"/>
            <a:r>
              <a:rPr lang="en-US" sz="1700" dirty="0" smtClean="0">
                <a:solidFill>
                  <a:srgbClr val="407AA6"/>
                </a:solidFill>
              </a:rPr>
              <a:t>[CAV12] </a:t>
            </a:r>
            <a:r>
              <a:rPr lang="en-US" sz="1700" dirty="0" smtClean="0"/>
              <a:t>UFO: A Framework for Abstraction- and Interpolation-based Software Verification </a:t>
            </a:r>
          </a:p>
          <a:p>
            <a:pPr algn="l"/>
            <a:r>
              <a:rPr lang="en-US" sz="1700" dirty="0" smtClean="0">
                <a:solidFill>
                  <a:srgbClr val="407AA6"/>
                </a:solidFill>
              </a:rPr>
              <a:t>[TACAS12] </a:t>
            </a:r>
            <a:r>
              <a:rPr lang="en-US" sz="1700" dirty="0" smtClean="0"/>
              <a:t>From Under-approximations to Over-approximations and Back</a:t>
            </a:r>
          </a:p>
          <a:p>
            <a:pPr algn="l"/>
            <a:r>
              <a:rPr lang="en-US" sz="1700" dirty="0" smtClean="0">
                <a:solidFill>
                  <a:srgbClr val="407AA6"/>
                </a:solidFill>
              </a:rPr>
              <a:t>[VMCAI12] </a:t>
            </a:r>
            <a:r>
              <a:rPr lang="en-US" sz="1700" dirty="0" smtClean="0"/>
              <a:t>Whale: An Interpolation-based Algorithm for </a:t>
            </a:r>
            <a:r>
              <a:rPr lang="en-US" sz="1700" dirty="0" err="1" smtClean="0"/>
              <a:t>Interprocedural</a:t>
            </a:r>
            <a:r>
              <a:rPr lang="en-US" sz="1700" dirty="0" smtClean="0"/>
              <a:t> Verification</a:t>
            </a:r>
          </a:p>
        </p:txBody>
      </p:sp>
      <p:sp>
        <p:nvSpPr>
          <p:cNvPr id="10" name="AutoShape 93"/>
          <p:cNvSpPr>
            <a:spLocks/>
          </p:cNvSpPr>
          <p:nvPr/>
        </p:nvSpPr>
        <p:spPr bwMode="auto">
          <a:xfrm>
            <a:off x="1524000" y="3352800"/>
            <a:ext cx="5840016"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800" dirty="0" smtClean="0">
                <a:ea typeface="Gill Sans Light" charset="0"/>
                <a:cs typeface="Gill Sans Light" charset="0"/>
              </a:rPr>
              <a:t>Check it out at:</a:t>
            </a:r>
          </a:p>
          <a:p>
            <a:pPr algn="ctr"/>
            <a:r>
              <a:rPr lang="en-US" sz="2800" dirty="0" smtClean="0">
                <a:ea typeface="Gill Sans Light" charset="0"/>
                <a:cs typeface="Gill Sans Light" charset="0"/>
                <a:hlinkClick r:id="rId3"/>
              </a:rPr>
              <a:t>http://bitbucket.org/arieg/ufo</a:t>
            </a:r>
            <a:endParaRPr lang="en-US" sz="2800" dirty="0">
              <a:ea typeface="Gill Sans Light" charset="0"/>
              <a:cs typeface="Gill Sans Light"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Boxes Abstract Domain: Semantic View</a:t>
            </a:r>
            <a:r>
              <a:rPr lang="en-US" baseline="30000" dirty="0" smtClean="0"/>
              <a:t> *</a:t>
            </a:r>
            <a:endParaRPr lang="en-US" dirty="0"/>
          </a:p>
        </p:txBody>
      </p:sp>
      <p:sp>
        <p:nvSpPr>
          <p:cNvPr id="3" name="Content Placeholder 2"/>
          <p:cNvSpPr>
            <a:spLocks noGrp="1"/>
          </p:cNvSpPr>
          <p:nvPr>
            <p:ph idx="1"/>
          </p:nvPr>
        </p:nvSpPr>
        <p:spPr>
          <a:xfrm>
            <a:off x="1143000" y="4343400"/>
            <a:ext cx="7086600" cy="1295400"/>
          </a:xfrm>
        </p:spPr>
        <p:style>
          <a:lnRef idx="1">
            <a:schemeClr val="dk1"/>
          </a:lnRef>
          <a:fillRef idx="2">
            <a:schemeClr val="dk1"/>
          </a:fillRef>
          <a:effectRef idx="1">
            <a:schemeClr val="dk1"/>
          </a:effectRef>
          <a:fontRef idx="minor">
            <a:schemeClr val="dk1"/>
          </a:fontRef>
        </p:style>
        <p:txBody>
          <a:bodyPr tIns="137160"/>
          <a:lstStyle/>
          <a:p>
            <a:pPr algn="ctr"/>
            <a:r>
              <a:rPr lang="en-US" dirty="0" smtClean="0"/>
              <a:t>Boxes are “finite union of box values”</a:t>
            </a:r>
          </a:p>
          <a:p>
            <a:pPr algn="ctr"/>
            <a:r>
              <a:rPr lang="en-US" dirty="0" smtClean="0"/>
              <a:t>(alternatively)</a:t>
            </a:r>
          </a:p>
          <a:p>
            <a:pPr algn="ctr"/>
            <a:r>
              <a:rPr lang="en-US" dirty="0" smtClean="0"/>
              <a:t>Boxes are “Boolean formulas over interval constraints”</a:t>
            </a:r>
          </a:p>
        </p:txBody>
      </p:sp>
      <p:cxnSp>
        <p:nvCxnSpPr>
          <p:cNvPr id="7" name="Straight Arrow Connector 6"/>
          <p:cNvCxnSpPr/>
          <p:nvPr/>
        </p:nvCxnSpPr>
        <p:spPr bwMode="auto">
          <a:xfrm rot="5400000" flipH="1" flipV="1">
            <a:off x="-532606" y="2742406"/>
            <a:ext cx="21336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10800000" flipH="1" flipV="1">
            <a:off x="381000" y="3657600"/>
            <a:ext cx="21336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11" name="Rectangle 10"/>
          <p:cNvSpPr/>
          <p:nvPr/>
        </p:nvSpPr>
        <p:spPr bwMode="auto">
          <a:xfrm>
            <a:off x="762000" y="2362200"/>
            <a:ext cx="5334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2" name="Rectangle 11"/>
          <p:cNvSpPr/>
          <p:nvPr/>
        </p:nvSpPr>
        <p:spPr bwMode="auto">
          <a:xfrm>
            <a:off x="1447800" y="2819400"/>
            <a:ext cx="5334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13" name="Straight Arrow Connector 12"/>
          <p:cNvCxnSpPr/>
          <p:nvPr/>
        </p:nvCxnSpPr>
        <p:spPr bwMode="auto">
          <a:xfrm rot="5400000" flipH="1" flipV="1">
            <a:off x="2058195" y="2742406"/>
            <a:ext cx="21336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flipH="1" flipV="1">
            <a:off x="2971801" y="3657600"/>
            <a:ext cx="21336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15" name="Rectangle 14"/>
          <p:cNvSpPr/>
          <p:nvPr/>
        </p:nvSpPr>
        <p:spPr bwMode="auto">
          <a:xfrm>
            <a:off x="3505201" y="2362200"/>
            <a:ext cx="533400" cy="9144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16" name="Rectangle 15"/>
          <p:cNvSpPr/>
          <p:nvPr/>
        </p:nvSpPr>
        <p:spPr bwMode="auto">
          <a:xfrm>
            <a:off x="4038601" y="2819400"/>
            <a:ext cx="5334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17" name="Straight Arrow Connector 16"/>
          <p:cNvCxnSpPr/>
          <p:nvPr/>
        </p:nvCxnSpPr>
        <p:spPr bwMode="auto">
          <a:xfrm rot="5400000" flipH="1" flipV="1">
            <a:off x="4801394" y="2742406"/>
            <a:ext cx="21336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5715000" y="3657600"/>
            <a:ext cx="2667000" cy="1588"/>
          </a:xfrm>
          <a:prstGeom prst="straightConnector1">
            <a:avLst/>
          </a:prstGeom>
          <a:solidFill>
            <a:srgbClr val="5CA1FB"/>
          </a:solidFill>
          <a:ln w="38100" cap="flat" cmpd="sng" algn="ctr">
            <a:solidFill>
              <a:schemeClr val="tx1"/>
            </a:solidFill>
            <a:prstDash val="solid"/>
            <a:round/>
            <a:headEnd type="none" w="med" len="med"/>
            <a:tailEnd type="arrow"/>
          </a:ln>
          <a:effectLst/>
        </p:spPr>
      </p:cxnSp>
      <p:sp>
        <p:nvSpPr>
          <p:cNvPr id="19" name="Rectangle 18"/>
          <p:cNvSpPr/>
          <p:nvPr/>
        </p:nvSpPr>
        <p:spPr bwMode="auto">
          <a:xfrm>
            <a:off x="6019800" y="2438400"/>
            <a:ext cx="533400" cy="9144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0" name="Rectangle 19"/>
          <p:cNvSpPr/>
          <p:nvPr/>
        </p:nvSpPr>
        <p:spPr bwMode="auto">
          <a:xfrm>
            <a:off x="6553200" y="2895600"/>
            <a:ext cx="533400" cy="457200"/>
          </a:xfrm>
          <a:prstGeom prst="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sp>
        <p:nvSpPr>
          <p:cNvPr id="21" name="Rectangle 20"/>
          <p:cNvSpPr/>
          <p:nvPr/>
        </p:nvSpPr>
        <p:spPr bwMode="auto">
          <a:xfrm>
            <a:off x="6553200" y="1219200"/>
            <a:ext cx="1600200" cy="990600"/>
          </a:xfrm>
          <a:prstGeom prst="rect">
            <a:avLst/>
          </a:prstGeom>
          <a:solidFill>
            <a:srgbClr val="5CA1FB"/>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a typeface="ＭＳ Ｐゴシック" pitchFamily="1" charset="-128"/>
            </a:endParaRPr>
          </a:p>
        </p:txBody>
      </p:sp>
      <p:cxnSp>
        <p:nvCxnSpPr>
          <p:cNvPr id="24" name="Straight Connector 23"/>
          <p:cNvCxnSpPr/>
          <p:nvPr/>
        </p:nvCxnSpPr>
        <p:spPr bwMode="auto">
          <a:xfrm>
            <a:off x="6553200" y="1219200"/>
            <a:ext cx="1600200" cy="0"/>
          </a:xfrm>
          <a:prstGeom prst="line">
            <a:avLst/>
          </a:prstGeom>
          <a:solidFill>
            <a:srgbClr val="5CA1FB"/>
          </a:solidFill>
          <a:ln w="381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6553200" y="1219200"/>
            <a:ext cx="0" cy="990600"/>
          </a:xfrm>
          <a:prstGeom prst="line">
            <a:avLst/>
          </a:prstGeom>
          <a:solidFill>
            <a:srgbClr val="5CA1FB"/>
          </a:solidFill>
          <a:ln w="3810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6553200" y="2209800"/>
            <a:ext cx="1600200" cy="0"/>
          </a:xfrm>
          <a:prstGeom prst="line">
            <a:avLst/>
          </a:prstGeom>
          <a:solidFill>
            <a:srgbClr val="5CA1FB"/>
          </a:solidFill>
          <a:ln w="38100" cap="flat" cmpd="sng" algn="ctr">
            <a:solidFill>
              <a:schemeClr val="tx1"/>
            </a:solidFill>
            <a:prstDash val="solid"/>
            <a:round/>
            <a:headEnd type="none" w="med" len="med"/>
            <a:tailEnd type="none" w="med" len="med"/>
          </a:ln>
          <a:effectLst/>
        </p:spPr>
      </p:cxnSp>
      <p:sp>
        <p:nvSpPr>
          <p:cNvPr id="22" name="TextBox 21"/>
          <p:cNvSpPr txBox="1"/>
          <p:nvPr/>
        </p:nvSpPr>
        <p:spPr>
          <a:xfrm>
            <a:off x="7024353" y="5804079"/>
            <a:ext cx="1999265" cy="276999"/>
          </a:xfrm>
          <a:prstGeom prst="rect">
            <a:avLst/>
          </a:prstGeom>
          <a:noFill/>
        </p:spPr>
        <p:txBody>
          <a:bodyPr wrap="none" rtlCol="0">
            <a:spAutoFit/>
          </a:bodyPr>
          <a:lstStyle/>
          <a:p>
            <a:r>
              <a:rPr lang="en-US" sz="1200" baseline="30000" dirty="0" smtClean="0"/>
              <a:t>*</a:t>
            </a:r>
            <a:r>
              <a:rPr lang="en-US" sz="1200" dirty="0" smtClean="0"/>
              <a:t>joint work w/ </a:t>
            </a:r>
            <a:r>
              <a:rPr lang="en-US" sz="1200" dirty="0" err="1" smtClean="0"/>
              <a:t>Sagar</a:t>
            </a:r>
            <a:r>
              <a:rPr lang="en-US" sz="1200" dirty="0" smtClean="0"/>
              <a:t> </a:t>
            </a:r>
            <a:r>
              <a:rPr lang="en-US" sz="1200" dirty="0" err="1" smtClean="0"/>
              <a:t>Chaki</a:t>
            </a:r>
            <a:endParaRPr lang="en-US" sz="12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Decision Diagrams in a Nutshell</a:t>
            </a:r>
            <a:r>
              <a:rPr lang="en-US" baseline="30000" dirty="0" smtClean="0"/>
              <a:t>*</a:t>
            </a:r>
            <a:endParaRPr lang="en-US" baseline="30000" dirty="0"/>
          </a:p>
        </p:txBody>
      </p:sp>
      <p:sp>
        <p:nvSpPr>
          <p:cNvPr id="22" name="Rounded Rectangle 21"/>
          <p:cNvSpPr/>
          <p:nvPr/>
        </p:nvSpPr>
        <p:spPr bwMode="auto">
          <a:xfrm>
            <a:off x="1905000" y="1752600"/>
            <a:ext cx="1524000" cy="6096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6" charset="-128"/>
              </a:rPr>
              <a:t>x + 2y &lt; 10</a:t>
            </a:r>
          </a:p>
        </p:txBody>
      </p:sp>
      <p:sp>
        <p:nvSpPr>
          <p:cNvPr id="23" name="Rounded Rectangle 22"/>
          <p:cNvSpPr/>
          <p:nvPr/>
        </p:nvSpPr>
        <p:spPr bwMode="auto">
          <a:xfrm>
            <a:off x="838200" y="2971800"/>
            <a:ext cx="1066800" cy="609600"/>
          </a:xfrm>
          <a:prstGeom prst="roundRect">
            <a:avLst/>
          </a:prstGeom>
          <a:solidFill>
            <a:srgbClr val="5CA1FB"/>
          </a:solidFill>
          <a:ln w="38100"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6" charset="-128"/>
              </a:rPr>
              <a:t>z &lt; 10</a:t>
            </a:r>
          </a:p>
        </p:txBody>
      </p:sp>
      <p:cxnSp>
        <p:nvCxnSpPr>
          <p:cNvPr id="25" name="Straight Arrow Connector 24"/>
          <p:cNvCxnSpPr>
            <a:stCxn id="22" idx="2"/>
            <a:endCxn id="23" idx="0"/>
          </p:cNvCxnSpPr>
          <p:nvPr/>
        </p:nvCxnSpPr>
        <p:spPr bwMode="auto">
          <a:xfrm rot="5400000">
            <a:off x="1714500" y="2019300"/>
            <a:ext cx="609600" cy="1295400"/>
          </a:xfrm>
          <a:prstGeom prst="straightConnector1">
            <a:avLst/>
          </a:prstGeom>
          <a:solidFill>
            <a:srgbClr val="5CA1FB"/>
          </a:solidFill>
          <a:ln w="50800" cap="flat" cmpd="sng" algn="ctr">
            <a:solidFill>
              <a:schemeClr val="tx1"/>
            </a:solidFill>
            <a:prstDash val="dash"/>
            <a:round/>
            <a:headEnd type="none" w="med" len="med"/>
            <a:tailEnd type="arrow"/>
          </a:ln>
          <a:effectLst/>
        </p:spPr>
      </p:cxnSp>
      <p:sp>
        <p:nvSpPr>
          <p:cNvPr id="29" name="Rounded Rectangle 28"/>
          <p:cNvSpPr/>
          <p:nvPr/>
        </p:nvSpPr>
        <p:spPr bwMode="auto">
          <a:xfrm>
            <a:off x="2438400" y="4495800"/>
            <a:ext cx="457200" cy="381000"/>
          </a:xfrm>
          <a:prstGeom prst="roundRect">
            <a:avLst/>
          </a:prstGeom>
          <a:ln w="38100">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6" charset="-128"/>
              </a:rPr>
              <a:t>1</a:t>
            </a:r>
          </a:p>
        </p:txBody>
      </p:sp>
      <p:sp>
        <p:nvSpPr>
          <p:cNvPr id="30" name="Rounded Rectangle 29"/>
          <p:cNvSpPr/>
          <p:nvPr/>
        </p:nvSpPr>
        <p:spPr bwMode="auto">
          <a:xfrm>
            <a:off x="1143000" y="4495800"/>
            <a:ext cx="457200" cy="381000"/>
          </a:xfrm>
          <a:prstGeom prst="roundRect">
            <a:avLst>
              <a:gd name="adj" fmla="val 0"/>
            </a:avLst>
          </a:prstGeom>
          <a:ln w="38100">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6" charset="-128"/>
              </a:rPr>
              <a:t>0</a:t>
            </a:r>
          </a:p>
        </p:txBody>
      </p:sp>
      <p:cxnSp>
        <p:nvCxnSpPr>
          <p:cNvPr id="31" name="Straight Arrow Connector 30"/>
          <p:cNvCxnSpPr>
            <a:stCxn id="23" idx="2"/>
            <a:endCxn id="30" idx="0"/>
          </p:cNvCxnSpPr>
          <p:nvPr/>
        </p:nvCxnSpPr>
        <p:spPr bwMode="auto">
          <a:xfrm rot="5400000">
            <a:off x="914400" y="4038600"/>
            <a:ext cx="914400" cy="1588"/>
          </a:xfrm>
          <a:prstGeom prst="straightConnector1">
            <a:avLst/>
          </a:prstGeom>
          <a:solidFill>
            <a:srgbClr val="5CA1FB"/>
          </a:solidFill>
          <a:ln w="50800" cap="flat" cmpd="sng" algn="ctr">
            <a:solidFill>
              <a:schemeClr val="tx1"/>
            </a:solidFill>
            <a:prstDash val="dash"/>
            <a:round/>
            <a:headEnd type="none" w="med" len="med"/>
            <a:tailEnd type="arrow"/>
          </a:ln>
          <a:effectLst/>
        </p:spPr>
      </p:cxnSp>
      <p:cxnSp>
        <p:nvCxnSpPr>
          <p:cNvPr id="34" name="Straight Arrow Connector 33"/>
          <p:cNvCxnSpPr>
            <a:stCxn id="22" idx="2"/>
            <a:endCxn id="29" idx="0"/>
          </p:cNvCxnSpPr>
          <p:nvPr/>
        </p:nvCxnSpPr>
        <p:spPr bwMode="auto">
          <a:xfrm rot="5400000">
            <a:off x="1600200" y="3429000"/>
            <a:ext cx="2133600" cy="1588"/>
          </a:xfrm>
          <a:prstGeom prst="straightConnector1">
            <a:avLst/>
          </a:prstGeom>
          <a:solidFill>
            <a:srgbClr val="5CA1FB"/>
          </a:solidFill>
          <a:ln w="50800" cap="flat" cmpd="sng" algn="ctr">
            <a:solidFill>
              <a:schemeClr val="tx1"/>
            </a:solidFill>
            <a:prstDash val="solid"/>
            <a:round/>
            <a:headEnd type="none" w="med" len="med"/>
            <a:tailEnd type="arrow"/>
          </a:ln>
          <a:effectLst/>
        </p:spPr>
      </p:cxnSp>
      <p:cxnSp>
        <p:nvCxnSpPr>
          <p:cNvPr id="37" name="Straight Arrow Connector 36"/>
          <p:cNvCxnSpPr>
            <a:stCxn id="23" idx="2"/>
            <a:endCxn id="29" idx="0"/>
          </p:cNvCxnSpPr>
          <p:nvPr/>
        </p:nvCxnSpPr>
        <p:spPr bwMode="auto">
          <a:xfrm rot="16200000" flipH="1">
            <a:off x="1562100" y="3390900"/>
            <a:ext cx="914400" cy="1295400"/>
          </a:xfrm>
          <a:prstGeom prst="straightConnector1">
            <a:avLst/>
          </a:prstGeom>
          <a:solidFill>
            <a:srgbClr val="5CA1FB"/>
          </a:solidFill>
          <a:ln w="50800" cap="flat" cmpd="sng" algn="ctr">
            <a:solidFill>
              <a:schemeClr val="tx1"/>
            </a:solidFill>
            <a:prstDash val="solid"/>
            <a:round/>
            <a:headEnd type="none" w="med" len="med"/>
            <a:tailEnd type="arrow"/>
          </a:ln>
          <a:effectLst/>
        </p:spPr>
      </p:cxnSp>
      <p:sp>
        <p:nvSpPr>
          <p:cNvPr id="42" name="TextBox 41"/>
          <p:cNvSpPr txBox="1"/>
          <p:nvPr/>
        </p:nvSpPr>
        <p:spPr>
          <a:xfrm>
            <a:off x="685800" y="990600"/>
            <a:ext cx="3190297"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dirty="0" smtClean="0"/>
              <a:t>Linear Decision Diagram</a:t>
            </a:r>
            <a:endParaRPr lang="en-US" sz="2000" dirty="0"/>
          </a:p>
        </p:txBody>
      </p:sp>
      <p:sp>
        <p:nvSpPr>
          <p:cNvPr id="43" name="Rounded Rectangular Callout 42"/>
          <p:cNvSpPr/>
          <p:nvPr/>
        </p:nvSpPr>
        <p:spPr bwMode="auto">
          <a:xfrm>
            <a:off x="3505200" y="2514600"/>
            <a:ext cx="1066800" cy="609600"/>
          </a:xfrm>
          <a:prstGeom prst="wedgeRoundRectCallout">
            <a:avLst>
              <a:gd name="adj1" fmla="val -98611"/>
              <a:gd name="adj2" fmla="val -88827"/>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0" dirty="0" smtClean="0"/>
              <a:t>decision</a:t>
            </a:r>
            <a:endParaRPr lang="en-US" sz="2000" b="0" dirty="0"/>
          </a:p>
          <a:p>
            <a:pPr marL="0" marR="0" indent="0" algn="ctr" defTabSz="914400" rtl="0" eaLnBrk="1" fontAlgn="base" latinLnBrk="0" hangingPunct="1">
              <a:lnSpc>
                <a:spcPts val="100"/>
              </a:lnSpc>
              <a:spcBef>
                <a:spcPct val="50000"/>
              </a:spcBef>
              <a:spcAft>
                <a:spcPct val="0"/>
              </a:spcAft>
              <a:buClrTx/>
              <a:buSzTx/>
              <a:buFontTx/>
              <a:buNone/>
              <a:tabLst/>
            </a:pPr>
            <a:r>
              <a:rPr lang="en-US" sz="2000" b="0" dirty="0"/>
              <a:t>node</a:t>
            </a:r>
          </a:p>
        </p:txBody>
      </p:sp>
      <p:sp>
        <p:nvSpPr>
          <p:cNvPr id="45" name="Rounded Rectangular Callout 44"/>
          <p:cNvSpPr/>
          <p:nvPr/>
        </p:nvSpPr>
        <p:spPr bwMode="auto">
          <a:xfrm>
            <a:off x="3352800" y="5029200"/>
            <a:ext cx="1066800" cy="609600"/>
          </a:xfrm>
          <a:prstGeom prst="wedgeRoundRectCallout">
            <a:avLst>
              <a:gd name="adj1" fmla="val -98611"/>
              <a:gd name="adj2" fmla="val -88827"/>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0" dirty="0" smtClean="0"/>
              <a:t>true</a:t>
            </a:r>
            <a:endParaRPr lang="en-US" sz="2000" b="0" dirty="0"/>
          </a:p>
          <a:p>
            <a:pPr marL="0" marR="0" indent="0" algn="ctr" defTabSz="914400" rtl="0" eaLnBrk="1" fontAlgn="base" latinLnBrk="0" hangingPunct="1">
              <a:lnSpc>
                <a:spcPts val="100"/>
              </a:lnSpc>
              <a:spcBef>
                <a:spcPct val="50000"/>
              </a:spcBef>
              <a:spcAft>
                <a:spcPct val="0"/>
              </a:spcAft>
              <a:buClrTx/>
              <a:buSzTx/>
              <a:buFontTx/>
              <a:buNone/>
              <a:tabLst/>
            </a:pPr>
            <a:r>
              <a:rPr lang="en-US" sz="2000" b="0" dirty="0" smtClean="0"/>
              <a:t>terminal</a:t>
            </a:r>
            <a:endParaRPr lang="en-US" sz="2000" b="0" dirty="0"/>
          </a:p>
        </p:txBody>
      </p:sp>
      <p:sp>
        <p:nvSpPr>
          <p:cNvPr id="46" name="Rounded Rectangular Callout 45"/>
          <p:cNvSpPr/>
          <p:nvPr/>
        </p:nvSpPr>
        <p:spPr bwMode="auto">
          <a:xfrm>
            <a:off x="457200" y="1752600"/>
            <a:ext cx="1066800" cy="609600"/>
          </a:xfrm>
          <a:prstGeom prst="wedgeRoundRectCallout">
            <a:avLst>
              <a:gd name="adj1" fmla="val 79960"/>
              <a:gd name="adj2" fmla="val 98673"/>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0" dirty="0" smtClean="0"/>
              <a:t>false</a:t>
            </a:r>
            <a:endParaRPr lang="en-US" sz="2000" b="0" dirty="0"/>
          </a:p>
          <a:p>
            <a:pPr marL="0" marR="0" indent="0" algn="ctr" defTabSz="914400" rtl="0" eaLnBrk="1" fontAlgn="base" latinLnBrk="0" hangingPunct="1">
              <a:lnSpc>
                <a:spcPts val="100"/>
              </a:lnSpc>
              <a:spcBef>
                <a:spcPct val="50000"/>
              </a:spcBef>
              <a:spcAft>
                <a:spcPct val="0"/>
              </a:spcAft>
              <a:buClrTx/>
              <a:buSzTx/>
              <a:buFontTx/>
              <a:buNone/>
              <a:tabLst/>
            </a:pPr>
            <a:r>
              <a:rPr lang="en-US" sz="2000" b="0" dirty="0" smtClean="0"/>
              <a:t>edge</a:t>
            </a:r>
            <a:endParaRPr lang="en-US" sz="2000" b="0" dirty="0"/>
          </a:p>
        </p:txBody>
      </p:sp>
      <p:sp>
        <p:nvSpPr>
          <p:cNvPr id="47" name="TextBox 46"/>
          <p:cNvSpPr txBox="1"/>
          <p:nvPr/>
        </p:nvSpPr>
        <p:spPr>
          <a:xfrm>
            <a:off x="5175274" y="1563469"/>
            <a:ext cx="3206726" cy="646331"/>
          </a:xfrm>
          <a:prstGeom prst="rect">
            <a:avLst/>
          </a:prstGeom>
          <a:noFill/>
        </p:spPr>
        <p:txBody>
          <a:bodyPr wrap="square" rtlCol="0">
            <a:spAutoFit/>
          </a:bodyPr>
          <a:lstStyle/>
          <a:p>
            <a:r>
              <a:rPr lang="en-US" dirty="0" smtClean="0"/>
              <a:t>(x + 2y &lt; 10) </a:t>
            </a:r>
            <a:r>
              <a:rPr lang="en-US" b="1" dirty="0" smtClean="0"/>
              <a:t>OR</a:t>
            </a:r>
            <a:r>
              <a:rPr lang="en-US" dirty="0" smtClean="0"/>
              <a:t> </a:t>
            </a:r>
          </a:p>
          <a:p>
            <a:r>
              <a:rPr lang="en-US" dirty="0" smtClean="0"/>
              <a:t>(x + 2y </a:t>
            </a:r>
            <a:r>
              <a:rPr lang="en-US" dirty="0" smtClean="0">
                <a:latin typeface="Symbol"/>
                <a:sym typeface="Symbol"/>
              </a:rPr>
              <a:t></a:t>
            </a:r>
            <a:r>
              <a:rPr lang="en-US" dirty="0" smtClean="0"/>
              <a:t> 10 </a:t>
            </a:r>
            <a:r>
              <a:rPr lang="en-US" b="1" dirty="0" smtClean="0"/>
              <a:t>AND</a:t>
            </a:r>
            <a:r>
              <a:rPr lang="en-US" dirty="0" smtClean="0"/>
              <a:t> z &lt; 10)</a:t>
            </a:r>
            <a:endParaRPr lang="en-US" dirty="0"/>
          </a:p>
        </p:txBody>
      </p:sp>
      <p:sp>
        <p:nvSpPr>
          <p:cNvPr id="48" name="TextBox 47"/>
          <p:cNvSpPr txBox="1"/>
          <p:nvPr/>
        </p:nvSpPr>
        <p:spPr>
          <a:xfrm>
            <a:off x="5175274" y="990600"/>
            <a:ext cx="3363549"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dirty="0" smtClean="0"/>
              <a:t>Linear Arithmetic Formula</a:t>
            </a:r>
            <a:endParaRPr lang="en-US" sz="2000" dirty="0"/>
          </a:p>
        </p:txBody>
      </p:sp>
      <p:sp>
        <p:nvSpPr>
          <p:cNvPr id="49" name="TextBox 48"/>
          <p:cNvSpPr txBox="1"/>
          <p:nvPr/>
        </p:nvSpPr>
        <p:spPr>
          <a:xfrm>
            <a:off x="5175274" y="4154269"/>
            <a:ext cx="1537600"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dirty="0" smtClean="0"/>
              <a:t>Operations</a:t>
            </a:r>
            <a:endParaRPr lang="en-US" sz="2000" dirty="0"/>
          </a:p>
        </p:txBody>
      </p:sp>
      <p:sp>
        <p:nvSpPr>
          <p:cNvPr id="50" name="TextBox 49"/>
          <p:cNvSpPr txBox="1"/>
          <p:nvPr/>
        </p:nvSpPr>
        <p:spPr>
          <a:xfrm>
            <a:off x="5175274" y="4763869"/>
            <a:ext cx="3611886" cy="646331"/>
          </a:xfrm>
          <a:prstGeom prst="rect">
            <a:avLst/>
          </a:prstGeom>
          <a:noFill/>
        </p:spPr>
        <p:txBody>
          <a:bodyPr wrap="none" rtlCol="0">
            <a:spAutoFit/>
          </a:bodyPr>
          <a:lstStyle/>
          <a:p>
            <a:pPr>
              <a:buFont typeface="Arial" pitchFamily="34" charset="0"/>
              <a:buChar char="•"/>
            </a:pPr>
            <a:r>
              <a:rPr lang="en-US" dirty="0"/>
              <a:t> </a:t>
            </a:r>
            <a:r>
              <a:rPr lang="en-US" dirty="0" smtClean="0"/>
              <a:t>Propositional (AND, OR, NOT)</a:t>
            </a:r>
          </a:p>
          <a:p>
            <a:pPr>
              <a:buFont typeface="Arial" pitchFamily="34" charset="0"/>
              <a:buChar char="•"/>
            </a:pPr>
            <a:r>
              <a:rPr lang="en-US" dirty="0"/>
              <a:t> </a:t>
            </a:r>
            <a:r>
              <a:rPr lang="en-US" dirty="0" smtClean="0"/>
              <a:t>Existential Quantification</a:t>
            </a:r>
          </a:p>
        </p:txBody>
      </p:sp>
      <p:sp>
        <p:nvSpPr>
          <p:cNvPr id="51" name="Rounded Rectangular Callout 50"/>
          <p:cNvSpPr/>
          <p:nvPr/>
        </p:nvSpPr>
        <p:spPr bwMode="auto">
          <a:xfrm>
            <a:off x="228600" y="5105400"/>
            <a:ext cx="1066800" cy="609600"/>
          </a:xfrm>
          <a:prstGeom prst="wedgeRoundRectCallout">
            <a:avLst>
              <a:gd name="adj1" fmla="val 47818"/>
              <a:gd name="adj2" fmla="val -99243"/>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0" dirty="0" smtClean="0"/>
              <a:t>false</a:t>
            </a:r>
            <a:endParaRPr lang="en-US" sz="2000" b="0" dirty="0"/>
          </a:p>
          <a:p>
            <a:pPr marL="0" marR="0" indent="0" algn="ctr" defTabSz="914400" rtl="0" eaLnBrk="1" fontAlgn="base" latinLnBrk="0" hangingPunct="1">
              <a:lnSpc>
                <a:spcPts val="100"/>
              </a:lnSpc>
              <a:spcBef>
                <a:spcPct val="50000"/>
              </a:spcBef>
              <a:spcAft>
                <a:spcPct val="0"/>
              </a:spcAft>
              <a:buClrTx/>
              <a:buSzTx/>
              <a:buFontTx/>
              <a:buNone/>
              <a:tabLst/>
            </a:pPr>
            <a:r>
              <a:rPr lang="en-US" sz="2000" b="0" dirty="0" smtClean="0"/>
              <a:t>terminal</a:t>
            </a:r>
            <a:endParaRPr lang="en-US" sz="2000" b="0" dirty="0"/>
          </a:p>
        </p:txBody>
      </p:sp>
      <p:sp>
        <p:nvSpPr>
          <p:cNvPr id="52" name="Rounded Rectangular Callout 51"/>
          <p:cNvSpPr/>
          <p:nvPr/>
        </p:nvSpPr>
        <p:spPr bwMode="auto">
          <a:xfrm>
            <a:off x="3352800" y="3581400"/>
            <a:ext cx="1066800" cy="609600"/>
          </a:xfrm>
          <a:prstGeom prst="wedgeRoundRectCallout">
            <a:avLst>
              <a:gd name="adj1" fmla="val -114087"/>
              <a:gd name="adj2" fmla="val -88827"/>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2000" b="0" dirty="0" smtClean="0"/>
              <a:t>true</a:t>
            </a:r>
            <a:endParaRPr lang="en-US" sz="2000" b="0" dirty="0"/>
          </a:p>
          <a:p>
            <a:pPr marL="0" marR="0" indent="0" algn="ctr" defTabSz="914400" rtl="0" eaLnBrk="1" fontAlgn="base" latinLnBrk="0" hangingPunct="1">
              <a:lnSpc>
                <a:spcPts val="100"/>
              </a:lnSpc>
              <a:spcBef>
                <a:spcPct val="50000"/>
              </a:spcBef>
              <a:spcAft>
                <a:spcPct val="0"/>
              </a:spcAft>
              <a:buClrTx/>
              <a:buSzTx/>
              <a:buFontTx/>
              <a:buNone/>
              <a:tabLst/>
            </a:pPr>
            <a:r>
              <a:rPr lang="en-US" sz="2000" b="0" dirty="0" smtClean="0"/>
              <a:t>edge</a:t>
            </a:r>
            <a:endParaRPr lang="en-US" sz="2000" b="0" dirty="0"/>
          </a:p>
        </p:txBody>
      </p:sp>
      <p:sp>
        <p:nvSpPr>
          <p:cNvPr id="21" name="TextBox 20"/>
          <p:cNvSpPr txBox="1"/>
          <p:nvPr/>
        </p:nvSpPr>
        <p:spPr>
          <a:xfrm>
            <a:off x="5175274" y="2362200"/>
            <a:ext cx="3220753"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000" dirty="0" smtClean="0"/>
              <a:t>Compact Representation</a:t>
            </a:r>
            <a:endParaRPr lang="en-US" sz="2000" dirty="0"/>
          </a:p>
        </p:txBody>
      </p:sp>
      <p:sp>
        <p:nvSpPr>
          <p:cNvPr id="24" name="TextBox 23"/>
          <p:cNvSpPr txBox="1"/>
          <p:nvPr/>
        </p:nvSpPr>
        <p:spPr>
          <a:xfrm>
            <a:off x="5175274" y="3037582"/>
            <a:ext cx="3816326" cy="923330"/>
          </a:xfrm>
          <a:prstGeom prst="rect">
            <a:avLst/>
          </a:prstGeom>
          <a:noFill/>
        </p:spPr>
        <p:txBody>
          <a:bodyPr wrap="square" rtlCol="0">
            <a:spAutoFit/>
          </a:bodyPr>
          <a:lstStyle/>
          <a:p>
            <a:pPr>
              <a:buFont typeface="Arial" pitchFamily="34" charset="0"/>
              <a:buChar char="•"/>
            </a:pPr>
            <a:r>
              <a:rPr lang="en-US" dirty="0"/>
              <a:t> </a:t>
            </a:r>
            <a:r>
              <a:rPr lang="en-US" dirty="0" smtClean="0"/>
              <a:t>Sharing sub-expressions</a:t>
            </a:r>
          </a:p>
          <a:p>
            <a:pPr>
              <a:buFont typeface="Arial" pitchFamily="34" charset="0"/>
              <a:buChar char="•"/>
            </a:pPr>
            <a:r>
              <a:rPr lang="en-US" dirty="0" smtClean="0"/>
              <a:t> Local numeric reductions</a:t>
            </a:r>
          </a:p>
          <a:p>
            <a:pPr>
              <a:buFont typeface="Arial" pitchFamily="34" charset="0"/>
              <a:buChar char="•"/>
            </a:pPr>
            <a:r>
              <a:rPr lang="en-US" dirty="0"/>
              <a:t> </a:t>
            </a:r>
            <a:r>
              <a:rPr lang="en-US" dirty="0" smtClean="0"/>
              <a:t>Dynamic node reordering</a:t>
            </a:r>
            <a:endParaRPr lang="en-US" dirty="0"/>
          </a:p>
        </p:txBody>
      </p:sp>
      <p:sp>
        <p:nvSpPr>
          <p:cNvPr id="26" name="TextBox 25"/>
          <p:cNvSpPr txBox="1"/>
          <p:nvPr/>
        </p:nvSpPr>
        <p:spPr>
          <a:xfrm>
            <a:off x="5638800" y="5742801"/>
            <a:ext cx="3331361" cy="276999"/>
          </a:xfrm>
          <a:prstGeom prst="rect">
            <a:avLst/>
          </a:prstGeom>
          <a:noFill/>
        </p:spPr>
        <p:txBody>
          <a:bodyPr wrap="none" rtlCol="0">
            <a:spAutoFit/>
          </a:bodyPr>
          <a:lstStyle/>
          <a:p>
            <a:r>
              <a:rPr lang="en-US" sz="1200" baseline="30000" dirty="0" smtClean="0"/>
              <a:t>*</a:t>
            </a:r>
            <a:r>
              <a:rPr lang="en-US" sz="1200" dirty="0" smtClean="0"/>
              <a:t>joint work w/ </a:t>
            </a:r>
            <a:r>
              <a:rPr lang="en-US" sz="1200" dirty="0" err="1" smtClean="0"/>
              <a:t>Sagar</a:t>
            </a:r>
            <a:r>
              <a:rPr lang="en-US" sz="1200" dirty="0" smtClean="0"/>
              <a:t> </a:t>
            </a:r>
            <a:r>
              <a:rPr lang="en-US" sz="1200" dirty="0" err="1" smtClean="0"/>
              <a:t>Chaki</a:t>
            </a:r>
            <a:r>
              <a:rPr lang="en-US" sz="1200" dirty="0" smtClean="0"/>
              <a:t> and </a:t>
            </a:r>
            <a:r>
              <a:rPr lang="en-US" sz="1200" dirty="0" err="1" smtClean="0"/>
              <a:t>Ofer</a:t>
            </a:r>
            <a:r>
              <a:rPr lang="en-US" sz="1200" dirty="0" smtClean="0"/>
              <a:t> </a:t>
            </a:r>
            <a:r>
              <a:rPr lang="en-US" sz="1200" dirty="0" err="1" smtClean="0"/>
              <a:t>Strichman</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animBg="1"/>
      <p:bldP spid="47" grpId="0"/>
      <p:bldP spid="48" grpId="0" animBg="1"/>
      <p:bldP spid="49" grpId="0" animBg="1"/>
      <p:bldP spid="50" grpId="0"/>
      <p:bldP spid="51" grpId="0" animBg="1"/>
      <p:bldP spid="52" grpId="0" animBg="1"/>
      <p:bldP spid="21" grpId="0" animBg="1"/>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DAG </a:t>
            </a:r>
            <a:r>
              <a:rPr lang="en-US" dirty="0" err="1" smtClean="0"/>
              <a:t>Interpolants</a:t>
            </a:r>
            <a:r>
              <a:rPr lang="en-US" dirty="0" smtClean="0"/>
              <a:t>: Solving the Refinement Prob.</a:t>
            </a:r>
            <a:endParaRPr lang="en-US" dirty="0"/>
          </a:p>
        </p:txBody>
      </p:sp>
      <p:sp>
        <p:nvSpPr>
          <p:cNvPr id="3" name="Content Placeholder 2"/>
          <p:cNvSpPr>
            <a:spLocks noGrp="1"/>
          </p:cNvSpPr>
          <p:nvPr>
            <p:ph idx="1"/>
          </p:nvPr>
        </p:nvSpPr>
        <p:spPr>
          <a:xfrm>
            <a:off x="381000" y="1295400"/>
            <a:ext cx="7162800" cy="4800600"/>
          </a:xfrm>
        </p:spPr>
        <p:txBody>
          <a:bodyPr/>
          <a:lstStyle/>
          <a:p>
            <a:r>
              <a:rPr lang="en-US" dirty="0" smtClean="0"/>
              <a:t>Given a DAG G = (V, E) and a labeling of edges </a:t>
            </a:r>
            <a:r>
              <a:rPr lang="en-US" dirty="0" smtClean="0">
                <a:latin typeface="cmmi10"/>
              </a:rPr>
              <a:t>¼</a:t>
            </a:r>
            <a:r>
              <a:rPr lang="en-US" dirty="0" smtClean="0"/>
              <a:t>:E</a:t>
            </a:r>
            <a:r>
              <a:rPr lang="en-US" dirty="0" smtClean="0">
                <a:latin typeface="Symbol"/>
                <a:sym typeface="Symbol"/>
              </a:rPr>
              <a:t></a:t>
            </a:r>
            <a:r>
              <a:rPr lang="en-US" dirty="0" smtClean="0"/>
              <a:t>Expr. A </a:t>
            </a:r>
            <a:r>
              <a:rPr lang="en-US" b="1" i="1" dirty="0" smtClean="0"/>
              <a:t>DAG </a:t>
            </a:r>
            <a:r>
              <a:rPr lang="en-US" b="1" i="1" dirty="0" err="1" smtClean="0"/>
              <a:t>Interpolant</a:t>
            </a:r>
            <a:r>
              <a:rPr lang="en-US" b="1" i="1" dirty="0" smtClean="0"/>
              <a:t> </a:t>
            </a:r>
            <a:r>
              <a:rPr lang="en-US" dirty="0" smtClean="0"/>
              <a:t>(if it exists) is a labeling I:V</a:t>
            </a:r>
            <a:r>
              <a:rPr lang="en-US" dirty="0" smtClean="0">
                <a:latin typeface="Symbol"/>
                <a:sym typeface="Symbol"/>
              </a:rPr>
              <a:t></a:t>
            </a:r>
            <a:r>
              <a:rPr lang="en-US" dirty="0" smtClean="0"/>
              <a:t>Expr such that</a:t>
            </a:r>
          </a:p>
          <a:p>
            <a:pPr lvl="1"/>
            <a:r>
              <a:rPr lang="en-US" dirty="0" smtClean="0"/>
              <a:t>for any path </a:t>
            </a:r>
            <a:r>
              <a:rPr lang="en-US" dirty="0" smtClean="0">
                <a:latin typeface="Arial"/>
              </a:rPr>
              <a:t>v</a:t>
            </a:r>
            <a:r>
              <a:rPr lang="en-US" baseline="-25000" dirty="0" smtClean="0">
                <a:latin typeface="Arial"/>
              </a:rPr>
              <a:t>0</a:t>
            </a:r>
            <a:r>
              <a:rPr lang="en-US" dirty="0" smtClean="0"/>
              <a:t>, …, </a:t>
            </a:r>
            <a:r>
              <a:rPr lang="en-US" dirty="0" err="1" smtClean="0">
                <a:latin typeface="Arial"/>
              </a:rPr>
              <a:t>v</a:t>
            </a:r>
            <a:r>
              <a:rPr lang="en-US" baseline="-25000" dirty="0" err="1" smtClean="0">
                <a:latin typeface="Arial"/>
              </a:rPr>
              <a:t>n</a:t>
            </a:r>
            <a:r>
              <a:rPr lang="en-US" dirty="0" smtClean="0"/>
              <a:t>, and 0 &lt; k &lt; n,                                                                 </a:t>
            </a:r>
            <a:r>
              <a:rPr lang="en-US" b="1" dirty="0" smtClean="0">
                <a:latin typeface="Arial"/>
              </a:rPr>
              <a:t>I(</a:t>
            </a:r>
            <a:r>
              <a:rPr lang="en-US" b="1" dirty="0" err="1" smtClean="0">
                <a:latin typeface="Arial"/>
              </a:rPr>
              <a:t>v</a:t>
            </a:r>
            <a:r>
              <a:rPr lang="en-US" b="1" baseline="-25000" dirty="0" err="1" smtClean="0">
                <a:latin typeface="Arial"/>
              </a:rPr>
              <a:t>k</a:t>
            </a:r>
            <a:r>
              <a:rPr lang="en-US" b="1" dirty="0" smtClean="0"/>
              <a:t>) = ITP (</a:t>
            </a:r>
            <a:r>
              <a:rPr lang="en-US" b="1" dirty="0" smtClean="0">
                <a:latin typeface="cmmi10"/>
              </a:rPr>
              <a:t>¼</a:t>
            </a:r>
            <a:r>
              <a:rPr lang="en-US" b="1" dirty="0" smtClean="0"/>
              <a:t>(</a:t>
            </a:r>
            <a:r>
              <a:rPr lang="en-US" b="1" dirty="0" smtClean="0">
                <a:latin typeface="Arial"/>
              </a:rPr>
              <a:t>v</a:t>
            </a:r>
            <a:r>
              <a:rPr lang="en-US" b="1" baseline="-25000" dirty="0" smtClean="0">
                <a:latin typeface="Arial"/>
              </a:rPr>
              <a:t>0</a:t>
            </a:r>
            <a:r>
              <a:rPr lang="en-US" b="1" dirty="0" smtClean="0"/>
              <a:t>) </a:t>
            </a:r>
            <a:r>
              <a:rPr lang="en-US" b="1" dirty="0" smtClean="0">
                <a:latin typeface="cmsy10"/>
              </a:rPr>
              <a:t>Æ</a:t>
            </a:r>
            <a:r>
              <a:rPr lang="en-US" b="1" dirty="0" smtClean="0"/>
              <a:t> … </a:t>
            </a:r>
            <a:r>
              <a:rPr lang="en-US" b="1" dirty="0" smtClean="0">
                <a:latin typeface="cmsy10"/>
              </a:rPr>
              <a:t>Æ</a:t>
            </a:r>
            <a:r>
              <a:rPr lang="en-US" b="1" dirty="0" smtClean="0"/>
              <a:t> </a:t>
            </a:r>
            <a:r>
              <a:rPr lang="en-US" b="1" dirty="0" smtClean="0">
                <a:latin typeface="cmmi10"/>
              </a:rPr>
              <a:t>¼</a:t>
            </a:r>
            <a:r>
              <a:rPr lang="en-US" b="1" dirty="0" smtClean="0"/>
              <a:t> (</a:t>
            </a:r>
            <a:r>
              <a:rPr lang="en-US" b="1" dirty="0" smtClean="0">
                <a:latin typeface="Arial"/>
              </a:rPr>
              <a:t>v</a:t>
            </a:r>
            <a:r>
              <a:rPr lang="en-US" b="1" baseline="-25000" dirty="0" smtClean="0">
                <a:latin typeface="Arial"/>
              </a:rPr>
              <a:t>k-1</a:t>
            </a:r>
            <a:r>
              <a:rPr lang="en-US" b="1" dirty="0" smtClean="0">
                <a:latin typeface="Arial"/>
              </a:rPr>
              <a:t>)</a:t>
            </a:r>
            <a:r>
              <a:rPr lang="en-US" b="1" dirty="0" smtClean="0"/>
              <a:t>,    </a:t>
            </a:r>
            <a:r>
              <a:rPr lang="en-US" b="1" dirty="0" smtClean="0">
                <a:latin typeface="cmmi10"/>
              </a:rPr>
              <a:t>¼</a:t>
            </a:r>
            <a:r>
              <a:rPr lang="en-US" b="1" dirty="0" smtClean="0"/>
              <a:t>(</a:t>
            </a:r>
            <a:r>
              <a:rPr lang="en-US" b="1" dirty="0" err="1" smtClean="0">
                <a:latin typeface="Arial"/>
              </a:rPr>
              <a:t>v</a:t>
            </a:r>
            <a:r>
              <a:rPr lang="en-US" b="1" baseline="-25000" dirty="0" err="1" smtClean="0">
                <a:latin typeface="Arial"/>
              </a:rPr>
              <a:t>k</a:t>
            </a:r>
            <a:r>
              <a:rPr lang="en-US" b="1" dirty="0" smtClean="0"/>
              <a:t>) </a:t>
            </a:r>
            <a:r>
              <a:rPr lang="en-US" b="1" dirty="0" smtClean="0">
                <a:latin typeface="cmsy10"/>
              </a:rPr>
              <a:t>Æ</a:t>
            </a:r>
            <a:r>
              <a:rPr lang="en-US" b="1" dirty="0" smtClean="0"/>
              <a:t> … </a:t>
            </a:r>
            <a:r>
              <a:rPr lang="en-US" b="1" dirty="0" smtClean="0">
                <a:latin typeface="cmsy10"/>
              </a:rPr>
              <a:t>Æ</a:t>
            </a:r>
            <a:r>
              <a:rPr lang="en-US" b="1" dirty="0" smtClean="0"/>
              <a:t> </a:t>
            </a:r>
            <a:r>
              <a:rPr lang="en-US" b="1" dirty="0" smtClean="0">
                <a:latin typeface="cmmi10"/>
              </a:rPr>
              <a:t>¼</a:t>
            </a:r>
            <a:r>
              <a:rPr lang="en-US" b="1" dirty="0" smtClean="0"/>
              <a:t>(</a:t>
            </a:r>
            <a:r>
              <a:rPr lang="en-US" b="1" dirty="0" err="1" smtClean="0">
                <a:latin typeface="Arial"/>
              </a:rPr>
              <a:t>v</a:t>
            </a:r>
            <a:r>
              <a:rPr lang="en-US" b="1" baseline="-25000" dirty="0" err="1" smtClean="0">
                <a:latin typeface="Arial"/>
              </a:rPr>
              <a:t>n</a:t>
            </a:r>
            <a:r>
              <a:rPr lang="en-US" b="1" dirty="0" smtClean="0"/>
              <a:t>))</a:t>
            </a:r>
          </a:p>
          <a:p>
            <a:pPr lvl="1"/>
            <a:r>
              <a:rPr lang="en-US" dirty="0" smtClean="0"/>
              <a:t> </a:t>
            </a:r>
            <a:r>
              <a:rPr lang="en-US" b="1" dirty="0" smtClean="0">
                <a:latin typeface="cmsy10"/>
              </a:rPr>
              <a:t>8</a:t>
            </a:r>
            <a:r>
              <a:rPr lang="en-US" b="1" dirty="0" smtClean="0"/>
              <a:t> (u, v) </a:t>
            </a:r>
            <a:r>
              <a:rPr lang="en-US" b="1" dirty="0" smtClean="0">
                <a:latin typeface="cmsy10"/>
              </a:rPr>
              <a:t>2</a:t>
            </a:r>
            <a:r>
              <a:rPr lang="en-US" b="1" dirty="0" smtClean="0"/>
              <a:t> E . (I(u) </a:t>
            </a:r>
            <a:r>
              <a:rPr lang="en-US" b="1" dirty="0" smtClean="0">
                <a:latin typeface="cmsy10"/>
              </a:rPr>
              <a:t>Æ</a:t>
            </a:r>
            <a:r>
              <a:rPr lang="en-US" b="1" dirty="0" smtClean="0"/>
              <a:t> </a:t>
            </a:r>
            <a:r>
              <a:rPr lang="en-US" b="1" dirty="0" smtClean="0">
                <a:latin typeface="cmmi10"/>
              </a:rPr>
              <a:t>¼</a:t>
            </a:r>
            <a:r>
              <a:rPr lang="en-US" b="1" dirty="0" smtClean="0"/>
              <a:t> (u, v)) </a:t>
            </a:r>
            <a:r>
              <a:rPr lang="en-US" b="1" dirty="0" smtClean="0">
                <a:latin typeface="cmsy10"/>
              </a:rPr>
              <a:t>)</a:t>
            </a:r>
            <a:r>
              <a:rPr lang="en-US" b="1" dirty="0" smtClean="0"/>
              <a:t> I(v)</a:t>
            </a:r>
          </a:p>
        </p:txBody>
      </p:sp>
      <p:grpSp>
        <p:nvGrpSpPr>
          <p:cNvPr id="4" name="Group 27"/>
          <p:cNvGrpSpPr/>
          <p:nvPr/>
        </p:nvGrpSpPr>
        <p:grpSpPr>
          <a:xfrm>
            <a:off x="5334000" y="1905000"/>
            <a:ext cx="2252662" cy="3911203"/>
            <a:chOff x="1462088" y="1821656"/>
            <a:chExt cx="2252662" cy="3911203"/>
          </a:xfrm>
        </p:grpSpPr>
        <p:cxnSp>
          <p:nvCxnSpPr>
            <p:cNvPr id="29" name="Straight Arrow Connector 28"/>
            <p:cNvCxnSpPr>
              <a:stCxn id="36" idx="3"/>
              <a:endCxn id="35" idx="5"/>
            </p:cNvCxnSpPr>
            <p:nvPr/>
          </p:nvCxnSpPr>
          <p:spPr bwMode="auto">
            <a:xfrm flipH="1" flipV="1">
              <a:off x="1827942" y="4930710"/>
              <a:ext cx="985173" cy="73937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0" name="Straight Arrow Connector 29"/>
            <p:cNvCxnSpPr>
              <a:stCxn id="33" idx="5"/>
              <a:endCxn id="36" idx="1"/>
            </p:cNvCxnSpPr>
            <p:nvPr/>
          </p:nvCxnSpPr>
          <p:spPr bwMode="auto">
            <a:xfrm rot="16200000" flipH="1">
              <a:off x="2205370" y="4759261"/>
              <a:ext cx="875635" cy="339854"/>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1" name="Straight Arrow Connector 30"/>
            <p:cNvCxnSpPr>
              <a:stCxn id="34" idx="3"/>
              <a:endCxn id="36" idx="7"/>
            </p:cNvCxnSpPr>
            <p:nvPr/>
          </p:nvCxnSpPr>
          <p:spPr bwMode="auto">
            <a:xfrm rot="5400000">
              <a:off x="2794729" y="4812839"/>
              <a:ext cx="875635" cy="232698"/>
            </a:xfrm>
            <a:prstGeom prst="straightConnector1">
              <a:avLst/>
            </a:prstGeom>
            <a:solidFill>
              <a:srgbClr val="6C7472"/>
            </a:solidFill>
            <a:ln w="50800" cap="flat" cmpd="sng" algn="ctr">
              <a:solidFill>
                <a:srgbClr val="6C7472"/>
              </a:solidFill>
              <a:prstDash val="solid"/>
              <a:round/>
              <a:headEnd type="none" w="med" len="med"/>
              <a:tailEnd type="arrow"/>
            </a:ln>
            <a:effectLst/>
          </p:spPr>
        </p:cxnSp>
        <p:grpSp>
          <p:nvGrpSpPr>
            <p:cNvPr id="5" name="Group 72"/>
            <p:cNvGrpSpPr/>
            <p:nvPr/>
          </p:nvGrpSpPr>
          <p:grpSpPr>
            <a:xfrm>
              <a:off x="1676400" y="1821656"/>
              <a:ext cx="1672495" cy="2743200"/>
              <a:chOff x="8708814" y="1676400"/>
              <a:chExt cx="2378660" cy="3901439"/>
            </a:xfrm>
          </p:grpSpPr>
          <p:cxnSp>
            <p:nvCxnSpPr>
              <p:cNvPr id="37" name="Straight Arrow Connector 36"/>
              <p:cNvCxnSpPr/>
              <p:nvPr/>
            </p:nvCxnSpPr>
            <p:spPr bwMode="auto">
              <a:xfrm rot="5400000">
                <a:off x="10160000" y="3733006"/>
                <a:ext cx="609600" cy="158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8" name="Straight Arrow Connector 37"/>
              <p:cNvCxnSpPr/>
              <p:nvPr/>
            </p:nvCxnSpPr>
            <p:spPr bwMode="auto">
              <a:xfrm rot="5400000">
                <a:off x="10198100" y="2552700"/>
                <a:ext cx="533400" cy="158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39" name="Straight Arrow Connector 38"/>
              <p:cNvCxnSpPr>
                <a:endCxn id="35" idx="0"/>
              </p:cNvCxnSpPr>
              <p:nvPr/>
            </p:nvCxnSpPr>
            <p:spPr bwMode="auto">
              <a:xfrm flipH="1">
                <a:off x="8708814" y="3111126"/>
                <a:ext cx="1451186" cy="2466713"/>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40" name="Oval 39"/>
              <p:cNvSpPr/>
              <p:nvPr/>
            </p:nvSpPr>
            <p:spPr bwMode="auto">
              <a:xfrm>
                <a:off x="10160000" y="1676400"/>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1</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41" name="Oval 40"/>
              <p:cNvSpPr/>
              <p:nvPr/>
            </p:nvSpPr>
            <p:spPr bwMode="auto">
              <a:xfrm>
                <a:off x="10160000" y="2819400"/>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2</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cxnSp>
            <p:nvCxnSpPr>
              <p:cNvPr id="42" name="Straight Arrow Connector 41"/>
              <p:cNvCxnSpPr/>
              <p:nvPr/>
            </p:nvCxnSpPr>
            <p:spPr bwMode="auto">
              <a:xfrm rot="5400000">
                <a:off x="9804026" y="4583952"/>
                <a:ext cx="483348" cy="407148"/>
              </a:xfrm>
              <a:prstGeom prst="straightConnector1">
                <a:avLst/>
              </a:prstGeom>
              <a:solidFill>
                <a:srgbClr val="6C7472"/>
              </a:solidFill>
              <a:ln w="50800" cap="flat" cmpd="sng" algn="ctr">
                <a:solidFill>
                  <a:srgbClr val="6C7472"/>
                </a:solidFill>
                <a:prstDash val="solid"/>
                <a:round/>
                <a:headEnd type="none" w="med" len="med"/>
                <a:tailEnd type="arrow"/>
              </a:ln>
              <a:effectLst/>
            </p:spPr>
          </p:cxnSp>
          <p:cxnSp>
            <p:nvCxnSpPr>
              <p:cNvPr id="43" name="Straight Arrow Connector 42"/>
              <p:cNvCxnSpPr/>
              <p:nvPr/>
            </p:nvCxnSpPr>
            <p:spPr bwMode="auto">
              <a:xfrm rot="16200000" flipH="1">
                <a:off x="10642226" y="4583952"/>
                <a:ext cx="483348" cy="407148"/>
              </a:xfrm>
              <a:prstGeom prst="straightConnector1">
                <a:avLst/>
              </a:prstGeom>
              <a:solidFill>
                <a:srgbClr val="6C7472"/>
              </a:solidFill>
              <a:ln w="50800" cap="flat" cmpd="sng" algn="ctr">
                <a:solidFill>
                  <a:srgbClr val="6C7472"/>
                </a:solidFill>
                <a:prstDash val="solid"/>
                <a:round/>
                <a:headEnd type="none" w="med" len="med"/>
                <a:tailEnd type="arrow"/>
              </a:ln>
              <a:effectLst/>
            </p:spPr>
          </p:cxnSp>
          <p:sp>
            <p:nvSpPr>
              <p:cNvPr id="44" name="Oval 43"/>
              <p:cNvSpPr/>
              <p:nvPr/>
            </p:nvSpPr>
            <p:spPr bwMode="auto">
              <a:xfrm>
                <a:off x="10160000" y="4025526"/>
                <a:ext cx="609600" cy="609600"/>
              </a:xfrm>
              <a:prstGeom prst="ellipse">
                <a:avLst/>
              </a:prstGeom>
              <a:solidFill>
                <a:srgbClr val="407AA6"/>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3</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grpSp>
        <p:sp>
          <p:nvSpPr>
            <p:cNvPr id="33" name="Oval 32"/>
            <p:cNvSpPr/>
            <p:nvPr/>
          </p:nvSpPr>
          <p:spPr bwMode="auto">
            <a:xfrm>
              <a:off x="2107406" y="412551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4</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4" name="Oval 33"/>
            <p:cNvSpPr/>
            <p:nvPr/>
          </p:nvSpPr>
          <p:spPr bwMode="auto">
            <a:xfrm>
              <a:off x="3286125" y="412551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latin typeface="Gill Sans Light" charset="0"/>
                  <a:ea typeface="ヒラギノ角ゴ ProN W3" charset="-128"/>
                  <a:cs typeface="ヒラギノ角ゴ ProN W3" charset="-128"/>
                  <a:sym typeface="Gill Sans Light" charset="0"/>
                </a:rPr>
                <a:t>5</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5" name="Oval 34"/>
            <p:cNvSpPr/>
            <p:nvPr/>
          </p:nvSpPr>
          <p:spPr bwMode="auto">
            <a:xfrm>
              <a:off x="1462088" y="4564856"/>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sym typeface="Gill Sans Light" charset="0"/>
                </a:rPr>
                <a:t>7</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sp>
          <p:nvSpPr>
            <p:cNvPr id="36" name="Oval 35"/>
            <p:cNvSpPr/>
            <p:nvPr/>
          </p:nvSpPr>
          <p:spPr bwMode="auto">
            <a:xfrm>
              <a:off x="2750344" y="5304234"/>
              <a:ext cx="428625" cy="428625"/>
            </a:xfrm>
            <a:prstGeom prst="ellipse">
              <a:avLst/>
            </a:prstGeom>
            <a:solidFill>
              <a:srgbClr val="407AA6"/>
            </a:solidFill>
            <a:ln w="127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1700" dirty="0" smtClean="0">
                  <a:solidFill>
                    <a:schemeClr val="bg1"/>
                  </a:solidFill>
                </a:rPr>
                <a:t>6</a:t>
              </a:r>
              <a:endParaRPr lang="en-US" sz="1700" dirty="0">
                <a:solidFill>
                  <a:schemeClr val="bg1"/>
                </a:solidFill>
                <a:latin typeface="Gill Sans Light" charset="0"/>
                <a:ea typeface="ヒラギノ角ゴ ProN W3" charset="-128"/>
                <a:cs typeface="ヒラギノ角ゴ ProN W3" charset="-128"/>
                <a:sym typeface="Gill Sans Light" charset="0"/>
              </a:endParaRPr>
            </a:p>
          </p:txBody>
        </p:sp>
      </p:grpSp>
      <p:sp>
        <p:nvSpPr>
          <p:cNvPr id="45" name="TextBox 44"/>
          <p:cNvSpPr txBox="1"/>
          <p:nvPr/>
        </p:nvSpPr>
        <p:spPr>
          <a:xfrm>
            <a:off x="6324600" y="22860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1</a:t>
            </a:r>
            <a:endParaRPr lang="en-US" baseline="-25000" dirty="0"/>
          </a:p>
        </p:txBody>
      </p:sp>
      <p:sp>
        <p:nvSpPr>
          <p:cNvPr id="46" name="TextBox 45"/>
          <p:cNvSpPr txBox="1"/>
          <p:nvPr/>
        </p:nvSpPr>
        <p:spPr>
          <a:xfrm>
            <a:off x="6781800" y="30480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2</a:t>
            </a:r>
            <a:endParaRPr lang="en-US" baseline="-25000" dirty="0"/>
          </a:p>
        </p:txBody>
      </p:sp>
      <p:sp>
        <p:nvSpPr>
          <p:cNvPr id="47" name="TextBox 46"/>
          <p:cNvSpPr txBox="1"/>
          <p:nvPr/>
        </p:nvSpPr>
        <p:spPr>
          <a:xfrm>
            <a:off x="6172200" y="36576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3</a:t>
            </a:r>
            <a:endParaRPr lang="en-US" baseline="-25000" dirty="0"/>
          </a:p>
        </p:txBody>
      </p:sp>
      <p:sp>
        <p:nvSpPr>
          <p:cNvPr id="48" name="TextBox 47"/>
          <p:cNvSpPr txBox="1"/>
          <p:nvPr/>
        </p:nvSpPr>
        <p:spPr>
          <a:xfrm>
            <a:off x="7010400" y="3657600"/>
            <a:ext cx="393056" cy="369332"/>
          </a:xfrm>
          <a:prstGeom prst="rect">
            <a:avLst/>
          </a:prstGeom>
          <a:noFill/>
        </p:spPr>
        <p:txBody>
          <a:bodyPr wrap="square" rtlCol="0">
            <a:spAutoFit/>
          </a:bodyPr>
          <a:lstStyle/>
          <a:p>
            <a:r>
              <a:rPr lang="en-US" dirty="0" smtClean="0">
                <a:latin typeface="cmmi10"/>
              </a:rPr>
              <a:t>¼</a:t>
            </a:r>
            <a:r>
              <a:rPr lang="en-US" baseline="-25000" dirty="0" smtClean="0">
                <a:latin typeface="cmmi10"/>
              </a:rPr>
              <a:t>4</a:t>
            </a:r>
            <a:endParaRPr lang="en-US" baseline="-25000" dirty="0"/>
          </a:p>
        </p:txBody>
      </p:sp>
      <p:sp>
        <p:nvSpPr>
          <p:cNvPr id="49" name="TextBox 48"/>
          <p:cNvSpPr txBox="1"/>
          <p:nvPr/>
        </p:nvSpPr>
        <p:spPr>
          <a:xfrm>
            <a:off x="7162800" y="47244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5</a:t>
            </a:r>
            <a:endParaRPr lang="en-US" baseline="-25000" dirty="0"/>
          </a:p>
        </p:txBody>
      </p:sp>
      <p:sp>
        <p:nvSpPr>
          <p:cNvPr id="50" name="TextBox 49"/>
          <p:cNvSpPr txBox="1"/>
          <p:nvPr/>
        </p:nvSpPr>
        <p:spPr>
          <a:xfrm>
            <a:off x="6477000" y="46482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6</a:t>
            </a:r>
            <a:endParaRPr lang="en-US" baseline="-25000" dirty="0"/>
          </a:p>
        </p:txBody>
      </p:sp>
      <p:sp>
        <p:nvSpPr>
          <p:cNvPr id="51" name="TextBox 50"/>
          <p:cNvSpPr txBox="1"/>
          <p:nvPr/>
        </p:nvSpPr>
        <p:spPr>
          <a:xfrm>
            <a:off x="5791200" y="53340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7</a:t>
            </a:r>
            <a:endParaRPr lang="en-US" baseline="-25000" dirty="0"/>
          </a:p>
        </p:txBody>
      </p:sp>
      <p:sp>
        <p:nvSpPr>
          <p:cNvPr id="52" name="TextBox 51"/>
          <p:cNvSpPr txBox="1"/>
          <p:nvPr/>
        </p:nvSpPr>
        <p:spPr>
          <a:xfrm>
            <a:off x="5562600" y="3733800"/>
            <a:ext cx="393056" cy="369332"/>
          </a:xfrm>
          <a:prstGeom prst="rect">
            <a:avLst/>
          </a:prstGeom>
          <a:noFill/>
        </p:spPr>
        <p:txBody>
          <a:bodyPr wrap="none" rtlCol="0">
            <a:spAutoFit/>
          </a:bodyPr>
          <a:lstStyle/>
          <a:p>
            <a:r>
              <a:rPr lang="en-US" dirty="0" smtClean="0">
                <a:latin typeface="cmmi10"/>
              </a:rPr>
              <a:t>¼</a:t>
            </a:r>
            <a:r>
              <a:rPr lang="en-US" baseline="-25000" dirty="0" smtClean="0">
                <a:latin typeface="cmmi10"/>
              </a:rPr>
              <a:t>8</a:t>
            </a:r>
            <a:endParaRPr lang="en-US" baseline="-25000" dirty="0"/>
          </a:p>
        </p:txBody>
      </p:sp>
      <p:sp>
        <p:nvSpPr>
          <p:cNvPr id="53" name="TextBox 52"/>
          <p:cNvSpPr txBox="1"/>
          <p:nvPr/>
        </p:nvSpPr>
        <p:spPr>
          <a:xfrm>
            <a:off x="7010400" y="196209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1</a:t>
            </a:r>
            <a:endParaRPr lang="en-US" sz="2000" b="1" baseline="-25000" dirty="0">
              <a:solidFill>
                <a:srgbClr val="FF8000"/>
              </a:solidFill>
              <a:latin typeface="Arial"/>
            </a:endParaRPr>
          </a:p>
        </p:txBody>
      </p:sp>
      <p:sp>
        <p:nvSpPr>
          <p:cNvPr id="54" name="TextBox 53"/>
          <p:cNvSpPr txBox="1"/>
          <p:nvPr/>
        </p:nvSpPr>
        <p:spPr>
          <a:xfrm>
            <a:off x="7010400" y="26670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2</a:t>
            </a:r>
            <a:endParaRPr lang="en-US" sz="2000" b="1" baseline="-25000" dirty="0">
              <a:solidFill>
                <a:srgbClr val="FF8000"/>
              </a:solidFill>
              <a:latin typeface="Arial"/>
            </a:endParaRPr>
          </a:p>
        </p:txBody>
      </p:sp>
      <p:sp>
        <p:nvSpPr>
          <p:cNvPr id="55" name="TextBox 54"/>
          <p:cNvSpPr txBox="1"/>
          <p:nvPr/>
        </p:nvSpPr>
        <p:spPr>
          <a:xfrm>
            <a:off x="6934200" y="33528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3</a:t>
            </a:r>
            <a:endParaRPr lang="en-US" sz="2000" b="1" baseline="-25000" dirty="0">
              <a:solidFill>
                <a:srgbClr val="FF8000"/>
              </a:solidFill>
              <a:latin typeface="Arial"/>
            </a:endParaRPr>
          </a:p>
        </p:txBody>
      </p:sp>
      <p:sp>
        <p:nvSpPr>
          <p:cNvPr id="56" name="TextBox 55"/>
          <p:cNvSpPr txBox="1"/>
          <p:nvPr/>
        </p:nvSpPr>
        <p:spPr>
          <a:xfrm>
            <a:off x="6400800" y="41910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4</a:t>
            </a:r>
            <a:endParaRPr lang="en-US" sz="2000" b="1" baseline="-25000" dirty="0">
              <a:solidFill>
                <a:srgbClr val="FF8000"/>
              </a:solidFill>
              <a:latin typeface="Arial"/>
            </a:endParaRPr>
          </a:p>
        </p:txBody>
      </p:sp>
      <p:sp>
        <p:nvSpPr>
          <p:cNvPr id="57" name="TextBox 56"/>
          <p:cNvSpPr txBox="1"/>
          <p:nvPr/>
        </p:nvSpPr>
        <p:spPr>
          <a:xfrm>
            <a:off x="7543800" y="42672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5</a:t>
            </a:r>
            <a:endParaRPr lang="en-US" sz="2000" b="1" baseline="-25000" dirty="0">
              <a:solidFill>
                <a:srgbClr val="FF8000"/>
              </a:solidFill>
              <a:latin typeface="Arial"/>
            </a:endParaRPr>
          </a:p>
        </p:txBody>
      </p:sp>
      <p:sp>
        <p:nvSpPr>
          <p:cNvPr id="58" name="TextBox 57"/>
          <p:cNvSpPr txBox="1"/>
          <p:nvPr/>
        </p:nvSpPr>
        <p:spPr>
          <a:xfrm>
            <a:off x="7010400" y="54102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6</a:t>
            </a:r>
            <a:endParaRPr lang="en-US" sz="2000" b="1" baseline="-25000" dirty="0">
              <a:solidFill>
                <a:srgbClr val="FF8000"/>
              </a:solidFill>
              <a:latin typeface="Arial"/>
            </a:endParaRPr>
          </a:p>
        </p:txBody>
      </p:sp>
      <p:sp>
        <p:nvSpPr>
          <p:cNvPr id="59" name="TextBox 58"/>
          <p:cNvSpPr txBox="1"/>
          <p:nvPr/>
        </p:nvSpPr>
        <p:spPr>
          <a:xfrm>
            <a:off x="5029200" y="4724400"/>
            <a:ext cx="349776" cy="400110"/>
          </a:xfrm>
          <a:prstGeom prst="rect">
            <a:avLst/>
          </a:prstGeom>
          <a:noFill/>
        </p:spPr>
        <p:txBody>
          <a:bodyPr wrap="none" rtlCol="0">
            <a:spAutoFit/>
          </a:bodyPr>
          <a:lstStyle/>
          <a:p>
            <a:r>
              <a:rPr lang="en-US" sz="2000" b="1" dirty="0" smtClean="0">
                <a:solidFill>
                  <a:srgbClr val="FF8000"/>
                </a:solidFill>
                <a:latin typeface="Arial"/>
              </a:rPr>
              <a:t>I</a:t>
            </a:r>
            <a:r>
              <a:rPr lang="en-US" sz="2000" b="1" baseline="-25000" dirty="0" smtClean="0">
                <a:solidFill>
                  <a:srgbClr val="FF8000"/>
                </a:solidFill>
                <a:latin typeface="Arial"/>
              </a:rPr>
              <a:t>7</a:t>
            </a:r>
            <a:endParaRPr lang="en-US" sz="2000" b="1" baseline="-25000" dirty="0">
              <a:solidFill>
                <a:srgbClr val="FF8000"/>
              </a:solidFill>
              <a:latin typeface="Arial"/>
            </a:endParaRPr>
          </a:p>
        </p:txBody>
      </p:sp>
      <p:sp>
        <p:nvSpPr>
          <p:cNvPr id="60" name="TextBox 59"/>
          <p:cNvSpPr txBox="1"/>
          <p:nvPr/>
        </p:nvSpPr>
        <p:spPr>
          <a:xfrm>
            <a:off x="533400" y="2971800"/>
            <a:ext cx="4354910" cy="304698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b="1" dirty="0" smtClean="0">
                <a:solidFill>
                  <a:srgbClr val="FF8000"/>
                </a:solidFill>
                <a:latin typeface="Arial"/>
              </a:rPr>
              <a:t>I</a:t>
            </a:r>
            <a:r>
              <a:rPr lang="en-US" sz="2400" b="1" baseline="-25000" dirty="0" smtClean="0">
                <a:solidFill>
                  <a:srgbClr val="FF8000"/>
                </a:solidFill>
                <a:latin typeface="Arial"/>
              </a:rPr>
              <a:t>2</a:t>
            </a:r>
            <a:r>
              <a:rPr lang="en-US" sz="2400" b="1" dirty="0" smtClean="0">
                <a:solidFill>
                  <a:srgbClr val="FF8000"/>
                </a:solidFill>
                <a:latin typeface="Arial"/>
              </a:rPr>
              <a:t> = ITP (</a:t>
            </a:r>
            <a:r>
              <a:rPr lang="en-US" sz="2400" b="1" dirty="0" smtClean="0">
                <a:solidFill>
                  <a:srgbClr val="FF8000"/>
                </a:solidFill>
                <a:latin typeface="cmmi10"/>
              </a:rPr>
              <a:t>¼</a:t>
            </a:r>
            <a:r>
              <a:rPr lang="en-US" sz="2400" b="1" baseline="-25000" dirty="0" smtClean="0">
                <a:solidFill>
                  <a:srgbClr val="FF8000"/>
                </a:solidFill>
                <a:latin typeface="cmmi10"/>
              </a:rPr>
              <a:t>1</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8</a:t>
            </a:r>
            <a:r>
              <a:rPr lang="en-US" sz="2400" b="1" dirty="0" smtClean="0">
                <a:solidFill>
                  <a:srgbClr val="FF8000"/>
                </a:solidFill>
                <a:latin typeface="Arial"/>
              </a:rPr>
              <a:t>)</a:t>
            </a:r>
            <a:endParaRPr lang="en-US" sz="2400" b="1" baseline="-25000" dirty="0" smtClean="0">
              <a:solidFill>
                <a:srgbClr val="FF8000"/>
              </a:solidFill>
              <a:latin typeface="Arial"/>
            </a:endParaRPr>
          </a:p>
          <a:p>
            <a:r>
              <a:rPr lang="en-US" sz="2400" b="1" dirty="0" smtClean="0">
                <a:solidFill>
                  <a:srgbClr val="FF8000"/>
                </a:solidFill>
                <a:latin typeface="Arial"/>
              </a:rPr>
              <a:t>I</a:t>
            </a:r>
            <a:r>
              <a:rPr lang="en-US" sz="2400" b="1" baseline="-25000" dirty="0" smtClean="0">
                <a:solidFill>
                  <a:srgbClr val="FF8000"/>
                </a:solidFill>
                <a:latin typeface="Arial"/>
              </a:rPr>
              <a:t>2</a:t>
            </a:r>
            <a:r>
              <a:rPr lang="en-US" sz="2400" b="1" dirty="0" smtClean="0">
                <a:solidFill>
                  <a:srgbClr val="FF8000"/>
                </a:solidFill>
                <a:latin typeface="Arial"/>
              </a:rPr>
              <a:t> = ITP (</a:t>
            </a:r>
            <a:r>
              <a:rPr lang="en-US" sz="2400" b="1" dirty="0" smtClean="0">
                <a:solidFill>
                  <a:srgbClr val="FF8000"/>
                </a:solidFill>
                <a:latin typeface="cmmi10"/>
              </a:rPr>
              <a:t>¼</a:t>
            </a:r>
            <a:r>
              <a:rPr lang="en-US" sz="2400" b="1" baseline="-25000" dirty="0" smtClean="0">
                <a:solidFill>
                  <a:srgbClr val="FF8000"/>
                </a:solidFill>
                <a:latin typeface="cmmi10"/>
              </a:rPr>
              <a:t>1</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2</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3</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6</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7</a:t>
            </a:r>
            <a:r>
              <a:rPr lang="en-US" sz="2400" b="1" dirty="0" smtClean="0">
                <a:solidFill>
                  <a:srgbClr val="FF8000"/>
                </a:solidFill>
                <a:latin typeface="Arial"/>
              </a:rPr>
              <a:t>)</a:t>
            </a:r>
          </a:p>
          <a:p>
            <a:r>
              <a:rPr lang="en-US" sz="2400" b="1" dirty="0" smtClean="0">
                <a:solidFill>
                  <a:srgbClr val="FF8000"/>
                </a:solidFill>
                <a:latin typeface="Arial"/>
              </a:rPr>
              <a:t>…</a:t>
            </a:r>
          </a:p>
          <a:p>
            <a:endParaRPr lang="en-US" sz="2400" b="1" dirty="0" smtClean="0">
              <a:solidFill>
                <a:srgbClr val="FF8000"/>
              </a:solidFill>
              <a:latin typeface="Arial"/>
            </a:endParaRPr>
          </a:p>
          <a:p>
            <a:r>
              <a:rPr lang="en-US" sz="2400" b="1" dirty="0" smtClean="0">
                <a:solidFill>
                  <a:srgbClr val="FF8000"/>
                </a:solidFill>
                <a:latin typeface="Arial"/>
              </a:rPr>
              <a:t>(I</a:t>
            </a:r>
            <a:r>
              <a:rPr lang="en-US" sz="2400" b="1" baseline="-25000" dirty="0" smtClean="0">
                <a:solidFill>
                  <a:srgbClr val="FF8000"/>
                </a:solidFill>
                <a:latin typeface="Arial"/>
              </a:rPr>
              <a:t>1</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1</a:t>
            </a:r>
            <a:r>
              <a:rPr lang="en-US" sz="2400" b="1" dirty="0" smtClean="0">
                <a:solidFill>
                  <a:srgbClr val="FF8000"/>
                </a:solidFill>
                <a:latin typeface="Arial"/>
              </a:rPr>
              <a:t>) </a:t>
            </a:r>
            <a:r>
              <a:rPr lang="en-US" sz="2400" b="1" dirty="0" smtClean="0">
                <a:solidFill>
                  <a:srgbClr val="FF8000"/>
                </a:solidFill>
                <a:latin typeface="cmsy10"/>
              </a:rPr>
              <a:t>)</a:t>
            </a:r>
            <a:r>
              <a:rPr lang="en-US" sz="2400" b="1" dirty="0" smtClean="0">
                <a:solidFill>
                  <a:srgbClr val="FF8000"/>
                </a:solidFill>
                <a:latin typeface="Arial"/>
              </a:rPr>
              <a:t> I</a:t>
            </a:r>
            <a:r>
              <a:rPr lang="en-US" sz="2400" b="1" baseline="-25000" dirty="0" smtClean="0">
                <a:solidFill>
                  <a:srgbClr val="FF8000"/>
                </a:solidFill>
                <a:latin typeface="Arial"/>
              </a:rPr>
              <a:t>2</a:t>
            </a:r>
          </a:p>
          <a:p>
            <a:r>
              <a:rPr lang="en-US" sz="2400" b="1" dirty="0" smtClean="0">
                <a:solidFill>
                  <a:srgbClr val="FF8000"/>
                </a:solidFill>
                <a:latin typeface="Arial"/>
              </a:rPr>
              <a:t>(I</a:t>
            </a:r>
            <a:r>
              <a:rPr lang="en-US" sz="2400" b="1" baseline="-25000" dirty="0" smtClean="0">
                <a:solidFill>
                  <a:srgbClr val="FF8000"/>
                </a:solidFill>
                <a:latin typeface="Arial"/>
              </a:rPr>
              <a:t>2</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8</a:t>
            </a:r>
            <a:r>
              <a:rPr lang="en-US" sz="2400" b="1" dirty="0" smtClean="0">
                <a:solidFill>
                  <a:srgbClr val="FF8000"/>
                </a:solidFill>
                <a:latin typeface="Arial"/>
              </a:rPr>
              <a:t>) </a:t>
            </a:r>
            <a:r>
              <a:rPr lang="en-US" sz="2400" b="1" dirty="0" smtClean="0">
                <a:solidFill>
                  <a:srgbClr val="FF8000"/>
                </a:solidFill>
                <a:latin typeface="cmsy10"/>
              </a:rPr>
              <a:t>)</a:t>
            </a:r>
            <a:r>
              <a:rPr lang="en-US" sz="2400" b="1" dirty="0" smtClean="0">
                <a:solidFill>
                  <a:srgbClr val="FF8000"/>
                </a:solidFill>
                <a:latin typeface="Arial"/>
              </a:rPr>
              <a:t> I</a:t>
            </a:r>
            <a:r>
              <a:rPr lang="en-US" sz="2400" b="1" baseline="-25000" dirty="0" smtClean="0">
                <a:solidFill>
                  <a:srgbClr val="FF8000"/>
                </a:solidFill>
                <a:latin typeface="Arial"/>
              </a:rPr>
              <a:t>7</a:t>
            </a:r>
          </a:p>
          <a:p>
            <a:r>
              <a:rPr lang="en-US" sz="2400" b="1" dirty="0" smtClean="0">
                <a:solidFill>
                  <a:srgbClr val="FF8000"/>
                </a:solidFill>
                <a:latin typeface="Arial"/>
              </a:rPr>
              <a:t>(I</a:t>
            </a:r>
            <a:r>
              <a:rPr lang="en-US" sz="2400" b="1" baseline="-25000" dirty="0" smtClean="0">
                <a:solidFill>
                  <a:srgbClr val="FF8000"/>
                </a:solidFill>
                <a:latin typeface="Arial"/>
              </a:rPr>
              <a:t>2</a:t>
            </a:r>
            <a:r>
              <a:rPr lang="en-US" sz="2400" b="1" dirty="0" smtClean="0">
                <a:solidFill>
                  <a:srgbClr val="FF8000"/>
                </a:solidFill>
                <a:latin typeface="Arial"/>
              </a:rPr>
              <a:t> </a:t>
            </a:r>
            <a:r>
              <a:rPr lang="en-US" sz="2400" b="1" dirty="0" smtClean="0">
                <a:solidFill>
                  <a:srgbClr val="FF8000"/>
                </a:solidFill>
                <a:latin typeface="cmsy10"/>
              </a:rPr>
              <a:t>Æ</a:t>
            </a:r>
            <a:r>
              <a:rPr lang="en-US" sz="2400" b="1" dirty="0" smtClean="0">
                <a:solidFill>
                  <a:srgbClr val="FF8000"/>
                </a:solidFill>
                <a:latin typeface="Arial"/>
              </a:rPr>
              <a:t> </a:t>
            </a:r>
            <a:r>
              <a:rPr lang="en-US" sz="2400" b="1" dirty="0" smtClean="0">
                <a:solidFill>
                  <a:srgbClr val="FF8000"/>
                </a:solidFill>
                <a:latin typeface="cmmi10"/>
              </a:rPr>
              <a:t>¼</a:t>
            </a:r>
            <a:r>
              <a:rPr lang="en-US" sz="2400" b="1" baseline="-25000" dirty="0" smtClean="0">
                <a:solidFill>
                  <a:srgbClr val="FF8000"/>
                </a:solidFill>
                <a:latin typeface="cmmi10"/>
              </a:rPr>
              <a:t>2</a:t>
            </a:r>
            <a:r>
              <a:rPr lang="en-US" sz="2400" b="1" dirty="0" smtClean="0">
                <a:solidFill>
                  <a:srgbClr val="FF8000"/>
                </a:solidFill>
                <a:latin typeface="Arial"/>
              </a:rPr>
              <a:t>) </a:t>
            </a:r>
            <a:r>
              <a:rPr lang="en-US" sz="2400" b="1" dirty="0" smtClean="0">
                <a:solidFill>
                  <a:srgbClr val="FF8000"/>
                </a:solidFill>
                <a:latin typeface="cmsy10"/>
              </a:rPr>
              <a:t>)</a:t>
            </a:r>
            <a:r>
              <a:rPr lang="en-US" sz="2400" b="1" dirty="0" smtClean="0">
                <a:solidFill>
                  <a:srgbClr val="FF8000"/>
                </a:solidFill>
                <a:latin typeface="Arial"/>
              </a:rPr>
              <a:t> I</a:t>
            </a:r>
            <a:r>
              <a:rPr lang="en-US" sz="2400" b="1" baseline="-25000" dirty="0" smtClean="0">
                <a:solidFill>
                  <a:srgbClr val="FF8000"/>
                </a:solidFill>
                <a:latin typeface="Arial"/>
              </a:rPr>
              <a:t>3</a:t>
            </a:r>
          </a:p>
          <a:p>
            <a:r>
              <a:rPr lang="en-US" sz="2400" b="1" dirty="0" smtClean="0">
                <a:solidFill>
                  <a:srgbClr val="FF8000"/>
                </a:solidFill>
                <a:latin typeface="Arial"/>
              </a:rPr>
              <a: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Verification Strategy</a:t>
            </a:r>
            <a:endParaRPr lang="en-US" dirty="0"/>
          </a:p>
        </p:txBody>
      </p:sp>
      <p:sp>
        <p:nvSpPr>
          <p:cNvPr id="3" name="Content Placeholder 2"/>
          <p:cNvSpPr>
            <a:spLocks noGrp="1"/>
          </p:cNvSpPr>
          <p:nvPr>
            <p:ph idx="1"/>
          </p:nvPr>
        </p:nvSpPr>
        <p:spPr/>
        <p:txBody>
          <a:bodyPr>
            <a:normAutofit lnSpcReduction="10000"/>
          </a:bodyPr>
          <a:lstStyle/>
          <a:p>
            <a:r>
              <a:rPr lang="en-US" dirty="0" smtClean="0"/>
              <a:t>Run 7 verification strategies in parallel until a solution is found</a:t>
            </a:r>
          </a:p>
          <a:p>
            <a:pPr lvl="1"/>
            <a:r>
              <a:rPr lang="en-US" b="1" dirty="0" smtClean="0"/>
              <a:t>cpredO3</a:t>
            </a:r>
          </a:p>
          <a:p>
            <a:pPr lvl="2"/>
            <a:r>
              <a:rPr lang="en-US" dirty="0" smtClean="0"/>
              <a:t>all LLVM optimizations + Cartesian Predicate Abstraction</a:t>
            </a:r>
          </a:p>
          <a:p>
            <a:pPr lvl="1"/>
            <a:r>
              <a:rPr lang="en-US" b="1" dirty="0" smtClean="0"/>
              <a:t>bpredO3</a:t>
            </a:r>
          </a:p>
          <a:p>
            <a:pPr lvl="2"/>
            <a:r>
              <a:rPr lang="en-US" dirty="0" smtClean="0"/>
              <a:t>all LLVM optimizations + Boolean PA + 20s TO</a:t>
            </a:r>
          </a:p>
          <a:p>
            <a:pPr lvl="1"/>
            <a:r>
              <a:rPr lang="en-US" b="1" dirty="0" smtClean="0"/>
              <a:t>bigwO3</a:t>
            </a:r>
          </a:p>
          <a:p>
            <a:pPr lvl="2"/>
            <a:r>
              <a:rPr lang="en-US" dirty="0" smtClean="0"/>
              <a:t>all LLVM optimizations + BOXES + non-aggressive widening + 10s TO</a:t>
            </a:r>
          </a:p>
          <a:p>
            <a:pPr lvl="1"/>
            <a:r>
              <a:rPr lang="en-US" b="1" dirty="0" smtClean="0"/>
              <a:t>boxesO3</a:t>
            </a:r>
          </a:p>
          <a:p>
            <a:pPr lvl="2"/>
            <a:r>
              <a:rPr lang="en-US" dirty="0" smtClean="0"/>
              <a:t>all LLVM optimizations + BOXES + aggressive widening</a:t>
            </a:r>
          </a:p>
          <a:p>
            <a:pPr lvl="1"/>
            <a:r>
              <a:rPr lang="en-US" b="1" dirty="0" smtClean="0"/>
              <a:t>boxO3</a:t>
            </a:r>
            <a:r>
              <a:rPr lang="en-US" dirty="0" smtClean="0"/>
              <a:t> </a:t>
            </a:r>
          </a:p>
          <a:p>
            <a:pPr lvl="2"/>
            <a:r>
              <a:rPr lang="en-US" dirty="0" smtClean="0"/>
              <a:t>all LLVM optimizations + BOX + aggressive widening + 20s TO</a:t>
            </a:r>
          </a:p>
          <a:p>
            <a:pPr lvl="1"/>
            <a:r>
              <a:rPr lang="en-US" b="1" dirty="0" smtClean="0"/>
              <a:t>boxesO0</a:t>
            </a:r>
          </a:p>
          <a:p>
            <a:pPr lvl="2"/>
            <a:r>
              <a:rPr lang="en-US" dirty="0" smtClean="0"/>
              <a:t>minimal LLVM optimizations + BOXES + aggressive widening</a:t>
            </a:r>
          </a:p>
          <a:p>
            <a:pPr lvl="1"/>
            <a:r>
              <a:rPr lang="en-US" b="1" dirty="0" smtClean="0"/>
              <a:t>boxbpredO3</a:t>
            </a:r>
          </a:p>
          <a:p>
            <a:pPr lvl="2"/>
            <a:r>
              <a:rPr lang="en-US" dirty="0" smtClean="0"/>
              <a:t>all LLVM opts + BOX + Boolean PA + aggressive widening + 60s TO</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UFO</a:t>
            </a:r>
            <a:endParaRPr lang="en-US" dirty="0"/>
          </a:p>
        </p:txBody>
      </p:sp>
      <p:sp>
        <p:nvSpPr>
          <p:cNvPr id="4" name="Slide Number Placeholder 3"/>
          <p:cNvSpPr>
            <a:spLocks noGrp="1"/>
          </p:cNvSpPr>
          <p:nvPr>
            <p:ph type="sldNum" sz="quarter" idx="4294967295"/>
          </p:nvPr>
        </p:nvSpPr>
        <p:spPr>
          <a:xfrm>
            <a:off x="0" y="6249988"/>
            <a:ext cx="1905000" cy="455612"/>
          </a:xfrm>
          <a:prstGeom prst="rect">
            <a:avLst/>
          </a:prstGeom>
        </p:spPr>
        <p:txBody>
          <a:bodyPr/>
          <a:lstStyle/>
          <a:p>
            <a:fld id="{7333C2B4-A699-2B4C-BB11-7E17052F5933}" type="slidenum">
              <a:rPr lang="en-US" smtClean="0"/>
              <a:pPr/>
              <a:t>44</a:t>
            </a:fld>
            <a:endParaRPr lang="en-US"/>
          </a:p>
        </p:txBody>
      </p:sp>
      <p:pic>
        <p:nvPicPr>
          <p:cNvPr id="5" name="Picture 2"/>
          <p:cNvPicPr>
            <a:picLocks noChangeAspect="1" noChangeArrowheads="1"/>
          </p:cNvPicPr>
          <p:nvPr/>
        </p:nvPicPr>
        <p:blipFill>
          <a:blip r:embed="rId2" cstate="print"/>
          <a:srcRect/>
          <a:stretch>
            <a:fillRect/>
          </a:stretch>
        </p:blipFill>
        <p:spPr bwMode="auto">
          <a:xfrm>
            <a:off x="392906" y="1071562"/>
            <a:ext cx="1928813" cy="1928813"/>
          </a:xfrm>
          <a:prstGeom prst="rect">
            <a:avLst/>
          </a:prstGeom>
          <a:noFill/>
          <a:ln w="9525">
            <a:noFill/>
            <a:miter lim="800000"/>
            <a:headEnd/>
            <a:tailEnd/>
          </a:ln>
          <a:effectLst/>
        </p:spPr>
      </p:pic>
      <p:sp>
        <p:nvSpPr>
          <p:cNvPr id="6" name="TextBox 5"/>
          <p:cNvSpPr txBox="1"/>
          <p:nvPr/>
        </p:nvSpPr>
        <p:spPr>
          <a:xfrm>
            <a:off x="2667000" y="986997"/>
            <a:ext cx="6271677" cy="1603803"/>
          </a:xfrm>
          <a:prstGeom prst="rect">
            <a:avLst/>
          </a:prstGeom>
          <a:noFill/>
        </p:spPr>
        <p:txBody>
          <a:bodyPr wrap="square" lIns="64291" tIns="32146" rIns="64291" bIns="32146" rtlCol="0">
            <a:spAutoFit/>
          </a:bodyPr>
          <a:lstStyle/>
          <a:p>
            <a:pPr algn="l">
              <a:buFont typeface="Arial"/>
              <a:buChar char="•"/>
            </a:pPr>
            <a:r>
              <a:rPr lang="en-US" sz="2500" dirty="0" smtClean="0"/>
              <a:t> A </a:t>
            </a:r>
            <a:r>
              <a:rPr lang="en-US" sz="2500" i="1" dirty="0" smtClean="0">
                <a:solidFill>
                  <a:schemeClr val="accent2">
                    <a:lumMod val="75000"/>
                  </a:schemeClr>
                </a:solidFill>
              </a:rPr>
              <a:t>framework</a:t>
            </a:r>
            <a:r>
              <a:rPr lang="en-US" sz="2500" i="1" dirty="0" smtClean="0"/>
              <a:t> </a:t>
            </a:r>
            <a:r>
              <a:rPr lang="en-US" sz="2500" dirty="0" smtClean="0"/>
              <a:t>and a </a:t>
            </a:r>
            <a:r>
              <a:rPr lang="en-US" sz="2500" i="1" dirty="0" smtClean="0">
                <a:solidFill>
                  <a:schemeClr val="accent2">
                    <a:lumMod val="75000"/>
                  </a:schemeClr>
                </a:solidFill>
              </a:rPr>
              <a:t>tool</a:t>
            </a:r>
            <a:r>
              <a:rPr lang="en-US" sz="2500" i="1" dirty="0" smtClean="0"/>
              <a:t> </a:t>
            </a:r>
            <a:r>
              <a:rPr lang="en-US" sz="2500" dirty="0" smtClean="0"/>
              <a:t>for software verification</a:t>
            </a:r>
          </a:p>
          <a:p>
            <a:pPr algn="l">
              <a:buFont typeface="Arial"/>
              <a:buChar char="•"/>
            </a:pPr>
            <a:r>
              <a:rPr lang="en-US" sz="2500" dirty="0" smtClean="0"/>
              <a:t> Tightly integrates </a:t>
            </a:r>
            <a:r>
              <a:rPr lang="en-US" sz="2500" i="1" dirty="0" smtClean="0">
                <a:solidFill>
                  <a:schemeClr val="accent2">
                    <a:lumMod val="75000"/>
                  </a:schemeClr>
                </a:solidFill>
              </a:rPr>
              <a:t>interpolation</a:t>
            </a:r>
            <a:r>
              <a:rPr lang="en-US" sz="2500" dirty="0" smtClean="0">
                <a:solidFill>
                  <a:schemeClr val="accent2">
                    <a:lumMod val="75000"/>
                  </a:schemeClr>
                </a:solidFill>
              </a:rPr>
              <a:t>-</a:t>
            </a:r>
            <a:r>
              <a:rPr lang="en-US" sz="2500" dirty="0" smtClean="0"/>
              <a:t> and </a:t>
            </a:r>
            <a:r>
              <a:rPr lang="en-US" sz="2500" i="1" dirty="0" smtClean="0">
                <a:solidFill>
                  <a:schemeClr val="accent2">
                    <a:lumMod val="75000"/>
                  </a:schemeClr>
                </a:solidFill>
              </a:rPr>
              <a:t>abstraction</a:t>
            </a:r>
            <a:r>
              <a:rPr lang="en-US" sz="2500" dirty="0" smtClean="0">
                <a:solidFill>
                  <a:schemeClr val="accent2">
                    <a:lumMod val="75000"/>
                  </a:schemeClr>
                </a:solidFill>
              </a:rPr>
              <a:t>-based</a:t>
            </a:r>
            <a:r>
              <a:rPr lang="en-US" sz="2500" dirty="0" smtClean="0"/>
              <a:t> techniques</a:t>
            </a:r>
          </a:p>
        </p:txBody>
      </p:sp>
      <p:sp>
        <p:nvSpPr>
          <p:cNvPr id="9" name="TextBox 8"/>
          <p:cNvSpPr txBox="1"/>
          <p:nvPr/>
        </p:nvSpPr>
        <p:spPr>
          <a:xfrm>
            <a:off x="228600" y="4613820"/>
            <a:ext cx="8733234" cy="1372970"/>
          </a:xfrm>
          <a:prstGeom prst="rect">
            <a:avLst/>
          </a:prstGeom>
          <a:noFill/>
        </p:spPr>
        <p:txBody>
          <a:bodyPr wrap="square" lIns="64291" tIns="32146" rIns="64291" bIns="32146" rtlCol="0">
            <a:spAutoFit/>
          </a:bodyPr>
          <a:lstStyle/>
          <a:p>
            <a:pPr algn="l"/>
            <a:r>
              <a:rPr lang="en-US" sz="1700" b="1" dirty="0" smtClean="0"/>
              <a:t>References:</a:t>
            </a:r>
          </a:p>
          <a:p>
            <a:pPr algn="l"/>
            <a:r>
              <a:rPr lang="en-US" sz="1700" dirty="0" smtClean="0">
                <a:solidFill>
                  <a:srgbClr val="407AA6"/>
                </a:solidFill>
              </a:rPr>
              <a:t>[SAS12] </a:t>
            </a:r>
            <a:r>
              <a:rPr lang="en-US" sz="1700" dirty="0" smtClean="0"/>
              <a:t>Craig Interpretation</a:t>
            </a:r>
          </a:p>
          <a:p>
            <a:pPr algn="l"/>
            <a:r>
              <a:rPr lang="en-US" sz="1700" dirty="0" smtClean="0">
                <a:solidFill>
                  <a:srgbClr val="407AA6"/>
                </a:solidFill>
              </a:rPr>
              <a:t>[CAV12] </a:t>
            </a:r>
            <a:r>
              <a:rPr lang="en-US" sz="1700" dirty="0" smtClean="0"/>
              <a:t>UFO: A Framework for Abstraction- and Interpolation-based Software Verification </a:t>
            </a:r>
          </a:p>
          <a:p>
            <a:pPr algn="l"/>
            <a:r>
              <a:rPr lang="en-US" sz="1700" dirty="0" smtClean="0">
                <a:solidFill>
                  <a:srgbClr val="407AA6"/>
                </a:solidFill>
              </a:rPr>
              <a:t>[TACAS12] </a:t>
            </a:r>
            <a:r>
              <a:rPr lang="en-US" sz="1700" dirty="0" smtClean="0"/>
              <a:t>From Under-approximations to Over-approximations and Back</a:t>
            </a:r>
          </a:p>
          <a:p>
            <a:pPr algn="l"/>
            <a:r>
              <a:rPr lang="en-US" sz="1700" dirty="0" smtClean="0">
                <a:solidFill>
                  <a:srgbClr val="407AA6"/>
                </a:solidFill>
              </a:rPr>
              <a:t>[VMCAI12] </a:t>
            </a:r>
            <a:r>
              <a:rPr lang="en-US" sz="1700" dirty="0" smtClean="0"/>
              <a:t>Whale: An Interpolation-based Algorithm for </a:t>
            </a:r>
            <a:r>
              <a:rPr lang="en-US" sz="1700" dirty="0" err="1" smtClean="0"/>
              <a:t>Interprocedural</a:t>
            </a:r>
            <a:r>
              <a:rPr lang="en-US" sz="1700" dirty="0" smtClean="0"/>
              <a:t> Verification</a:t>
            </a:r>
          </a:p>
        </p:txBody>
      </p:sp>
      <p:sp>
        <p:nvSpPr>
          <p:cNvPr id="10" name="AutoShape 93"/>
          <p:cNvSpPr>
            <a:spLocks/>
          </p:cNvSpPr>
          <p:nvPr/>
        </p:nvSpPr>
        <p:spPr bwMode="auto">
          <a:xfrm>
            <a:off x="1524000" y="3352800"/>
            <a:ext cx="5840016"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800" dirty="0" smtClean="0">
                <a:ea typeface="Gill Sans Light" charset="0"/>
                <a:cs typeface="Gill Sans Light" charset="0"/>
              </a:rPr>
              <a:t>Check it out at:</a:t>
            </a:r>
          </a:p>
          <a:p>
            <a:pPr algn="ctr"/>
            <a:r>
              <a:rPr lang="en-US" sz="2800" dirty="0" smtClean="0">
                <a:ea typeface="Gill Sans Light" charset="0"/>
                <a:cs typeface="Gill Sans Light" charset="0"/>
                <a:hlinkClick r:id="rId3"/>
              </a:rPr>
              <a:t>http://bitbucket.org/arieg/ufo</a:t>
            </a:r>
            <a:endParaRPr lang="en-US" sz="2800" dirty="0">
              <a:ea typeface="Gill Sans Light" charset="0"/>
              <a:cs typeface="Gill Sans Light"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utrition-label-ufo.png"/>
          <p:cNvPicPr>
            <a:picLocks noChangeAspect="1"/>
          </p:cNvPicPr>
          <p:nvPr/>
        </p:nvPicPr>
        <p:blipFill>
          <a:blip r:embed="rId2" cstate="print"/>
          <a:stretch>
            <a:fillRect/>
          </a:stretch>
        </p:blipFill>
        <p:spPr>
          <a:xfrm>
            <a:off x="6248400" y="304800"/>
            <a:ext cx="2153221" cy="5257800"/>
          </a:xfrm>
          <a:prstGeom prst="rect">
            <a:avLst/>
          </a:prstGeom>
        </p:spPr>
      </p:pic>
      <p:sp>
        <p:nvSpPr>
          <p:cNvPr id="7" name="Title 6"/>
          <p:cNvSpPr>
            <a:spLocks noGrp="1"/>
          </p:cNvSpPr>
          <p:nvPr>
            <p:ph type="title"/>
          </p:nvPr>
        </p:nvSpPr>
        <p:spPr/>
        <p:txBody>
          <a:bodyPr/>
          <a:lstStyle/>
          <a:p>
            <a:r>
              <a:rPr lang="en-US" dirty="0" smtClean="0"/>
              <a:t>In The Box</a:t>
            </a:r>
            <a:endParaRPr lang="en-US" dirty="0"/>
          </a:p>
        </p:txBody>
      </p:sp>
      <p:pic>
        <p:nvPicPr>
          <p:cNvPr id="8" name="Picture 7" descr="aws-old-man.jpg"/>
          <p:cNvPicPr>
            <a:picLocks noChangeAspect="1"/>
          </p:cNvPicPr>
          <p:nvPr/>
        </p:nvPicPr>
        <p:blipFill>
          <a:blip r:embed="rId3" cstate="print"/>
          <a:stretch>
            <a:fillRect/>
          </a:stretch>
        </p:blipFill>
        <p:spPr>
          <a:xfrm>
            <a:off x="1371600" y="1066800"/>
            <a:ext cx="3957910" cy="4114800"/>
          </a:xfrm>
          <a:prstGeom prst="rect">
            <a:avLst/>
          </a:prstGeom>
        </p:spPr>
      </p:pic>
      <p:sp>
        <p:nvSpPr>
          <p:cNvPr id="10" name="TextBox 9"/>
          <p:cNvSpPr txBox="1"/>
          <p:nvPr/>
        </p:nvSpPr>
        <p:spPr>
          <a:xfrm>
            <a:off x="1371600" y="5181600"/>
            <a:ext cx="1718740" cy="207749"/>
          </a:xfrm>
          <a:prstGeom prst="rect">
            <a:avLst/>
          </a:prstGeom>
          <a:noFill/>
        </p:spPr>
        <p:txBody>
          <a:bodyPr wrap="none" rtlCol="0">
            <a:spAutoFit/>
          </a:bodyPr>
          <a:lstStyle/>
          <a:p>
            <a:r>
              <a:rPr lang="en-US" sz="750" dirty="0" smtClean="0"/>
              <a:t>Image courtesy of </a:t>
            </a:r>
            <a:r>
              <a:rPr lang="en-US" sz="750" dirty="0" err="1" smtClean="0"/>
              <a:t>Aws</a:t>
            </a:r>
            <a:r>
              <a:rPr lang="en-US" sz="750" dirty="0" smtClean="0"/>
              <a:t> </a:t>
            </a:r>
            <a:r>
              <a:rPr lang="en-US" sz="750" dirty="0" err="1" smtClean="0"/>
              <a:t>Albarghouthi</a:t>
            </a:r>
            <a:endParaRPr lang="en-US" sz="75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UFO Family</a:t>
            </a:r>
            <a:endParaRPr lang="en-US" dirty="0"/>
          </a:p>
        </p:txBody>
      </p:sp>
      <p:grpSp>
        <p:nvGrpSpPr>
          <p:cNvPr id="2" name="Group 17"/>
          <p:cNvGrpSpPr/>
          <p:nvPr/>
        </p:nvGrpSpPr>
        <p:grpSpPr>
          <a:xfrm>
            <a:off x="374385" y="1066800"/>
            <a:ext cx="8236215" cy="1434763"/>
            <a:chOff x="374385" y="1066800"/>
            <a:chExt cx="8236215" cy="1434763"/>
          </a:xfrm>
        </p:grpSpPr>
        <p:grpSp>
          <p:nvGrpSpPr>
            <p:cNvPr id="3" name="Group 15"/>
            <p:cNvGrpSpPr/>
            <p:nvPr/>
          </p:nvGrpSpPr>
          <p:grpSpPr>
            <a:xfrm>
              <a:off x="374385" y="1066800"/>
              <a:ext cx="2292615" cy="1238310"/>
              <a:chOff x="152400" y="1066800"/>
              <a:chExt cx="2292615" cy="1238310"/>
            </a:xfrm>
          </p:grpSpPr>
          <p:pic>
            <p:nvPicPr>
              <p:cNvPr id="5" name="Picture 4" descr="whale2.pdf"/>
              <p:cNvPicPr>
                <a:picLocks noChangeAspect="1"/>
              </p:cNvPicPr>
              <p:nvPr/>
            </p:nvPicPr>
            <p:blipFill>
              <a:blip r:embed="rId2" cstate="print"/>
              <a:stretch>
                <a:fillRect/>
              </a:stretch>
            </p:blipFill>
            <p:spPr>
              <a:xfrm>
                <a:off x="442596" y="1066800"/>
                <a:ext cx="1502229" cy="762000"/>
              </a:xfrm>
              <a:prstGeom prst="rect">
                <a:avLst/>
              </a:prstGeom>
            </p:spPr>
          </p:pic>
          <p:sp>
            <p:nvSpPr>
              <p:cNvPr id="6" name="TextBox 5"/>
              <p:cNvSpPr txBox="1"/>
              <p:nvPr/>
            </p:nvSpPr>
            <p:spPr>
              <a:xfrm>
                <a:off x="152400" y="1905000"/>
                <a:ext cx="2292615" cy="400110"/>
              </a:xfrm>
              <a:prstGeom prst="rect">
                <a:avLst/>
              </a:prstGeom>
              <a:noFill/>
            </p:spPr>
            <p:txBody>
              <a:bodyPr wrap="none" rtlCol="0">
                <a:spAutoFit/>
              </a:bodyPr>
              <a:lstStyle/>
              <a:p>
                <a:r>
                  <a:rPr lang="en-US" sz="2000" dirty="0" smtClean="0"/>
                  <a:t>Whale </a:t>
                </a:r>
                <a:r>
                  <a:rPr lang="en-US" sz="2000" dirty="0" smtClean="0">
                    <a:solidFill>
                      <a:schemeClr val="accent1">
                        <a:lumMod val="75000"/>
                      </a:schemeClr>
                    </a:solidFill>
                  </a:rPr>
                  <a:t>[VMCAI12]</a:t>
                </a:r>
                <a:r>
                  <a:rPr lang="en-US" sz="2000" dirty="0" smtClean="0">
                    <a:solidFill>
                      <a:srgbClr val="407AA6"/>
                    </a:solidFill>
                  </a:rPr>
                  <a:t> </a:t>
                </a:r>
                <a:endParaRPr lang="en-US" sz="2000" dirty="0"/>
              </a:p>
            </p:txBody>
          </p:sp>
        </p:grpSp>
        <p:sp>
          <p:nvSpPr>
            <p:cNvPr id="8" name="TextBox 7"/>
            <p:cNvSpPr txBox="1"/>
            <p:nvPr/>
          </p:nvSpPr>
          <p:spPr>
            <a:xfrm>
              <a:off x="2895600" y="1178124"/>
              <a:ext cx="5715000" cy="1323439"/>
            </a:xfrm>
            <a:prstGeom prst="rect">
              <a:avLst/>
            </a:prstGeom>
            <a:noFill/>
          </p:spPr>
          <p:txBody>
            <a:bodyPr wrap="square" rtlCol="0">
              <a:spAutoFit/>
            </a:bodyPr>
            <a:lstStyle/>
            <a:p>
              <a:pPr marL="283464" indent="-173736">
                <a:buFont typeface="Arial"/>
                <a:buChar char="•"/>
              </a:pPr>
              <a:r>
                <a:rPr lang="en-US" sz="2000" dirty="0" smtClean="0"/>
                <a:t>Interpolation-based </a:t>
              </a:r>
              <a:r>
                <a:rPr lang="en-US" sz="2000" dirty="0" err="1" smtClean="0"/>
                <a:t>interprocedural</a:t>
              </a:r>
              <a:r>
                <a:rPr lang="en-US" sz="2000" dirty="0" smtClean="0"/>
                <a:t> analysis</a:t>
              </a:r>
            </a:p>
            <a:p>
              <a:pPr marL="283464" indent="-173736" algn="l">
                <a:buFont typeface="Arial"/>
                <a:buChar char="•"/>
              </a:pPr>
              <a:r>
                <a:rPr lang="en-US" sz="2000" dirty="0" err="1" smtClean="0"/>
                <a:t>Interpolants</a:t>
              </a:r>
              <a:r>
                <a:rPr lang="en-US" sz="2000" dirty="0" smtClean="0"/>
                <a:t> as procedure summaries</a:t>
              </a:r>
            </a:p>
            <a:p>
              <a:pPr marL="283464" indent="-173736" algn="l">
                <a:buFont typeface="Arial"/>
                <a:buChar char="•"/>
              </a:pPr>
              <a:r>
                <a:rPr lang="en-US" sz="2000" dirty="0" smtClean="0"/>
                <a:t>State/transition interpolation </a:t>
              </a:r>
            </a:p>
            <a:p>
              <a:pPr marL="740664" lvl="1" indent="-173736">
                <a:buFont typeface="Arial"/>
                <a:buChar char="•"/>
              </a:pPr>
              <a:r>
                <a:rPr lang="en-US" sz="2000" dirty="0" smtClean="0"/>
                <a:t>a.k.a. Tree </a:t>
              </a:r>
              <a:r>
                <a:rPr lang="en-US" sz="2000" dirty="0" err="1" smtClean="0"/>
                <a:t>Interpolants</a:t>
              </a:r>
              <a:endParaRPr lang="en-US" sz="2000" dirty="0" smtClean="0"/>
            </a:p>
          </p:txBody>
        </p:sp>
      </p:grpSp>
      <p:grpSp>
        <p:nvGrpSpPr>
          <p:cNvPr id="7" name="Group 18"/>
          <p:cNvGrpSpPr/>
          <p:nvPr/>
        </p:nvGrpSpPr>
        <p:grpSpPr>
          <a:xfrm>
            <a:off x="526785" y="2855976"/>
            <a:ext cx="7931415" cy="1546158"/>
            <a:chOff x="526785" y="2457378"/>
            <a:chExt cx="7931415" cy="1546158"/>
          </a:xfrm>
        </p:grpSpPr>
        <p:sp>
          <p:nvSpPr>
            <p:cNvPr id="10" name="TextBox 9"/>
            <p:cNvSpPr txBox="1"/>
            <p:nvPr/>
          </p:nvSpPr>
          <p:spPr>
            <a:xfrm>
              <a:off x="2895600" y="2722626"/>
              <a:ext cx="5562600" cy="1015663"/>
            </a:xfrm>
            <a:prstGeom prst="rect">
              <a:avLst/>
            </a:prstGeom>
            <a:noFill/>
          </p:spPr>
          <p:txBody>
            <a:bodyPr wrap="square" rtlCol="0">
              <a:spAutoFit/>
            </a:bodyPr>
            <a:lstStyle/>
            <a:p>
              <a:pPr marL="283464" indent="-173736" algn="l">
                <a:buFont typeface="Arial"/>
                <a:buChar char="•"/>
              </a:pPr>
              <a:r>
                <a:rPr lang="en-US" sz="2000" dirty="0" smtClean="0"/>
                <a:t>Refinement with </a:t>
              </a:r>
              <a:r>
                <a:rPr lang="en-US" sz="2000" i="1" dirty="0" smtClean="0"/>
                <a:t>DAG </a:t>
              </a:r>
              <a:r>
                <a:rPr lang="en-US" sz="2000" i="1" dirty="0" err="1" smtClean="0"/>
                <a:t>interpolants</a:t>
              </a:r>
              <a:endParaRPr lang="en-US" sz="2000" i="1" dirty="0" smtClean="0"/>
            </a:p>
            <a:p>
              <a:pPr marL="283464" indent="-173736" algn="l">
                <a:buFont typeface="Arial"/>
                <a:buChar char="•"/>
              </a:pPr>
              <a:r>
                <a:rPr lang="en-US" sz="2000" dirty="0" smtClean="0"/>
                <a:t>Tight integration of interpolation-based verification with predicate abstraction</a:t>
              </a:r>
            </a:p>
          </p:txBody>
        </p:sp>
        <p:grpSp>
          <p:nvGrpSpPr>
            <p:cNvPr id="12" name="Group 16"/>
            <p:cNvGrpSpPr/>
            <p:nvPr/>
          </p:nvGrpSpPr>
          <p:grpSpPr>
            <a:xfrm>
              <a:off x="526785" y="2457378"/>
              <a:ext cx="2132507" cy="1546158"/>
              <a:chOff x="304800" y="2435352"/>
              <a:chExt cx="2132507" cy="1546158"/>
            </a:xfrm>
          </p:grpSpPr>
          <p:sp>
            <p:nvSpPr>
              <p:cNvPr id="9" name="TextBox 8"/>
              <p:cNvSpPr txBox="1"/>
              <p:nvPr/>
            </p:nvSpPr>
            <p:spPr>
              <a:xfrm>
                <a:off x="304800" y="3581400"/>
                <a:ext cx="2132507" cy="400110"/>
              </a:xfrm>
              <a:prstGeom prst="rect">
                <a:avLst/>
              </a:prstGeom>
              <a:noFill/>
            </p:spPr>
            <p:txBody>
              <a:bodyPr wrap="none" rtlCol="0">
                <a:spAutoFit/>
              </a:bodyPr>
              <a:lstStyle/>
              <a:p>
                <a:r>
                  <a:rPr lang="en-US" sz="2000" dirty="0" smtClean="0"/>
                  <a:t>UFO </a:t>
                </a:r>
                <a:r>
                  <a:rPr lang="en-US" sz="2000" dirty="0" smtClean="0">
                    <a:solidFill>
                      <a:schemeClr val="accent1">
                        <a:lumMod val="75000"/>
                      </a:schemeClr>
                    </a:solidFill>
                  </a:rPr>
                  <a:t>[TACAS12] </a:t>
                </a:r>
                <a:endParaRPr lang="en-US" sz="2000" dirty="0">
                  <a:solidFill>
                    <a:schemeClr val="accent1">
                      <a:lumMod val="75000"/>
                    </a:schemeClr>
                  </a:solidFill>
                </a:endParaRPr>
              </a:p>
            </p:txBody>
          </p:sp>
          <p:pic>
            <p:nvPicPr>
              <p:cNvPr id="13" name="Picture 2"/>
              <p:cNvPicPr>
                <a:picLocks noChangeAspect="1" noChangeArrowheads="1"/>
              </p:cNvPicPr>
              <p:nvPr/>
            </p:nvPicPr>
            <p:blipFill>
              <a:blip r:embed="rId3" cstate="print"/>
              <a:srcRect/>
              <a:stretch>
                <a:fillRect/>
              </a:stretch>
            </p:blipFill>
            <p:spPr bwMode="auto">
              <a:xfrm>
                <a:off x="740031" y="2435352"/>
                <a:ext cx="1066800" cy="1066800"/>
              </a:xfrm>
              <a:prstGeom prst="rect">
                <a:avLst/>
              </a:prstGeom>
              <a:noFill/>
              <a:ln w="9525">
                <a:noFill/>
                <a:miter lim="800000"/>
                <a:headEnd/>
                <a:tailEnd/>
              </a:ln>
              <a:effectLst/>
            </p:spPr>
          </p:pic>
        </p:grpSp>
      </p:grpSp>
      <p:grpSp>
        <p:nvGrpSpPr>
          <p:cNvPr id="14" name="Group 19"/>
          <p:cNvGrpSpPr/>
          <p:nvPr/>
        </p:nvGrpSpPr>
        <p:grpSpPr>
          <a:xfrm>
            <a:off x="526785" y="4953000"/>
            <a:ext cx="7931415" cy="707886"/>
            <a:chOff x="526785" y="4953000"/>
            <a:chExt cx="7931415" cy="707886"/>
          </a:xfrm>
        </p:grpSpPr>
        <p:sp>
          <p:nvSpPr>
            <p:cNvPr id="11" name="TextBox 10"/>
            <p:cNvSpPr txBox="1"/>
            <p:nvPr/>
          </p:nvSpPr>
          <p:spPr>
            <a:xfrm>
              <a:off x="526785" y="5260776"/>
              <a:ext cx="1847172" cy="400110"/>
            </a:xfrm>
            <a:prstGeom prst="rect">
              <a:avLst/>
            </a:prstGeom>
            <a:noFill/>
          </p:spPr>
          <p:txBody>
            <a:bodyPr wrap="none" rtlCol="0">
              <a:spAutoFit/>
            </a:bodyPr>
            <a:lstStyle/>
            <a:p>
              <a:r>
                <a:rPr lang="en-US" sz="2000" dirty="0" err="1" smtClean="0"/>
                <a:t>Vinta</a:t>
              </a:r>
              <a:r>
                <a:rPr lang="en-US" sz="2000" dirty="0" smtClean="0"/>
                <a:t> </a:t>
              </a:r>
              <a:r>
                <a:rPr lang="en-US" sz="2000" dirty="0" smtClean="0">
                  <a:solidFill>
                    <a:schemeClr val="accent1">
                      <a:lumMod val="75000"/>
                    </a:schemeClr>
                  </a:solidFill>
                </a:rPr>
                <a:t>[SAS12]</a:t>
              </a:r>
              <a:r>
                <a:rPr lang="en-US" sz="2000" dirty="0" smtClean="0">
                  <a:solidFill>
                    <a:srgbClr val="407AA6"/>
                  </a:solidFill>
                </a:rPr>
                <a:t> </a:t>
              </a:r>
              <a:endParaRPr lang="en-US" sz="2000" dirty="0"/>
            </a:p>
          </p:txBody>
        </p:sp>
        <p:sp>
          <p:nvSpPr>
            <p:cNvPr id="15" name="TextBox 14"/>
            <p:cNvSpPr txBox="1"/>
            <p:nvPr/>
          </p:nvSpPr>
          <p:spPr>
            <a:xfrm>
              <a:off x="2895600" y="4953000"/>
              <a:ext cx="5562600" cy="707886"/>
            </a:xfrm>
            <a:prstGeom prst="rect">
              <a:avLst/>
            </a:prstGeom>
            <a:noFill/>
          </p:spPr>
          <p:txBody>
            <a:bodyPr wrap="square" rtlCol="0">
              <a:spAutoFit/>
            </a:bodyPr>
            <a:lstStyle/>
            <a:p>
              <a:pPr marL="283464" indent="-173736" algn="l">
                <a:buFont typeface="Arial"/>
                <a:buChar char="•"/>
              </a:pPr>
              <a:r>
                <a:rPr lang="en-US" sz="2000" dirty="0" smtClean="0"/>
                <a:t>Refinement of Abstract Interpretation (AI)</a:t>
              </a:r>
            </a:p>
            <a:p>
              <a:pPr marL="283464" indent="-173736" algn="l">
                <a:buFont typeface="Arial"/>
                <a:buChar char="•"/>
              </a:pPr>
              <a:r>
                <a:rPr lang="en-US" sz="2000" dirty="0" smtClean="0"/>
                <a:t>AI-guided DAG Interpolation</a:t>
              </a:r>
            </a:p>
          </p:txBody>
        </p:sp>
      </p:grpSp>
      <p:pic>
        <p:nvPicPr>
          <p:cNvPr id="22" name="Picture 2"/>
          <p:cNvPicPr>
            <a:picLocks noChangeAspect="1" noChangeArrowheads="1"/>
          </p:cNvPicPr>
          <p:nvPr/>
        </p:nvPicPr>
        <p:blipFill>
          <a:blip r:embed="rId4" cstate="print"/>
          <a:srcRect l="16937" t="6730" r="18396" b="19241"/>
          <a:stretch>
            <a:fillRect/>
          </a:stretch>
        </p:blipFill>
        <p:spPr bwMode="auto">
          <a:xfrm>
            <a:off x="838200" y="4648200"/>
            <a:ext cx="1143000" cy="5987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Thank You!</a:t>
            </a:r>
            <a:endParaRPr lang="en-US" dirty="0"/>
          </a:p>
        </p:txBody>
      </p:sp>
      <p:sp>
        <p:nvSpPr>
          <p:cNvPr id="4" name="TextBox 3"/>
          <p:cNvSpPr txBox="1"/>
          <p:nvPr/>
        </p:nvSpPr>
        <p:spPr>
          <a:xfrm>
            <a:off x="1946672" y="5250656"/>
            <a:ext cx="4794576" cy="403474"/>
          </a:xfrm>
          <a:prstGeom prst="rect">
            <a:avLst/>
          </a:prstGeom>
          <a:noFill/>
        </p:spPr>
        <p:txBody>
          <a:bodyPr wrap="none" lIns="64291" tIns="32146" rIns="64291" bIns="32146" rtlCol="0">
            <a:spAutoFit/>
          </a:bodyPr>
          <a:lstStyle/>
          <a:p>
            <a:r>
              <a:rPr lang="en-US" sz="2200" dirty="0" smtClean="0">
                <a:latin typeface="Consolas"/>
                <a:cs typeface="Consolas"/>
                <a:hlinkClick r:id="rId2"/>
              </a:rPr>
              <a:t>http://bitbucket.org/arieg/ufo</a:t>
            </a:r>
            <a:endParaRPr lang="en-US" sz="2200" dirty="0">
              <a:latin typeface="Consolas"/>
              <a:cs typeface="Consolas"/>
            </a:endParaRPr>
          </a:p>
        </p:txBody>
      </p:sp>
      <p:pic>
        <p:nvPicPr>
          <p:cNvPr id="249858" name="Picture 2"/>
          <p:cNvPicPr>
            <a:picLocks noChangeAspect="1" noChangeArrowheads="1"/>
          </p:cNvPicPr>
          <p:nvPr/>
        </p:nvPicPr>
        <p:blipFill>
          <a:blip r:embed="rId3" cstate="print"/>
          <a:srcRect/>
          <a:stretch>
            <a:fillRect/>
          </a:stretch>
        </p:blipFill>
        <p:spPr bwMode="auto">
          <a:xfrm>
            <a:off x="3018234" y="1295400"/>
            <a:ext cx="3268266" cy="326826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US" dirty="0"/>
              <a:t>Contact </a:t>
            </a:r>
            <a:r>
              <a:rPr lang="en-US" dirty="0" smtClean="0"/>
              <a:t>Information</a:t>
            </a:r>
            <a:endParaRPr lang="en-US" dirty="0"/>
          </a:p>
        </p:txBody>
      </p:sp>
      <p:graphicFrame>
        <p:nvGraphicFramePr>
          <p:cNvPr id="922648" name="Group 24"/>
          <p:cNvGraphicFramePr>
            <a:graphicFrameLocks noGrp="1"/>
          </p:cNvGraphicFramePr>
          <p:nvPr>
            <p:ph idx="1"/>
          </p:nvPr>
        </p:nvGraphicFramePr>
        <p:xfrm>
          <a:off x="533400" y="1303338"/>
          <a:ext cx="8153400" cy="4541520"/>
        </p:xfrm>
        <a:graphic>
          <a:graphicData uri="http://schemas.openxmlformats.org/drawingml/2006/table">
            <a:tbl>
              <a:tblPr/>
              <a:tblGrid>
                <a:gridCol w="4076700"/>
                <a:gridCol w="4076700"/>
              </a:tblGrid>
              <a:tr h="24003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Presenter</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Arie Gurfinkel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RTSS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Telephone:  +1 412-268-7788</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hlinkClick r:id=""/>
                        </a:rPr>
                        <a:t>arie@cmu.edu</a:t>
                      </a: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U.S. mail:</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Software Engineering Institute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4500 Fifth Avenue</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Pittsburgh, PA 15213-2612</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USA</a:t>
                      </a:r>
                      <a:endParaRPr kumimoji="0" lang="en-US" sz="20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a:noFill/>
                    </a:lnL>
                    <a:lnR cap="flat">
                      <a:noFill/>
                    </a:lnR>
                    <a:lnT cap="flat">
                      <a:noFill/>
                    </a:lnT>
                    <a:lnB>
                      <a:noFill/>
                    </a:lnB>
                    <a:lnTlToBr>
                      <a:noFill/>
                    </a:lnTlToBr>
                    <a:lnBlToTr>
                      <a:noFill/>
                    </a:lnBlToTr>
                    <a:noFill/>
                  </a:tcPr>
                </a:tc>
              </a:tr>
              <a:tr h="2057400">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1" i="0" u="none" strike="noStrike" cap="none" normalizeH="0" baseline="0" dirty="0" smtClean="0">
                          <a:ln>
                            <a:noFill/>
                          </a:ln>
                          <a:solidFill>
                            <a:schemeClr val="tx2"/>
                          </a:solidFill>
                          <a:effectLst/>
                          <a:latin typeface="Arial" charset="0"/>
                        </a:rPr>
                        <a:t>Web:</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www.sei.cmu.edu</a:t>
                      </a:r>
                    </a:p>
                    <a:p>
                      <a:pPr marL="0" marR="0" lvl="0" indent="0" algn="l" defTabSz="914400" rtl="0" eaLnBrk="1" fontAlgn="base" latinLnBrk="0" hangingPunct="1">
                        <a:lnSpc>
                          <a:spcPct val="95000"/>
                        </a:lnSpc>
                        <a:spcBef>
                          <a:spcPct val="0"/>
                        </a:spcBef>
                        <a:spcAft>
                          <a:spcPct val="25000"/>
                        </a:spcAft>
                        <a:buClrTx/>
                        <a:buSzPct val="70000"/>
                        <a:buFontTx/>
                        <a:buNone/>
                        <a:tabLst/>
                      </a:pPr>
                      <a:r>
                        <a:rPr kumimoji="0" lang="en-US" sz="2000" b="0" i="0" u="none" strike="noStrike" cap="none" normalizeH="0" baseline="0" dirty="0" smtClean="0">
                          <a:ln>
                            <a:noFill/>
                          </a:ln>
                          <a:solidFill>
                            <a:schemeClr val="tx1"/>
                          </a:solidFill>
                          <a:effectLst/>
                          <a:latin typeface="Arial" charset="0"/>
                        </a:rPr>
                        <a:t>http://www.sei.cmu.edu/contact.cfm</a:t>
                      </a: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5000"/>
                        </a:lnSpc>
                        <a:spcBef>
                          <a:spcPct val="0"/>
                        </a:spcBef>
                        <a:spcAft>
                          <a:spcPct val="25000"/>
                        </a:spcAft>
                        <a:buClrTx/>
                        <a:buSzPct val="70000"/>
                        <a:buFontTx/>
                        <a:buNone/>
                        <a:tabLst/>
                      </a:pPr>
                      <a:endParaRPr kumimoji="0" lang="en-US" sz="2000" b="0" i="0" u="none" strike="noStrike" cap="none" normalizeH="0" baseline="0" dirty="0" smtClean="0">
                        <a:ln>
                          <a:noFill/>
                        </a:ln>
                        <a:solidFill>
                          <a:schemeClr val="tx1"/>
                        </a:solidFill>
                        <a:effectLst/>
                        <a:latin typeface="Arial" charset="0"/>
                      </a:endParaRPr>
                    </a:p>
                  </a:txBody>
                  <a:tcPr marL="0" marR="0" marT="0" marB="0"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1" i="0" u="none" strike="noStrike" cap="none" normalizeH="0" baseline="0" dirty="0" smtClean="0">
                          <a:ln>
                            <a:noFill/>
                          </a:ln>
                          <a:solidFill>
                            <a:schemeClr val="tx1"/>
                          </a:solidFill>
                          <a:effectLst/>
                          <a:latin typeface="Arial" charset="0"/>
                        </a:rPr>
                        <a:t>Customer Relations</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Email:</a:t>
                      </a:r>
                      <a:r>
                        <a:rPr kumimoji="0" lang="en-US" sz="2000" b="0" i="0" u="none" strike="noStrike" cap="none" normalizeH="0" baseline="0" dirty="0" smtClean="0">
                          <a:ln>
                            <a:noFill/>
                          </a:ln>
                          <a:solidFill>
                            <a:schemeClr val="tx2"/>
                          </a:solidFill>
                          <a:effectLst/>
                          <a:latin typeface="Arial" charset="0"/>
                        </a:rPr>
                        <a:t> </a:t>
                      </a:r>
                      <a:r>
                        <a:rPr kumimoji="0" lang="en-US" sz="2000" b="0" i="0" u="none" strike="noStrike" cap="none" normalizeH="0" baseline="0" dirty="0" smtClean="0">
                          <a:ln>
                            <a:noFill/>
                          </a:ln>
                          <a:solidFill>
                            <a:schemeClr val="tx1"/>
                          </a:solidFill>
                          <a:effectLst/>
                          <a:latin typeface="Arial" charset="0"/>
                        </a:rPr>
                        <a:t>info@sei.cmu.edu</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1"/>
                          </a:solidFill>
                          <a:effectLst/>
                          <a:latin typeface="Arial" charset="0"/>
                        </a:rPr>
                        <a:t>Telephone: 	+1 412-268-5800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Phone: 	</a:t>
                      </a:r>
                      <a:r>
                        <a:rPr kumimoji="0" lang="en-US" sz="2000" b="0" i="0" u="none" strike="noStrike" cap="none" normalizeH="0" baseline="0" dirty="0" smtClean="0">
                          <a:ln>
                            <a:noFill/>
                          </a:ln>
                          <a:solidFill>
                            <a:schemeClr val="tx1"/>
                          </a:solidFill>
                          <a:effectLst/>
                          <a:latin typeface="Arial" charset="0"/>
                        </a:rPr>
                        <a:t>+1 412-268-5800</a:t>
                      </a:r>
                    </a:p>
                    <a:p>
                      <a:pPr marL="0" marR="0" lvl="0" indent="0" algn="l" defTabSz="914400" rtl="0" eaLnBrk="1" fontAlgn="base" latinLnBrk="0" hangingPunct="1">
                        <a:lnSpc>
                          <a:spcPct val="95000"/>
                        </a:lnSpc>
                        <a:spcBef>
                          <a:spcPct val="0"/>
                        </a:spcBef>
                        <a:spcAft>
                          <a:spcPct val="25000"/>
                        </a:spcAft>
                        <a:buClrTx/>
                        <a:buSzPct val="70000"/>
                        <a:buFontTx/>
                        <a:buNone/>
                        <a:tabLst>
                          <a:tab pos="1311275" algn="l"/>
                        </a:tabLst>
                      </a:pPr>
                      <a:r>
                        <a:rPr kumimoji="0" lang="en-US" sz="2000" b="0" i="0" u="none" strike="noStrike" cap="none" normalizeH="0" baseline="0" dirty="0" smtClean="0">
                          <a:ln>
                            <a:noFill/>
                          </a:ln>
                          <a:solidFill>
                            <a:schemeClr val="tx2"/>
                          </a:solidFill>
                          <a:effectLst/>
                          <a:latin typeface="Arial" charset="0"/>
                        </a:rPr>
                        <a:t>SEI Fax:  		+1 </a:t>
                      </a:r>
                      <a:r>
                        <a:rPr kumimoji="0" lang="en-US" sz="2000" b="0" i="0" u="none" strike="noStrike" cap="none" normalizeH="0" baseline="0" dirty="0" smtClean="0">
                          <a:ln>
                            <a:noFill/>
                          </a:ln>
                          <a:solidFill>
                            <a:schemeClr val="tx1"/>
                          </a:solidFill>
                          <a:effectLst/>
                          <a:latin typeface="Arial" charset="0"/>
                        </a:rPr>
                        <a:t>412-268-6257</a:t>
                      </a:r>
                    </a:p>
                  </a:txBody>
                  <a:tcPr marL="0" marR="0" marT="0" marB="0"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2293938"/>
            <a:ext cx="4267200" cy="769429"/>
          </a:xfrm>
        </p:spPr>
        <p:txBody>
          <a:bodyPr/>
          <a:lstStyle/>
          <a:p>
            <a:r>
              <a:rPr lang="en-US" sz="4400" dirty="0" smtClean="0"/>
              <a:t>THE END</a:t>
            </a:r>
            <a:endParaRPr lang="en-US" sz="4400" dirty="0"/>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2800" dirty="0" smtClean="0"/>
              <a:t>Over- and Under-approximation Driven Approaches</a:t>
            </a:r>
          </a:p>
          <a:p>
            <a:endParaRPr lang="en-US" sz="2800" dirty="0" smtClean="0"/>
          </a:p>
          <a:p>
            <a:r>
              <a:rPr lang="en-US" sz="2800" dirty="0" smtClean="0"/>
              <a:t>UFO: From Under- to Over- and Back!</a:t>
            </a:r>
          </a:p>
          <a:p>
            <a:pPr lvl="1"/>
            <a:r>
              <a:rPr lang="en-US" sz="2600" dirty="0" smtClean="0"/>
              <a:t>Exploration Strategy</a:t>
            </a:r>
          </a:p>
          <a:p>
            <a:pPr lvl="1"/>
            <a:r>
              <a:rPr lang="en-US" sz="2600" dirty="0" smtClean="0"/>
              <a:t>Refinement Strategy</a:t>
            </a:r>
          </a:p>
          <a:p>
            <a:endParaRPr lang="en-US" sz="2800" dirty="0" smtClean="0"/>
          </a:p>
          <a:p>
            <a:r>
              <a:rPr lang="en-US" sz="2800" dirty="0" smtClean="0"/>
              <a:t>Software Verification Competition (SV-COMP’13)</a:t>
            </a:r>
          </a:p>
          <a:p>
            <a:endParaRPr lang="en-US" sz="2800" dirty="0" smtClean="0"/>
          </a:p>
          <a:p>
            <a:r>
              <a:rPr lang="en-US" sz="2800" dirty="0" smtClean="0"/>
              <a:t>Conclusion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Overapproximation</a:t>
            </a:r>
            <a:r>
              <a:rPr lang="en-US" dirty="0" smtClean="0"/>
              <a:t>-driven Approach (CEGAR)</a:t>
            </a:r>
            <a:endParaRPr lang="en-US" dirty="0"/>
          </a:p>
        </p:txBody>
      </p:sp>
      <p:cxnSp>
        <p:nvCxnSpPr>
          <p:cNvPr id="20" name="Straight Arrow Connector 19"/>
          <p:cNvCxnSpPr/>
          <p:nvPr/>
        </p:nvCxnSpPr>
        <p:spPr bwMode="auto">
          <a:xfrm>
            <a:off x="1410891" y="2035969"/>
            <a:ext cx="428625" cy="1117"/>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23" name="TextBox 22"/>
          <p:cNvSpPr txBox="1"/>
          <p:nvPr/>
        </p:nvSpPr>
        <p:spPr>
          <a:xfrm>
            <a:off x="219106" y="1793447"/>
            <a:ext cx="1292015" cy="403474"/>
          </a:xfrm>
          <a:prstGeom prst="rect">
            <a:avLst/>
          </a:prstGeom>
          <a:noFill/>
        </p:spPr>
        <p:txBody>
          <a:bodyPr wrap="none" lIns="64291" tIns="32146" rIns="64291" bIns="32146" rtlCol="0">
            <a:spAutoFit/>
          </a:bodyPr>
          <a:lstStyle/>
          <a:p>
            <a:r>
              <a:rPr lang="en-US" sz="2200" dirty="0" smtClean="0"/>
              <a:t>Program </a:t>
            </a:r>
            <a:endParaRPr lang="en-US" sz="2200" dirty="0"/>
          </a:p>
        </p:txBody>
      </p:sp>
      <p:cxnSp>
        <p:nvCxnSpPr>
          <p:cNvPr id="24" name="Straight Arrow Connector 23"/>
          <p:cNvCxnSpPr/>
          <p:nvPr/>
        </p:nvCxnSpPr>
        <p:spPr bwMode="auto">
          <a:xfrm>
            <a:off x="4143375" y="1982390"/>
            <a:ext cx="1339453" cy="1117"/>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25" name="AutoShape 93"/>
          <p:cNvSpPr>
            <a:spLocks/>
          </p:cNvSpPr>
          <p:nvPr/>
        </p:nvSpPr>
        <p:spPr bwMode="auto">
          <a:xfrm>
            <a:off x="5482828" y="1446610"/>
            <a:ext cx="2357438"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Is safe?</a:t>
            </a:r>
            <a:endParaRPr lang="en-US" sz="2200" dirty="0">
              <a:solidFill>
                <a:schemeClr val="tx1"/>
              </a:solidFill>
              <a:ea typeface="Gill Sans Light" charset="0"/>
              <a:cs typeface="Gill Sans Light" charset="0"/>
            </a:endParaRPr>
          </a:p>
        </p:txBody>
      </p:sp>
      <p:cxnSp>
        <p:nvCxnSpPr>
          <p:cNvPr id="26" name="Straight Arrow Connector 25"/>
          <p:cNvCxnSpPr/>
          <p:nvPr/>
        </p:nvCxnSpPr>
        <p:spPr bwMode="auto">
          <a:xfrm>
            <a:off x="7840266" y="1928812"/>
            <a:ext cx="428625" cy="1117"/>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27" name="TextBox 26"/>
          <p:cNvSpPr txBox="1"/>
          <p:nvPr/>
        </p:nvSpPr>
        <p:spPr>
          <a:xfrm>
            <a:off x="8268891" y="1678376"/>
            <a:ext cx="710125" cy="403474"/>
          </a:xfrm>
          <a:prstGeom prst="rect">
            <a:avLst/>
          </a:prstGeom>
          <a:noFill/>
        </p:spPr>
        <p:txBody>
          <a:bodyPr wrap="none" lIns="64291" tIns="32146" rIns="64291" bIns="32146" rtlCol="0">
            <a:spAutoFit/>
          </a:bodyPr>
          <a:lstStyle/>
          <a:p>
            <a:r>
              <a:rPr lang="en-US" sz="2200" dirty="0" smtClean="0"/>
              <a:t>Safe</a:t>
            </a:r>
          </a:p>
        </p:txBody>
      </p:sp>
      <p:cxnSp>
        <p:nvCxnSpPr>
          <p:cNvPr id="29" name="Straight Arrow Connector 28"/>
          <p:cNvCxnSpPr>
            <a:stCxn id="25" idx="2"/>
            <a:endCxn id="32" idx="0"/>
          </p:cNvCxnSpPr>
          <p:nvPr/>
        </p:nvCxnSpPr>
        <p:spPr bwMode="auto">
          <a:xfrm rot="5400000">
            <a:off x="5938242" y="3187898"/>
            <a:ext cx="1446609" cy="1117"/>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32" name="AutoShape 93"/>
          <p:cNvSpPr>
            <a:spLocks/>
          </p:cNvSpPr>
          <p:nvPr/>
        </p:nvSpPr>
        <p:spPr bwMode="auto">
          <a:xfrm>
            <a:off x="5375672" y="3911203"/>
            <a:ext cx="2571750"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endParaRPr lang="en-US" sz="2200" dirty="0" smtClean="0">
              <a:solidFill>
                <a:schemeClr val="tx1"/>
              </a:solidFill>
              <a:ea typeface="Gill Sans Light" charset="0"/>
              <a:cs typeface="Gill Sans Light" charset="0"/>
            </a:endParaRPr>
          </a:p>
          <a:p>
            <a:pPr algn="ctr"/>
            <a:r>
              <a:rPr lang="en-US" sz="2200" dirty="0" smtClean="0">
                <a:solidFill>
                  <a:schemeClr val="tx1"/>
                </a:solidFill>
                <a:ea typeface="Gill Sans Light" charset="0"/>
                <a:cs typeface="Gill Sans Light" charset="0"/>
              </a:rPr>
              <a:t>Is </a:t>
            </a:r>
            <a:r>
              <a:rPr lang="en-US" sz="2200" dirty="0" err="1" smtClean="0">
                <a:solidFill>
                  <a:schemeClr val="tx1"/>
                </a:solidFill>
                <a:ea typeface="Gill Sans Light" charset="0"/>
                <a:cs typeface="Gill Sans Light" charset="0"/>
              </a:rPr>
              <a:t>cex</a:t>
            </a:r>
            <a:r>
              <a:rPr lang="en-US" sz="2200" dirty="0" smtClean="0">
                <a:solidFill>
                  <a:schemeClr val="tx1"/>
                </a:solidFill>
                <a:ea typeface="Gill Sans Light" charset="0"/>
                <a:cs typeface="Gill Sans Light" charset="0"/>
              </a:rPr>
              <a:t> feasible?</a:t>
            </a:r>
          </a:p>
          <a:p>
            <a:pPr algn="ctr"/>
            <a:endParaRPr lang="en-US" sz="2200" dirty="0" smtClean="0">
              <a:solidFill>
                <a:schemeClr val="tx1"/>
              </a:solidFill>
              <a:ea typeface="Gill Sans Light" charset="0"/>
              <a:cs typeface="Gill Sans Light" charset="0"/>
            </a:endParaRPr>
          </a:p>
          <a:p>
            <a:pPr algn="ctr"/>
            <a:endParaRPr lang="en-US" sz="2200" dirty="0">
              <a:solidFill>
                <a:schemeClr val="tx1"/>
              </a:solidFill>
              <a:ea typeface="Gill Sans Light" charset="0"/>
              <a:cs typeface="Gill Sans Light" charset="0"/>
            </a:endParaRPr>
          </a:p>
        </p:txBody>
      </p:sp>
      <p:cxnSp>
        <p:nvCxnSpPr>
          <p:cNvPr id="43" name="Straight Arrow Connector 42"/>
          <p:cNvCxnSpPr/>
          <p:nvPr/>
        </p:nvCxnSpPr>
        <p:spPr bwMode="auto">
          <a:xfrm>
            <a:off x="4357688" y="4393406"/>
            <a:ext cx="1017984" cy="1117"/>
          </a:xfrm>
          <a:prstGeom prst="straightConnector1">
            <a:avLst/>
          </a:prstGeom>
          <a:solidFill>
            <a:srgbClr val="6C7472"/>
          </a:solidFill>
          <a:ln w="50800" cap="flat" cmpd="sng" algn="ctr">
            <a:solidFill>
              <a:schemeClr val="tx1"/>
            </a:solidFill>
            <a:prstDash val="solid"/>
            <a:round/>
            <a:headEnd type="arrow" w="med" len="med"/>
            <a:tailEnd type="none" w="med" len="med"/>
          </a:ln>
          <a:effectLst/>
        </p:spPr>
      </p:cxnSp>
      <p:sp>
        <p:nvSpPr>
          <p:cNvPr id="44" name="AutoShape 93"/>
          <p:cNvSpPr>
            <a:spLocks/>
          </p:cNvSpPr>
          <p:nvPr/>
        </p:nvSpPr>
        <p:spPr bwMode="auto">
          <a:xfrm>
            <a:off x="1785938" y="3911203"/>
            <a:ext cx="2571750"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Refine post operator</a:t>
            </a:r>
            <a:endParaRPr lang="en-US" sz="2200" dirty="0">
              <a:solidFill>
                <a:schemeClr val="tx1"/>
              </a:solidFill>
              <a:ea typeface="Gill Sans Light" charset="0"/>
              <a:cs typeface="Gill Sans Light" charset="0"/>
            </a:endParaRPr>
          </a:p>
        </p:txBody>
      </p:sp>
      <p:cxnSp>
        <p:nvCxnSpPr>
          <p:cNvPr id="45" name="Straight Arrow Connector 44"/>
          <p:cNvCxnSpPr/>
          <p:nvPr/>
        </p:nvCxnSpPr>
        <p:spPr bwMode="auto">
          <a:xfrm rot="5400000">
            <a:off x="2267582" y="3214688"/>
            <a:ext cx="1393590" cy="558"/>
          </a:xfrm>
          <a:prstGeom prst="straightConnector1">
            <a:avLst/>
          </a:prstGeom>
          <a:solidFill>
            <a:srgbClr val="6C7472"/>
          </a:solidFill>
          <a:ln w="50800" cap="flat" cmpd="sng" algn="ctr">
            <a:solidFill>
              <a:schemeClr val="tx1"/>
            </a:solidFill>
            <a:prstDash val="solid"/>
            <a:round/>
            <a:headEnd type="arrow" w="med" len="med"/>
            <a:tailEnd type="none" w="med" len="med"/>
          </a:ln>
          <a:effectLst/>
        </p:spPr>
      </p:cxnSp>
      <p:sp>
        <p:nvSpPr>
          <p:cNvPr id="48" name="TextBox 47"/>
          <p:cNvSpPr txBox="1"/>
          <p:nvPr/>
        </p:nvSpPr>
        <p:spPr>
          <a:xfrm>
            <a:off x="6661547" y="2464594"/>
            <a:ext cx="631578" cy="403474"/>
          </a:xfrm>
          <a:prstGeom prst="rect">
            <a:avLst/>
          </a:prstGeom>
          <a:noFill/>
        </p:spPr>
        <p:txBody>
          <a:bodyPr wrap="none" lIns="64291" tIns="32146" rIns="64291" bIns="32146" rtlCol="0">
            <a:spAutoFit/>
          </a:bodyPr>
          <a:lstStyle/>
          <a:p>
            <a:r>
              <a:rPr lang="en-US" sz="2200" dirty="0" err="1" smtClean="0"/>
              <a:t>Cex</a:t>
            </a:r>
            <a:endParaRPr lang="en-US" sz="2200" dirty="0"/>
          </a:p>
        </p:txBody>
      </p:sp>
      <p:sp>
        <p:nvSpPr>
          <p:cNvPr id="51" name="Rectangle 50"/>
          <p:cNvSpPr/>
          <p:nvPr/>
        </p:nvSpPr>
        <p:spPr bwMode="auto">
          <a:xfrm>
            <a:off x="228600" y="4800600"/>
            <a:ext cx="2053828" cy="847725"/>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2400" dirty="0" smtClean="0">
                <a:solidFill>
                  <a:schemeClr val="tx1"/>
                </a:solidFill>
                <a:ea typeface="ヒラギノ角ゴ ProN W3" charset="-128"/>
                <a:cs typeface="ヒラギノ角ゴ ProN W3" charset="-128"/>
                <a:sym typeface="Gill Sans Light" charset="0"/>
              </a:rPr>
              <a:t>Interpolation</a:t>
            </a:r>
          </a:p>
          <a:p>
            <a:pPr algn="ctr" defTabSz="642915" fontAlgn="base">
              <a:spcBef>
                <a:spcPct val="0"/>
              </a:spcBef>
              <a:spcAft>
                <a:spcPct val="0"/>
              </a:spcAft>
            </a:pPr>
            <a:r>
              <a:rPr lang="en-US" sz="2400" dirty="0" smtClean="0">
                <a:solidFill>
                  <a:schemeClr val="tx1"/>
                </a:solidFill>
              </a:rPr>
              <a:t>or WP</a:t>
            </a:r>
            <a:endParaRPr lang="en-US" sz="2400" dirty="0">
              <a:solidFill>
                <a:schemeClr val="tx1"/>
              </a:solidFill>
              <a:ea typeface="ヒラギノ角ゴ ProN W3" charset="-128"/>
              <a:cs typeface="ヒラギノ角ゴ ProN W3" charset="-128"/>
              <a:sym typeface="Gill Sans Light" charset="0"/>
            </a:endParaRPr>
          </a:p>
        </p:txBody>
      </p:sp>
      <p:sp>
        <p:nvSpPr>
          <p:cNvPr id="6" name="AutoShape 93"/>
          <p:cNvSpPr>
            <a:spLocks/>
          </p:cNvSpPr>
          <p:nvPr/>
        </p:nvSpPr>
        <p:spPr bwMode="auto">
          <a:xfrm>
            <a:off x="1839515" y="1500188"/>
            <a:ext cx="2411016"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Compute invariant</a:t>
            </a:r>
          </a:p>
          <a:p>
            <a:pPr algn="ctr"/>
            <a:r>
              <a:rPr lang="en-US" sz="2200" dirty="0" smtClean="0">
                <a:solidFill>
                  <a:schemeClr val="tx1"/>
                </a:solidFill>
                <a:ea typeface="Gill Sans Light" charset="0"/>
                <a:cs typeface="Gill Sans Light" charset="0"/>
              </a:rPr>
              <a:t>using abstract post</a:t>
            </a:r>
            <a:endParaRPr lang="en-US" sz="2200" dirty="0">
              <a:solidFill>
                <a:schemeClr val="tx1"/>
              </a:solidFill>
              <a:ea typeface="Gill Sans Light" charset="0"/>
              <a:cs typeface="Gill Sans Light" charset="0"/>
            </a:endParaRPr>
          </a:p>
        </p:txBody>
      </p:sp>
      <p:sp>
        <p:nvSpPr>
          <p:cNvPr id="38" name="Rectangle 37"/>
          <p:cNvSpPr/>
          <p:nvPr/>
        </p:nvSpPr>
        <p:spPr bwMode="auto">
          <a:xfrm>
            <a:off x="7304485" y="4714875"/>
            <a:ext cx="1017984" cy="48220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3000" dirty="0" smtClean="0">
                <a:solidFill>
                  <a:schemeClr val="tx1"/>
                </a:solidFill>
                <a:latin typeface="+mj-lt"/>
                <a:ea typeface="ヒラギノ角ゴ ProN W3" charset="-128"/>
                <a:cs typeface="ヒラギノ角ゴ ProN W3" charset="-128"/>
                <a:sym typeface="Gill Sans Light" charset="0"/>
              </a:rPr>
              <a:t>SMT</a:t>
            </a:r>
            <a:endParaRPr lang="en-US" sz="3000" dirty="0">
              <a:solidFill>
                <a:schemeClr val="tx1"/>
              </a:solidFill>
              <a:latin typeface="+mj-lt"/>
              <a:ea typeface="ヒラギノ角ゴ ProN W3" charset="-128"/>
              <a:cs typeface="ヒラギノ角ゴ ProN W3" charset="-128"/>
              <a:sym typeface="Gill Sans Light" charset="0"/>
            </a:endParaRPr>
          </a:p>
        </p:txBody>
      </p:sp>
      <p:cxnSp>
        <p:nvCxnSpPr>
          <p:cNvPr id="39" name="Straight Arrow Connector 38"/>
          <p:cNvCxnSpPr/>
          <p:nvPr/>
        </p:nvCxnSpPr>
        <p:spPr bwMode="auto">
          <a:xfrm>
            <a:off x="7945245" y="4375952"/>
            <a:ext cx="428625" cy="1117"/>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40" name="TextBox 39"/>
          <p:cNvSpPr txBox="1"/>
          <p:nvPr/>
        </p:nvSpPr>
        <p:spPr>
          <a:xfrm>
            <a:off x="8373870" y="4125515"/>
            <a:ext cx="631578" cy="403474"/>
          </a:xfrm>
          <a:prstGeom prst="rect">
            <a:avLst/>
          </a:prstGeom>
          <a:noFill/>
        </p:spPr>
        <p:txBody>
          <a:bodyPr wrap="none" lIns="64291" tIns="32146" rIns="64291" bIns="32146" rtlCol="0">
            <a:spAutoFit/>
          </a:bodyPr>
          <a:lstStyle/>
          <a:p>
            <a:r>
              <a:rPr lang="en-US" sz="2200" dirty="0" err="1" smtClean="0"/>
              <a:t>Cex</a:t>
            </a:r>
            <a:endParaRPr lang="en-US" sz="2200" dirty="0" smtClean="0"/>
          </a:p>
        </p:txBody>
      </p:sp>
      <p:sp>
        <p:nvSpPr>
          <p:cNvPr id="54" name="TextBox 53"/>
          <p:cNvSpPr txBox="1"/>
          <p:nvPr/>
        </p:nvSpPr>
        <p:spPr>
          <a:xfrm>
            <a:off x="660797" y="5791200"/>
            <a:ext cx="5712713" cy="341919"/>
          </a:xfrm>
          <a:prstGeom prst="rect">
            <a:avLst/>
          </a:prstGeom>
          <a:noFill/>
        </p:spPr>
        <p:txBody>
          <a:bodyPr wrap="none" lIns="64291" tIns="32146" rIns="64291" bIns="32146" rtlCol="0">
            <a:spAutoFit/>
          </a:bodyPr>
          <a:lstStyle/>
          <a:p>
            <a:r>
              <a:rPr lang="en-US" dirty="0" smtClean="0"/>
              <a:t>e.g., BLAST, SLAM, </a:t>
            </a:r>
            <a:r>
              <a:rPr lang="en-US" dirty="0" err="1" smtClean="0"/>
              <a:t>CPAChecker</a:t>
            </a:r>
            <a:r>
              <a:rPr lang="en-US" dirty="0" smtClean="0"/>
              <a:t>, </a:t>
            </a:r>
            <a:r>
              <a:rPr lang="en-US" dirty="0" err="1" smtClean="0"/>
              <a:t>YaSM</a:t>
            </a:r>
            <a:r>
              <a:rPr lang="en-US" dirty="0" smtClean="0"/>
              <a:t>, </a:t>
            </a:r>
            <a:r>
              <a:rPr lang="en-US" dirty="0" err="1" smtClean="0"/>
              <a:t>SATAbs</a:t>
            </a:r>
            <a:r>
              <a:rPr lang="en-US" dirty="0" smtClean="0"/>
              <a:t>, etc.</a:t>
            </a:r>
            <a:endParaRPr lang="en-US" dirty="0"/>
          </a:p>
        </p:txBody>
      </p:sp>
      <p:sp>
        <p:nvSpPr>
          <p:cNvPr id="28" name="Rectangle 27"/>
          <p:cNvSpPr/>
          <p:nvPr/>
        </p:nvSpPr>
        <p:spPr bwMode="auto">
          <a:xfrm>
            <a:off x="1571625" y="1017984"/>
            <a:ext cx="2893219" cy="2089547"/>
          </a:xfrm>
          <a:prstGeom prst="rect">
            <a:avLst/>
          </a:prstGeom>
          <a:noFill/>
          <a:ln w="31750" cap="flat" cmpd="sng" algn="ctr">
            <a:solidFill>
              <a:srgbClr val="414141"/>
            </a:solidFill>
            <a:prstDash val="dot"/>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Freeform 2"/>
          <p:cNvSpPr>
            <a:spLocks/>
          </p:cNvSpPr>
          <p:nvPr/>
        </p:nvSpPr>
        <p:spPr bwMode="auto">
          <a:xfrm>
            <a:off x="228600" y="3429000"/>
            <a:ext cx="165100" cy="533400"/>
          </a:xfrm>
          <a:custGeom>
            <a:avLst/>
            <a:gdLst/>
            <a:ahLst/>
            <a:cxnLst>
              <a:cxn ang="0">
                <a:pos x="56" y="0"/>
              </a:cxn>
              <a:cxn ang="0">
                <a:pos x="8" y="144"/>
              </a:cxn>
              <a:cxn ang="0">
                <a:pos x="104" y="336"/>
              </a:cxn>
            </a:cxnLst>
            <a:rect l="0" t="0" r="r" b="b"/>
            <a:pathLst>
              <a:path w="104" h="336">
                <a:moveTo>
                  <a:pt x="56" y="0"/>
                </a:moveTo>
                <a:cubicBezTo>
                  <a:pt x="28" y="44"/>
                  <a:pt x="0" y="88"/>
                  <a:pt x="8" y="144"/>
                </a:cubicBezTo>
                <a:cubicBezTo>
                  <a:pt x="16" y="200"/>
                  <a:pt x="88" y="304"/>
                  <a:pt x="104" y="336"/>
                </a:cubicBezTo>
              </a:path>
            </a:pathLst>
          </a:custGeom>
          <a:noFill/>
          <a:ln w="63500">
            <a:solidFill>
              <a:schemeClr val="tx1"/>
            </a:solidFill>
            <a:round/>
            <a:headEnd type="none" w="med" len="med"/>
            <a:tailEnd type="triangle" w="med" len="med"/>
          </a:ln>
          <a:effectLst/>
        </p:spPr>
        <p:txBody>
          <a:bodyPr/>
          <a:lstStyle/>
          <a:p>
            <a:endParaRPr lang="en-US"/>
          </a:p>
        </p:txBody>
      </p:sp>
      <p:sp>
        <p:nvSpPr>
          <p:cNvPr id="574467" name="Freeform 3"/>
          <p:cNvSpPr>
            <a:spLocks/>
          </p:cNvSpPr>
          <p:nvPr/>
        </p:nvSpPr>
        <p:spPr bwMode="auto">
          <a:xfrm>
            <a:off x="228600" y="3429000"/>
            <a:ext cx="165100" cy="533400"/>
          </a:xfrm>
          <a:custGeom>
            <a:avLst/>
            <a:gdLst/>
            <a:ahLst/>
            <a:cxnLst>
              <a:cxn ang="0">
                <a:pos x="56" y="0"/>
              </a:cxn>
              <a:cxn ang="0">
                <a:pos x="8" y="144"/>
              </a:cxn>
              <a:cxn ang="0">
                <a:pos x="104" y="336"/>
              </a:cxn>
            </a:cxnLst>
            <a:rect l="0" t="0" r="r" b="b"/>
            <a:pathLst>
              <a:path w="104" h="336">
                <a:moveTo>
                  <a:pt x="56" y="0"/>
                </a:moveTo>
                <a:cubicBezTo>
                  <a:pt x="28" y="44"/>
                  <a:pt x="0" y="88"/>
                  <a:pt x="8" y="144"/>
                </a:cubicBezTo>
                <a:cubicBezTo>
                  <a:pt x="16" y="200"/>
                  <a:pt x="88" y="304"/>
                  <a:pt x="104" y="336"/>
                </a:cubicBezTo>
              </a:path>
            </a:pathLst>
          </a:custGeom>
          <a:noFill/>
          <a:ln w="63500">
            <a:solidFill>
              <a:srgbClr val="FF0000"/>
            </a:solidFill>
            <a:round/>
            <a:headEnd type="none" w="med" len="med"/>
            <a:tailEnd type="triangle" w="med" len="med"/>
          </a:ln>
          <a:effectLst/>
        </p:spPr>
        <p:txBody>
          <a:bodyPr/>
          <a:lstStyle/>
          <a:p>
            <a:endParaRPr lang="en-US" dirty="0"/>
          </a:p>
        </p:txBody>
      </p:sp>
      <p:sp>
        <p:nvSpPr>
          <p:cNvPr id="574468" name="Rectangle 4"/>
          <p:cNvSpPr>
            <a:spLocks noGrp="1" noChangeArrowheads="1"/>
          </p:cNvSpPr>
          <p:nvPr>
            <p:ph type="title"/>
          </p:nvPr>
        </p:nvSpPr>
        <p:spPr/>
        <p:txBody>
          <a:bodyPr/>
          <a:lstStyle/>
          <a:p>
            <a:r>
              <a:rPr lang="en-US" dirty="0" smtClean="0"/>
              <a:t>Is ERROR Reachable?</a:t>
            </a:r>
            <a:endParaRPr lang="en-US" dirty="0"/>
          </a:p>
        </p:txBody>
      </p:sp>
      <p:sp>
        <p:nvSpPr>
          <p:cNvPr id="574469" name="Text Box 5"/>
          <p:cNvSpPr txBox="1">
            <a:spLocks noChangeArrowheads="1"/>
          </p:cNvSpPr>
          <p:nvPr/>
        </p:nvSpPr>
        <p:spPr bwMode="auto">
          <a:xfrm>
            <a:off x="381000" y="2667000"/>
            <a:ext cx="2911475" cy="2043113"/>
          </a:xfrm>
          <a:prstGeom prst="rect">
            <a:avLst/>
          </a:prstGeom>
          <a:solidFill>
            <a:srgbClr val="F0F0FE"/>
          </a:solidFill>
          <a:ln w="28575">
            <a:solidFill>
              <a:schemeClr val="tx1"/>
            </a:solidFill>
            <a:prstDash val="dash"/>
            <a:miter lim="800000"/>
            <a:headEnd/>
            <a:tailEnd/>
          </a:ln>
          <a:effectLst/>
        </p:spPr>
        <p:txBody>
          <a:bodyPr>
            <a:spAutoFit/>
          </a:bodyPr>
          <a:lstStyle/>
          <a:p>
            <a:r>
              <a:rPr lang="en-US" dirty="0">
                <a:latin typeface="Consolas" pitchFamily="49" charset="0"/>
                <a:cs typeface="Consolas" pitchFamily="49" charset="0"/>
              </a:rPr>
              <a:t>1: </a:t>
            </a:r>
            <a:r>
              <a:rPr lang="en-US" dirty="0" err="1">
                <a:latin typeface="Consolas" pitchFamily="49" charset="0"/>
                <a:cs typeface="Consolas" pitchFamily="49" charset="0"/>
              </a:rPr>
              <a:t>int</a:t>
            </a:r>
            <a:r>
              <a:rPr lang="en-US" dirty="0">
                <a:latin typeface="Consolas" pitchFamily="49" charset="0"/>
                <a:cs typeface="Consolas" pitchFamily="49" charset="0"/>
              </a:rPr>
              <a:t> x = 2;</a:t>
            </a:r>
          </a:p>
          <a:p>
            <a:r>
              <a:rPr lang="en-US" dirty="0">
                <a:latin typeface="Consolas" pitchFamily="49" charset="0"/>
                <a:cs typeface="Consolas" pitchFamily="49" charset="0"/>
              </a:rPr>
              <a:t>   </a:t>
            </a:r>
            <a:r>
              <a:rPr lang="en-US" dirty="0" err="1">
                <a:latin typeface="Consolas" pitchFamily="49" charset="0"/>
                <a:cs typeface="Consolas" pitchFamily="49" charset="0"/>
              </a:rPr>
              <a:t>int</a:t>
            </a:r>
            <a:r>
              <a:rPr lang="en-US" dirty="0">
                <a:latin typeface="Consolas" pitchFamily="49" charset="0"/>
                <a:cs typeface="Consolas" pitchFamily="49" charset="0"/>
              </a:rPr>
              <a:t> y = 2;</a:t>
            </a:r>
          </a:p>
          <a:p>
            <a:r>
              <a:rPr lang="en-US" dirty="0">
                <a:latin typeface="Consolas" pitchFamily="49" charset="0"/>
                <a:cs typeface="Consolas" pitchFamily="49" charset="0"/>
              </a:rPr>
              <a:t>2: while (y &lt;= 2)</a:t>
            </a:r>
          </a:p>
          <a:p>
            <a:r>
              <a:rPr lang="en-US" dirty="0">
                <a:latin typeface="Consolas" pitchFamily="49" charset="0"/>
                <a:cs typeface="Consolas" pitchFamily="49" charset="0"/>
              </a:rPr>
              <a:t>3:     y = y – 1;</a:t>
            </a:r>
          </a:p>
          <a:p>
            <a:r>
              <a:rPr lang="en-US" dirty="0">
                <a:latin typeface="Consolas" pitchFamily="49" charset="0"/>
                <a:cs typeface="Consolas" pitchFamily="49" charset="0"/>
              </a:rPr>
              <a:t>4: if (x == 2)</a:t>
            </a:r>
          </a:p>
          <a:p>
            <a:r>
              <a:rPr lang="en-US" dirty="0">
                <a:latin typeface="Consolas" pitchFamily="49" charset="0"/>
                <a:cs typeface="Consolas" pitchFamily="49" charset="0"/>
              </a:rPr>
              <a:t>5:     </a:t>
            </a:r>
            <a:r>
              <a:rPr lang="en-US" dirty="0">
                <a:solidFill>
                  <a:srgbClr val="FF0000"/>
                </a:solidFill>
                <a:latin typeface="Consolas" pitchFamily="49" charset="0"/>
                <a:cs typeface="Consolas" pitchFamily="49" charset="0"/>
              </a:rPr>
              <a:t>ERROR:;</a:t>
            </a:r>
          </a:p>
          <a:p>
            <a:r>
              <a:rPr lang="en-US" dirty="0">
                <a:latin typeface="Consolas" pitchFamily="49" charset="0"/>
                <a:cs typeface="Consolas" pitchFamily="49" charset="0"/>
              </a:rPr>
              <a:t>6:</a:t>
            </a:r>
          </a:p>
        </p:txBody>
      </p:sp>
      <p:sp>
        <p:nvSpPr>
          <p:cNvPr id="574470" name="Text Box 6"/>
          <p:cNvSpPr txBox="1">
            <a:spLocks noChangeArrowheads="1"/>
          </p:cNvSpPr>
          <p:nvPr/>
        </p:nvSpPr>
        <p:spPr bwMode="auto">
          <a:xfrm>
            <a:off x="3581400" y="2667000"/>
            <a:ext cx="2286000" cy="2043113"/>
          </a:xfrm>
          <a:prstGeom prst="rect">
            <a:avLst/>
          </a:prstGeom>
          <a:solidFill>
            <a:srgbClr val="F0F0FE"/>
          </a:solidFill>
          <a:ln w="28575">
            <a:solidFill>
              <a:schemeClr val="tx1"/>
            </a:solidFill>
            <a:prstDash val="dash"/>
            <a:miter lim="800000"/>
            <a:headEnd/>
            <a:tailEnd/>
          </a:ln>
          <a:effectLst/>
        </p:spPr>
        <p:txBody>
          <a:bodyPr>
            <a:spAutoFit/>
          </a:bodyPr>
          <a:lstStyle/>
          <a:p>
            <a:r>
              <a:rPr lang="en-US" dirty="0">
                <a:latin typeface="Consolas" pitchFamily="49" charset="0"/>
                <a:cs typeface="Consolas" pitchFamily="49" charset="0"/>
              </a:rPr>
              <a:t>1: ;</a:t>
            </a:r>
          </a:p>
          <a:p>
            <a:r>
              <a:rPr lang="en-US" dirty="0">
                <a:latin typeface="Consolas" pitchFamily="49" charset="0"/>
                <a:cs typeface="Consolas" pitchFamily="49" charset="0"/>
              </a:rPr>
              <a:t>  </a:t>
            </a:r>
          </a:p>
          <a:p>
            <a:r>
              <a:rPr lang="en-US" dirty="0">
                <a:latin typeface="Consolas" pitchFamily="49" charset="0"/>
                <a:cs typeface="Consolas" pitchFamily="49" charset="0"/>
              </a:rPr>
              <a:t>2: while (*)</a:t>
            </a:r>
          </a:p>
          <a:p>
            <a:r>
              <a:rPr lang="en-US" dirty="0">
                <a:latin typeface="Consolas" pitchFamily="49" charset="0"/>
                <a:cs typeface="Consolas" pitchFamily="49" charset="0"/>
              </a:rPr>
              <a:t>3:     ;</a:t>
            </a:r>
          </a:p>
          <a:p>
            <a:r>
              <a:rPr lang="en-US" dirty="0">
                <a:latin typeface="Consolas" pitchFamily="49" charset="0"/>
                <a:cs typeface="Consolas" pitchFamily="49" charset="0"/>
              </a:rPr>
              <a:t>4: if (*)</a:t>
            </a:r>
          </a:p>
          <a:p>
            <a:r>
              <a:rPr lang="en-US" dirty="0">
                <a:latin typeface="Consolas" pitchFamily="49" charset="0"/>
                <a:cs typeface="Consolas" pitchFamily="49" charset="0"/>
              </a:rPr>
              <a:t>5:     </a:t>
            </a:r>
            <a:r>
              <a:rPr lang="en-US" dirty="0">
                <a:solidFill>
                  <a:srgbClr val="FF0000"/>
                </a:solidFill>
                <a:latin typeface="Consolas" pitchFamily="49" charset="0"/>
                <a:cs typeface="Consolas" pitchFamily="49" charset="0"/>
              </a:rPr>
              <a:t>ERROR:;</a:t>
            </a:r>
          </a:p>
          <a:p>
            <a:r>
              <a:rPr lang="en-US" dirty="0">
                <a:latin typeface="Consolas" pitchFamily="49" charset="0"/>
                <a:cs typeface="Consolas" pitchFamily="49" charset="0"/>
              </a:rPr>
              <a:t>6:</a:t>
            </a:r>
          </a:p>
        </p:txBody>
      </p:sp>
      <p:grpSp>
        <p:nvGrpSpPr>
          <p:cNvPr id="2" name="Group 7"/>
          <p:cNvGrpSpPr>
            <a:grpSpLocks/>
          </p:cNvGrpSpPr>
          <p:nvPr/>
        </p:nvGrpSpPr>
        <p:grpSpPr bwMode="auto">
          <a:xfrm>
            <a:off x="6172200" y="1981200"/>
            <a:ext cx="2190750" cy="3509963"/>
            <a:chOff x="3192" y="864"/>
            <a:chExt cx="1380" cy="2211"/>
          </a:xfrm>
        </p:grpSpPr>
        <p:sp>
          <p:nvSpPr>
            <p:cNvPr id="574472" name="Text Box 8"/>
            <p:cNvSpPr txBox="1">
              <a:spLocks noChangeArrowheads="1"/>
            </p:cNvSpPr>
            <p:nvPr/>
          </p:nvSpPr>
          <p:spPr bwMode="auto">
            <a:xfrm>
              <a:off x="3696" y="864"/>
              <a:ext cx="300" cy="243"/>
            </a:xfrm>
            <a:prstGeom prst="rect">
              <a:avLst/>
            </a:prstGeom>
            <a:noFill/>
            <a:ln w="19050">
              <a:solidFill>
                <a:schemeClr val="tx1"/>
              </a:solidFill>
              <a:miter lim="800000"/>
              <a:headEnd/>
              <a:tailEnd/>
            </a:ln>
            <a:effectLst/>
          </p:spPr>
          <p:txBody>
            <a:bodyPr wrap="none">
              <a:spAutoFit/>
            </a:bodyPr>
            <a:lstStyle/>
            <a:p>
              <a:r>
                <a:rPr lang="en-US" dirty="0">
                  <a:latin typeface="Courier New" pitchFamily="49" charset="0"/>
                  <a:cs typeface="Courier New" pitchFamily="49" charset="0"/>
                </a:rPr>
                <a:t>1:</a:t>
              </a:r>
            </a:p>
          </p:txBody>
        </p:sp>
        <p:sp>
          <p:nvSpPr>
            <p:cNvPr id="574473" name="Text Box 9"/>
            <p:cNvSpPr txBox="1">
              <a:spLocks noChangeArrowheads="1"/>
            </p:cNvSpPr>
            <p:nvPr/>
          </p:nvSpPr>
          <p:spPr bwMode="auto">
            <a:xfrm>
              <a:off x="3696" y="1392"/>
              <a:ext cx="300" cy="243"/>
            </a:xfrm>
            <a:prstGeom prst="rect">
              <a:avLst/>
            </a:prstGeom>
            <a:noFill/>
            <a:ln w="19050">
              <a:solidFill>
                <a:schemeClr val="tx1"/>
              </a:solidFill>
              <a:miter lim="800000"/>
              <a:headEnd/>
              <a:tailEnd/>
            </a:ln>
            <a:effectLst/>
          </p:spPr>
          <p:txBody>
            <a:bodyPr wrap="none">
              <a:spAutoFit/>
            </a:bodyPr>
            <a:lstStyle/>
            <a:p>
              <a:r>
                <a:rPr lang="en-US" dirty="0">
                  <a:latin typeface="Courier New" pitchFamily="49" charset="0"/>
                  <a:cs typeface="Courier New" pitchFamily="49" charset="0"/>
                </a:rPr>
                <a:t>2:</a:t>
              </a:r>
            </a:p>
          </p:txBody>
        </p:sp>
        <p:sp>
          <p:nvSpPr>
            <p:cNvPr id="574474" name="Text Box 10"/>
            <p:cNvSpPr txBox="1">
              <a:spLocks noChangeArrowheads="1"/>
            </p:cNvSpPr>
            <p:nvPr/>
          </p:nvSpPr>
          <p:spPr bwMode="auto">
            <a:xfrm>
              <a:off x="4272" y="1872"/>
              <a:ext cx="300" cy="243"/>
            </a:xfrm>
            <a:prstGeom prst="rect">
              <a:avLst/>
            </a:prstGeom>
            <a:noFill/>
            <a:ln w="19050">
              <a:solidFill>
                <a:schemeClr val="tx1"/>
              </a:solidFill>
              <a:miter lim="800000"/>
              <a:headEnd/>
              <a:tailEnd/>
            </a:ln>
            <a:effectLst/>
          </p:spPr>
          <p:txBody>
            <a:bodyPr wrap="none">
              <a:spAutoFit/>
            </a:bodyPr>
            <a:lstStyle/>
            <a:p>
              <a:r>
                <a:rPr lang="en-US">
                  <a:latin typeface="Courier New" pitchFamily="49" charset="0"/>
                  <a:cs typeface="Courier New" pitchFamily="49" charset="0"/>
                </a:rPr>
                <a:t>3:</a:t>
              </a:r>
            </a:p>
          </p:txBody>
        </p:sp>
        <p:sp>
          <p:nvSpPr>
            <p:cNvPr id="574475" name="Text Box 11"/>
            <p:cNvSpPr txBox="1">
              <a:spLocks noChangeArrowheads="1"/>
            </p:cNvSpPr>
            <p:nvPr/>
          </p:nvSpPr>
          <p:spPr bwMode="auto">
            <a:xfrm>
              <a:off x="3192" y="1872"/>
              <a:ext cx="300" cy="243"/>
            </a:xfrm>
            <a:prstGeom prst="rect">
              <a:avLst/>
            </a:prstGeom>
            <a:noFill/>
            <a:ln w="19050">
              <a:solidFill>
                <a:schemeClr val="tx1"/>
              </a:solidFill>
              <a:miter lim="800000"/>
              <a:headEnd/>
              <a:tailEnd/>
            </a:ln>
            <a:effectLst/>
          </p:spPr>
          <p:txBody>
            <a:bodyPr wrap="none">
              <a:spAutoFit/>
            </a:bodyPr>
            <a:lstStyle/>
            <a:p>
              <a:r>
                <a:rPr lang="en-US">
                  <a:latin typeface="Courier New" pitchFamily="49" charset="0"/>
                  <a:cs typeface="Courier New" pitchFamily="49" charset="0"/>
                </a:rPr>
                <a:t>4:</a:t>
              </a:r>
            </a:p>
          </p:txBody>
        </p:sp>
        <p:sp>
          <p:nvSpPr>
            <p:cNvPr id="574476" name="Text Box 12"/>
            <p:cNvSpPr txBox="1">
              <a:spLocks noChangeArrowheads="1"/>
            </p:cNvSpPr>
            <p:nvPr/>
          </p:nvSpPr>
          <p:spPr bwMode="auto">
            <a:xfrm>
              <a:off x="3696" y="2400"/>
              <a:ext cx="290" cy="233"/>
            </a:xfrm>
            <a:prstGeom prst="rect">
              <a:avLst/>
            </a:prstGeom>
            <a:solidFill>
              <a:srgbClr val="FF0000">
                <a:alpha val="25999"/>
              </a:srgbClr>
            </a:solidFill>
            <a:ln w="19050">
              <a:solidFill>
                <a:schemeClr val="hlink"/>
              </a:solidFill>
              <a:miter lim="800000"/>
              <a:headEnd/>
              <a:tailEnd/>
            </a:ln>
            <a:effectLst/>
          </p:spPr>
          <p:txBody>
            <a:bodyPr wrap="none">
              <a:spAutoFit/>
            </a:bodyPr>
            <a:lstStyle/>
            <a:p>
              <a:r>
                <a:rPr lang="en-US" b="1" dirty="0">
                  <a:solidFill>
                    <a:srgbClr val="FF0000"/>
                  </a:solidFill>
                  <a:latin typeface="Courier New" pitchFamily="49" charset="0"/>
                  <a:cs typeface="Courier New" pitchFamily="49" charset="0"/>
                </a:rPr>
                <a:t>5:</a:t>
              </a:r>
            </a:p>
          </p:txBody>
        </p:sp>
        <p:sp>
          <p:nvSpPr>
            <p:cNvPr id="574477" name="Text Box 13"/>
            <p:cNvSpPr txBox="1">
              <a:spLocks noChangeArrowheads="1"/>
            </p:cNvSpPr>
            <p:nvPr/>
          </p:nvSpPr>
          <p:spPr bwMode="auto">
            <a:xfrm>
              <a:off x="3192" y="2832"/>
              <a:ext cx="300" cy="243"/>
            </a:xfrm>
            <a:prstGeom prst="rect">
              <a:avLst/>
            </a:prstGeom>
            <a:noFill/>
            <a:ln w="19050">
              <a:solidFill>
                <a:schemeClr val="tx1"/>
              </a:solidFill>
              <a:miter lim="800000"/>
              <a:headEnd/>
              <a:tailEnd/>
            </a:ln>
            <a:effectLst/>
          </p:spPr>
          <p:txBody>
            <a:bodyPr wrap="none">
              <a:spAutoFit/>
            </a:bodyPr>
            <a:lstStyle/>
            <a:p>
              <a:r>
                <a:rPr lang="en-US">
                  <a:latin typeface="Courier New" pitchFamily="49" charset="0"/>
                  <a:cs typeface="Courier New" pitchFamily="49" charset="0"/>
                </a:rPr>
                <a:t>6:</a:t>
              </a:r>
            </a:p>
          </p:txBody>
        </p:sp>
        <p:cxnSp>
          <p:nvCxnSpPr>
            <p:cNvPr id="574478" name="AutoShape 14"/>
            <p:cNvCxnSpPr>
              <a:cxnSpLocks noChangeShapeType="1"/>
              <a:stCxn id="574472" idx="2"/>
              <a:endCxn id="574473" idx="0"/>
            </p:cNvCxnSpPr>
            <p:nvPr/>
          </p:nvCxnSpPr>
          <p:spPr bwMode="auto">
            <a:xfrm>
              <a:off x="3846" y="1113"/>
              <a:ext cx="0" cy="273"/>
            </a:xfrm>
            <a:prstGeom prst="straightConnector1">
              <a:avLst/>
            </a:prstGeom>
            <a:noFill/>
            <a:ln w="28575">
              <a:solidFill>
                <a:schemeClr val="tx1"/>
              </a:solidFill>
              <a:round/>
              <a:headEnd/>
              <a:tailEnd type="triangle" w="med" len="med"/>
            </a:ln>
            <a:effectLst/>
          </p:spPr>
        </p:cxnSp>
        <p:cxnSp>
          <p:nvCxnSpPr>
            <p:cNvPr id="574479" name="AutoShape 15"/>
            <p:cNvCxnSpPr>
              <a:cxnSpLocks noChangeShapeType="1"/>
              <a:stCxn id="574473" idx="2"/>
              <a:endCxn id="574475" idx="0"/>
            </p:cNvCxnSpPr>
            <p:nvPr/>
          </p:nvCxnSpPr>
          <p:spPr bwMode="auto">
            <a:xfrm flipH="1">
              <a:off x="3342" y="1641"/>
              <a:ext cx="504" cy="225"/>
            </a:xfrm>
            <a:prstGeom prst="straightConnector1">
              <a:avLst/>
            </a:prstGeom>
            <a:noFill/>
            <a:ln w="28575">
              <a:solidFill>
                <a:schemeClr val="tx1"/>
              </a:solidFill>
              <a:round/>
              <a:headEnd/>
              <a:tailEnd type="triangle" w="med" len="med"/>
            </a:ln>
            <a:effectLst/>
          </p:spPr>
        </p:cxnSp>
        <p:cxnSp>
          <p:nvCxnSpPr>
            <p:cNvPr id="574480" name="AutoShape 16"/>
            <p:cNvCxnSpPr>
              <a:cxnSpLocks noChangeShapeType="1"/>
              <a:stCxn id="574473" idx="2"/>
              <a:endCxn id="574474" idx="0"/>
            </p:cNvCxnSpPr>
            <p:nvPr/>
          </p:nvCxnSpPr>
          <p:spPr bwMode="auto">
            <a:xfrm>
              <a:off x="3846" y="1641"/>
              <a:ext cx="576" cy="225"/>
            </a:xfrm>
            <a:prstGeom prst="straightConnector1">
              <a:avLst/>
            </a:prstGeom>
            <a:noFill/>
            <a:ln w="28575">
              <a:solidFill>
                <a:schemeClr val="tx1"/>
              </a:solidFill>
              <a:round/>
              <a:headEnd/>
              <a:tailEnd type="triangle" w="med" len="med"/>
            </a:ln>
            <a:effectLst/>
          </p:spPr>
        </p:cxnSp>
        <p:cxnSp>
          <p:nvCxnSpPr>
            <p:cNvPr id="574481" name="AutoShape 17"/>
            <p:cNvCxnSpPr>
              <a:cxnSpLocks noChangeShapeType="1"/>
              <a:stCxn id="574475" idx="2"/>
              <a:endCxn id="574476" idx="0"/>
            </p:cNvCxnSpPr>
            <p:nvPr/>
          </p:nvCxnSpPr>
          <p:spPr bwMode="auto">
            <a:xfrm>
              <a:off x="3342" y="2115"/>
              <a:ext cx="499" cy="285"/>
            </a:xfrm>
            <a:prstGeom prst="straightConnector1">
              <a:avLst/>
            </a:prstGeom>
            <a:noFill/>
            <a:ln w="28575">
              <a:solidFill>
                <a:schemeClr val="tx1"/>
              </a:solidFill>
              <a:round/>
              <a:headEnd/>
              <a:tailEnd type="triangle" w="med" len="med"/>
            </a:ln>
            <a:effectLst/>
          </p:spPr>
        </p:cxnSp>
        <p:cxnSp>
          <p:nvCxnSpPr>
            <p:cNvPr id="574482" name="AutoShape 18"/>
            <p:cNvCxnSpPr>
              <a:cxnSpLocks noChangeShapeType="1"/>
              <a:stCxn id="574475" idx="2"/>
              <a:endCxn id="574477" idx="0"/>
            </p:cNvCxnSpPr>
            <p:nvPr/>
          </p:nvCxnSpPr>
          <p:spPr bwMode="auto">
            <a:xfrm>
              <a:off x="3342" y="2121"/>
              <a:ext cx="0" cy="705"/>
            </a:xfrm>
            <a:prstGeom prst="straightConnector1">
              <a:avLst/>
            </a:prstGeom>
            <a:noFill/>
            <a:ln w="28575">
              <a:solidFill>
                <a:schemeClr val="tx1"/>
              </a:solidFill>
              <a:round/>
              <a:headEnd/>
              <a:tailEnd type="triangle" w="med" len="med"/>
            </a:ln>
            <a:effectLst/>
          </p:spPr>
        </p:cxnSp>
        <p:cxnSp>
          <p:nvCxnSpPr>
            <p:cNvPr id="574483" name="AutoShape 19"/>
            <p:cNvCxnSpPr>
              <a:cxnSpLocks noChangeShapeType="1"/>
              <a:stCxn id="574476" idx="2"/>
              <a:endCxn id="574477" idx="0"/>
            </p:cNvCxnSpPr>
            <p:nvPr/>
          </p:nvCxnSpPr>
          <p:spPr bwMode="auto">
            <a:xfrm flipH="1">
              <a:off x="3342" y="2633"/>
              <a:ext cx="499" cy="199"/>
            </a:xfrm>
            <a:prstGeom prst="straightConnector1">
              <a:avLst/>
            </a:prstGeom>
            <a:noFill/>
            <a:ln w="28575">
              <a:solidFill>
                <a:schemeClr val="tx1"/>
              </a:solidFill>
              <a:round/>
              <a:headEnd/>
              <a:tailEnd type="triangle" w="med" len="med"/>
            </a:ln>
            <a:effectLst/>
          </p:spPr>
        </p:cxnSp>
        <p:cxnSp>
          <p:nvCxnSpPr>
            <p:cNvPr id="574484" name="AutoShape 20"/>
            <p:cNvCxnSpPr>
              <a:cxnSpLocks noChangeShapeType="1"/>
              <a:stCxn id="574474" idx="0"/>
              <a:endCxn id="574473" idx="3"/>
            </p:cNvCxnSpPr>
            <p:nvPr/>
          </p:nvCxnSpPr>
          <p:spPr bwMode="auto">
            <a:xfrm rot="5400000" flipH="1">
              <a:off x="4036" y="1480"/>
              <a:ext cx="352" cy="420"/>
            </a:xfrm>
            <a:prstGeom prst="curvedConnector2">
              <a:avLst/>
            </a:prstGeom>
            <a:noFill/>
            <a:ln w="28575">
              <a:solidFill>
                <a:schemeClr val="tx1"/>
              </a:solidFill>
              <a:round/>
              <a:headEnd/>
              <a:tailEnd type="triangle" w="med" len="med"/>
            </a:ln>
            <a:effectLst/>
          </p:spPr>
        </p:cxnSp>
      </p:grpSp>
      <p:sp>
        <p:nvSpPr>
          <p:cNvPr id="574485" name="Freeform 21"/>
          <p:cNvSpPr>
            <a:spLocks/>
          </p:cNvSpPr>
          <p:nvPr/>
        </p:nvSpPr>
        <p:spPr bwMode="auto">
          <a:xfrm>
            <a:off x="228600" y="2819400"/>
            <a:ext cx="165100" cy="533400"/>
          </a:xfrm>
          <a:custGeom>
            <a:avLst/>
            <a:gdLst/>
            <a:ahLst/>
            <a:cxnLst>
              <a:cxn ang="0">
                <a:pos x="56" y="0"/>
              </a:cxn>
              <a:cxn ang="0">
                <a:pos x="8" y="144"/>
              </a:cxn>
              <a:cxn ang="0">
                <a:pos x="104" y="336"/>
              </a:cxn>
            </a:cxnLst>
            <a:rect l="0" t="0" r="r" b="b"/>
            <a:pathLst>
              <a:path w="104" h="336">
                <a:moveTo>
                  <a:pt x="56" y="0"/>
                </a:moveTo>
                <a:cubicBezTo>
                  <a:pt x="28" y="44"/>
                  <a:pt x="0" y="88"/>
                  <a:pt x="8" y="144"/>
                </a:cubicBezTo>
                <a:cubicBezTo>
                  <a:pt x="16" y="200"/>
                  <a:pt x="88" y="304"/>
                  <a:pt x="104" y="336"/>
                </a:cubicBezTo>
              </a:path>
            </a:pathLst>
          </a:custGeom>
          <a:noFill/>
          <a:ln w="63500">
            <a:solidFill>
              <a:schemeClr val="tx1"/>
            </a:solidFill>
            <a:round/>
            <a:headEnd type="none" w="med" len="med"/>
            <a:tailEnd type="triangle" w="med" len="med"/>
          </a:ln>
          <a:effectLst/>
        </p:spPr>
        <p:txBody>
          <a:bodyPr/>
          <a:lstStyle/>
          <a:p>
            <a:endParaRPr lang="en-US"/>
          </a:p>
        </p:txBody>
      </p:sp>
      <p:sp>
        <p:nvSpPr>
          <p:cNvPr id="574486" name="Oval 22"/>
          <p:cNvSpPr>
            <a:spLocks noChangeArrowheads="1"/>
          </p:cNvSpPr>
          <p:nvPr/>
        </p:nvSpPr>
        <p:spPr bwMode="auto">
          <a:xfrm>
            <a:off x="1676400" y="3124200"/>
            <a:ext cx="1219200" cy="533400"/>
          </a:xfrm>
          <a:prstGeom prst="ellipse">
            <a:avLst/>
          </a:prstGeom>
          <a:noFill/>
          <a:ln w="38100">
            <a:solidFill>
              <a:schemeClr val="hlink"/>
            </a:solidFill>
            <a:round/>
            <a:headEnd/>
            <a:tailEnd/>
          </a:ln>
          <a:effectLst/>
        </p:spPr>
        <p:txBody>
          <a:bodyPr wrap="none" anchor="ctr"/>
          <a:lstStyle/>
          <a:p>
            <a:endParaRPr lang="en-US"/>
          </a:p>
        </p:txBody>
      </p:sp>
      <p:sp>
        <p:nvSpPr>
          <p:cNvPr id="574487" name="AutoShape 23"/>
          <p:cNvSpPr>
            <a:spLocks noChangeArrowheads="1"/>
          </p:cNvSpPr>
          <p:nvPr/>
        </p:nvSpPr>
        <p:spPr bwMode="auto">
          <a:xfrm>
            <a:off x="2819400" y="2057400"/>
            <a:ext cx="1676400" cy="401638"/>
          </a:xfrm>
          <a:prstGeom prst="wedgeRoundRectCallout">
            <a:avLst>
              <a:gd name="adj1" fmla="val -63259"/>
              <a:gd name="adj2" fmla="val 221935"/>
              <a:gd name="adj3" fmla="val 16667"/>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en-US">
                <a:latin typeface="Arial Black" pitchFamily="34" charset="0"/>
              </a:rPr>
              <a:t>Need This!</a:t>
            </a:r>
          </a:p>
        </p:txBody>
      </p:sp>
      <p:sp>
        <p:nvSpPr>
          <p:cNvPr id="574488" name="Text Box 24"/>
          <p:cNvSpPr txBox="1">
            <a:spLocks noChangeArrowheads="1"/>
          </p:cNvSpPr>
          <p:nvPr/>
        </p:nvSpPr>
        <p:spPr bwMode="auto">
          <a:xfrm>
            <a:off x="762000" y="1020763"/>
            <a:ext cx="1501775" cy="457200"/>
          </a:xfrm>
          <a:prstGeom prst="rect">
            <a:avLst/>
          </a:prstGeom>
          <a:noFill/>
          <a:ln w="9525">
            <a:noFill/>
            <a:miter lim="800000"/>
            <a:headEnd/>
            <a:tailEnd/>
          </a:ln>
          <a:effectLst/>
        </p:spPr>
        <p:txBody>
          <a:bodyPr wrap="none">
            <a:spAutoFit/>
          </a:bodyPr>
          <a:lstStyle/>
          <a:p>
            <a:r>
              <a:rPr lang="en-US" sz="2400" b="1">
                <a:latin typeface="Tahoma" pitchFamily="34" charset="0"/>
              </a:rPr>
              <a:t>Program</a:t>
            </a:r>
          </a:p>
        </p:txBody>
      </p:sp>
      <p:sp>
        <p:nvSpPr>
          <p:cNvPr id="574489" name="Text Box 25"/>
          <p:cNvSpPr txBox="1">
            <a:spLocks noChangeArrowheads="1"/>
          </p:cNvSpPr>
          <p:nvPr/>
        </p:nvSpPr>
        <p:spPr bwMode="auto">
          <a:xfrm>
            <a:off x="3505200" y="1020763"/>
            <a:ext cx="1946275" cy="457200"/>
          </a:xfrm>
          <a:prstGeom prst="rect">
            <a:avLst/>
          </a:prstGeom>
          <a:noFill/>
          <a:ln w="9525">
            <a:noFill/>
            <a:miter lim="800000"/>
            <a:headEnd/>
            <a:tailEnd/>
          </a:ln>
          <a:effectLst/>
        </p:spPr>
        <p:txBody>
          <a:bodyPr wrap="none">
            <a:spAutoFit/>
          </a:bodyPr>
          <a:lstStyle/>
          <a:p>
            <a:r>
              <a:rPr lang="en-US" sz="2400" b="1">
                <a:latin typeface="Tahoma" pitchFamily="34" charset="0"/>
              </a:rPr>
              <a:t>Abstraction</a:t>
            </a:r>
          </a:p>
        </p:txBody>
      </p:sp>
      <p:sp>
        <p:nvSpPr>
          <p:cNvPr id="574490" name="Text Box 26"/>
          <p:cNvSpPr txBox="1">
            <a:spLocks noChangeArrowheads="1"/>
          </p:cNvSpPr>
          <p:nvPr/>
        </p:nvSpPr>
        <p:spPr bwMode="auto">
          <a:xfrm>
            <a:off x="5886450" y="838200"/>
            <a:ext cx="2449513" cy="822325"/>
          </a:xfrm>
          <a:prstGeom prst="rect">
            <a:avLst/>
          </a:prstGeom>
          <a:noFill/>
          <a:ln w="9525">
            <a:noFill/>
            <a:miter lim="800000"/>
            <a:headEnd/>
            <a:tailEnd/>
          </a:ln>
          <a:effectLst/>
        </p:spPr>
        <p:txBody>
          <a:bodyPr wrap="none">
            <a:spAutoFit/>
          </a:bodyPr>
          <a:lstStyle/>
          <a:p>
            <a:pPr algn="ctr"/>
            <a:r>
              <a:rPr lang="en-US" sz="2400" b="1">
                <a:latin typeface="Tahoma" pitchFamily="34" charset="0"/>
              </a:rPr>
              <a:t>Over-</a:t>
            </a:r>
          </a:p>
          <a:p>
            <a:pPr algn="ctr"/>
            <a:r>
              <a:rPr lang="en-US" sz="2400" b="1">
                <a:latin typeface="Tahoma" pitchFamily="34" charset="0"/>
              </a:rPr>
              <a:t>Approximation</a:t>
            </a:r>
          </a:p>
        </p:txBody>
      </p:sp>
      <p:sp>
        <p:nvSpPr>
          <p:cNvPr id="574491" name="Freeform 27"/>
          <p:cNvSpPr>
            <a:spLocks/>
          </p:cNvSpPr>
          <p:nvPr/>
        </p:nvSpPr>
        <p:spPr bwMode="auto">
          <a:xfrm>
            <a:off x="6096000" y="1676400"/>
            <a:ext cx="1631950" cy="3246438"/>
          </a:xfrm>
          <a:custGeom>
            <a:avLst/>
            <a:gdLst/>
            <a:ahLst/>
            <a:cxnLst>
              <a:cxn ang="0">
                <a:pos x="480" y="125"/>
              </a:cxn>
              <a:cxn ang="0">
                <a:pos x="514" y="214"/>
              </a:cxn>
              <a:cxn ang="0">
                <a:pos x="528" y="427"/>
              </a:cxn>
              <a:cxn ang="0">
                <a:pos x="541" y="591"/>
              </a:cxn>
              <a:cxn ang="0">
                <a:pos x="562" y="701"/>
              </a:cxn>
              <a:cxn ang="0">
                <a:pos x="521" y="845"/>
              </a:cxn>
              <a:cxn ang="0">
                <a:pos x="493" y="879"/>
              </a:cxn>
              <a:cxn ang="0">
                <a:pos x="466" y="920"/>
              </a:cxn>
              <a:cxn ang="0">
                <a:pos x="308" y="1003"/>
              </a:cxn>
              <a:cxn ang="0">
                <a:pos x="226" y="1030"/>
              </a:cxn>
              <a:cxn ang="0">
                <a:pos x="205" y="1037"/>
              </a:cxn>
              <a:cxn ang="0">
                <a:pos x="144" y="1078"/>
              </a:cxn>
              <a:cxn ang="0">
                <a:pos x="89" y="1126"/>
              </a:cxn>
              <a:cxn ang="0">
                <a:pos x="34" y="1181"/>
              </a:cxn>
              <a:cxn ang="0">
                <a:pos x="0" y="1291"/>
              </a:cxn>
              <a:cxn ang="0">
                <a:pos x="75" y="1476"/>
              </a:cxn>
              <a:cxn ang="0">
                <a:pos x="151" y="1538"/>
              </a:cxn>
              <a:cxn ang="0">
                <a:pos x="205" y="1586"/>
              </a:cxn>
              <a:cxn ang="0">
                <a:pos x="315" y="1695"/>
              </a:cxn>
              <a:cxn ang="0">
                <a:pos x="404" y="1784"/>
              </a:cxn>
              <a:cxn ang="0">
                <a:pos x="418" y="1805"/>
              </a:cxn>
              <a:cxn ang="0">
                <a:pos x="459" y="1832"/>
              </a:cxn>
              <a:cxn ang="0">
                <a:pos x="535" y="1887"/>
              </a:cxn>
              <a:cxn ang="0">
                <a:pos x="617" y="1935"/>
              </a:cxn>
              <a:cxn ang="0">
                <a:pos x="740" y="2018"/>
              </a:cxn>
              <a:cxn ang="0">
                <a:pos x="802" y="2045"/>
              </a:cxn>
              <a:cxn ang="0">
                <a:pos x="925" y="2038"/>
              </a:cxn>
              <a:cxn ang="0">
                <a:pos x="1028" y="1874"/>
              </a:cxn>
              <a:cxn ang="0">
                <a:pos x="967" y="1778"/>
              </a:cxn>
              <a:cxn ang="0">
                <a:pos x="877" y="1661"/>
              </a:cxn>
              <a:cxn ang="0">
                <a:pos x="740" y="1551"/>
              </a:cxn>
              <a:cxn ang="0">
                <a:pos x="699" y="1517"/>
              </a:cxn>
              <a:cxn ang="0">
                <a:pos x="644" y="1462"/>
              </a:cxn>
              <a:cxn ang="0">
                <a:pos x="583" y="1380"/>
              </a:cxn>
              <a:cxn ang="0">
                <a:pos x="562" y="1318"/>
              </a:cxn>
              <a:cxn ang="0">
                <a:pos x="555" y="1298"/>
              </a:cxn>
              <a:cxn ang="0">
                <a:pos x="596" y="1188"/>
              </a:cxn>
              <a:cxn ang="0">
                <a:pos x="624" y="1160"/>
              </a:cxn>
              <a:cxn ang="0">
                <a:pos x="637" y="1140"/>
              </a:cxn>
              <a:cxn ang="0">
                <a:pos x="781" y="1051"/>
              </a:cxn>
              <a:cxn ang="0">
                <a:pos x="864" y="996"/>
              </a:cxn>
              <a:cxn ang="0">
                <a:pos x="925" y="962"/>
              </a:cxn>
              <a:cxn ang="0">
                <a:pos x="967" y="934"/>
              </a:cxn>
              <a:cxn ang="0">
                <a:pos x="973" y="914"/>
              </a:cxn>
              <a:cxn ang="0">
                <a:pos x="1028" y="811"/>
              </a:cxn>
              <a:cxn ang="0">
                <a:pos x="1021" y="722"/>
              </a:cxn>
              <a:cxn ang="0">
                <a:pos x="1008" y="632"/>
              </a:cxn>
              <a:cxn ang="0">
                <a:pos x="987" y="159"/>
              </a:cxn>
              <a:cxn ang="0">
                <a:pos x="980" y="139"/>
              </a:cxn>
              <a:cxn ang="0">
                <a:pos x="768" y="50"/>
              </a:cxn>
              <a:cxn ang="0">
                <a:pos x="480" y="125"/>
              </a:cxn>
            </a:cxnLst>
            <a:rect l="0" t="0" r="r" b="b"/>
            <a:pathLst>
              <a:path w="1028" h="2045">
                <a:moveTo>
                  <a:pt x="480" y="125"/>
                </a:moveTo>
                <a:cubicBezTo>
                  <a:pt x="490" y="155"/>
                  <a:pt x="503" y="183"/>
                  <a:pt x="514" y="214"/>
                </a:cubicBezTo>
                <a:cubicBezTo>
                  <a:pt x="509" y="291"/>
                  <a:pt x="504" y="355"/>
                  <a:pt x="528" y="427"/>
                </a:cubicBezTo>
                <a:cubicBezTo>
                  <a:pt x="545" y="545"/>
                  <a:pt x="523" y="383"/>
                  <a:pt x="541" y="591"/>
                </a:cubicBezTo>
                <a:cubicBezTo>
                  <a:pt x="544" y="627"/>
                  <a:pt x="557" y="665"/>
                  <a:pt x="562" y="701"/>
                </a:cubicBezTo>
                <a:cubicBezTo>
                  <a:pt x="557" y="761"/>
                  <a:pt x="561" y="803"/>
                  <a:pt x="521" y="845"/>
                </a:cubicBezTo>
                <a:cubicBezTo>
                  <a:pt x="507" y="888"/>
                  <a:pt x="525" y="847"/>
                  <a:pt x="493" y="879"/>
                </a:cubicBezTo>
                <a:cubicBezTo>
                  <a:pt x="481" y="891"/>
                  <a:pt x="477" y="908"/>
                  <a:pt x="466" y="920"/>
                </a:cubicBezTo>
                <a:cubicBezTo>
                  <a:pt x="427" y="966"/>
                  <a:pt x="364" y="989"/>
                  <a:pt x="308" y="1003"/>
                </a:cubicBezTo>
                <a:cubicBezTo>
                  <a:pt x="281" y="1010"/>
                  <a:pt x="252" y="1021"/>
                  <a:pt x="226" y="1030"/>
                </a:cubicBezTo>
                <a:cubicBezTo>
                  <a:pt x="219" y="1032"/>
                  <a:pt x="205" y="1037"/>
                  <a:pt x="205" y="1037"/>
                </a:cubicBezTo>
                <a:cubicBezTo>
                  <a:pt x="185" y="1051"/>
                  <a:pt x="164" y="1064"/>
                  <a:pt x="144" y="1078"/>
                </a:cubicBezTo>
                <a:cubicBezTo>
                  <a:pt x="128" y="1102"/>
                  <a:pt x="112" y="1110"/>
                  <a:pt x="89" y="1126"/>
                </a:cubicBezTo>
                <a:cubicBezTo>
                  <a:pt x="73" y="1150"/>
                  <a:pt x="58" y="1165"/>
                  <a:pt x="34" y="1181"/>
                </a:cubicBezTo>
                <a:cubicBezTo>
                  <a:pt x="10" y="1216"/>
                  <a:pt x="6" y="1249"/>
                  <a:pt x="0" y="1291"/>
                </a:cubicBezTo>
                <a:cubicBezTo>
                  <a:pt x="11" y="1357"/>
                  <a:pt x="15" y="1434"/>
                  <a:pt x="75" y="1476"/>
                </a:cubicBezTo>
                <a:cubicBezTo>
                  <a:pt x="95" y="1505"/>
                  <a:pt x="127" y="1514"/>
                  <a:pt x="151" y="1538"/>
                </a:cubicBezTo>
                <a:cubicBezTo>
                  <a:pt x="171" y="1558"/>
                  <a:pt x="179" y="1577"/>
                  <a:pt x="205" y="1586"/>
                </a:cubicBezTo>
                <a:cubicBezTo>
                  <a:pt x="235" y="1629"/>
                  <a:pt x="286" y="1651"/>
                  <a:pt x="315" y="1695"/>
                </a:cubicBezTo>
                <a:cubicBezTo>
                  <a:pt x="333" y="1722"/>
                  <a:pt x="377" y="1767"/>
                  <a:pt x="404" y="1784"/>
                </a:cubicBezTo>
                <a:cubicBezTo>
                  <a:pt x="409" y="1791"/>
                  <a:pt x="412" y="1799"/>
                  <a:pt x="418" y="1805"/>
                </a:cubicBezTo>
                <a:cubicBezTo>
                  <a:pt x="430" y="1816"/>
                  <a:pt x="459" y="1832"/>
                  <a:pt x="459" y="1832"/>
                </a:cubicBezTo>
                <a:cubicBezTo>
                  <a:pt x="478" y="1861"/>
                  <a:pt x="502" y="1876"/>
                  <a:pt x="535" y="1887"/>
                </a:cubicBezTo>
                <a:cubicBezTo>
                  <a:pt x="557" y="1911"/>
                  <a:pt x="586" y="1925"/>
                  <a:pt x="617" y="1935"/>
                </a:cubicBezTo>
                <a:cubicBezTo>
                  <a:pt x="658" y="1963"/>
                  <a:pt x="699" y="1990"/>
                  <a:pt x="740" y="2018"/>
                </a:cubicBezTo>
                <a:cubicBezTo>
                  <a:pt x="758" y="2031"/>
                  <a:pt x="802" y="2045"/>
                  <a:pt x="802" y="2045"/>
                </a:cubicBezTo>
                <a:cubicBezTo>
                  <a:pt x="843" y="2043"/>
                  <a:pt x="884" y="2042"/>
                  <a:pt x="925" y="2038"/>
                </a:cubicBezTo>
                <a:cubicBezTo>
                  <a:pt x="1000" y="2031"/>
                  <a:pt x="1018" y="1932"/>
                  <a:pt x="1028" y="1874"/>
                </a:cubicBezTo>
                <a:cubicBezTo>
                  <a:pt x="1015" y="1834"/>
                  <a:pt x="1003" y="1802"/>
                  <a:pt x="967" y="1778"/>
                </a:cubicBezTo>
                <a:cubicBezTo>
                  <a:pt x="956" y="1746"/>
                  <a:pt x="906" y="1680"/>
                  <a:pt x="877" y="1661"/>
                </a:cubicBezTo>
                <a:cubicBezTo>
                  <a:pt x="854" y="1625"/>
                  <a:pt x="781" y="1565"/>
                  <a:pt x="740" y="1551"/>
                </a:cubicBezTo>
                <a:cubicBezTo>
                  <a:pt x="727" y="1538"/>
                  <a:pt x="712" y="1530"/>
                  <a:pt x="699" y="1517"/>
                </a:cubicBezTo>
                <a:cubicBezTo>
                  <a:pt x="679" y="1497"/>
                  <a:pt x="669" y="1478"/>
                  <a:pt x="644" y="1462"/>
                </a:cubicBezTo>
                <a:cubicBezTo>
                  <a:pt x="626" y="1434"/>
                  <a:pt x="594" y="1412"/>
                  <a:pt x="583" y="1380"/>
                </a:cubicBezTo>
                <a:cubicBezTo>
                  <a:pt x="573" y="1350"/>
                  <a:pt x="571" y="1343"/>
                  <a:pt x="562" y="1318"/>
                </a:cubicBezTo>
                <a:cubicBezTo>
                  <a:pt x="560" y="1311"/>
                  <a:pt x="555" y="1298"/>
                  <a:pt x="555" y="1298"/>
                </a:cubicBezTo>
                <a:cubicBezTo>
                  <a:pt x="561" y="1253"/>
                  <a:pt x="558" y="1215"/>
                  <a:pt x="596" y="1188"/>
                </a:cubicBezTo>
                <a:cubicBezTo>
                  <a:pt x="611" y="1142"/>
                  <a:pt x="590" y="1187"/>
                  <a:pt x="624" y="1160"/>
                </a:cubicBezTo>
                <a:cubicBezTo>
                  <a:pt x="630" y="1155"/>
                  <a:pt x="631" y="1145"/>
                  <a:pt x="637" y="1140"/>
                </a:cubicBezTo>
                <a:cubicBezTo>
                  <a:pt x="680" y="1103"/>
                  <a:pt x="735" y="1082"/>
                  <a:pt x="781" y="1051"/>
                </a:cubicBezTo>
                <a:cubicBezTo>
                  <a:pt x="810" y="1032"/>
                  <a:pt x="830" y="1007"/>
                  <a:pt x="864" y="996"/>
                </a:cubicBezTo>
                <a:cubicBezTo>
                  <a:pt x="911" y="964"/>
                  <a:pt x="889" y="973"/>
                  <a:pt x="925" y="962"/>
                </a:cubicBezTo>
                <a:cubicBezTo>
                  <a:pt x="939" y="953"/>
                  <a:pt x="953" y="943"/>
                  <a:pt x="967" y="934"/>
                </a:cubicBezTo>
                <a:cubicBezTo>
                  <a:pt x="973" y="930"/>
                  <a:pt x="970" y="920"/>
                  <a:pt x="973" y="914"/>
                </a:cubicBezTo>
                <a:cubicBezTo>
                  <a:pt x="993" y="878"/>
                  <a:pt x="1014" y="850"/>
                  <a:pt x="1028" y="811"/>
                </a:cubicBezTo>
                <a:cubicBezTo>
                  <a:pt x="1026" y="781"/>
                  <a:pt x="1024" y="752"/>
                  <a:pt x="1021" y="722"/>
                </a:cubicBezTo>
                <a:cubicBezTo>
                  <a:pt x="1018" y="692"/>
                  <a:pt x="1008" y="632"/>
                  <a:pt x="1008" y="632"/>
                </a:cubicBezTo>
                <a:cubicBezTo>
                  <a:pt x="1002" y="475"/>
                  <a:pt x="996" y="315"/>
                  <a:pt x="987" y="159"/>
                </a:cubicBezTo>
                <a:cubicBezTo>
                  <a:pt x="987" y="152"/>
                  <a:pt x="985" y="144"/>
                  <a:pt x="980" y="139"/>
                </a:cubicBezTo>
                <a:cubicBezTo>
                  <a:pt x="929" y="88"/>
                  <a:pt x="837" y="65"/>
                  <a:pt x="768" y="50"/>
                </a:cubicBezTo>
                <a:cubicBezTo>
                  <a:pt x="561" y="55"/>
                  <a:pt x="543" y="0"/>
                  <a:pt x="480" y="125"/>
                </a:cubicBezTo>
                <a:close/>
              </a:path>
            </a:pathLst>
          </a:custGeom>
          <a:noFill/>
          <a:ln w="25400" cap="flat">
            <a:solidFill>
              <a:srgbClr val="FF6600"/>
            </a:solidFill>
            <a:prstDash val="dash"/>
            <a:round/>
            <a:headEnd/>
            <a:tailEnd/>
          </a:ln>
          <a:effectLst/>
        </p:spPr>
        <p:txBody>
          <a:bodyPr/>
          <a:lstStyle/>
          <a:p>
            <a:endParaRPr lang="en-US"/>
          </a:p>
        </p:txBody>
      </p:sp>
      <p:sp>
        <p:nvSpPr>
          <p:cNvPr id="574492" name="Text Box 28"/>
          <p:cNvSpPr txBox="1">
            <a:spLocks noChangeArrowheads="1"/>
          </p:cNvSpPr>
          <p:nvPr/>
        </p:nvSpPr>
        <p:spPr bwMode="auto">
          <a:xfrm>
            <a:off x="609600" y="5715000"/>
            <a:ext cx="1022350" cy="366713"/>
          </a:xfrm>
          <a:prstGeom prst="rect">
            <a:avLst/>
          </a:prstGeom>
          <a:noFill/>
          <a:ln w="9525">
            <a:noFill/>
            <a:miter lim="800000"/>
            <a:headEnd/>
            <a:tailEnd/>
          </a:ln>
          <a:effectLst/>
        </p:spPr>
        <p:txBody>
          <a:bodyPr wrap="none">
            <a:spAutoFit/>
          </a:bodyPr>
          <a:lstStyle/>
          <a:p>
            <a:r>
              <a:rPr lang="en-US"/>
              <a:t>Abstract</a:t>
            </a:r>
          </a:p>
        </p:txBody>
      </p:sp>
      <p:sp>
        <p:nvSpPr>
          <p:cNvPr id="574493" name="Text Box 29"/>
          <p:cNvSpPr txBox="1">
            <a:spLocks noChangeArrowheads="1"/>
          </p:cNvSpPr>
          <p:nvPr/>
        </p:nvSpPr>
        <p:spPr bwMode="auto">
          <a:xfrm>
            <a:off x="2241550" y="5715000"/>
            <a:ext cx="1136650" cy="366713"/>
          </a:xfrm>
          <a:prstGeom prst="rect">
            <a:avLst/>
          </a:prstGeom>
          <a:noFill/>
          <a:ln w="9525">
            <a:noFill/>
            <a:miter lim="800000"/>
            <a:headEnd/>
            <a:tailEnd/>
          </a:ln>
          <a:effectLst/>
        </p:spPr>
        <p:txBody>
          <a:bodyPr wrap="none">
            <a:spAutoFit/>
          </a:bodyPr>
          <a:lstStyle/>
          <a:p>
            <a:r>
              <a:rPr lang="en-US"/>
              <a:t>Translate</a:t>
            </a:r>
          </a:p>
        </p:txBody>
      </p:sp>
      <p:sp>
        <p:nvSpPr>
          <p:cNvPr id="574494" name="Text Box 30"/>
          <p:cNvSpPr txBox="1">
            <a:spLocks noChangeArrowheads="1"/>
          </p:cNvSpPr>
          <p:nvPr/>
        </p:nvSpPr>
        <p:spPr bwMode="auto">
          <a:xfrm>
            <a:off x="3873500" y="5715000"/>
            <a:ext cx="831850" cy="366713"/>
          </a:xfrm>
          <a:prstGeom prst="rect">
            <a:avLst/>
          </a:prstGeom>
          <a:noFill/>
          <a:ln w="9525">
            <a:noFill/>
            <a:miter lim="800000"/>
            <a:headEnd/>
            <a:tailEnd/>
          </a:ln>
          <a:effectLst/>
        </p:spPr>
        <p:txBody>
          <a:bodyPr wrap="none">
            <a:spAutoFit/>
          </a:bodyPr>
          <a:lstStyle/>
          <a:p>
            <a:r>
              <a:rPr lang="en-US"/>
              <a:t>Check</a:t>
            </a:r>
          </a:p>
        </p:txBody>
      </p:sp>
      <p:sp>
        <p:nvSpPr>
          <p:cNvPr id="574495" name="Text Box 31"/>
          <p:cNvSpPr txBox="1">
            <a:spLocks noChangeArrowheads="1"/>
          </p:cNvSpPr>
          <p:nvPr/>
        </p:nvSpPr>
        <p:spPr bwMode="auto">
          <a:xfrm>
            <a:off x="5314950" y="5715000"/>
            <a:ext cx="1009650" cy="366713"/>
          </a:xfrm>
          <a:prstGeom prst="rect">
            <a:avLst/>
          </a:prstGeom>
          <a:noFill/>
          <a:ln w="9525">
            <a:noFill/>
            <a:miter lim="800000"/>
            <a:headEnd/>
            <a:tailEnd/>
          </a:ln>
          <a:effectLst/>
        </p:spPr>
        <p:txBody>
          <a:bodyPr wrap="none">
            <a:spAutoFit/>
          </a:bodyPr>
          <a:lstStyle/>
          <a:p>
            <a:r>
              <a:rPr lang="en-US"/>
              <a:t>Validate</a:t>
            </a:r>
          </a:p>
        </p:txBody>
      </p:sp>
      <p:sp>
        <p:nvSpPr>
          <p:cNvPr id="574496" name="AutoShape 32"/>
          <p:cNvSpPr>
            <a:spLocks noChangeArrowheads="1"/>
          </p:cNvSpPr>
          <p:nvPr/>
        </p:nvSpPr>
        <p:spPr bwMode="auto">
          <a:xfrm>
            <a:off x="1708150" y="5861050"/>
            <a:ext cx="457200" cy="76200"/>
          </a:xfrm>
          <a:prstGeom prst="rightArrow">
            <a:avLst>
              <a:gd name="adj1" fmla="val 50000"/>
              <a:gd name="adj2" fmla="val 150000"/>
            </a:avLst>
          </a:prstGeom>
          <a:solidFill>
            <a:schemeClr val="accent1"/>
          </a:solidFill>
          <a:ln w="9525">
            <a:solidFill>
              <a:schemeClr val="tx1"/>
            </a:solidFill>
            <a:miter lim="800000"/>
            <a:headEnd/>
            <a:tailEnd/>
          </a:ln>
          <a:effectLst/>
        </p:spPr>
        <p:txBody>
          <a:bodyPr wrap="none" anchor="ctr"/>
          <a:lstStyle/>
          <a:p>
            <a:endParaRPr lang="en-US"/>
          </a:p>
        </p:txBody>
      </p:sp>
      <p:sp>
        <p:nvSpPr>
          <p:cNvPr id="574497" name="AutoShape 33"/>
          <p:cNvSpPr>
            <a:spLocks noChangeArrowheads="1"/>
          </p:cNvSpPr>
          <p:nvPr/>
        </p:nvSpPr>
        <p:spPr bwMode="auto">
          <a:xfrm>
            <a:off x="3340100" y="5861050"/>
            <a:ext cx="457200" cy="76200"/>
          </a:xfrm>
          <a:prstGeom prst="rightArrow">
            <a:avLst>
              <a:gd name="adj1" fmla="val 50000"/>
              <a:gd name="adj2" fmla="val 150000"/>
            </a:avLst>
          </a:prstGeom>
          <a:solidFill>
            <a:schemeClr val="accent1"/>
          </a:solidFill>
          <a:ln w="9525">
            <a:solidFill>
              <a:schemeClr val="tx1"/>
            </a:solidFill>
            <a:miter lim="800000"/>
            <a:headEnd/>
            <a:tailEnd/>
          </a:ln>
          <a:effectLst/>
        </p:spPr>
        <p:txBody>
          <a:bodyPr wrap="none" anchor="ctr"/>
          <a:lstStyle/>
          <a:p>
            <a:endParaRPr lang="en-US"/>
          </a:p>
        </p:txBody>
      </p:sp>
      <p:sp>
        <p:nvSpPr>
          <p:cNvPr id="574498" name="AutoShape 34"/>
          <p:cNvSpPr>
            <a:spLocks noChangeArrowheads="1"/>
          </p:cNvSpPr>
          <p:nvPr/>
        </p:nvSpPr>
        <p:spPr bwMode="auto">
          <a:xfrm>
            <a:off x="4781550" y="5861050"/>
            <a:ext cx="457200" cy="76200"/>
          </a:xfrm>
          <a:prstGeom prst="rightArrow">
            <a:avLst>
              <a:gd name="adj1" fmla="val 50000"/>
              <a:gd name="adj2" fmla="val 150000"/>
            </a:avLst>
          </a:prstGeom>
          <a:solidFill>
            <a:schemeClr val="accent1"/>
          </a:solidFill>
          <a:ln w="9525">
            <a:solidFill>
              <a:schemeClr val="tx1"/>
            </a:solidFill>
            <a:miter lim="800000"/>
            <a:headEnd/>
            <a:tailEnd/>
          </a:ln>
          <a:effectLst/>
        </p:spPr>
        <p:txBody>
          <a:bodyPr wrap="none" anchor="ctr"/>
          <a:lstStyle/>
          <a:p>
            <a:endParaRPr lang="en-US"/>
          </a:p>
        </p:txBody>
      </p:sp>
      <p:sp>
        <p:nvSpPr>
          <p:cNvPr id="574499" name="Text Box 35"/>
          <p:cNvSpPr txBox="1">
            <a:spLocks noChangeArrowheads="1"/>
          </p:cNvSpPr>
          <p:nvPr/>
        </p:nvSpPr>
        <p:spPr bwMode="auto">
          <a:xfrm>
            <a:off x="457200" y="5257800"/>
            <a:ext cx="1649413" cy="366713"/>
          </a:xfrm>
          <a:prstGeom prst="rect">
            <a:avLst/>
          </a:prstGeom>
          <a:noFill/>
          <a:ln w="9525">
            <a:noFill/>
            <a:miter lim="800000"/>
            <a:headEnd/>
            <a:tailEnd/>
          </a:ln>
          <a:effectLst/>
        </p:spPr>
        <p:txBody>
          <a:bodyPr wrap="none">
            <a:spAutoFit/>
          </a:bodyPr>
          <a:lstStyle/>
          <a:p>
            <a:r>
              <a:rPr lang="en-US" b="1">
                <a:latin typeface="Tahoma" pitchFamily="34" charset="0"/>
              </a:rPr>
              <a:t>CEGAR steps</a:t>
            </a:r>
          </a:p>
        </p:txBody>
      </p:sp>
      <p:sp>
        <p:nvSpPr>
          <p:cNvPr id="574500" name="AutoShape 36"/>
          <p:cNvSpPr>
            <a:spLocks noChangeArrowheads="1"/>
          </p:cNvSpPr>
          <p:nvPr/>
        </p:nvSpPr>
        <p:spPr bwMode="auto">
          <a:xfrm>
            <a:off x="6400800" y="5861050"/>
            <a:ext cx="457200" cy="76200"/>
          </a:xfrm>
          <a:prstGeom prst="rightArrow">
            <a:avLst>
              <a:gd name="adj1" fmla="val 50000"/>
              <a:gd name="adj2" fmla="val 150000"/>
            </a:avLst>
          </a:prstGeom>
          <a:solidFill>
            <a:schemeClr val="accent1"/>
          </a:solidFill>
          <a:ln w="9525">
            <a:solidFill>
              <a:schemeClr val="tx1"/>
            </a:solidFill>
            <a:miter lim="800000"/>
            <a:headEnd/>
            <a:tailEnd/>
          </a:ln>
          <a:effectLst/>
        </p:spPr>
        <p:txBody>
          <a:bodyPr wrap="none" anchor="ctr"/>
          <a:lstStyle/>
          <a:p>
            <a:endParaRPr lang="en-US"/>
          </a:p>
        </p:txBody>
      </p:sp>
      <p:sp>
        <p:nvSpPr>
          <p:cNvPr id="574501" name="Text Box 37"/>
          <p:cNvSpPr txBox="1">
            <a:spLocks noChangeArrowheads="1"/>
          </p:cNvSpPr>
          <p:nvPr/>
        </p:nvSpPr>
        <p:spPr bwMode="auto">
          <a:xfrm>
            <a:off x="6934200" y="6172200"/>
            <a:ext cx="920750" cy="366713"/>
          </a:xfrm>
          <a:prstGeom prst="rect">
            <a:avLst/>
          </a:prstGeom>
          <a:noFill/>
          <a:ln w="9525">
            <a:noFill/>
            <a:miter lim="800000"/>
            <a:headEnd/>
            <a:tailEnd/>
          </a:ln>
          <a:effectLst/>
        </p:spPr>
        <p:txBody>
          <a:bodyPr wrap="none">
            <a:spAutoFit/>
          </a:bodyPr>
          <a:lstStyle/>
          <a:p>
            <a:r>
              <a:rPr lang="en-US"/>
              <a:t>Repeat</a:t>
            </a:r>
          </a:p>
        </p:txBody>
      </p:sp>
      <p:sp>
        <p:nvSpPr>
          <p:cNvPr id="574502" name="AutoShape 38"/>
          <p:cNvSpPr>
            <a:spLocks noChangeArrowheads="1"/>
          </p:cNvSpPr>
          <p:nvPr/>
        </p:nvSpPr>
        <p:spPr bwMode="auto">
          <a:xfrm flipH="1">
            <a:off x="228600" y="609600"/>
            <a:ext cx="6477000" cy="1828800"/>
          </a:xfrm>
          <a:prstGeom prst="curvedDownArrow">
            <a:avLst>
              <a:gd name="adj1" fmla="val 29825"/>
              <a:gd name="adj2" fmla="val 100659"/>
              <a:gd name="adj3" fmla="val 33333"/>
            </a:avLst>
          </a:prstGeom>
          <a:solidFill>
            <a:schemeClr val="accent1"/>
          </a:solidFill>
          <a:ln w="9525">
            <a:solidFill>
              <a:schemeClr val="tx1"/>
            </a:solidFill>
            <a:miter lim="800000"/>
            <a:headEnd/>
            <a:tailEnd/>
          </a:ln>
          <a:effectLst/>
        </p:spPr>
        <p:txBody>
          <a:bodyPr wrap="none" anchor="ctr"/>
          <a:lstStyle/>
          <a:p>
            <a:pPr algn="ct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44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44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44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44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44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44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44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74491"/>
                                        </p:tgtEl>
                                        <p:attrNameLst>
                                          <p:attrName>style.visibility</p:attrName>
                                        </p:attrNameLst>
                                      </p:cBhvr>
                                      <p:to>
                                        <p:strVal val="visible"/>
                                      </p:to>
                                    </p:set>
                                    <p:animEffect transition="in" filter="box(in)">
                                      <p:cBhvr>
                                        <p:cTn id="27" dur="500"/>
                                        <p:tgtEl>
                                          <p:spTgt spid="574491"/>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57449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7449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7450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7449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7449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574485"/>
                                        </p:tgtEl>
                                        <p:attrNameLst>
                                          <p:attrName>style.visibility</p:attrName>
                                        </p:attrNameLst>
                                      </p:cBhvr>
                                      <p:to>
                                        <p:strVal val="visible"/>
                                      </p:to>
                                    </p:set>
                                    <p:animEffect transition="in" filter="box(in)">
                                      <p:cBhvr>
                                        <p:cTn id="44" dur="500"/>
                                        <p:tgtEl>
                                          <p:spTgt spid="574485"/>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574466"/>
                                        </p:tgtEl>
                                        <p:attrNameLst>
                                          <p:attrName>style.visibility</p:attrName>
                                        </p:attrNameLst>
                                      </p:cBhvr>
                                      <p:to>
                                        <p:strVal val="visible"/>
                                      </p:to>
                                    </p:set>
                                    <p:animEffect transition="in" filter="box(in)">
                                      <p:cBhvr>
                                        <p:cTn id="49" dur="500"/>
                                        <p:tgtEl>
                                          <p:spTgt spid="574466"/>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574467"/>
                                        </p:tgtEl>
                                        <p:attrNameLst>
                                          <p:attrName>style.visibility</p:attrName>
                                        </p:attrNameLst>
                                      </p:cBhvr>
                                      <p:to>
                                        <p:strVal val="visible"/>
                                      </p:to>
                                    </p:set>
                                    <p:animEffect transition="in" filter="box(in)">
                                      <p:cBhvr>
                                        <p:cTn id="54" dur="500"/>
                                        <p:tgtEl>
                                          <p:spTgt spid="574467"/>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574486"/>
                                        </p:tgtEl>
                                        <p:attrNameLst>
                                          <p:attrName>style.visibility</p:attrName>
                                        </p:attrNameLst>
                                      </p:cBhvr>
                                      <p:to>
                                        <p:strVal val="visible"/>
                                      </p:to>
                                    </p:set>
                                    <p:animEffect transition="in" filter="box(in)">
                                      <p:cBhvr>
                                        <p:cTn id="59" dur="500"/>
                                        <p:tgtEl>
                                          <p:spTgt spid="574486"/>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574487"/>
                                        </p:tgtEl>
                                        <p:attrNameLst>
                                          <p:attrName>style.visibility</p:attrName>
                                        </p:attrNameLst>
                                      </p:cBhvr>
                                      <p:to>
                                        <p:strVal val="visible"/>
                                      </p:to>
                                    </p:set>
                                    <p:animEffect transition="in" filter="box(in)">
                                      <p:cBhvr>
                                        <p:cTn id="62" dur="500"/>
                                        <p:tgtEl>
                                          <p:spTgt spid="574487"/>
                                        </p:tgtEl>
                                      </p:cBhvr>
                                    </p:animEffect>
                                  </p:childTnLst>
                                </p:cTn>
                              </p:par>
                              <p:par>
                                <p:cTn id="63" presetID="1" presetClass="entr" presetSubtype="0" fill="hold" grpId="0" nodeType="withEffect">
                                  <p:stCondLst>
                                    <p:cond delay="0"/>
                                  </p:stCondLst>
                                  <p:childTnLst>
                                    <p:set>
                                      <p:cBhvr>
                                        <p:cTn id="64" dur="1" fill="hold">
                                          <p:stCondLst>
                                            <p:cond delay="0"/>
                                          </p:stCondLst>
                                        </p:cTn>
                                        <p:tgtEl>
                                          <p:spTgt spid="57450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74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6" grpId="0" animBg="1"/>
      <p:bldP spid="574467" grpId="0" animBg="1"/>
      <p:bldP spid="574470" grpId="0" animBg="1"/>
      <p:bldP spid="574485" grpId="0" animBg="1"/>
      <p:bldP spid="574486" grpId="0" animBg="1"/>
      <p:bldP spid="574487" grpId="0" animBg="1"/>
      <p:bldP spid="574489" grpId="0"/>
      <p:bldP spid="574490" grpId="0"/>
      <p:bldP spid="574491" grpId="0" animBg="1"/>
      <p:bldP spid="574492" grpId="0"/>
      <p:bldP spid="574493" grpId="0"/>
      <p:bldP spid="574494" grpId="0"/>
      <p:bldP spid="574495" grpId="0"/>
      <p:bldP spid="574496" grpId="0" animBg="1"/>
      <p:bldP spid="574497" grpId="0" animBg="1"/>
      <p:bldP spid="574498" grpId="0" animBg="1"/>
      <p:bldP spid="574499" grpId="0"/>
      <p:bldP spid="574500" grpId="0" animBg="1"/>
      <p:bldP spid="574501" grpId="0"/>
      <p:bldP spid="5745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dirty="0" smtClean="0"/>
              <a:t>Over-Driven: Is ERROR Reachable?</a:t>
            </a:r>
            <a:endParaRPr lang="en-US" dirty="0"/>
          </a:p>
        </p:txBody>
      </p:sp>
      <p:sp>
        <p:nvSpPr>
          <p:cNvPr id="576515" name="Text Box 3"/>
          <p:cNvSpPr txBox="1">
            <a:spLocks noChangeArrowheads="1"/>
          </p:cNvSpPr>
          <p:nvPr/>
        </p:nvSpPr>
        <p:spPr bwMode="auto">
          <a:xfrm>
            <a:off x="381000" y="2179638"/>
            <a:ext cx="2337499" cy="2031325"/>
          </a:xfrm>
          <a:prstGeom prst="rect">
            <a:avLst/>
          </a:prstGeom>
          <a:solidFill>
            <a:srgbClr val="F0F0FE"/>
          </a:solidFill>
          <a:ln w="28575">
            <a:solidFill>
              <a:schemeClr val="tx1"/>
            </a:solidFill>
            <a:prstDash val="dash"/>
            <a:miter lim="800000"/>
            <a:headEnd/>
            <a:tailEnd/>
          </a:ln>
          <a:effectLst/>
        </p:spPr>
        <p:txBody>
          <a:bodyPr wrap="none">
            <a:spAutoFit/>
          </a:bodyPr>
          <a:lstStyle/>
          <a:p>
            <a:r>
              <a:rPr lang="en-US" dirty="0">
                <a:latin typeface="Consolas" pitchFamily="49" charset="0"/>
                <a:cs typeface="Consolas" pitchFamily="49" charset="0"/>
              </a:rPr>
              <a:t>1: </a:t>
            </a:r>
            <a:r>
              <a:rPr lang="en-US" dirty="0" err="1">
                <a:latin typeface="Consolas" pitchFamily="49" charset="0"/>
                <a:cs typeface="Consolas" pitchFamily="49" charset="0"/>
              </a:rPr>
              <a:t>int</a:t>
            </a:r>
            <a:r>
              <a:rPr lang="en-US" dirty="0">
                <a:latin typeface="Consolas" pitchFamily="49" charset="0"/>
                <a:cs typeface="Consolas" pitchFamily="49" charset="0"/>
              </a:rPr>
              <a:t> x = 2;</a:t>
            </a:r>
          </a:p>
          <a:p>
            <a:r>
              <a:rPr lang="en-US" dirty="0">
                <a:latin typeface="Consolas" pitchFamily="49" charset="0"/>
                <a:cs typeface="Consolas" pitchFamily="49" charset="0"/>
              </a:rPr>
              <a:t>   </a:t>
            </a:r>
            <a:r>
              <a:rPr lang="en-US" dirty="0" err="1">
                <a:latin typeface="Consolas" pitchFamily="49" charset="0"/>
                <a:cs typeface="Consolas" pitchFamily="49" charset="0"/>
              </a:rPr>
              <a:t>int</a:t>
            </a:r>
            <a:r>
              <a:rPr lang="en-US" dirty="0">
                <a:latin typeface="Consolas" pitchFamily="49" charset="0"/>
                <a:cs typeface="Consolas" pitchFamily="49" charset="0"/>
              </a:rPr>
              <a:t> y = 2;</a:t>
            </a:r>
          </a:p>
          <a:p>
            <a:r>
              <a:rPr lang="en-US" dirty="0">
                <a:latin typeface="Consolas" pitchFamily="49" charset="0"/>
                <a:cs typeface="Consolas" pitchFamily="49" charset="0"/>
              </a:rPr>
              <a:t>2: while (y &lt;= 2)</a:t>
            </a:r>
          </a:p>
          <a:p>
            <a:r>
              <a:rPr lang="en-US" dirty="0">
                <a:latin typeface="Consolas" pitchFamily="49" charset="0"/>
                <a:cs typeface="Consolas" pitchFamily="49" charset="0"/>
              </a:rPr>
              <a:t>3:   y = y – 1;</a:t>
            </a:r>
          </a:p>
          <a:p>
            <a:r>
              <a:rPr lang="en-US" dirty="0">
                <a:latin typeface="Consolas" pitchFamily="49" charset="0"/>
                <a:cs typeface="Consolas" pitchFamily="49" charset="0"/>
              </a:rPr>
              <a:t>4: if (x == 2)</a:t>
            </a:r>
          </a:p>
          <a:p>
            <a:r>
              <a:rPr lang="en-US" dirty="0">
                <a:latin typeface="Consolas" pitchFamily="49" charset="0"/>
                <a:cs typeface="Consolas" pitchFamily="49" charset="0"/>
              </a:rPr>
              <a:t>5:     </a:t>
            </a:r>
            <a:r>
              <a:rPr lang="en-US" dirty="0">
                <a:solidFill>
                  <a:schemeClr val="hlink"/>
                </a:solidFill>
                <a:latin typeface="Consolas" pitchFamily="49" charset="0"/>
                <a:cs typeface="Consolas" pitchFamily="49" charset="0"/>
              </a:rPr>
              <a:t>ERROR:;</a:t>
            </a:r>
          </a:p>
          <a:p>
            <a:r>
              <a:rPr lang="en-US" dirty="0">
                <a:latin typeface="Consolas" pitchFamily="49" charset="0"/>
                <a:cs typeface="Consolas" pitchFamily="49" charset="0"/>
              </a:rPr>
              <a:t>6:</a:t>
            </a:r>
          </a:p>
        </p:txBody>
      </p:sp>
      <p:sp>
        <p:nvSpPr>
          <p:cNvPr id="576516" name="Text Box 4"/>
          <p:cNvSpPr txBox="1">
            <a:spLocks noChangeArrowheads="1"/>
          </p:cNvSpPr>
          <p:nvPr/>
        </p:nvSpPr>
        <p:spPr bwMode="auto">
          <a:xfrm>
            <a:off x="3089275" y="1905000"/>
            <a:ext cx="2590774" cy="2308324"/>
          </a:xfrm>
          <a:prstGeom prst="rect">
            <a:avLst/>
          </a:prstGeom>
          <a:solidFill>
            <a:srgbClr val="F0F0FE"/>
          </a:solidFill>
          <a:ln w="28575">
            <a:solidFill>
              <a:schemeClr val="tx1"/>
            </a:solidFill>
            <a:prstDash val="dash"/>
            <a:miter lim="800000"/>
            <a:headEnd/>
            <a:tailEnd/>
          </a:ln>
          <a:effectLst/>
        </p:spPr>
        <p:txBody>
          <a:bodyPr wrap="none">
            <a:spAutoFit/>
          </a:bodyPr>
          <a:lstStyle/>
          <a:p>
            <a:r>
              <a:rPr lang="en-US" dirty="0" err="1">
                <a:latin typeface="Consolas" pitchFamily="49" charset="0"/>
                <a:cs typeface="Consolas" pitchFamily="49" charset="0"/>
              </a:rPr>
              <a:t>bool</a:t>
            </a:r>
            <a:r>
              <a:rPr lang="en-US" dirty="0">
                <a:latin typeface="Consolas" pitchFamily="49" charset="0"/>
                <a:cs typeface="Consolas" pitchFamily="49" charset="0"/>
              </a:rPr>
              <a:t> b is (y &lt;= 2)</a:t>
            </a:r>
          </a:p>
          <a:p>
            <a:r>
              <a:rPr lang="en-US" dirty="0">
                <a:latin typeface="Consolas" pitchFamily="49" charset="0"/>
                <a:cs typeface="Consolas" pitchFamily="49" charset="0"/>
              </a:rPr>
              <a:t>1: b = T;</a:t>
            </a:r>
          </a:p>
          <a:p>
            <a:r>
              <a:rPr lang="en-US" dirty="0">
                <a:latin typeface="Consolas" pitchFamily="49" charset="0"/>
                <a:cs typeface="Consolas" pitchFamily="49" charset="0"/>
              </a:rPr>
              <a:t>  </a:t>
            </a:r>
          </a:p>
          <a:p>
            <a:r>
              <a:rPr lang="en-US" dirty="0">
                <a:latin typeface="Consolas" pitchFamily="49" charset="0"/>
                <a:cs typeface="Consolas" pitchFamily="49" charset="0"/>
              </a:rPr>
              <a:t>2: while (b)</a:t>
            </a:r>
          </a:p>
          <a:p>
            <a:r>
              <a:rPr lang="en-US" dirty="0">
                <a:latin typeface="Consolas" pitchFamily="49" charset="0"/>
                <a:cs typeface="Consolas" pitchFamily="49" charset="0"/>
              </a:rPr>
              <a:t>3:   b = b ? T : *;</a:t>
            </a:r>
          </a:p>
          <a:p>
            <a:r>
              <a:rPr lang="en-US" dirty="0">
                <a:latin typeface="Consolas" pitchFamily="49" charset="0"/>
                <a:cs typeface="Consolas" pitchFamily="49" charset="0"/>
              </a:rPr>
              <a:t>4: if (*)</a:t>
            </a:r>
          </a:p>
          <a:p>
            <a:r>
              <a:rPr lang="en-US" dirty="0">
                <a:latin typeface="Consolas" pitchFamily="49" charset="0"/>
                <a:cs typeface="Consolas" pitchFamily="49" charset="0"/>
              </a:rPr>
              <a:t>5:     </a:t>
            </a:r>
            <a:r>
              <a:rPr lang="en-US" dirty="0">
                <a:solidFill>
                  <a:schemeClr val="hlink"/>
                </a:solidFill>
                <a:latin typeface="Consolas" pitchFamily="49" charset="0"/>
                <a:cs typeface="Consolas" pitchFamily="49" charset="0"/>
              </a:rPr>
              <a:t>ERROR:;</a:t>
            </a:r>
          </a:p>
          <a:p>
            <a:r>
              <a:rPr lang="en-US" dirty="0">
                <a:latin typeface="Consolas" pitchFamily="49" charset="0"/>
                <a:cs typeface="Consolas" pitchFamily="49" charset="0"/>
              </a:rPr>
              <a:t>6:</a:t>
            </a:r>
          </a:p>
        </p:txBody>
      </p:sp>
      <p:sp>
        <p:nvSpPr>
          <p:cNvPr id="576517" name="Text Box 5"/>
          <p:cNvSpPr txBox="1">
            <a:spLocks noChangeArrowheads="1"/>
          </p:cNvSpPr>
          <p:nvPr/>
        </p:nvSpPr>
        <p:spPr bwMode="auto">
          <a:xfrm>
            <a:off x="762000" y="1020763"/>
            <a:ext cx="1501775" cy="457200"/>
          </a:xfrm>
          <a:prstGeom prst="rect">
            <a:avLst/>
          </a:prstGeom>
          <a:noFill/>
          <a:ln w="9525">
            <a:noFill/>
            <a:miter lim="800000"/>
            <a:headEnd/>
            <a:tailEnd/>
          </a:ln>
          <a:effectLst/>
        </p:spPr>
        <p:txBody>
          <a:bodyPr wrap="none">
            <a:spAutoFit/>
          </a:bodyPr>
          <a:lstStyle/>
          <a:p>
            <a:r>
              <a:rPr lang="en-US" sz="2400" b="1" dirty="0">
                <a:latin typeface="Tahoma" pitchFamily="34" charset="0"/>
              </a:rPr>
              <a:t>Program</a:t>
            </a:r>
          </a:p>
        </p:txBody>
      </p:sp>
      <p:sp>
        <p:nvSpPr>
          <p:cNvPr id="576518" name="Text Box 6"/>
          <p:cNvSpPr txBox="1">
            <a:spLocks noChangeArrowheads="1"/>
          </p:cNvSpPr>
          <p:nvPr/>
        </p:nvSpPr>
        <p:spPr bwMode="auto">
          <a:xfrm>
            <a:off x="3581400" y="1020763"/>
            <a:ext cx="1946275" cy="822325"/>
          </a:xfrm>
          <a:prstGeom prst="rect">
            <a:avLst/>
          </a:prstGeom>
          <a:noFill/>
          <a:ln w="9525">
            <a:noFill/>
            <a:miter lim="800000"/>
            <a:headEnd/>
            <a:tailEnd/>
          </a:ln>
          <a:effectLst/>
        </p:spPr>
        <p:txBody>
          <a:bodyPr wrap="none">
            <a:spAutoFit/>
          </a:bodyPr>
          <a:lstStyle/>
          <a:p>
            <a:pPr algn="ctr"/>
            <a:r>
              <a:rPr lang="en-US" sz="2400" b="1">
                <a:latin typeface="Tahoma" pitchFamily="34" charset="0"/>
              </a:rPr>
              <a:t>Abstraction</a:t>
            </a:r>
          </a:p>
          <a:p>
            <a:pPr algn="ctr"/>
            <a:r>
              <a:rPr lang="en-US">
                <a:latin typeface="Tahoma" pitchFamily="34" charset="0"/>
              </a:rPr>
              <a:t>(with</a:t>
            </a:r>
            <a:r>
              <a:rPr lang="en-US" sz="2400" b="1">
                <a:latin typeface="Tahoma" pitchFamily="34" charset="0"/>
              </a:rPr>
              <a:t> </a:t>
            </a:r>
            <a:r>
              <a:rPr lang="en-US" b="1">
                <a:latin typeface="Courier New" pitchFamily="49" charset="0"/>
                <a:cs typeface="Courier New" pitchFamily="49" charset="0"/>
              </a:rPr>
              <a:t>y&lt;=2</a:t>
            </a:r>
            <a:r>
              <a:rPr lang="en-US"/>
              <a:t>)</a:t>
            </a:r>
          </a:p>
        </p:txBody>
      </p:sp>
      <p:sp>
        <p:nvSpPr>
          <p:cNvPr id="576519" name="Text Box 7"/>
          <p:cNvSpPr txBox="1">
            <a:spLocks noChangeArrowheads="1"/>
          </p:cNvSpPr>
          <p:nvPr/>
        </p:nvSpPr>
        <p:spPr bwMode="auto">
          <a:xfrm>
            <a:off x="6246813" y="838200"/>
            <a:ext cx="2449512" cy="822325"/>
          </a:xfrm>
          <a:prstGeom prst="rect">
            <a:avLst/>
          </a:prstGeom>
          <a:noFill/>
          <a:ln w="9525">
            <a:noFill/>
            <a:miter lim="800000"/>
            <a:headEnd/>
            <a:tailEnd/>
          </a:ln>
          <a:effectLst/>
        </p:spPr>
        <p:txBody>
          <a:bodyPr wrap="none">
            <a:spAutoFit/>
          </a:bodyPr>
          <a:lstStyle/>
          <a:p>
            <a:pPr algn="ctr"/>
            <a:r>
              <a:rPr lang="en-US" sz="2400" b="1">
                <a:latin typeface="Tahoma" pitchFamily="34" charset="0"/>
              </a:rPr>
              <a:t>Over-</a:t>
            </a:r>
          </a:p>
          <a:p>
            <a:pPr algn="ctr"/>
            <a:r>
              <a:rPr lang="en-US" sz="2400" b="1">
                <a:latin typeface="Tahoma" pitchFamily="34" charset="0"/>
              </a:rPr>
              <a:t>Approximation</a:t>
            </a:r>
          </a:p>
        </p:txBody>
      </p:sp>
      <p:grpSp>
        <p:nvGrpSpPr>
          <p:cNvPr id="2" name="Group 8"/>
          <p:cNvGrpSpPr>
            <a:grpSpLocks/>
          </p:cNvGrpSpPr>
          <p:nvPr/>
        </p:nvGrpSpPr>
        <p:grpSpPr bwMode="auto">
          <a:xfrm>
            <a:off x="6010275" y="1976438"/>
            <a:ext cx="2905125" cy="3509962"/>
            <a:chOff x="3786" y="1245"/>
            <a:chExt cx="1830" cy="2211"/>
          </a:xfrm>
        </p:grpSpPr>
        <p:sp>
          <p:nvSpPr>
            <p:cNvPr id="576521" name="Text Box 9"/>
            <p:cNvSpPr txBox="1">
              <a:spLocks noChangeArrowheads="1"/>
            </p:cNvSpPr>
            <p:nvPr/>
          </p:nvSpPr>
          <p:spPr bwMode="auto">
            <a:xfrm>
              <a:off x="4611" y="1245"/>
              <a:ext cx="300" cy="243"/>
            </a:xfrm>
            <a:prstGeom prst="rect">
              <a:avLst/>
            </a:prstGeom>
            <a:noFill/>
            <a:ln w="19050">
              <a:solidFill>
                <a:schemeClr val="tx1"/>
              </a:solidFill>
              <a:miter lim="800000"/>
              <a:headEnd/>
              <a:tailEnd/>
            </a:ln>
            <a:effectLst/>
          </p:spPr>
          <p:txBody>
            <a:bodyPr wrap="none">
              <a:spAutoFit/>
            </a:bodyPr>
            <a:lstStyle/>
            <a:p>
              <a:r>
                <a:rPr lang="en-US">
                  <a:latin typeface="Courier New" pitchFamily="49" charset="0"/>
                  <a:cs typeface="Courier New" pitchFamily="49" charset="0"/>
                </a:rPr>
                <a:t>1:</a:t>
              </a:r>
            </a:p>
          </p:txBody>
        </p:sp>
        <p:sp>
          <p:nvSpPr>
            <p:cNvPr id="576522" name="Text Box 10"/>
            <p:cNvSpPr txBox="1">
              <a:spLocks noChangeArrowheads="1"/>
            </p:cNvSpPr>
            <p:nvPr/>
          </p:nvSpPr>
          <p:spPr bwMode="auto">
            <a:xfrm>
              <a:off x="4482" y="1773"/>
              <a:ext cx="558" cy="243"/>
            </a:xfrm>
            <a:prstGeom prst="rect">
              <a:avLst/>
            </a:prstGeom>
            <a:noFill/>
            <a:ln w="19050">
              <a:solidFill>
                <a:schemeClr val="tx1"/>
              </a:solidFill>
              <a:miter lim="800000"/>
              <a:headEnd/>
              <a:tailEnd/>
            </a:ln>
            <a:effectLst/>
          </p:spPr>
          <p:txBody>
            <a:bodyPr wrap="none">
              <a:spAutoFit/>
            </a:bodyPr>
            <a:lstStyle/>
            <a:p>
              <a:r>
                <a:rPr lang="en-US">
                  <a:latin typeface="Courier New" pitchFamily="49" charset="0"/>
                  <a:cs typeface="Courier New" pitchFamily="49" charset="0"/>
                </a:rPr>
                <a:t>2:b=T</a:t>
              </a:r>
            </a:p>
          </p:txBody>
        </p:sp>
        <p:sp>
          <p:nvSpPr>
            <p:cNvPr id="576523" name="Text Box 11"/>
            <p:cNvSpPr txBox="1">
              <a:spLocks noChangeArrowheads="1"/>
            </p:cNvSpPr>
            <p:nvPr/>
          </p:nvSpPr>
          <p:spPr bwMode="auto">
            <a:xfrm>
              <a:off x="5058" y="2253"/>
              <a:ext cx="558" cy="243"/>
            </a:xfrm>
            <a:prstGeom prst="rect">
              <a:avLst/>
            </a:prstGeom>
            <a:noFill/>
            <a:ln w="19050">
              <a:solidFill>
                <a:schemeClr val="tx1"/>
              </a:solidFill>
              <a:miter lim="800000"/>
              <a:headEnd/>
              <a:tailEnd/>
            </a:ln>
            <a:effectLst/>
          </p:spPr>
          <p:txBody>
            <a:bodyPr wrap="none">
              <a:spAutoFit/>
            </a:bodyPr>
            <a:lstStyle/>
            <a:p>
              <a:r>
                <a:rPr lang="en-US">
                  <a:latin typeface="Courier New" pitchFamily="49" charset="0"/>
                  <a:cs typeface="Courier New" pitchFamily="49" charset="0"/>
                </a:rPr>
                <a:t>3:b=T</a:t>
              </a:r>
            </a:p>
          </p:txBody>
        </p:sp>
        <p:sp>
          <p:nvSpPr>
            <p:cNvPr id="576524" name="Text Box 12"/>
            <p:cNvSpPr txBox="1">
              <a:spLocks noChangeArrowheads="1"/>
            </p:cNvSpPr>
            <p:nvPr/>
          </p:nvSpPr>
          <p:spPr bwMode="auto">
            <a:xfrm>
              <a:off x="3786" y="2253"/>
              <a:ext cx="558" cy="243"/>
            </a:xfrm>
            <a:prstGeom prst="rect">
              <a:avLst/>
            </a:prstGeom>
            <a:noFill/>
            <a:ln w="19050">
              <a:solidFill>
                <a:schemeClr val="tx1"/>
              </a:solidFill>
              <a:miter lim="800000"/>
              <a:headEnd/>
              <a:tailEnd/>
            </a:ln>
            <a:effectLst/>
          </p:spPr>
          <p:txBody>
            <a:bodyPr wrap="none">
              <a:spAutoFit/>
            </a:bodyPr>
            <a:lstStyle/>
            <a:p>
              <a:r>
                <a:rPr lang="en-US">
                  <a:latin typeface="Courier New" pitchFamily="49" charset="0"/>
                  <a:cs typeface="Courier New" pitchFamily="49" charset="0"/>
                </a:rPr>
                <a:t>4:b=F</a:t>
              </a:r>
            </a:p>
          </p:txBody>
        </p:sp>
        <p:sp>
          <p:nvSpPr>
            <p:cNvPr id="576525" name="Text Box 13"/>
            <p:cNvSpPr txBox="1">
              <a:spLocks noChangeArrowheads="1"/>
            </p:cNvSpPr>
            <p:nvPr/>
          </p:nvSpPr>
          <p:spPr bwMode="auto">
            <a:xfrm>
              <a:off x="4236" y="2730"/>
              <a:ext cx="551" cy="233"/>
            </a:xfrm>
            <a:prstGeom prst="rect">
              <a:avLst/>
            </a:prstGeom>
            <a:solidFill>
              <a:srgbClr val="FF0000">
                <a:alpha val="25999"/>
              </a:srgbClr>
            </a:solidFill>
            <a:ln w="19050">
              <a:solidFill>
                <a:schemeClr val="hlink"/>
              </a:solidFill>
              <a:miter lim="800000"/>
              <a:headEnd/>
              <a:tailEnd/>
            </a:ln>
            <a:effectLst/>
          </p:spPr>
          <p:txBody>
            <a:bodyPr wrap="none">
              <a:spAutoFit/>
            </a:bodyPr>
            <a:lstStyle/>
            <a:p>
              <a:r>
                <a:rPr lang="en-US" b="1" dirty="0">
                  <a:solidFill>
                    <a:srgbClr val="FF0000"/>
                  </a:solidFill>
                  <a:latin typeface="Courier New" pitchFamily="49" charset="0"/>
                  <a:cs typeface="Courier New" pitchFamily="49" charset="0"/>
                </a:rPr>
                <a:t>5:b=F</a:t>
              </a:r>
            </a:p>
          </p:txBody>
        </p:sp>
        <p:sp>
          <p:nvSpPr>
            <p:cNvPr id="576526" name="Text Box 14"/>
            <p:cNvSpPr txBox="1">
              <a:spLocks noChangeArrowheads="1"/>
            </p:cNvSpPr>
            <p:nvPr/>
          </p:nvSpPr>
          <p:spPr bwMode="auto">
            <a:xfrm>
              <a:off x="3786" y="3213"/>
              <a:ext cx="558" cy="243"/>
            </a:xfrm>
            <a:prstGeom prst="rect">
              <a:avLst/>
            </a:prstGeom>
            <a:noFill/>
            <a:ln w="19050">
              <a:solidFill>
                <a:schemeClr val="tx1"/>
              </a:solidFill>
              <a:miter lim="800000"/>
              <a:headEnd/>
              <a:tailEnd/>
            </a:ln>
            <a:effectLst/>
          </p:spPr>
          <p:txBody>
            <a:bodyPr wrap="none">
              <a:spAutoFit/>
            </a:bodyPr>
            <a:lstStyle/>
            <a:p>
              <a:r>
                <a:rPr lang="en-US">
                  <a:latin typeface="Courier New" pitchFamily="49" charset="0"/>
                  <a:cs typeface="Courier New" pitchFamily="49" charset="0"/>
                </a:rPr>
                <a:t>6:b=F</a:t>
              </a:r>
            </a:p>
          </p:txBody>
        </p:sp>
        <p:cxnSp>
          <p:nvCxnSpPr>
            <p:cNvPr id="576527" name="AutoShape 15"/>
            <p:cNvCxnSpPr>
              <a:cxnSpLocks noChangeShapeType="1"/>
              <a:stCxn id="576521" idx="2"/>
              <a:endCxn id="576522" idx="0"/>
            </p:cNvCxnSpPr>
            <p:nvPr/>
          </p:nvCxnSpPr>
          <p:spPr bwMode="auto">
            <a:xfrm>
              <a:off x="4761" y="1494"/>
              <a:ext cx="0" cy="273"/>
            </a:xfrm>
            <a:prstGeom prst="straightConnector1">
              <a:avLst/>
            </a:prstGeom>
            <a:noFill/>
            <a:ln w="28575">
              <a:solidFill>
                <a:schemeClr val="tx1"/>
              </a:solidFill>
              <a:round/>
              <a:headEnd/>
              <a:tailEnd type="triangle" w="med" len="med"/>
            </a:ln>
            <a:effectLst/>
          </p:spPr>
        </p:cxnSp>
        <p:cxnSp>
          <p:nvCxnSpPr>
            <p:cNvPr id="576528" name="AutoShape 16"/>
            <p:cNvCxnSpPr>
              <a:cxnSpLocks noChangeShapeType="1"/>
              <a:stCxn id="576522" idx="2"/>
              <a:endCxn id="576523" idx="0"/>
            </p:cNvCxnSpPr>
            <p:nvPr/>
          </p:nvCxnSpPr>
          <p:spPr bwMode="auto">
            <a:xfrm>
              <a:off x="4761" y="2022"/>
              <a:ext cx="576" cy="225"/>
            </a:xfrm>
            <a:prstGeom prst="straightConnector1">
              <a:avLst/>
            </a:prstGeom>
            <a:noFill/>
            <a:ln w="28575">
              <a:solidFill>
                <a:schemeClr val="tx1"/>
              </a:solidFill>
              <a:round/>
              <a:headEnd/>
              <a:tailEnd type="triangle" w="med" len="med"/>
            </a:ln>
            <a:effectLst/>
          </p:spPr>
        </p:cxnSp>
        <p:cxnSp>
          <p:nvCxnSpPr>
            <p:cNvPr id="576529" name="AutoShape 17"/>
            <p:cNvCxnSpPr>
              <a:cxnSpLocks noChangeShapeType="1"/>
              <a:stCxn id="576524" idx="2"/>
              <a:endCxn id="576525" idx="0"/>
            </p:cNvCxnSpPr>
            <p:nvPr/>
          </p:nvCxnSpPr>
          <p:spPr bwMode="auto">
            <a:xfrm>
              <a:off x="4065" y="2496"/>
              <a:ext cx="446" cy="234"/>
            </a:xfrm>
            <a:prstGeom prst="straightConnector1">
              <a:avLst/>
            </a:prstGeom>
            <a:noFill/>
            <a:ln w="28575">
              <a:solidFill>
                <a:schemeClr val="tx1"/>
              </a:solidFill>
              <a:round/>
              <a:headEnd/>
              <a:tailEnd type="triangle" w="med" len="med"/>
            </a:ln>
            <a:effectLst/>
          </p:spPr>
        </p:cxnSp>
        <p:cxnSp>
          <p:nvCxnSpPr>
            <p:cNvPr id="576530" name="AutoShape 18"/>
            <p:cNvCxnSpPr>
              <a:cxnSpLocks noChangeShapeType="1"/>
              <a:stCxn id="576524" idx="2"/>
              <a:endCxn id="576526" idx="0"/>
            </p:cNvCxnSpPr>
            <p:nvPr/>
          </p:nvCxnSpPr>
          <p:spPr bwMode="auto">
            <a:xfrm>
              <a:off x="4065" y="2502"/>
              <a:ext cx="0" cy="705"/>
            </a:xfrm>
            <a:prstGeom prst="straightConnector1">
              <a:avLst/>
            </a:prstGeom>
            <a:noFill/>
            <a:ln w="28575">
              <a:solidFill>
                <a:schemeClr val="tx1"/>
              </a:solidFill>
              <a:round/>
              <a:headEnd/>
              <a:tailEnd type="triangle" w="med" len="med"/>
            </a:ln>
            <a:effectLst/>
          </p:spPr>
        </p:cxnSp>
        <p:cxnSp>
          <p:nvCxnSpPr>
            <p:cNvPr id="576531" name="AutoShape 19"/>
            <p:cNvCxnSpPr>
              <a:cxnSpLocks noChangeShapeType="1"/>
              <a:stCxn id="576525" idx="2"/>
              <a:endCxn id="576526" idx="0"/>
            </p:cNvCxnSpPr>
            <p:nvPr/>
          </p:nvCxnSpPr>
          <p:spPr bwMode="auto">
            <a:xfrm flipH="1">
              <a:off x="4065" y="2963"/>
              <a:ext cx="446" cy="250"/>
            </a:xfrm>
            <a:prstGeom prst="straightConnector1">
              <a:avLst/>
            </a:prstGeom>
            <a:noFill/>
            <a:ln w="28575">
              <a:solidFill>
                <a:schemeClr val="tx1"/>
              </a:solidFill>
              <a:round/>
              <a:headEnd/>
              <a:tailEnd type="triangle" w="med" len="med"/>
            </a:ln>
            <a:effectLst/>
          </p:spPr>
        </p:cxnSp>
        <p:cxnSp>
          <p:nvCxnSpPr>
            <p:cNvPr id="576532" name="AutoShape 20"/>
            <p:cNvCxnSpPr>
              <a:cxnSpLocks noChangeShapeType="1"/>
              <a:stCxn id="576523" idx="0"/>
              <a:endCxn id="576522" idx="3"/>
            </p:cNvCxnSpPr>
            <p:nvPr/>
          </p:nvCxnSpPr>
          <p:spPr bwMode="auto">
            <a:xfrm rot="5400000" flipH="1">
              <a:off x="5016" y="1925"/>
              <a:ext cx="352" cy="291"/>
            </a:xfrm>
            <a:prstGeom prst="curvedConnector2">
              <a:avLst/>
            </a:prstGeom>
            <a:noFill/>
            <a:ln w="28575">
              <a:solidFill>
                <a:schemeClr val="tx1"/>
              </a:solidFill>
              <a:round/>
              <a:headEnd/>
              <a:tailEnd type="triangle" w="med" len="med"/>
            </a:ln>
            <a:effectLst/>
          </p:spPr>
        </p:cxnSp>
        <p:sp>
          <p:nvSpPr>
            <p:cNvPr id="576533" name="Text Box 21"/>
            <p:cNvSpPr txBox="1">
              <a:spLocks noChangeArrowheads="1"/>
            </p:cNvSpPr>
            <p:nvPr/>
          </p:nvSpPr>
          <p:spPr bwMode="auto">
            <a:xfrm>
              <a:off x="3786" y="1773"/>
              <a:ext cx="558" cy="243"/>
            </a:xfrm>
            <a:prstGeom prst="rect">
              <a:avLst/>
            </a:prstGeom>
            <a:noFill/>
            <a:ln w="19050">
              <a:solidFill>
                <a:schemeClr val="tx1"/>
              </a:solidFill>
              <a:miter lim="800000"/>
              <a:headEnd/>
              <a:tailEnd/>
            </a:ln>
            <a:effectLst/>
          </p:spPr>
          <p:txBody>
            <a:bodyPr wrap="none">
              <a:spAutoFit/>
            </a:bodyPr>
            <a:lstStyle/>
            <a:p>
              <a:r>
                <a:rPr lang="en-US">
                  <a:latin typeface="Courier New" pitchFamily="49" charset="0"/>
                  <a:cs typeface="Courier New" pitchFamily="49" charset="0"/>
                </a:rPr>
                <a:t>2:b=F</a:t>
              </a:r>
            </a:p>
          </p:txBody>
        </p:sp>
        <p:cxnSp>
          <p:nvCxnSpPr>
            <p:cNvPr id="576534" name="AutoShape 22"/>
            <p:cNvCxnSpPr>
              <a:cxnSpLocks noChangeShapeType="1"/>
              <a:stCxn id="576533" idx="2"/>
              <a:endCxn id="576524" idx="0"/>
            </p:cNvCxnSpPr>
            <p:nvPr/>
          </p:nvCxnSpPr>
          <p:spPr bwMode="auto">
            <a:xfrm>
              <a:off x="4065" y="2022"/>
              <a:ext cx="0" cy="225"/>
            </a:xfrm>
            <a:prstGeom prst="straightConnector1">
              <a:avLst/>
            </a:prstGeom>
            <a:noFill/>
            <a:ln w="28575">
              <a:solidFill>
                <a:schemeClr val="tx1"/>
              </a:solidFill>
              <a:round/>
              <a:headEnd/>
              <a:tailEnd type="triangle" w="med" len="med"/>
            </a:ln>
            <a:effectLst/>
          </p:spPr>
        </p:cxnSp>
      </p:grpSp>
      <p:sp>
        <p:nvSpPr>
          <p:cNvPr id="576535" name="AutoShape 23"/>
          <p:cNvSpPr>
            <a:spLocks/>
          </p:cNvSpPr>
          <p:nvPr/>
        </p:nvSpPr>
        <p:spPr bwMode="auto">
          <a:xfrm>
            <a:off x="3657600" y="4800600"/>
            <a:ext cx="1908175" cy="376238"/>
          </a:xfrm>
          <a:prstGeom prst="borderCallout1">
            <a:avLst>
              <a:gd name="adj1" fmla="val 30380"/>
              <a:gd name="adj2" fmla="val 103995"/>
              <a:gd name="adj3" fmla="val -67088"/>
              <a:gd name="adj4" fmla="val 165306"/>
            </a:avLst>
          </a:prstGeom>
          <a:ln>
            <a:headEnd/>
            <a:tailEnd/>
          </a:ln>
        </p:spPr>
        <p:style>
          <a:lnRef idx="1">
            <a:schemeClr val="dk1"/>
          </a:lnRef>
          <a:fillRef idx="2">
            <a:schemeClr val="dk1"/>
          </a:fillRef>
          <a:effectRef idx="1">
            <a:schemeClr val="dk1"/>
          </a:effectRef>
          <a:fontRef idx="minor">
            <a:schemeClr val="dk1"/>
          </a:fontRef>
        </p:style>
        <p:txBody>
          <a:bodyPr wrap="none">
            <a:spAutoFit/>
          </a:bodyPr>
          <a:lstStyle/>
          <a:p>
            <a:pPr algn="ctr"/>
            <a:r>
              <a:rPr lang="en-US" dirty="0">
                <a:solidFill>
                  <a:srgbClr val="00B050"/>
                </a:solidFill>
              </a:rPr>
              <a:t>UNREACHABLE</a:t>
            </a:r>
          </a:p>
        </p:txBody>
      </p:sp>
      <p:sp>
        <p:nvSpPr>
          <p:cNvPr id="576536" name="Text Box 24"/>
          <p:cNvSpPr txBox="1">
            <a:spLocks noChangeArrowheads="1"/>
          </p:cNvSpPr>
          <p:nvPr/>
        </p:nvSpPr>
        <p:spPr bwMode="auto">
          <a:xfrm>
            <a:off x="609600" y="5715000"/>
            <a:ext cx="1022350" cy="366713"/>
          </a:xfrm>
          <a:prstGeom prst="rect">
            <a:avLst/>
          </a:prstGeom>
          <a:noFill/>
          <a:ln w="9525">
            <a:noFill/>
            <a:miter lim="800000"/>
            <a:headEnd/>
            <a:tailEnd/>
          </a:ln>
          <a:effectLst/>
        </p:spPr>
        <p:txBody>
          <a:bodyPr wrap="none">
            <a:spAutoFit/>
          </a:bodyPr>
          <a:lstStyle/>
          <a:p>
            <a:r>
              <a:rPr lang="en-US"/>
              <a:t>Abstract</a:t>
            </a:r>
          </a:p>
        </p:txBody>
      </p:sp>
      <p:sp>
        <p:nvSpPr>
          <p:cNvPr id="576537" name="Text Box 25"/>
          <p:cNvSpPr txBox="1">
            <a:spLocks noChangeArrowheads="1"/>
          </p:cNvSpPr>
          <p:nvPr/>
        </p:nvSpPr>
        <p:spPr bwMode="auto">
          <a:xfrm>
            <a:off x="2247900" y="5715000"/>
            <a:ext cx="1136650" cy="366713"/>
          </a:xfrm>
          <a:prstGeom prst="rect">
            <a:avLst/>
          </a:prstGeom>
          <a:noFill/>
          <a:ln w="9525">
            <a:noFill/>
            <a:miter lim="800000"/>
            <a:headEnd/>
            <a:tailEnd/>
          </a:ln>
          <a:effectLst/>
        </p:spPr>
        <p:txBody>
          <a:bodyPr wrap="none">
            <a:spAutoFit/>
          </a:bodyPr>
          <a:lstStyle/>
          <a:p>
            <a:r>
              <a:rPr lang="en-US"/>
              <a:t>Translate</a:t>
            </a:r>
          </a:p>
        </p:txBody>
      </p:sp>
      <p:sp>
        <p:nvSpPr>
          <p:cNvPr id="576538" name="Text Box 26"/>
          <p:cNvSpPr txBox="1">
            <a:spLocks noChangeArrowheads="1"/>
          </p:cNvSpPr>
          <p:nvPr/>
        </p:nvSpPr>
        <p:spPr bwMode="auto">
          <a:xfrm>
            <a:off x="3886200" y="5715000"/>
            <a:ext cx="831850" cy="366713"/>
          </a:xfrm>
          <a:prstGeom prst="rect">
            <a:avLst/>
          </a:prstGeom>
          <a:noFill/>
          <a:ln w="9525">
            <a:noFill/>
            <a:miter lim="800000"/>
            <a:headEnd/>
            <a:tailEnd/>
          </a:ln>
          <a:effectLst/>
        </p:spPr>
        <p:txBody>
          <a:bodyPr wrap="none">
            <a:spAutoFit/>
          </a:bodyPr>
          <a:lstStyle/>
          <a:p>
            <a:r>
              <a:rPr lang="en-US"/>
              <a:t>Check</a:t>
            </a:r>
          </a:p>
        </p:txBody>
      </p:sp>
      <p:sp>
        <p:nvSpPr>
          <p:cNvPr id="576539" name="Text Box 27"/>
          <p:cNvSpPr txBox="1">
            <a:spLocks noChangeArrowheads="1"/>
          </p:cNvSpPr>
          <p:nvPr/>
        </p:nvSpPr>
        <p:spPr bwMode="auto">
          <a:xfrm>
            <a:off x="5334000" y="5715000"/>
            <a:ext cx="1416050" cy="366713"/>
          </a:xfrm>
          <a:prstGeom prst="rect">
            <a:avLst/>
          </a:prstGeom>
          <a:noFill/>
          <a:ln w="9525">
            <a:noFill/>
            <a:miter lim="800000"/>
            <a:headEnd/>
            <a:tailEnd/>
          </a:ln>
          <a:effectLst/>
        </p:spPr>
        <p:txBody>
          <a:bodyPr wrap="none">
            <a:spAutoFit/>
          </a:bodyPr>
          <a:lstStyle/>
          <a:p>
            <a:r>
              <a:rPr lang="en-US"/>
              <a:t>NO ERROR</a:t>
            </a:r>
          </a:p>
        </p:txBody>
      </p:sp>
      <p:sp>
        <p:nvSpPr>
          <p:cNvPr id="576540" name="AutoShape 28"/>
          <p:cNvSpPr>
            <a:spLocks noChangeArrowheads="1"/>
          </p:cNvSpPr>
          <p:nvPr/>
        </p:nvSpPr>
        <p:spPr bwMode="auto">
          <a:xfrm>
            <a:off x="1711325" y="5861050"/>
            <a:ext cx="457200" cy="76200"/>
          </a:xfrm>
          <a:prstGeom prst="rightArrow">
            <a:avLst>
              <a:gd name="adj1" fmla="val 50000"/>
              <a:gd name="adj2" fmla="val 150000"/>
            </a:avLst>
          </a:prstGeom>
          <a:solidFill>
            <a:schemeClr val="accent1"/>
          </a:solidFill>
          <a:ln w="9525">
            <a:solidFill>
              <a:schemeClr val="tx1"/>
            </a:solidFill>
            <a:miter lim="800000"/>
            <a:headEnd/>
            <a:tailEnd/>
          </a:ln>
          <a:effectLst/>
        </p:spPr>
        <p:txBody>
          <a:bodyPr wrap="none" anchor="ctr"/>
          <a:lstStyle/>
          <a:p>
            <a:endParaRPr lang="en-US"/>
          </a:p>
        </p:txBody>
      </p:sp>
      <p:sp>
        <p:nvSpPr>
          <p:cNvPr id="576541" name="AutoShape 29"/>
          <p:cNvSpPr>
            <a:spLocks noChangeArrowheads="1"/>
          </p:cNvSpPr>
          <p:nvPr/>
        </p:nvSpPr>
        <p:spPr bwMode="auto">
          <a:xfrm>
            <a:off x="3349625" y="5861050"/>
            <a:ext cx="457200" cy="76200"/>
          </a:xfrm>
          <a:prstGeom prst="rightArrow">
            <a:avLst>
              <a:gd name="adj1" fmla="val 50000"/>
              <a:gd name="adj2" fmla="val 150000"/>
            </a:avLst>
          </a:prstGeom>
          <a:solidFill>
            <a:schemeClr val="accent1"/>
          </a:solidFill>
          <a:ln w="9525">
            <a:solidFill>
              <a:schemeClr val="tx1"/>
            </a:solidFill>
            <a:miter lim="800000"/>
            <a:headEnd/>
            <a:tailEnd/>
          </a:ln>
          <a:effectLst/>
        </p:spPr>
        <p:txBody>
          <a:bodyPr wrap="none" anchor="ctr"/>
          <a:lstStyle/>
          <a:p>
            <a:endParaRPr lang="en-US"/>
          </a:p>
        </p:txBody>
      </p:sp>
      <p:sp>
        <p:nvSpPr>
          <p:cNvPr id="576542" name="AutoShape 30"/>
          <p:cNvSpPr>
            <a:spLocks noChangeArrowheads="1"/>
          </p:cNvSpPr>
          <p:nvPr/>
        </p:nvSpPr>
        <p:spPr bwMode="auto">
          <a:xfrm>
            <a:off x="4797425" y="5861050"/>
            <a:ext cx="457200" cy="76200"/>
          </a:xfrm>
          <a:prstGeom prst="rightArrow">
            <a:avLst>
              <a:gd name="adj1" fmla="val 50000"/>
              <a:gd name="adj2" fmla="val 150000"/>
            </a:avLst>
          </a:prstGeom>
          <a:solidFill>
            <a:schemeClr val="accent1"/>
          </a:solidFill>
          <a:ln w="9525">
            <a:solidFill>
              <a:schemeClr val="tx1"/>
            </a:solidFill>
            <a:miter lim="800000"/>
            <a:headEnd/>
            <a:tailEnd/>
          </a:ln>
          <a:effectLst/>
        </p:spPr>
        <p:txBody>
          <a:bodyPr wrap="none" anchor="ctr"/>
          <a:lstStyle/>
          <a:p>
            <a:endParaRPr lang="en-US"/>
          </a:p>
        </p:txBody>
      </p:sp>
      <p:sp>
        <p:nvSpPr>
          <p:cNvPr id="576543" name="Text Box 31"/>
          <p:cNvSpPr txBox="1">
            <a:spLocks noChangeArrowheads="1"/>
          </p:cNvSpPr>
          <p:nvPr/>
        </p:nvSpPr>
        <p:spPr bwMode="auto">
          <a:xfrm>
            <a:off x="457200" y="5257800"/>
            <a:ext cx="1649413" cy="366713"/>
          </a:xfrm>
          <a:prstGeom prst="rect">
            <a:avLst/>
          </a:prstGeom>
          <a:noFill/>
          <a:ln w="9525">
            <a:noFill/>
            <a:miter lim="800000"/>
            <a:headEnd/>
            <a:tailEnd/>
          </a:ln>
          <a:effectLst/>
        </p:spPr>
        <p:txBody>
          <a:bodyPr wrap="none">
            <a:spAutoFit/>
          </a:bodyPr>
          <a:lstStyle/>
          <a:p>
            <a:r>
              <a:rPr lang="en-US" b="1">
                <a:latin typeface="Tahoma" pitchFamily="34" charset="0"/>
              </a:rPr>
              <a:t>CEGAR steps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65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65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65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65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65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65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65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65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65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65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65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6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6" grpId="0" animBg="1"/>
      <p:bldP spid="576518" grpId="0"/>
      <p:bldP spid="576519" grpId="0"/>
      <p:bldP spid="576535" grpId="0" animBg="1"/>
      <p:bldP spid="576536" grpId="0"/>
      <p:bldP spid="576537" grpId="0"/>
      <p:bldP spid="576538" grpId="0"/>
      <p:bldP spid="576539" grpId="0"/>
      <p:bldP spid="576540" grpId="0" animBg="1"/>
      <p:bldP spid="576541" grpId="0" animBg="1"/>
      <p:bldP spid="576542" grpId="0" animBg="1"/>
      <p:bldP spid="5765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Underapproximation</a:t>
            </a:r>
            <a:r>
              <a:rPr lang="en-US" dirty="0" smtClean="0"/>
              <a:t>-driven Approach (LAWI)</a:t>
            </a:r>
            <a:endParaRPr lang="en-US" sz="3100" b="0" dirty="0">
              <a:latin typeface="+mn-lt"/>
            </a:endParaRPr>
          </a:p>
        </p:txBody>
      </p:sp>
      <p:cxnSp>
        <p:nvCxnSpPr>
          <p:cNvPr id="20" name="Straight Arrow Connector 19"/>
          <p:cNvCxnSpPr/>
          <p:nvPr/>
        </p:nvCxnSpPr>
        <p:spPr bwMode="auto">
          <a:xfrm>
            <a:off x="1410891" y="2143125"/>
            <a:ext cx="428625" cy="1117"/>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23" name="TextBox 22"/>
          <p:cNvSpPr txBox="1"/>
          <p:nvPr/>
        </p:nvSpPr>
        <p:spPr>
          <a:xfrm>
            <a:off x="228600" y="1875234"/>
            <a:ext cx="1292015" cy="403474"/>
          </a:xfrm>
          <a:prstGeom prst="rect">
            <a:avLst/>
          </a:prstGeom>
          <a:noFill/>
        </p:spPr>
        <p:txBody>
          <a:bodyPr wrap="none" lIns="64291" tIns="32146" rIns="64291" bIns="32146" rtlCol="0">
            <a:spAutoFit/>
          </a:bodyPr>
          <a:lstStyle/>
          <a:p>
            <a:r>
              <a:rPr lang="en-US" sz="2200" dirty="0" smtClean="0"/>
              <a:t>Program </a:t>
            </a:r>
            <a:endParaRPr lang="en-US" sz="2200" dirty="0"/>
          </a:p>
        </p:txBody>
      </p:sp>
      <p:cxnSp>
        <p:nvCxnSpPr>
          <p:cNvPr id="24" name="Straight Arrow Connector 23"/>
          <p:cNvCxnSpPr>
            <a:stCxn id="6" idx="3"/>
            <a:endCxn id="25" idx="1"/>
          </p:cNvCxnSpPr>
          <p:nvPr/>
        </p:nvCxnSpPr>
        <p:spPr bwMode="auto">
          <a:xfrm>
            <a:off x="4250531" y="2089547"/>
            <a:ext cx="1232297" cy="0"/>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25" name="AutoShape 93"/>
          <p:cNvSpPr>
            <a:spLocks/>
          </p:cNvSpPr>
          <p:nvPr/>
        </p:nvSpPr>
        <p:spPr bwMode="auto">
          <a:xfrm>
            <a:off x="5482828" y="1580555"/>
            <a:ext cx="2357438"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Are these paths feasible?</a:t>
            </a:r>
            <a:endParaRPr lang="en-US" sz="2200" dirty="0">
              <a:solidFill>
                <a:schemeClr val="tx1"/>
              </a:solidFill>
              <a:ea typeface="Gill Sans Light" charset="0"/>
              <a:cs typeface="Gill Sans Light" charset="0"/>
            </a:endParaRPr>
          </a:p>
        </p:txBody>
      </p:sp>
      <p:cxnSp>
        <p:nvCxnSpPr>
          <p:cNvPr id="26" name="Straight Arrow Connector 25"/>
          <p:cNvCxnSpPr/>
          <p:nvPr/>
        </p:nvCxnSpPr>
        <p:spPr bwMode="auto">
          <a:xfrm>
            <a:off x="7840266" y="2035969"/>
            <a:ext cx="428625" cy="1117"/>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27" name="TextBox 26"/>
          <p:cNvSpPr txBox="1"/>
          <p:nvPr/>
        </p:nvSpPr>
        <p:spPr>
          <a:xfrm>
            <a:off x="8310289" y="1768078"/>
            <a:ext cx="631578" cy="403474"/>
          </a:xfrm>
          <a:prstGeom prst="rect">
            <a:avLst/>
          </a:prstGeom>
          <a:noFill/>
        </p:spPr>
        <p:txBody>
          <a:bodyPr wrap="none" lIns="64291" tIns="32146" rIns="64291" bIns="32146" rtlCol="0">
            <a:spAutoFit/>
          </a:bodyPr>
          <a:lstStyle/>
          <a:p>
            <a:r>
              <a:rPr lang="en-US" sz="2200" dirty="0" err="1" smtClean="0"/>
              <a:t>Cex</a:t>
            </a:r>
            <a:endParaRPr lang="en-US" sz="2200" dirty="0" smtClean="0"/>
          </a:p>
        </p:txBody>
      </p:sp>
      <p:cxnSp>
        <p:nvCxnSpPr>
          <p:cNvPr id="29" name="Straight Arrow Connector 28"/>
          <p:cNvCxnSpPr>
            <a:stCxn id="25" idx="2"/>
            <a:endCxn id="32" idx="0"/>
          </p:cNvCxnSpPr>
          <p:nvPr/>
        </p:nvCxnSpPr>
        <p:spPr bwMode="auto">
          <a:xfrm>
            <a:off x="6661547" y="2598539"/>
            <a:ext cx="0" cy="1419821"/>
          </a:xfrm>
          <a:prstGeom prst="straightConnector1">
            <a:avLst/>
          </a:prstGeom>
          <a:solidFill>
            <a:srgbClr val="6C7472"/>
          </a:solidFill>
          <a:ln w="50800" cap="flat" cmpd="sng" algn="ctr">
            <a:solidFill>
              <a:schemeClr val="tx1"/>
            </a:solidFill>
            <a:prstDash val="solid"/>
            <a:round/>
            <a:headEnd type="none" w="med" len="med"/>
            <a:tailEnd type="arrow" w="med" len="med"/>
          </a:ln>
          <a:effectLst/>
        </p:spPr>
      </p:cxnSp>
      <p:sp>
        <p:nvSpPr>
          <p:cNvPr id="32" name="AutoShape 93"/>
          <p:cNvSpPr>
            <a:spLocks/>
          </p:cNvSpPr>
          <p:nvPr/>
        </p:nvSpPr>
        <p:spPr bwMode="auto">
          <a:xfrm>
            <a:off x="5375672" y="4018360"/>
            <a:ext cx="2571750"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Explain why safe</a:t>
            </a:r>
          </a:p>
          <a:p>
            <a:pPr algn="ctr"/>
            <a:endParaRPr lang="en-US" sz="2200" dirty="0" smtClean="0">
              <a:solidFill>
                <a:schemeClr val="tx1"/>
              </a:solidFill>
              <a:ea typeface="Gill Sans Light" charset="0"/>
              <a:cs typeface="Gill Sans Light" charset="0"/>
            </a:endParaRPr>
          </a:p>
          <a:p>
            <a:pPr algn="ctr"/>
            <a:endParaRPr lang="en-US" sz="2200" dirty="0">
              <a:solidFill>
                <a:schemeClr val="tx1"/>
              </a:solidFill>
              <a:ea typeface="Gill Sans Light" charset="0"/>
              <a:cs typeface="Gill Sans Light" charset="0"/>
            </a:endParaRPr>
          </a:p>
        </p:txBody>
      </p:sp>
      <p:cxnSp>
        <p:nvCxnSpPr>
          <p:cNvPr id="43" name="Straight Arrow Connector 42"/>
          <p:cNvCxnSpPr>
            <a:stCxn id="44" idx="3"/>
            <a:endCxn id="32" idx="1"/>
          </p:cNvCxnSpPr>
          <p:nvPr/>
        </p:nvCxnSpPr>
        <p:spPr bwMode="auto">
          <a:xfrm>
            <a:off x="4357688" y="4527352"/>
            <a:ext cx="1017984" cy="0"/>
          </a:xfrm>
          <a:prstGeom prst="straightConnector1">
            <a:avLst/>
          </a:prstGeom>
          <a:solidFill>
            <a:srgbClr val="6C7472"/>
          </a:solidFill>
          <a:ln w="50800" cap="flat" cmpd="sng" algn="ctr">
            <a:solidFill>
              <a:schemeClr val="tx1"/>
            </a:solidFill>
            <a:prstDash val="solid"/>
            <a:round/>
            <a:headEnd type="arrow" w="med" len="med"/>
            <a:tailEnd type="none" w="med" len="med"/>
          </a:ln>
          <a:effectLst/>
        </p:spPr>
      </p:cxnSp>
      <p:sp>
        <p:nvSpPr>
          <p:cNvPr id="44" name="AutoShape 93"/>
          <p:cNvSpPr>
            <a:spLocks/>
          </p:cNvSpPr>
          <p:nvPr/>
        </p:nvSpPr>
        <p:spPr bwMode="auto">
          <a:xfrm>
            <a:off x="1785938" y="4018360"/>
            <a:ext cx="2571750"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Is result an inductive invariant?</a:t>
            </a:r>
            <a:endParaRPr lang="en-US" sz="2200" dirty="0">
              <a:solidFill>
                <a:schemeClr val="tx1"/>
              </a:solidFill>
              <a:ea typeface="Gill Sans Light" charset="0"/>
              <a:cs typeface="Gill Sans Light" charset="0"/>
            </a:endParaRPr>
          </a:p>
        </p:txBody>
      </p:sp>
      <p:cxnSp>
        <p:nvCxnSpPr>
          <p:cNvPr id="45" name="Straight Arrow Connector 44"/>
          <p:cNvCxnSpPr/>
          <p:nvPr/>
        </p:nvCxnSpPr>
        <p:spPr bwMode="auto">
          <a:xfrm rot="5400000">
            <a:off x="2267582" y="3321844"/>
            <a:ext cx="1393590" cy="558"/>
          </a:xfrm>
          <a:prstGeom prst="straightConnector1">
            <a:avLst/>
          </a:prstGeom>
          <a:solidFill>
            <a:srgbClr val="6C7472"/>
          </a:solidFill>
          <a:ln w="50800" cap="flat" cmpd="sng" algn="ctr">
            <a:solidFill>
              <a:schemeClr val="tx1"/>
            </a:solidFill>
            <a:prstDash val="solid"/>
            <a:round/>
            <a:headEnd type="arrow" w="med" len="med"/>
            <a:tailEnd type="none" w="med" len="med"/>
          </a:ln>
          <a:effectLst/>
        </p:spPr>
      </p:cxnSp>
      <p:sp>
        <p:nvSpPr>
          <p:cNvPr id="46" name="TextBox 45"/>
          <p:cNvSpPr txBox="1"/>
          <p:nvPr/>
        </p:nvSpPr>
        <p:spPr>
          <a:xfrm>
            <a:off x="550069" y="4232672"/>
            <a:ext cx="710125" cy="403474"/>
          </a:xfrm>
          <a:prstGeom prst="rect">
            <a:avLst/>
          </a:prstGeom>
          <a:noFill/>
        </p:spPr>
        <p:txBody>
          <a:bodyPr wrap="none" lIns="64291" tIns="32146" rIns="64291" bIns="32146" rtlCol="0">
            <a:spAutoFit/>
          </a:bodyPr>
          <a:lstStyle/>
          <a:p>
            <a:r>
              <a:rPr lang="en-US" sz="2200" dirty="0" smtClean="0"/>
              <a:t>Safe</a:t>
            </a:r>
            <a:endParaRPr lang="en-US" sz="2200" dirty="0"/>
          </a:p>
        </p:txBody>
      </p:sp>
      <p:cxnSp>
        <p:nvCxnSpPr>
          <p:cNvPr id="47" name="Straight Arrow Connector 46"/>
          <p:cNvCxnSpPr/>
          <p:nvPr/>
        </p:nvCxnSpPr>
        <p:spPr bwMode="auto">
          <a:xfrm>
            <a:off x="1357313" y="4500562"/>
            <a:ext cx="428625" cy="1117"/>
          </a:xfrm>
          <a:prstGeom prst="straightConnector1">
            <a:avLst/>
          </a:prstGeom>
          <a:solidFill>
            <a:srgbClr val="6C7472"/>
          </a:solidFill>
          <a:ln w="50800" cap="flat" cmpd="sng" algn="ctr">
            <a:solidFill>
              <a:schemeClr val="tx1"/>
            </a:solidFill>
            <a:prstDash val="solid"/>
            <a:round/>
            <a:headEnd type="arrow" w="med" len="med"/>
            <a:tailEnd type="none" w="med" len="med"/>
          </a:ln>
          <a:effectLst/>
        </p:spPr>
      </p:cxnSp>
      <p:sp>
        <p:nvSpPr>
          <p:cNvPr id="48" name="TextBox 47"/>
          <p:cNvSpPr txBox="1"/>
          <p:nvPr/>
        </p:nvSpPr>
        <p:spPr>
          <a:xfrm>
            <a:off x="6661547" y="2571750"/>
            <a:ext cx="508693" cy="411171"/>
          </a:xfrm>
          <a:prstGeom prst="rect">
            <a:avLst/>
          </a:prstGeom>
          <a:noFill/>
        </p:spPr>
        <p:txBody>
          <a:bodyPr wrap="none" lIns="64291" tIns="32146" rIns="64291" bIns="32146" rtlCol="0">
            <a:spAutoFit/>
          </a:bodyPr>
          <a:lstStyle/>
          <a:p>
            <a:r>
              <a:rPr lang="en-US" sz="2200" dirty="0" smtClean="0"/>
              <a:t>No</a:t>
            </a:r>
            <a:endParaRPr lang="en-US" sz="2200" dirty="0"/>
          </a:p>
        </p:txBody>
      </p:sp>
      <p:sp>
        <p:nvSpPr>
          <p:cNvPr id="49" name="TextBox 48"/>
          <p:cNvSpPr txBox="1"/>
          <p:nvPr/>
        </p:nvSpPr>
        <p:spPr>
          <a:xfrm>
            <a:off x="2964657" y="3553610"/>
            <a:ext cx="508693" cy="411171"/>
          </a:xfrm>
          <a:prstGeom prst="rect">
            <a:avLst/>
          </a:prstGeom>
          <a:noFill/>
        </p:spPr>
        <p:txBody>
          <a:bodyPr wrap="square" lIns="64291" tIns="32146" rIns="64291" bIns="32146" rtlCol="0">
            <a:spAutoFit/>
          </a:bodyPr>
          <a:lstStyle/>
          <a:p>
            <a:r>
              <a:rPr lang="en-US" sz="2200" dirty="0" smtClean="0"/>
              <a:t>No</a:t>
            </a:r>
            <a:endParaRPr lang="en-US" sz="2200" dirty="0"/>
          </a:p>
        </p:txBody>
      </p:sp>
      <p:sp>
        <p:nvSpPr>
          <p:cNvPr id="50" name="Rectangle 49"/>
          <p:cNvSpPr/>
          <p:nvPr/>
        </p:nvSpPr>
        <p:spPr bwMode="auto">
          <a:xfrm>
            <a:off x="7197328" y="2303859"/>
            <a:ext cx="1017984" cy="482203"/>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3000" dirty="0" smtClean="0">
                <a:solidFill>
                  <a:schemeClr val="tx1"/>
                </a:solidFill>
                <a:ea typeface="ヒラギノ角ゴ ProN W3" charset="-128"/>
                <a:cs typeface="ヒラギノ角ゴ ProN W3" charset="-128"/>
                <a:sym typeface="Gill Sans Light" charset="0"/>
              </a:rPr>
              <a:t>SMT</a:t>
            </a:r>
            <a:endParaRPr lang="en-US" sz="3000" dirty="0">
              <a:solidFill>
                <a:schemeClr val="tx1"/>
              </a:solidFill>
              <a:ea typeface="ヒラギノ角ゴ ProN W3" charset="-128"/>
              <a:cs typeface="ヒラギノ角ゴ ProN W3" charset="-128"/>
              <a:sym typeface="Gill Sans Light" charset="0"/>
            </a:endParaRPr>
          </a:p>
        </p:txBody>
      </p:sp>
      <p:sp>
        <p:nvSpPr>
          <p:cNvPr id="51" name="Rectangle 50"/>
          <p:cNvSpPr/>
          <p:nvPr/>
        </p:nvSpPr>
        <p:spPr bwMode="auto">
          <a:xfrm>
            <a:off x="6875859" y="4607719"/>
            <a:ext cx="2053828" cy="96440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r>
              <a:rPr lang="en-US" sz="2400" dirty="0" smtClean="0">
                <a:solidFill>
                  <a:schemeClr val="tx1"/>
                </a:solidFill>
                <a:ea typeface="ヒラギノ角ゴ ProN W3" charset="-128"/>
                <a:cs typeface="ヒラギノ角ゴ ProN W3" charset="-128"/>
                <a:sym typeface="Gill Sans Light" charset="0"/>
              </a:rPr>
              <a:t>Interpolation/ </a:t>
            </a:r>
          </a:p>
          <a:p>
            <a:pPr algn="ctr" defTabSz="642915" fontAlgn="base">
              <a:spcBef>
                <a:spcPct val="0"/>
              </a:spcBef>
              <a:spcAft>
                <a:spcPct val="0"/>
              </a:spcAft>
            </a:pPr>
            <a:r>
              <a:rPr lang="en-US" sz="2400" dirty="0" smtClean="0">
                <a:solidFill>
                  <a:schemeClr val="tx1"/>
                </a:solidFill>
                <a:ea typeface="ヒラギノ角ゴ ProN W3" charset="-128"/>
                <a:cs typeface="ヒラギノ角ゴ ProN W3" charset="-128"/>
                <a:sym typeface="Gill Sans Light" charset="0"/>
              </a:rPr>
              <a:t>WP</a:t>
            </a:r>
            <a:endParaRPr lang="en-US" sz="2400" dirty="0">
              <a:solidFill>
                <a:schemeClr val="tx1"/>
              </a:solidFill>
              <a:ea typeface="ヒラギノ角ゴ ProN W3" charset="-128"/>
              <a:cs typeface="ヒラギノ角ゴ ProN W3" charset="-128"/>
              <a:sym typeface="Gill Sans Light" charset="0"/>
            </a:endParaRPr>
          </a:p>
        </p:txBody>
      </p:sp>
      <p:sp>
        <p:nvSpPr>
          <p:cNvPr id="6" name="AutoShape 93"/>
          <p:cNvSpPr>
            <a:spLocks/>
          </p:cNvSpPr>
          <p:nvPr/>
        </p:nvSpPr>
        <p:spPr bwMode="auto">
          <a:xfrm>
            <a:off x="1839515" y="1580555"/>
            <a:ext cx="2411016" cy="1017984"/>
          </a:xfrm>
          <a:prstGeom prst="roundRect">
            <a:avLst>
              <a:gd name="adj" fmla="val 65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prstTxWarp prst="textNoShape">
              <a:avLst/>
            </a:prstTxWarp>
          </a:bodyPr>
          <a:lstStyle/>
          <a:p>
            <a:pPr algn="ctr"/>
            <a:r>
              <a:rPr lang="en-US" sz="2200" dirty="0" smtClean="0">
                <a:solidFill>
                  <a:schemeClr val="tx1"/>
                </a:solidFill>
                <a:ea typeface="Gill Sans Light" charset="0"/>
                <a:cs typeface="Gill Sans Light" charset="0"/>
              </a:rPr>
              <a:t>Generate some paths to error</a:t>
            </a:r>
            <a:endParaRPr lang="en-US" sz="2200" dirty="0">
              <a:solidFill>
                <a:schemeClr val="tx1"/>
              </a:solidFill>
              <a:ea typeface="Gill Sans Light" charset="0"/>
              <a:cs typeface="Gill Sans Light" charset="0"/>
            </a:endParaRPr>
          </a:p>
        </p:txBody>
      </p:sp>
      <p:sp>
        <p:nvSpPr>
          <p:cNvPr id="34" name="TextBox 33"/>
          <p:cNvSpPr txBox="1"/>
          <p:nvPr/>
        </p:nvSpPr>
        <p:spPr>
          <a:xfrm>
            <a:off x="228600" y="5715000"/>
            <a:ext cx="5058623" cy="341919"/>
          </a:xfrm>
          <a:prstGeom prst="rect">
            <a:avLst/>
          </a:prstGeom>
          <a:noFill/>
        </p:spPr>
        <p:txBody>
          <a:bodyPr wrap="none" lIns="64291" tIns="32146" rIns="64291" bIns="32146" rtlCol="0">
            <a:spAutoFit/>
          </a:bodyPr>
          <a:lstStyle/>
          <a:p>
            <a:r>
              <a:rPr lang="en-US" dirty="0" smtClean="0"/>
              <a:t>e.g., Impact, Impact2, Synergy, Dash, Wolverine</a:t>
            </a:r>
            <a:endParaRPr lang="en-US" dirty="0"/>
          </a:p>
        </p:txBody>
      </p:sp>
      <p:sp>
        <p:nvSpPr>
          <p:cNvPr id="35" name="Rectangle 34"/>
          <p:cNvSpPr/>
          <p:nvPr/>
        </p:nvSpPr>
        <p:spPr bwMode="auto">
          <a:xfrm>
            <a:off x="5161359" y="1232297"/>
            <a:ext cx="3804047" cy="4554141"/>
          </a:xfrm>
          <a:prstGeom prst="rect">
            <a:avLst/>
          </a:prstGeom>
          <a:noFill/>
          <a:ln w="31750" cap="flat" cmpd="sng" algn="ctr">
            <a:solidFill>
              <a:srgbClr val="414141"/>
            </a:solidFill>
            <a:prstDash val="dot"/>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algn="ctr" defTabSz="642915" fontAlgn="base">
              <a:spcBef>
                <a:spcPct val="0"/>
              </a:spcBef>
              <a:spcAft>
                <a:spcPct val="0"/>
              </a:spcAft>
            </a:pPr>
            <a:endParaRPr lang="en-US" sz="3000" dirty="0">
              <a:solidFill>
                <a:srgbClr val="414141"/>
              </a:solidFill>
              <a:latin typeface="Gill Sans Light" charset="0"/>
              <a:ea typeface="ヒラギノ角ゴ ProN W3" charset="-128"/>
              <a:cs typeface="ヒラギノ角ゴ ProN W3" charset="-128"/>
              <a:sym typeface="Gill Sans Ligh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RSTARIE@WKHDBZNFUVWXY5L9" val="3507"/>
  <p:tag name="FIRSTARIE@OWEAJYNFUVWXYL48" val="3372"/>
  <p:tag name="FIRSTRESUMES@TADJUKXADQDJKEZV" val="4039"/>
  <p:tag name="FIRSTARIE20GURFINKEL@PU8CGYQIFIZABY1M" val="4120"/>
  <p:tag name="FIRSTARIE20GURFINKEL@PU4CGYQIFIZABY1M" val="4696"/>
  <p:tag name="DEFAULTDISPLAYSOURCE" val="\documentclass{article}\pagestyle{empty}&#10;\begin{document}&#10;&#10;\end{document}&#10;"/>
  <p:tag name="EMBEDFONTS" val="1"/>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TIMING" val="|3.2|12.|7.3|5.9|1.5|2.8|1.|14.3"/>
</p:tagLst>
</file>

<file path=ppt/tags/tag4.xml><?xml version="1.0" encoding="utf-8"?>
<p:tagLst xmlns:a="http://schemas.openxmlformats.org/drawingml/2006/main" xmlns:r="http://schemas.openxmlformats.org/officeDocument/2006/relationships" xmlns:p="http://schemas.openxmlformats.org/presentationml/2006/main">
  <p:tag name="TIMING" val="|0.9|33.9|6.7"/>
</p:tagLst>
</file>

<file path=ppt/tags/tag5.xml><?xml version="1.0" encoding="utf-8"?>
<p:tagLst xmlns:a="http://schemas.openxmlformats.org/drawingml/2006/main" xmlns:r="http://schemas.openxmlformats.org/officeDocument/2006/relationships" xmlns:p="http://schemas.openxmlformats.org/presentationml/2006/main">
  <p:tag name="TEXPOINT" val="template"/>
  <p:tag name="SOURCE" val="TPT1  equation (u \prec v \wedge v \not\in \omega (u)) \vee (u \preceq u \land v \in \omega (u))  template TPT1  env TPENV1  fore 0  back 16777215  eqnno 1"/>
  <p:tag name="FILENAME" val="TP_tmp"/>
  <p:tag name="ORIGWIDTH" val="174"/>
  <p:tag name="PICTUREFILESIZE" val="12256"/>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forall \{ x \mid x \in \textrm{var}(I_i) \land \neg \textrm{inScope} (x, v_i) \} \cdot I[v_i \leftarrow \top][v_j \leftarrow \bot \mid j \neq i]  template TPT1  env TPENV1  fore 0  back 16777215  eqnno 2"/>
  <p:tag name="FILENAME" val="TP_tmp"/>
  <p:tag name="ORIGWIDTH" val="272"/>
  <p:tag name="PICTUREFILESIZE" val="16792"/>
</p:tagLst>
</file>

<file path=ppt/theme/theme1.xml><?xml version="1.0" encoding="utf-8"?>
<a:theme xmlns:a="http://schemas.openxmlformats.org/drawingml/2006/main" name="2007-presentation-fullcolor">
  <a:themeElements>
    <a:clrScheme name="">
      <a:dk1>
        <a:srgbClr val="000000"/>
      </a:dk1>
      <a:lt1>
        <a:srgbClr val="FFFFFF"/>
      </a:lt1>
      <a:dk2>
        <a:srgbClr val="000000"/>
      </a:dk2>
      <a:lt2>
        <a:srgbClr val="808080"/>
      </a:lt2>
      <a:accent1>
        <a:srgbClr val="0066FF"/>
      </a:accent1>
      <a:accent2>
        <a:srgbClr val="9933FF"/>
      </a:accent2>
      <a:accent3>
        <a:srgbClr val="FFFFFF"/>
      </a:accent3>
      <a:accent4>
        <a:srgbClr val="000000"/>
      </a:accent4>
      <a:accent5>
        <a:srgbClr val="AAB8FF"/>
      </a:accent5>
      <a:accent6>
        <a:srgbClr val="8A2DE7"/>
      </a:accent6>
      <a:hlink>
        <a:srgbClr val="3C4F82"/>
      </a:hlink>
      <a:folHlink>
        <a:srgbClr val="33CC3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07-presentation-fullcol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rgbClr val="5CA1FB"/>
        </a:solidFill>
        <a:ln w="38100" cap="flat" cmpd="sng" algn="ctr">
          <a:solidFill>
            <a:schemeClr val="tx1"/>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80000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FF"/>
        </a:hlink>
        <a:folHlink>
          <a:srgbClr val="0066FF"/>
        </a:folHlink>
      </a:clrScheme>
      <a:clrMap bg1="lt1" tx1="dk1" bg2="lt2" tx2="dk2" accent1="accent1" accent2="accent2" accent3="accent3" accent4="accent4" accent5="accent5" accent6="accent6" hlink="hlink" folHlink="folHlink"/>
    </a:extraClrScheme>
    <a:extraClrScheme>
      <a:clrScheme name="Blank 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C4F82"/>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27945</TotalTime>
  <Words>3052</Words>
  <Application>Microsoft Office PowerPoint</Application>
  <PresentationFormat>On-screen Show (4:3)</PresentationFormat>
  <Paragraphs>776</Paragraphs>
  <Slides>49</Slides>
  <Notes>5</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49</vt:i4>
      </vt:variant>
    </vt:vector>
  </HeadingPairs>
  <TitlesOfParts>
    <vt:vector size="69" baseType="lpstr">
      <vt:lpstr>Arial</vt:lpstr>
      <vt:lpstr>CMR10</vt:lpstr>
      <vt:lpstr>CMMI10</vt:lpstr>
      <vt:lpstr>CMSY10ORIG</vt:lpstr>
      <vt:lpstr>CMMI7</vt:lpstr>
      <vt:lpstr>Gill Sans Light</vt:lpstr>
      <vt:lpstr>Times</vt:lpstr>
      <vt:lpstr>ヒラギノ角ゴ ProN W3</vt:lpstr>
      <vt:lpstr>Consolas</vt:lpstr>
      <vt:lpstr>Courier New</vt:lpstr>
      <vt:lpstr>Arial Black</vt:lpstr>
      <vt:lpstr>Tahoma</vt:lpstr>
      <vt:lpstr>Gill Sans</vt:lpstr>
      <vt:lpstr>ＭＳ Ｐゴシック</vt:lpstr>
      <vt:lpstr>Wingdings</vt:lpstr>
      <vt:lpstr>cmsy10</vt:lpstr>
      <vt:lpstr>Symbol</vt:lpstr>
      <vt:lpstr>Calibri</vt:lpstr>
      <vt:lpstr>2007-presentation-fullcolor</vt:lpstr>
      <vt:lpstr>1_2007-presentation-fullcolor</vt:lpstr>
      <vt:lpstr>UFO: From Underapproximations to Overapproximations and Back!</vt:lpstr>
      <vt:lpstr>Slide 2</vt:lpstr>
      <vt:lpstr>Automated Software Analysis</vt:lpstr>
      <vt:lpstr>UFO</vt:lpstr>
      <vt:lpstr>Outline</vt:lpstr>
      <vt:lpstr>Overapproximation-driven Approach (CEGAR)</vt:lpstr>
      <vt:lpstr>Is ERROR Reachable?</vt:lpstr>
      <vt:lpstr>Over-Driven: Is ERROR Reachable?</vt:lpstr>
      <vt:lpstr>Underapproximation-driven Approach (LAWI)</vt:lpstr>
      <vt:lpstr>Under- Driven: Is ERROR Reachable?</vt:lpstr>
      <vt:lpstr>Over- Driven v.s. Under- Driven in a Nutshell</vt:lpstr>
      <vt:lpstr>Over- Driven v.s. Under- Driven in a Nutshell</vt:lpstr>
      <vt:lpstr>Over- Driven v.s. Under- Driven in a Nutshell</vt:lpstr>
      <vt:lpstr>OD vs. UD Approaches</vt:lpstr>
      <vt:lpstr>Our Algorithm: UFO</vt:lpstr>
      <vt:lpstr>UFO in a Nutshell</vt:lpstr>
      <vt:lpstr>The UFO Algorithm</vt:lpstr>
      <vt:lpstr>Weak Topological Ordering</vt:lpstr>
      <vt:lpstr>Refinement</vt:lpstr>
      <vt:lpstr>Craig Interpolation Theorem</vt:lpstr>
      <vt:lpstr>Craig Interpolation in Model Checking</vt:lpstr>
      <vt:lpstr>Interpolation Sequence, a.k.a. Path Interpolants</vt:lpstr>
      <vt:lpstr>DAG Interpolants: Solving the Refinement Prob.</vt:lpstr>
      <vt:lpstr>DAG Interpolation Algorithm</vt:lpstr>
      <vt:lpstr>DagItp: Encode</vt:lpstr>
      <vt:lpstr>DagItp: Sequence Interpolate</vt:lpstr>
      <vt:lpstr>DagItp: Clean</vt:lpstr>
      <vt:lpstr>UFO Refinement</vt:lpstr>
      <vt:lpstr>UFO in a Nutshell</vt:lpstr>
      <vt:lpstr>UFO as a Framework: The Architecture</vt:lpstr>
      <vt:lpstr>Recent Related Work</vt:lpstr>
      <vt:lpstr>More Recent Related Work</vt:lpstr>
      <vt:lpstr>Software Verification Competition (SV-COMP 2013)</vt:lpstr>
      <vt:lpstr>SV-COMP 2013</vt:lpstr>
      <vt:lpstr>SV-COMP 2013: Scoring Scheme</vt:lpstr>
      <vt:lpstr>UFO Results</vt:lpstr>
      <vt:lpstr>Secret Sauce </vt:lpstr>
      <vt:lpstr>UFO Front End</vt:lpstr>
      <vt:lpstr>Vinta: Verification with INTERP and AI</vt:lpstr>
      <vt:lpstr>Boxes Abstract Domain: Semantic View *</vt:lpstr>
      <vt:lpstr>Linear Decision Diagrams in a Nutshell*</vt:lpstr>
      <vt:lpstr>DAG Interpolants: Solving the Refinement Prob.</vt:lpstr>
      <vt:lpstr>Parallel Verification Strategy</vt:lpstr>
      <vt:lpstr>UFO</vt:lpstr>
      <vt:lpstr>In The Box</vt:lpstr>
      <vt:lpstr>UFO Family</vt:lpstr>
      <vt:lpstr>Thank You!</vt:lpstr>
      <vt:lpstr>Contact Information</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Arie Gurfinkel</dc:creator>
  <cp:lastModifiedBy>Windows User</cp:lastModifiedBy>
  <cp:revision>420</cp:revision>
  <dcterms:created xsi:type="dcterms:W3CDTF">2006-08-16T00:00:00Z</dcterms:created>
  <dcterms:modified xsi:type="dcterms:W3CDTF">2013-05-13T16:58:09Z</dcterms:modified>
</cp:coreProperties>
</file>