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74" r:id="rId4"/>
    <p:sldMasterId id="2147483661" r:id="rId5"/>
  </p:sldMasterIdLst>
  <p:notesMasterIdLst>
    <p:notesMasterId r:id="rId34"/>
  </p:notesMasterIdLst>
  <p:handoutMasterIdLst>
    <p:handoutMasterId r:id="rId35"/>
  </p:handoutMasterIdLst>
  <p:sldIdLst>
    <p:sldId id="256" r:id="rId6"/>
    <p:sldId id="434" r:id="rId7"/>
    <p:sldId id="404" r:id="rId8"/>
    <p:sldId id="407" r:id="rId9"/>
    <p:sldId id="406" r:id="rId10"/>
    <p:sldId id="384" r:id="rId11"/>
    <p:sldId id="395" r:id="rId12"/>
    <p:sldId id="396" r:id="rId13"/>
    <p:sldId id="386" r:id="rId14"/>
    <p:sldId id="387" r:id="rId15"/>
    <p:sldId id="403" r:id="rId16"/>
    <p:sldId id="428" r:id="rId17"/>
    <p:sldId id="429" r:id="rId18"/>
    <p:sldId id="430" r:id="rId19"/>
    <p:sldId id="421" r:id="rId20"/>
    <p:sldId id="388" r:id="rId21"/>
    <p:sldId id="399" r:id="rId22"/>
    <p:sldId id="398" r:id="rId23"/>
    <p:sldId id="400" r:id="rId24"/>
    <p:sldId id="431" r:id="rId25"/>
    <p:sldId id="432" r:id="rId26"/>
    <p:sldId id="393" r:id="rId27"/>
    <p:sldId id="402" r:id="rId28"/>
    <p:sldId id="433" r:id="rId29"/>
    <p:sldId id="397" r:id="rId30"/>
    <p:sldId id="409" r:id="rId31"/>
    <p:sldId id="279" r:id="rId32"/>
    <p:sldId id="408" r:id="rId33"/>
  </p:sldIdLst>
  <p:sldSz cx="9144000" cy="6858000" type="screen4x3"/>
  <p:notesSz cx="7315200" cy="9601200"/>
  <p:embeddedFontLst>
    <p:embeddedFont>
      <p:font typeface="cmsy10" panose="020B0500000000000000" pitchFamily="34" charset="0"/>
      <p:regular r:id="rId36"/>
    </p:embeddedFont>
    <p:embeddedFont>
      <p:font typeface="Garamond" panose="02020404030301010803" pitchFamily="18" charset="0"/>
      <p:regular r:id="rId37"/>
      <p:bold r:id="rId38"/>
      <p:italic r:id="rId39"/>
    </p:embeddedFont>
    <p:embeddedFont>
      <p:font typeface="Consolas" panose="020B0609020204030204" pitchFamily="49"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cmmi10" panose="020B0500000000000000" pitchFamily="34" charset="0"/>
      <p:regular r:id="rId48"/>
    </p:embeddedFont>
    <p:embeddedFont>
      <p:font typeface="Times" pitchFamily="2" charset="0"/>
      <p:regular r:id="rId49"/>
      <p:bold r:id="rId50"/>
      <p:italic r:id="rId51"/>
      <p:boldItalic r:id="rId52"/>
    </p:embeddedFont>
    <p:embeddedFont>
      <p:font typeface="cmcsc10" panose="020B0500000000000000" pitchFamily="34"/>
      <p:regular r:id="rId53"/>
    </p:embeddedFont>
    <p:embeddedFont>
      <p:font typeface="Aharoni" panose="02010803020104030203" pitchFamily="2" charset="-79"/>
      <p:bold r:id="rId54"/>
    </p:embeddedFont>
    <p:embeddedFont>
      <p:font typeface="Arial Unicode MS" panose="020B0604020202020204" pitchFamily="34" charset="-128"/>
      <p:regular r:id="rId55"/>
    </p:embeddedFont>
  </p:embeddedFontLst>
  <p:custDataLst>
    <p:tags r:id="rId56"/>
  </p:custDataLst>
  <p:defaultTextStyle>
    <a:defPPr>
      <a:defRPr lang="en-US"/>
    </a:defPPr>
    <a:lvl1pPr algn="ctr" rtl="0" fontAlgn="base">
      <a:spcBef>
        <a:spcPct val="50000"/>
      </a:spcBef>
      <a:spcAft>
        <a:spcPct val="0"/>
      </a:spcAft>
      <a:defRPr sz="2000" b="1" kern="1200">
        <a:solidFill>
          <a:schemeClr val="tx1"/>
        </a:solidFill>
        <a:latin typeface="Arial" charset="0"/>
        <a:ea typeface="ＭＳ Ｐゴシック" pitchFamily="1" charset="-128"/>
        <a:cs typeface="+mn-cs"/>
      </a:defRPr>
    </a:lvl1pPr>
    <a:lvl2pPr marL="457200" algn="ctr" rtl="0" fontAlgn="base">
      <a:spcBef>
        <a:spcPct val="50000"/>
      </a:spcBef>
      <a:spcAft>
        <a:spcPct val="0"/>
      </a:spcAft>
      <a:defRPr sz="2000" b="1" kern="1200">
        <a:solidFill>
          <a:schemeClr val="tx1"/>
        </a:solidFill>
        <a:latin typeface="Arial" charset="0"/>
        <a:ea typeface="ＭＳ Ｐゴシック" pitchFamily="1" charset="-128"/>
        <a:cs typeface="+mn-cs"/>
      </a:defRPr>
    </a:lvl2pPr>
    <a:lvl3pPr marL="914400" algn="ctr" rtl="0" fontAlgn="base">
      <a:spcBef>
        <a:spcPct val="50000"/>
      </a:spcBef>
      <a:spcAft>
        <a:spcPct val="0"/>
      </a:spcAft>
      <a:defRPr sz="2000" b="1" kern="1200">
        <a:solidFill>
          <a:schemeClr val="tx1"/>
        </a:solidFill>
        <a:latin typeface="Arial" charset="0"/>
        <a:ea typeface="ＭＳ Ｐゴシック" pitchFamily="1" charset="-128"/>
        <a:cs typeface="+mn-cs"/>
      </a:defRPr>
    </a:lvl3pPr>
    <a:lvl4pPr marL="1371600" algn="ctr" rtl="0" fontAlgn="base">
      <a:spcBef>
        <a:spcPct val="50000"/>
      </a:spcBef>
      <a:spcAft>
        <a:spcPct val="0"/>
      </a:spcAft>
      <a:defRPr sz="2000" b="1" kern="1200">
        <a:solidFill>
          <a:schemeClr val="tx1"/>
        </a:solidFill>
        <a:latin typeface="Arial" charset="0"/>
        <a:ea typeface="ＭＳ Ｐゴシック" pitchFamily="1" charset="-128"/>
        <a:cs typeface="+mn-cs"/>
      </a:defRPr>
    </a:lvl4pPr>
    <a:lvl5pPr marL="1828800" algn="ctr" rtl="0" fontAlgn="base">
      <a:spcBef>
        <a:spcPct val="50000"/>
      </a:spcBef>
      <a:spcAft>
        <a:spcPct val="0"/>
      </a:spcAft>
      <a:defRPr sz="2000" b="1" kern="1200">
        <a:solidFill>
          <a:schemeClr val="tx1"/>
        </a:solidFill>
        <a:latin typeface="Arial" charset="0"/>
        <a:ea typeface="ＭＳ Ｐゴシック" pitchFamily="1" charset="-128"/>
        <a:cs typeface="+mn-cs"/>
      </a:defRPr>
    </a:lvl5pPr>
    <a:lvl6pPr marL="2286000" algn="l" defTabSz="914400" rtl="0" eaLnBrk="1" latinLnBrk="0" hangingPunct="1">
      <a:defRPr sz="2000" b="1" kern="1200">
        <a:solidFill>
          <a:schemeClr val="tx1"/>
        </a:solidFill>
        <a:latin typeface="Arial" charset="0"/>
        <a:ea typeface="ＭＳ Ｐゴシック" pitchFamily="1" charset="-128"/>
        <a:cs typeface="+mn-cs"/>
      </a:defRPr>
    </a:lvl6pPr>
    <a:lvl7pPr marL="2743200" algn="l" defTabSz="914400" rtl="0" eaLnBrk="1" latinLnBrk="0" hangingPunct="1">
      <a:defRPr sz="2000" b="1" kern="1200">
        <a:solidFill>
          <a:schemeClr val="tx1"/>
        </a:solidFill>
        <a:latin typeface="Arial" charset="0"/>
        <a:ea typeface="ＭＳ Ｐゴシック" pitchFamily="1" charset="-128"/>
        <a:cs typeface="+mn-cs"/>
      </a:defRPr>
    </a:lvl7pPr>
    <a:lvl8pPr marL="3200400" algn="l" defTabSz="914400" rtl="0" eaLnBrk="1" latinLnBrk="0" hangingPunct="1">
      <a:defRPr sz="2000" b="1" kern="1200">
        <a:solidFill>
          <a:schemeClr val="tx1"/>
        </a:solidFill>
        <a:latin typeface="Arial" charset="0"/>
        <a:ea typeface="ＭＳ Ｐゴシック" pitchFamily="1" charset="-128"/>
        <a:cs typeface="+mn-cs"/>
      </a:defRPr>
    </a:lvl8pPr>
    <a:lvl9pPr marL="3657600" algn="l" defTabSz="914400" rtl="0" eaLnBrk="1" latinLnBrk="0" hangingPunct="1">
      <a:defRPr sz="2000" b="1"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88">
          <p15:clr>
            <a:srgbClr val="A4A3A4"/>
          </p15:clr>
        </p15:guide>
        <p15:guide id="2" orient="horz" pos="3744">
          <p15:clr>
            <a:srgbClr val="A4A3A4"/>
          </p15:clr>
        </p15:guide>
        <p15:guide id="3" orient="horz" pos="960">
          <p15:clr>
            <a:srgbClr val="A4A3A4"/>
          </p15:clr>
        </p15:guide>
        <p15:guide id="4" orient="horz" pos="720">
          <p15:clr>
            <a:srgbClr val="A4A3A4"/>
          </p15:clr>
        </p15:guide>
        <p15:guide id="5" pos="336">
          <p15:clr>
            <a:srgbClr val="A4A3A4"/>
          </p15:clr>
        </p15:guide>
        <p15:guide id="6" pos="547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1BA0AB"/>
    <a:srgbClr val="3C4F82"/>
    <a:srgbClr val="5CA1FB"/>
    <a:srgbClr val="B2CCE5"/>
    <a:srgbClr val="777777"/>
    <a:srgbClr val="8BADE5"/>
    <a:srgbClr val="B3C2D7"/>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16" autoAdjust="0"/>
    <p:restoredTop sz="92262" autoAdjust="0"/>
  </p:normalViewPr>
  <p:slideViewPr>
    <p:cSldViewPr>
      <p:cViewPr varScale="1">
        <p:scale>
          <a:sx n="102" d="100"/>
          <a:sy n="102" d="100"/>
        </p:scale>
        <p:origin x="176" y="288"/>
      </p:cViewPr>
      <p:guideLst>
        <p:guide orient="horz" pos="288"/>
        <p:guide orient="horz" pos="3744"/>
        <p:guide orient="horz" pos="960"/>
        <p:guide orient="horz" pos="720"/>
        <p:guide pos="336"/>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1938"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100" name="Rectangle 20"/>
          <p:cNvSpPr>
            <a:spLocks noChangeArrowheads="1"/>
          </p:cNvSpPr>
          <p:nvPr/>
        </p:nvSpPr>
        <p:spPr bwMode="auto">
          <a:xfrm>
            <a:off x="4293995" y="9018460"/>
            <a:ext cx="2250831" cy="483691"/>
          </a:xfrm>
          <a:prstGeom prst="rect">
            <a:avLst/>
          </a:prstGeom>
          <a:noFill/>
          <a:ln w="9525">
            <a:noFill/>
            <a:miter lim="800000"/>
            <a:headEnd/>
            <a:tailEnd/>
          </a:ln>
          <a:effectLst/>
        </p:spPr>
        <p:txBody>
          <a:bodyPr lIns="19796" tIns="0" rIns="19796" bIns="0" anchor="b"/>
          <a:lstStyle/>
          <a:p>
            <a:pPr algn="r" defTabSz="994038">
              <a:lnSpc>
                <a:spcPct val="89000"/>
              </a:lnSpc>
              <a:spcBef>
                <a:spcPct val="40000"/>
              </a:spcBef>
            </a:pPr>
            <a:r>
              <a:rPr lang="en-US" sz="900" b="0" dirty="0"/>
              <a:t>© 2011 Carnegie Mellon University</a:t>
            </a:r>
          </a:p>
          <a:p>
            <a:pPr algn="l" defTabSz="994038">
              <a:lnSpc>
                <a:spcPct val="89000"/>
              </a:lnSpc>
              <a:spcBef>
                <a:spcPct val="40000"/>
              </a:spcBef>
            </a:pPr>
            <a:r>
              <a:rPr lang="en-US" sz="800" b="0" i="1" dirty="0">
                <a:latin typeface="Times New Roman" pitchFamily="18" charset="0"/>
              </a:rPr>
              <a:t>  </a:t>
            </a:r>
          </a:p>
        </p:txBody>
      </p:sp>
      <p:sp>
        <p:nvSpPr>
          <p:cNvPr id="46101" name="Rectangle 21"/>
          <p:cNvSpPr>
            <a:spLocks noChangeArrowheads="1"/>
          </p:cNvSpPr>
          <p:nvPr/>
        </p:nvSpPr>
        <p:spPr bwMode="auto">
          <a:xfrm>
            <a:off x="6801737" y="9165383"/>
            <a:ext cx="353690" cy="236989"/>
          </a:xfrm>
          <a:prstGeom prst="rect">
            <a:avLst/>
          </a:prstGeom>
          <a:noFill/>
          <a:ln w="9525">
            <a:noFill/>
            <a:miter lim="800000"/>
            <a:headEnd/>
            <a:tailEnd/>
          </a:ln>
          <a:effectLst/>
        </p:spPr>
        <p:txBody>
          <a:bodyPr wrap="none" lIns="92381" tIns="46190" rIns="92381" bIns="46190">
            <a:spAutoFit/>
          </a:bodyPr>
          <a:lstStyle/>
          <a:p>
            <a:pPr defTabSz="944170" eaLnBrk="0" hangingPunct="0">
              <a:lnSpc>
                <a:spcPct val="90000"/>
              </a:lnSpc>
              <a:spcBef>
                <a:spcPct val="0"/>
              </a:spcBef>
            </a:pPr>
            <a:fld id="{AC363E17-291A-4AC6-942A-2CC827AAF43E}" type="slidenum">
              <a:rPr lang="en-US" sz="1000"/>
              <a:pPr defTabSz="944170" eaLnBrk="0" hangingPunct="0">
                <a:lnSpc>
                  <a:spcPct val="90000"/>
                </a:lnSpc>
                <a:spcBef>
                  <a:spcPct val="0"/>
                </a:spcBef>
              </a:pPr>
              <a:t>‹#›</a:t>
            </a:fld>
            <a:endParaRPr lang="en-US" sz="1000" dirty="0"/>
          </a:p>
        </p:txBody>
      </p:sp>
      <p:sp>
        <p:nvSpPr>
          <p:cNvPr id="46102" name="Line 22"/>
          <p:cNvSpPr>
            <a:spLocks noChangeShapeType="1"/>
          </p:cNvSpPr>
          <p:nvPr/>
        </p:nvSpPr>
        <p:spPr bwMode="auto">
          <a:xfrm flipH="1">
            <a:off x="241161" y="9046523"/>
            <a:ext cx="6832879" cy="0"/>
          </a:xfrm>
          <a:prstGeom prst="line">
            <a:avLst/>
          </a:prstGeom>
          <a:noFill/>
          <a:ln w="6350">
            <a:solidFill>
              <a:schemeClr val="tx1"/>
            </a:solidFill>
            <a:round/>
            <a:headEnd/>
            <a:tailEnd/>
          </a:ln>
          <a:effectLst/>
        </p:spPr>
        <p:txBody>
          <a:bodyPr wrap="none" lIns="95747" tIns="47873" rIns="95747" bIns="47873" anchor="ctr">
            <a:spAutoFit/>
          </a:bodyPr>
          <a:lstStyle/>
          <a:p>
            <a:endParaRPr lang="en-US"/>
          </a:p>
        </p:txBody>
      </p:sp>
      <p:pic>
        <p:nvPicPr>
          <p:cNvPr id="46103" name="Picture 23" descr="SEI_CMU_1Line_Blk"/>
          <p:cNvPicPr>
            <a:picLocks noChangeAspect="1" noChangeArrowheads="1"/>
          </p:cNvPicPr>
          <p:nvPr/>
        </p:nvPicPr>
        <p:blipFill>
          <a:blip r:embed="rId2" cstate="print"/>
          <a:srcRect/>
          <a:stretch>
            <a:fillRect/>
          </a:stretch>
        </p:blipFill>
        <p:spPr bwMode="auto">
          <a:xfrm>
            <a:off x="274655" y="9145573"/>
            <a:ext cx="3932255" cy="231115"/>
          </a:xfrm>
          <a:prstGeom prst="rect">
            <a:avLst/>
          </a:prstGeom>
          <a:noFill/>
        </p:spPr>
      </p:pic>
      <p:sp>
        <p:nvSpPr>
          <p:cNvPr id="46104" name="Rectangle 24"/>
          <p:cNvSpPr>
            <a:spLocks noGrp="1" noChangeArrowheads="1"/>
          </p:cNvSpPr>
          <p:nvPr>
            <p:ph type="hdr" sz="quarter"/>
          </p:nvPr>
        </p:nvSpPr>
        <p:spPr bwMode="auto">
          <a:xfrm>
            <a:off x="604576" y="308706"/>
            <a:ext cx="2852057" cy="48534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994038">
              <a:lnSpc>
                <a:spcPct val="90000"/>
              </a:lnSpc>
              <a:defRPr sz="900"/>
            </a:lvl1pPr>
          </a:lstStyle>
          <a:p>
            <a:r>
              <a:rPr lang="en-US" dirty="0"/>
              <a:t>Author</a:t>
            </a:r>
          </a:p>
          <a:p>
            <a:r>
              <a:rPr lang="en-US" dirty="0"/>
              <a:t>Program</a:t>
            </a:r>
          </a:p>
        </p:txBody>
      </p:sp>
      <p:sp>
        <p:nvSpPr>
          <p:cNvPr id="46105" name="Rectangle 25"/>
          <p:cNvSpPr>
            <a:spLocks noGrp="1" noChangeArrowheads="1"/>
          </p:cNvSpPr>
          <p:nvPr>
            <p:ph type="dt" idx="1"/>
          </p:nvPr>
        </p:nvSpPr>
        <p:spPr bwMode="auto">
          <a:xfrm>
            <a:off x="3938955" y="308706"/>
            <a:ext cx="2852058" cy="485343"/>
          </a:xfrm>
          <a:prstGeom prst="rect">
            <a:avLst/>
          </a:prstGeom>
          <a:noFill/>
          <a:ln w="9525">
            <a:noFill/>
            <a:miter lim="800000"/>
            <a:headEnd/>
            <a:tailEnd/>
          </a:ln>
          <a:effectLst/>
        </p:spPr>
        <p:txBody>
          <a:bodyPr vert="horz" wrap="square" lIns="19796" tIns="0" rIns="19796" bIns="0" numCol="1" anchor="t" anchorCtr="0" compatLnSpc="1">
            <a:prstTxWarp prst="textNoShape">
              <a:avLst/>
            </a:prstTxWarp>
          </a:bodyPr>
          <a:lstStyle>
            <a:lvl1pPr algn="r" defTabSz="994038" eaLnBrk="0" hangingPunct="0">
              <a:spcBef>
                <a:spcPct val="0"/>
              </a:spcBef>
              <a:defRPr sz="1000" b="0"/>
            </a:lvl1pPr>
          </a:lstStyle>
          <a:p>
            <a:fld id="{CAB69371-DCFD-464A-8AB5-7F64F0E06424}" type="datetime1">
              <a:rPr lang="en-US"/>
              <a:pPr/>
              <a:t>4/12/18</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974690" y="4561230"/>
            <a:ext cx="5365820" cy="4318559"/>
          </a:xfrm>
          <a:prstGeom prst="rect">
            <a:avLst/>
          </a:prstGeom>
          <a:noFill/>
          <a:ln w="9525">
            <a:noFill/>
            <a:miter lim="800000"/>
            <a:headEnd/>
            <a:tailEnd/>
          </a:ln>
        </p:spPr>
        <p:txBody>
          <a:bodyPr vert="horz" wrap="square" lIns="96657" tIns="48328" rIns="96657" bIns="48328" numCol="1" anchor="t" anchorCtr="0" compatLnSpc="1">
            <a:prstTxWarp prst="textNoShape">
              <a:avLst/>
            </a:prstTxWarp>
          </a:bodyPr>
          <a:lstStyle/>
          <a:p>
            <a:pPr lvl="0"/>
            <a:r>
              <a:rPr lang="en-US"/>
              <a:t>Click to edit Master text styles</a:t>
            </a:r>
          </a:p>
        </p:txBody>
      </p:sp>
      <p:sp>
        <p:nvSpPr>
          <p:cNvPr id="7188" name="Rectangle 20"/>
          <p:cNvSpPr>
            <a:spLocks noChangeArrowheads="1"/>
          </p:cNvSpPr>
          <p:nvPr/>
        </p:nvSpPr>
        <p:spPr bwMode="auto">
          <a:xfrm>
            <a:off x="4293995" y="9018460"/>
            <a:ext cx="2250831" cy="483691"/>
          </a:xfrm>
          <a:prstGeom prst="rect">
            <a:avLst/>
          </a:prstGeom>
          <a:noFill/>
          <a:ln w="9525">
            <a:noFill/>
            <a:miter lim="800000"/>
            <a:headEnd/>
            <a:tailEnd/>
          </a:ln>
          <a:effectLst/>
        </p:spPr>
        <p:txBody>
          <a:bodyPr lIns="19796" tIns="0" rIns="19796" bIns="0" anchor="b"/>
          <a:lstStyle/>
          <a:p>
            <a:pPr algn="r" defTabSz="994038">
              <a:lnSpc>
                <a:spcPct val="89000"/>
              </a:lnSpc>
              <a:spcBef>
                <a:spcPct val="40000"/>
              </a:spcBef>
            </a:pPr>
            <a:r>
              <a:rPr lang="en-US" sz="900" b="0" dirty="0"/>
              <a:t>© 2011 Carnegie Mellon University</a:t>
            </a:r>
          </a:p>
          <a:p>
            <a:pPr algn="l" defTabSz="994038">
              <a:lnSpc>
                <a:spcPct val="89000"/>
              </a:lnSpc>
              <a:spcBef>
                <a:spcPct val="40000"/>
              </a:spcBef>
            </a:pPr>
            <a:r>
              <a:rPr lang="en-US" sz="800" b="0" i="1" dirty="0">
                <a:latin typeface="Times New Roman" pitchFamily="18" charset="0"/>
              </a:rPr>
              <a:t>  </a:t>
            </a:r>
          </a:p>
        </p:txBody>
      </p:sp>
      <p:sp>
        <p:nvSpPr>
          <p:cNvPr id="7189" name="Rectangle 21"/>
          <p:cNvSpPr>
            <a:spLocks noChangeArrowheads="1"/>
          </p:cNvSpPr>
          <p:nvPr/>
        </p:nvSpPr>
        <p:spPr bwMode="auto">
          <a:xfrm>
            <a:off x="6801737" y="9165383"/>
            <a:ext cx="353690" cy="236989"/>
          </a:xfrm>
          <a:prstGeom prst="rect">
            <a:avLst/>
          </a:prstGeom>
          <a:noFill/>
          <a:ln w="9525">
            <a:noFill/>
            <a:miter lim="800000"/>
            <a:headEnd/>
            <a:tailEnd/>
          </a:ln>
          <a:effectLst/>
        </p:spPr>
        <p:txBody>
          <a:bodyPr wrap="none" lIns="92381" tIns="46190" rIns="92381" bIns="46190">
            <a:spAutoFit/>
          </a:bodyPr>
          <a:lstStyle/>
          <a:p>
            <a:pPr defTabSz="944170" eaLnBrk="0" hangingPunct="0">
              <a:lnSpc>
                <a:spcPct val="90000"/>
              </a:lnSpc>
              <a:spcBef>
                <a:spcPct val="0"/>
              </a:spcBef>
            </a:pPr>
            <a:fld id="{96682DAF-BC0D-4CE6-B4F0-24EEC6997256}" type="slidenum">
              <a:rPr lang="en-US" sz="1000"/>
              <a:pPr defTabSz="944170" eaLnBrk="0" hangingPunct="0">
                <a:lnSpc>
                  <a:spcPct val="90000"/>
                </a:lnSpc>
                <a:spcBef>
                  <a:spcPct val="0"/>
                </a:spcBef>
              </a:pPr>
              <a:t>‹#›</a:t>
            </a:fld>
            <a:endParaRPr lang="en-US" sz="1000" dirty="0"/>
          </a:p>
        </p:txBody>
      </p:sp>
      <p:sp>
        <p:nvSpPr>
          <p:cNvPr id="7190" name="Line 22"/>
          <p:cNvSpPr>
            <a:spLocks noChangeShapeType="1"/>
          </p:cNvSpPr>
          <p:nvPr/>
        </p:nvSpPr>
        <p:spPr bwMode="auto">
          <a:xfrm flipH="1">
            <a:off x="241161" y="9046523"/>
            <a:ext cx="6832879" cy="0"/>
          </a:xfrm>
          <a:prstGeom prst="line">
            <a:avLst/>
          </a:prstGeom>
          <a:noFill/>
          <a:ln w="6350">
            <a:solidFill>
              <a:schemeClr val="tx1"/>
            </a:solidFill>
            <a:round/>
            <a:headEnd/>
            <a:tailEnd/>
          </a:ln>
          <a:effectLst/>
        </p:spPr>
        <p:txBody>
          <a:bodyPr wrap="none" lIns="95747" tIns="47873" rIns="95747" bIns="47873" anchor="ctr">
            <a:spAutoFit/>
          </a:bodyPr>
          <a:lstStyle/>
          <a:p>
            <a:endParaRPr lang="en-US"/>
          </a:p>
        </p:txBody>
      </p:sp>
      <p:pic>
        <p:nvPicPr>
          <p:cNvPr id="7191" name="Picture 23" descr="SEI_CMU_1Line_Blk"/>
          <p:cNvPicPr>
            <a:picLocks noChangeAspect="1" noChangeArrowheads="1"/>
          </p:cNvPicPr>
          <p:nvPr/>
        </p:nvPicPr>
        <p:blipFill>
          <a:blip r:embed="rId2"/>
          <a:srcRect/>
          <a:stretch>
            <a:fillRect/>
          </a:stretch>
        </p:blipFill>
        <p:spPr bwMode="auto">
          <a:xfrm>
            <a:off x="274655" y="9145573"/>
            <a:ext cx="3932255" cy="231115"/>
          </a:xfrm>
          <a:prstGeom prst="rect">
            <a:avLst/>
          </a:prstGeom>
          <a:noFill/>
        </p:spPr>
      </p:pic>
      <p:sp>
        <p:nvSpPr>
          <p:cNvPr id="7192" name="Rectangle 24"/>
          <p:cNvSpPr>
            <a:spLocks noGrp="1" noChangeArrowheads="1"/>
          </p:cNvSpPr>
          <p:nvPr>
            <p:ph type="hdr" sz="quarter"/>
          </p:nvPr>
        </p:nvSpPr>
        <p:spPr bwMode="auto">
          <a:xfrm>
            <a:off x="604576" y="308706"/>
            <a:ext cx="2852057" cy="48534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994038">
              <a:lnSpc>
                <a:spcPct val="90000"/>
              </a:lnSpc>
              <a:defRPr sz="900"/>
            </a:lvl1pPr>
          </a:lstStyle>
          <a:p>
            <a:r>
              <a:rPr lang="en-US" dirty="0"/>
              <a:t>Author</a:t>
            </a:r>
          </a:p>
          <a:p>
            <a:r>
              <a:rPr lang="en-US" dirty="0"/>
              <a:t>Program</a:t>
            </a:r>
          </a:p>
        </p:txBody>
      </p:sp>
      <p:sp>
        <p:nvSpPr>
          <p:cNvPr id="7193" name="Rectangle 25"/>
          <p:cNvSpPr>
            <a:spLocks noGrp="1" noChangeArrowheads="1"/>
          </p:cNvSpPr>
          <p:nvPr>
            <p:ph type="dt" idx="1"/>
          </p:nvPr>
        </p:nvSpPr>
        <p:spPr bwMode="auto">
          <a:xfrm>
            <a:off x="3938955" y="308706"/>
            <a:ext cx="2852058" cy="485343"/>
          </a:xfrm>
          <a:prstGeom prst="rect">
            <a:avLst/>
          </a:prstGeom>
          <a:noFill/>
          <a:ln w="9525">
            <a:noFill/>
            <a:miter lim="800000"/>
            <a:headEnd/>
            <a:tailEnd/>
          </a:ln>
          <a:effectLst/>
        </p:spPr>
        <p:txBody>
          <a:bodyPr vert="horz" wrap="square" lIns="19796" tIns="0" rIns="19796" bIns="0" numCol="1" anchor="t" anchorCtr="0" compatLnSpc="1">
            <a:prstTxWarp prst="textNoShape">
              <a:avLst/>
            </a:prstTxWarp>
          </a:bodyPr>
          <a:lstStyle>
            <a:lvl1pPr algn="r" defTabSz="994038" eaLnBrk="0" hangingPunct="0">
              <a:spcBef>
                <a:spcPct val="0"/>
              </a:spcBef>
              <a:defRPr sz="1000" b="0"/>
            </a:lvl1pPr>
          </a:lstStyle>
          <a:p>
            <a:fld id="{454AB770-A45E-4881-B684-B36680350C26}" type="datetime1">
              <a:rPr lang="en-US"/>
              <a:pPr/>
              <a:t>4/12/18</a:t>
            </a:fld>
            <a:endParaRPr lang="en-US"/>
          </a:p>
        </p:txBody>
      </p:sp>
    </p:spTree>
  </p:cSld>
  <p:clrMap bg1="lt1" tx1="dk1" bg2="lt2" tx2="dk2" accent1="accent1" accent2="accent2" accent3="accent3" accent4="accent4" accent5="accent5" accent6="accent6" hlink="hlink" folHlink="folHlink"/>
  <p:hf ftr="0"/>
  <p:notesStyle>
    <a:lvl1pPr algn="l" rtl="0" fontAlgn="base">
      <a:spcBef>
        <a:spcPct val="30000"/>
      </a:spcBef>
      <a:spcAft>
        <a:spcPct val="0"/>
      </a:spcAft>
      <a:tabLst>
        <a:tab pos="292100" algn="l"/>
        <a:tab pos="571500" algn="l"/>
      </a:tabLst>
      <a:defRPr sz="1000" kern="1200">
        <a:solidFill>
          <a:schemeClr val="tx1"/>
        </a:solidFill>
        <a:latin typeface="Arial" charset="0"/>
        <a:ea typeface="ＭＳ Ｐゴシック" pitchFamily="1" charset="-128"/>
        <a:cs typeface="+mn-cs"/>
      </a:defRPr>
    </a:lvl1pPr>
    <a:lvl2pPr marL="342900" algn="l" rtl="0" fontAlgn="base">
      <a:spcBef>
        <a:spcPct val="30000"/>
      </a:spcBef>
      <a:spcAft>
        <a:spcPct val="0"/>
      </a:spcAft>
      <a:tabLst>
        <a:tab pos="292100" algn="l"/>
        <a:tab pos="571500" algn="l"/>
      </a:tabLst>
      <a:defRPr sz="1000" kern="1200">
        <a:solidFill>
          <a:schemeClr val="tx1"/>
        </a:solidFill>
        <a:latin typeface="Arial" charset="0"/>
        <a:ea typeface="ＭＳ Ｐゴシック" pitchFamily="1" charset="-128"/>
        <a:cs typeface="+mn-cs"/>
      </a:defRPr>
    </a:lvl2pPr>
    <a:lvl3pPr marL="635000" algn="l" rtl="0" fontAlgn="base">
      <a:spcBef>
        <a:spcPct val="30000"/>
      </a:spcBef>
      <a:spcAft>
        <a:spcPct val="0"/>
      </a:spcAft>
      <a:tabLst>
        <a:tab pos="292100" algn="l"/>
        <a:tab pos="571500" algn="l"/>
      </a:tabLst>
      <a:defRPr sz="1000" kern="1200">
        <a:solidFill>
          <a:schemeClr val="tx1"/>
        </a:solidFill>
        <a:latin typeface="Arial" charset="0"/>
        <a:ea typeface="ＭＳ Ｐゴシック" pitchFamily="1" charset="-128"/>
        <a:cs typeface="+mn-cs"/>
      </a:defRPr>
    </a:lvl3pPr>
    <a:lvl4pPr marL="914400" algn="l" rtl="0" fontAlgn="base">
      <a:spcBef>
        <a:spcPct val="30000"/>
      </a:spcBef>
      <a:spcAft>
        <a:spcPct val="0"/>
      </a:spcAft>
      <a:buChar char="•"/>
      <a:tabLst>
        <a:tab pos="292100" algn="l"/>
        <a:tab pos="571500" algn="l"/>
      </a:tabLst>
      <a:defRPr sz="10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tabLst>
        <a:tab pos="292100" algn="l"/>
        <a:tab pos="571500" algn="l"/>
      </a:tabLst>
      <a:defRPr sz="10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hdr" sz="quarter"/>
          </p:nvPr>
        </p:nvSpPr>
        <p:spPr>
          <a:ln/>
        </p:spPr>
        <p:txBody>
          <a:bodyPr/>
          <a:lstStyle/>
          <a:p>
            <a:r>
              <a:rPr lang="en-US" dirty="0"/>
              <a:t>Author</a:t>
            </a:r>
          </a:p>
          <a:p>
            <a:r>
              <a:rPr lang="en-US" dirty="0"/>
              <a:t>Software Engineering Institute</a:t>
            </a:r>
          </a:p>
        </p:txBody>
      </p:sp>
      <p:sp>
        <p:nvSpPr>
          <p:cNvPr id="5" name="Rectangle 25"/>
          <p:cNvSpPr>
            <a:spLocks noGrp="1" noChangeArrowheads="1"/>
          </p:cNvSpPr>
          <p:nvPr>
            <p:ph type="dt" idx="1"/>
          </p:nvPr>
        </p:nvSpPr>
        <p:spPr>
          <a:ln/>
        </p:spPr>
        <p:txBody>
          <a:bodyPr/>
          <a:lstStyle/>
          <a:p>
            <a:fld id="{D8F348F5-97A1-4309-ADC6-A00DD72A5AB8}" type="datetime1">
              <a:rPr lang="en-US"/>
              <a:pPr/>
              <a:t>4/12/18</a:t>
            </a:fld>
            <a:endParaRPr lang="en-US"/>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p:txBody>
          <a:bodyPr/>
          <a:lstStyle/>
          <a:p>
            <a:pPr marL="239367" indent="-239367"/>
            <a:r>
              <a:rPr lang="en-US" b="1" dirty="0"/>
              <a:t>Title Slide</a:t>
            </a:r>
          </a:p>
          <a:p>
            <a:pPr marL="718101" lvl="1" indent="-359051"/>
            <a:r>
              <a:rPr lang="en-US" dirty="0"/>
              <a:t>Title and Subtitle text blocks should not be moved from their position if at all possible.</a:t>
            </a:r>
          </a:p>
          <a:p>
            <a:pPr marL="239367" indent="-239367"/>
            <a:endParaRPr lang="en-US" dirty="0"/>
          </a:p>
          <a:p>
            <a:pPr marL="239367" indent="-239367"/>
            <a:endParaRPr lang="en-US" dirty="0"/>
          </a:p>
          <a:p>
            <a:pPr marL="239367" indent="-239367"/>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911" y="9119068"/>
            <a:ext cx="3169578" cy="480597"/>
          </a:xfrm>
          <a:prstGeom prst="rect">
            <a:avLst/>
          </a:prstGeom>
          <a:ln/>
        </p:spPr>
        <p:txBody>
          <a:bodyPr/>
          <a:lstStyle/>
          <a:p>
            <a:fld id="{D87ABABB-5A90-4C74-B704-A6FE3E2C346E}" type="slidenum">
              <a:rPr lang="he-IL"/>
              <a:pPr/>
              <a:t>3</a:t>
            </a:fld>
            <a:endParaRPr lang="en-US"/>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911" y="9119068"/>
            <a:ext cx="3169578" cy="480597"/>
          </a:xfrm>
          <a:prstGeom prst="rect">
            <a:avLst/>
          </a:prstGeom>
          <a:ln/>
        </p:spPr>
        <p:txBody>
          <a:bodyPr/>
          <a:lstStyle/>
          <a:p>
            <a:fld id="{C53240C8-81E7-424E-BB83-F0C01361D296}" type="slidenum">
              <a:rPr lang="he-IL"/>
              <a:pPr/>
              <a:t>5</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pPr algn="l" rtl="0"/>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endParaRPr lang="he-IL">
              <a:ea typeface="ＭＳ Ｐゴシック"/>
            </a:endParaRPr>
          </a:p>
        </p:txBody>
      </p:sp>
    </p:spTree>
    <p:extLst>
      <p:ext uri="{BB962C8B-B14F-4D97-AF65-F5344CB8AC3E}">
        <p14:creationId xmlns:p14="http://schemas.microsoft.com/office/powerpoint/2010/main" val="201838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hdr" sz="quarter"/>
          </p:nvPr>
        </p:nvSpPr>
        <p:spPr>
          <a:ln/>
        </p:spPr>
        <p:txBody>
          <a:bodyPr/>
          <a:lstStyle/>
          <a:p>
            <a:r>
              <a:rPr lang="en-US" dirty="0"/>
              <a:t>Author</a:t>
            </a:r>
          </a:p>
          <a:p>
            <a:r>
              <a:rPr lang="en-US" dirty="0"/>
              <a:t>Software Engineering Institute</a:t>
            </a:r>
          </a:p>
        </p:txBody>
      </p:sp>
      <p:sp>
        <p:nvSpPr>
          <p:cNvPr id="5" name="Rectangle 25"/>
          <p:cNvSpPr>
            <a:spLocks noGrp="1" noChangeArrowheads="1"/>
          </p:cNvSpPr>
          <p:nvPr>
            <p:ph type="dt" idx="1"/>
          </p:nvPr>
        </p:nvSpPr>
        <p:spPr>
          <a:ln/>
        </p:spPr>
        <p:txBody>
          <a:bodyPr/>
          <a:lstStyle/>
          <a:p>
            <a:fld id="{7714C061-06BC-4B45-90DB-3968B0D850B7}" type="datetime1">
              <a:rPr lang="en-US"/>
              <a:pPr/>
              <a:t>4/12/18</a:t>
            </a:fld>
            <a:endParaRPr lang="en-US"/>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hdr" sz="quarter"/>
          </p:nvPr>
        </p:nvSpPr>
        <p:spPr>
          <a:ln/>
        </p:spPr>
        <p:txBody>
          <a:bodyPr/>
          <a:lstStyle/>
          <a:p>
            <a:r>
              <a:rPr lang="en-US"/>
              <a:t>Linda Northrop</a:t>
            </a:r>
          </a:p>
          <a:p>
            <a:r>
              <a:rPr lang="en-US"/>
              <a:t>Software Product Lines</a:t>
            </a:r>
          </a:p>
        </p:txBody>
      </p:sp>
      <p:sp>
        <p:nvSpPr>
          <p:cNvPr id="5" name="Rectangle 25"/>
          <p:cNvSpPr>
            <a:spLocks noGrp="1" noChangeArrowheads="1"/>
          </p:cNvSpPr>
          <p:nvPr>
            <p:ph type="dt" idx="1"/>
          </p:nvPr>
        </p:nvSpPr>
        <p:spPr>
          <a:ln/>
        </p:spPr>
        <p:txBody>
          <a:bodyPr/>
          <a:lstStyle/>
          <a:p>
            <a:fld id="{7714C061-06BC-4B45-90DB-3968B0D850B7}" type="datetime1">
              <a:rPr lang="en-US"/>
              <a:pPr/>
              <a:t>4/12/18</a:t>
            </a:fld>
            <a:endParaRPr lang="en-US"/>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3084" name="Rectangle 12"/>
          <p:cNvSpPr>
            <a:spLocks noGrp="1" noChangeArrowheads="1"/>
          </p:cNvSpPr>
          <p:nvPr>
            <p:ph type="ctrTitle"/>
          </p:nvPr>
        </p:nvSpPr>
        <p:spPr bwMode="white">
          <a:xfrm>
            <a:off x="609600" y="1600200"/>
            <a:ext cx="7848600" cy="584763"/>
          </a:xfrm>
        </p:spPr>
        <p:txBody>
          <a:bodyPr lIns="91428" tIns="45714" rIns="91428" bIns="45714"/>
          <a:lstStyle>
            <a:lvl1pPr algn="ctr">
              <a:lnSpc>
                <a:spcPct val="100000"/>
              </a:lnSpc>
              <a:defRPr sz="3200">
                <a:solidFill>
                  <a:schemeClr val="tx1"/>
                </a:solidFill>
              </a:defRPr>
            </a:lvl1pPr>
          </a:lstStyle>
          <a:p>
            <a:r>
              <a:rPr lang="en-US" dirty="0"/>
              <a:t>Click to edit Master title style</a:t>
            </a:r>
          </a:p>
        </p:txBody>
      </p:sp>
      <p:sp>
        <p:nvSpPr>
          <p:cNvPr id="3085" name="Rectangle 13"/>
          <p:cNvSpPr>
            <a:spLocks noGrp="1" noChangeArrowheads="1"/>
          </p:cNvSpPr>
          <p:nvPr>
            <p:ph type="subTitle" idx="1"/>
          </p:nvPr>
        </p:nvSpPr>
        <p:spPr bwMode="white">
          <a:xfrm>
            <a:off x="1752600" y="2971800"/>
            <a:ext cx="5638800" cy="2667000"/>
          </a:xfrm>
        </p:spPr>
        <p:txBody>
          <a:bodyPr lIns="91428" tIns="45714" rIns="91428" bIns="45714"/>
          <a:lstStyle>
            <a:lvl1pPr algn="ctr">
              <a:spcAft>
                <a:spcPct val="0"/>
              </a:spcAft>
              <a:defRPr sz="1800">
                <a:solidFill>
                  <a:schemeClr val="tx1"/>
                </a:solidFill>
              </a:defRPr>
            </a:lvl1pPr>
          </a:lstStyle>
          <a:p>
            <a:r>
              <a:rPr lang="en-US" dirty="0"/>
              <a:t>Click to edit Master subtitle style</a:t>
            </a:r>
          </a:p>
        </p:txBody>
      </p:sp>
      <p:pic>
        <p:nvPicPr>
          <p:cNvPr id="20" name="Picture 19" title="University of Waterlo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43869" y="5453198"/>
            <a:ext cx="2973214" cy="1192118"/>
          </a:xfrm>
          <a:prstGeom prst="rect">
            <a:avLst/>
          </a:prstGeom>
        </p:spPr>
      </p:pic>
    </p:spTree>
    <p:extLst>
      <p:ext uri="{BB962C8B-B14F-4D97-AF65-F5344CB8AC3E}">
        <p14:creationId xmlns:p14="http://schemas.microsoft.com/office/powerpoint/2010/main" val="34556185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998141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04565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22275"/>
            <a:ext cx="2038350" cy="5673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22275"/>
            <a:ext cx="5962650" cy="5673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80441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22275"/>
            <a:ext cx="8153400" cy="384175"/>
          </a:xfrm>
        </p:spPr>
        <p:txBody>
          <a:bodyPr/>
          <a:lstStyle/>
          <a:p>
            <a:r>
              <a:rPr lang="en-US"/>
              <a:t>Click to edit Master title style</a:t>
            </a:r>
          </a:p>
        </p:txBody>
      </p:sp>
      <p:sp>
        <p:nvSpPr>
          <p:cNvPr id="3" name="Chart Placeholder 2"/>
          <p:cNvSpPr>
            <a:spLocks noGrp="1"/>
          </p:cNvSpPr>
          <p:nvPr>
            <p:ph type="chart" sz="half" idx="1"/>
          </p:nvPr>
        </p:nvSpPr>
        <p:spPr>
          <a:xfrm>
            <a:off x="533400" y="1295400"/>
            <a:ext cx="4000500" cy="4800600"/>
          </a:xfrm>
        </p:spPr>
        <p:txBody>
          <a:bodyPr/>
          <a:lstStyle/>
          <a:p>
            <a:r>
              <a:rPr lang="en-US"/>
              <a:t>Click icon to add chart</a:t>
            </a:r>
          </a:p>
        </p:txBody>
      </p:sp>
      <p:sp>
        <p:nvSpPr>
          <p:cNvPr id="4" name="Text Placeholder 3"/>
          <p:cNvSpPr>
            <a:spLocks noGrp="1"/>
          </p:cNvSpPr>
          <p:nvPr>
            <p:ph type="body" sz="half" idx="2"/>
          </p:nvPr>
        </p:nvSpPr>
        <p:spPr>
          <a:xfrm>
            <a:off x="4686300" y="1295400"/>
            <a:ext cx="40005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943627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03262"/>
          </a:xfrm>
        </p:spPr>
        <p:txBody>
          <a:bodyPr/>
          <a:lstStyle/>
          <a:p>
            <a:r>
              <a:rPr lang="en-US"/>
              <a:t>Click to edit Master title style</a:t>
            </a:r>
          </a:p>
        </p:txBody>
      </p:sp>
      <p:sp>
        <p:nvSpPr>
          <p:cNvPr id="3" name="Text Placeholder 2"/>
          <p:cNvSpPr>
            <a:spLocks noGrp="1"/>
          </p:cNvSpPr>
          <p:nvPr>
            <p:ph type="body" sz="half" idx="1"/>
          </p:nvPr>
        </p:nvSpPr>
        <p:spPr>
          <a:xfrm>
            <a:off x="457200" y="1089025"/>
            <a:ext cx="4038600" cy="504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89025"/>
            <a:ext cx="4038600" cy="504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6553200" y="6140450"/>
            <a:ext cx="2133600" cy="457200"/>
          </a:xfrm>
          <a:prstGeom prst="rect">
            <a:avLst/>
          </a:prstGeom>
        </p:spPr>
        <p:txBody>
          <a:bodyPr/>
          <a:lstStyle>
            <a:lvl1pPr>
              <a:defRPr/>
            </a:lvl1pPr>
          </a:lstStyle>
          <a:p>
            <a:fld id="{5DC207F7-D789-43D0-BCCA-63FE3B57E7F9}" type="slidenum">
              <a:rPr lang="he-IL" altLang="en-US"/>
              <a:pPr/>
              <a:t>‹#›</a:t>
            </a:fld>
            <a:endParaRPr lang="en-US" altLang="en-US"/>
          </a:p>
        </p:txBody>
      </p:sp>
    </p:spTree>
    <p:extLst>
      <p:ext uri="{BB962C8B-B14F-4D97-AF65-F5344CB8AC3E}">
        <p14:creationId xmlns:p14="http://schemas.microsoft.com/office/powerpoint/2010/main" val="3145562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9410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E78642-760A-4B53-8053-9172DFD4EBAF}" type="datetimeFigureOut">
              <a:rPr lang="en-US" smtClean="0"/>
              <a:pPr/>
              <a:t>4/12/18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765085-A61B-42D0-8BA3-BC579C2115E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352842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295400"/>
            <a:ext cx="40005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40005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9605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0114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03072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2899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36579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220406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w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33" name="Rectangle 9"/>
          <p:cNvSpPr>
            <a:spLocks noGrp="1" noChangeArrowheads="1"/>
          </p:cNvSpPr>
          <p:nvPr>
            <p:ph type="body" idx="1"/>
          </p:nvPr>
        </p:nvSpPr>
        <p:spPr bwMode="gray">
          <a:xfrm>
            <a:off x="533400" y="1295400"/>
            <a:ext cx="8153400" cy="4800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4" name="Rectangle 10"/>
          <p:cNvSpPr>
            <a:spLocks noGrp="1" noChangeArrowheads="1"/>
          </p:cNvSpPr>
          <p:nvPr>
            <p:ph type="title"/>
          </p:nvPr>
        </p:nvSpPr>
        <p:spPr bwMode="auto">
          <a:xfrm>
            <a:off x="533400" y="422275"/>
            <a:ext cx="8153400" cy="38417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dirty="0"/>
              <a:t>Click to edit Master title style</a:t>
            </a:r>
          </a:p>
        </p:txBody>
      </p:sp>
      <p:sp>
        <p:nvSpPr>
          <p:cNvPr id="1035" name="Rectangle 11"/>
          <p:cNvSpPr>
            <a:spLocks noChangeArrowheads="1"/>
          </p:cNvSpPr>
          <p:nvPr/>
        </p:nvSpPr>
        <p:spPr bwMode="ltGray">
          <a:xfrm>
            <a:off x="7823200" y="6430963"/>
            <a:ext cx="838200" cy="165100"/>
          </a:xfrm>
          <a:prstGeom prst="rect">
            <a:avLst/>
          </a:prstGeom>
          <a:noFill/>
          <a:ln w="9525">
            <a:noFill/>
            <a:miter lim="800000"/>
            <a:headEnd/>
            <a:tailEnd/>
          </a:ln>
          <a:effectLst/>
        </p:spPr>
        <p:txBody>
          <a:bodyPr lIns="0" tIns="0" rIns="0" bIns="0" anchor="ctr">
            <a:spAutoFit/>
          </a:bodyPr>
          <a:lstStyle/>
          <a:p>
            <a:pPr algn="r" eaLnBrk="0" hangingPunct="0">
              <a:lnSpc>
                <a:spcPts val="1300"/>
              </a:lnSpc>
              <a:spcBef>
                <a:spcPct val="0"/>
              </a:spcBef>
            </a:pPr>
            <a:fld id="{5AA1AC9C-678F-4F94-BEAA-24498E25E435}" type="slidenum">
              <a:rPr lang="en-US" sz="800">
                <a:solidFill>
                  <a:schemeClr val="bg1"/>
                </a:solidFill>
              </a:rPr>
              <a:pPr algn="r" eaLnBrk="0" hangingPunct="0">
                <a:lnSpc>
                  <a:spcPts val="1300"/>
                </a:lnSpc>
                <a:spcBef>
                  <a:spcPct val="0"/>
                </a:spcBef>
              </a:pPr>
              <a:t>‹#›</a:t>
            </a:fld>
            <a:endParaRPr lang="en-US" sz="800">
              <a:solidFill>
                <a:schemeClr val="bg1"/>
              </a:solidFill>
            </a:endParaRPr>
          </a:p>
        </p:txBody>
      </p:sp>
      <p:pic>
        <p:nvPicPr>
          <p:cNvPr id="9" name="Picture 8" title="University of Waterloo"/>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337" y="6196635"/>
            <a:ext cx="1649483" cy="661365"/>
          </a:xfrm>
          <a:prstGeom prst="rect">
            <a:avLst/>
          </a:prstGeom>
        </p:spPr>
      </p:pic>
      <p:sp>
        <p:nvSpPr>
          <p:cNvPr id="2" name="TextBox 1"/>
          <p:cNvSpPr txBox="1"/>
          <p:nvPr userDrawn="1"/>
        </p:nvSpPr>
        <p:spPr>
          <a:xfrm>
            <a:off x="8588926" y="6400800"/>
            <a:ext cx="402674" cy="307777"/>
          </a:xfrm>
          <a:prstGeom prst="rect">
            <a:avLst/>
          </a:prstGeom>
          <a:noFill/>
        </p:spPr>
        <p:txBody>
          <a:bodyPr wrap="none" rtlCol="0">
            <a:spAutoFit/>
          </a:bodyPr>
          <a:lstStyle/>
          <a:p>
            <a:fld id="{3570B5B2-E8BD-DE48-B322-F26B2C8EAB5B}" type="slidenum">
              <a:rPr lang="en-US" sz="1400" b="0" smtClean="0"/>
              <a:t>‹#›</a:t>
            </a:fld>
            <a:endParaRPr lang="en-US" b="0" dirty="0"/>
          </a:p>
        </p:txBody>
      </p:sp>
    </p:spTree>
    <p:extLst>
      <p:ext uri="{BB962C8B-B14F-4D97-AF65-F5344CB8AC3E}">
        <p14:creationId xmlns:p14="http://schemas.microsoft.com/office/powerpoint/2010/main" val="13664140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ransition/>
  <p:hf hdr="0" dt="0"/>
  <p:txStyles>
    <p:titleStyle>
      <a:lvl1pPr algn="l" rtl="0" eaLnBrk="1" fontAlgn="base" hangingPunct="1">
        <a:lnSpc>
          <a:spcPct val="90000"/>
        </a:lnSpc>
        <a:spcBef>
          <a:spcPct val="0"/>
        </a:spcBef>
        <a:spcAft>
          <a:spcPct val="0"/>
        </a:spcAft>
        <a:defRPr sz="2800" b="1">
          <a:solidFill>
            <a:schemeClr val="tx1"/>
          </a:solidFill>
          <a:latin typeface="+mj-lt"/>
          <a:ea typeface="+mj-ea"/>
          <a:cs typeface="+mj-cs"/>
        </a:defRPr>
      </a:lvl1pPr>
      <a:lvl2pPr algn="l" rtl="0" eaLnBrk="1" fontAlgn="base" hangingPunct="1">
        <a:lnSpc>
          <a:spcPct val="90000"/>
        </a:lnSpc>
        <a:spcBef>
          <a:spcPct val="0"/>
        </a:spcBef>
        <a:spcAft>
          <a:spcPct val="0"/>
        </a:spcAft>
        <a:defRPr sz="2800" b="1">
          <a:solidFill>
            <a:schemeClr val="tx1"/>
          </a:solidFill>
          <a:latin typeface="Arial" charset="0"/>
        </a:defRPr>
      </a:lvl2pPr>
      <a:lvl3pPr algn="l" rtl="0" eaLnBrk="1" fontAlgn="base" hangingPunct="1">
        <a:lnSpc>
          <a:spcPct val="90000"/>
        </a:lnSpc>
        <a:spcBef>
          <a:spcPct val="0"/>
        </a:spcBef>
        <a:spcAft>
          <a:spcPct val="0"/>
        </a:spcAft>
        <a:defRPr sz="2800" b="1">
          <a:solidFill>
            <a:schemeClr val="tx1"/>
          </a:solidFill>
          <a:latin typeface="Arial" charset="0"/>
        </a:defRPr>
      </a:lvl3pPr>
      <a:lvl4pPr algn="l" rtl="0" eaLnBrk="1" fontAlgn="base" hangingPunct="1">
        <a:lnSpc>
          <a:spcPct val="90000"/>
        </a:lnSpc>
        <a:spcBef>
          <a:spcPct val="0"/>
        </a:spcBef>
        <a:spcAft>
          <a:spcPct val="0"/>
        </a:spcAft>
        <a:defRPr sz="2800" b="1">
          <a:solidFill>
            <a:schemeClr val="tx1"/>
          </a:solidFill>
          <a:latin typeface="Arial" charset="0"/>
        </a:defRPr>
      </a:lvl4pPr>
      <a:lvl5pPr algn="l" rtl="0" eaLnBrk="1" fontAlgn="base" hangingPunct="1">
        <a:lnSpc>
          <a:spcPct val="90000"/>
        </a:lnSpc>
        <a:spcBef>
          <a:spcPct val="0"/>
        </a:spcBef>
        <a:spcAft>
          <a:spcPct val="0"/>
        </a:spcAft>
        <a:defRPr sz="2800" b="1">
          <a:solidFill>
            <a:schemeClr val="tx1"/>
          </a:solidFill>
          <a:latin typeface="Arial" charset="0"/>
        </a:defRPr>
      </a:lvl5pPr>
      <a:lvl6pPr marL="457200" algn="l" rtl="0" eaLnBrk="1" fontAlgn="base" hangingPunct="1">
        <a:lnSpc>
          <a:spcPct val="90000"/>
        </a:lnSpc>
        <a:spcBef>
          <a:spcPct val="0"/>
        </a:spcBef>
        <a:spcAft>
          <a:spcPct val="0"/>
        </a:spcAft>
        <a:defRPr sz="2800" b="1">
          <a:solidFill>
            <a:schemeClr val="tx1"/>
          </a:solidFill>
          <a:latin typeface="Arial" charset="0"/>
        </a:defRPr>
      </a:lvl6pPr>
      <a:lvl7pPr marL="914400" algn="l" rtl="0" eaLnBrk="1" fontAlgn="base" hangingPunct="1">
        <a:lnSpc>
          <a:spcPct val="90000"/>
        </a:lnSpc>
        <a:spcBef>
          <a:spcPct val="0"/>
        </a:spcBef>
        <a:spcAft>
          <a:spcPct val="0"/>
        </a:spcAft>
        <a:defRPr sz="2800" b="1">
          <a:solidFill>
            <a:schemeClr val="tx1"/>
          </a:solidFill>
          <a:latin typeface="Arial" charset="0"/>
        </a:defRPr>
      </a:lvl7pPr>
      <a:lvl8pPr marL="1371600" algn="l" rtl="0" eaLnBrk="1" fontAlgn="base" hangingPunct="1">
        <a:lnSpc>
          <a:spcPct val="90000"/>
        </a:lnSpc>
        <a:spcBef>
          <a:spcPct val="0"/>
        </a:spcBef>
        <a:spcAft>
          <a:spcPct val="0"/>
        </a:spcAft>
        <a:defRPr sz="2800" b="1">
          <a:solidFill>
            <a:schemeClr val="tx1"/>
          </a:solidFill>
          <a:latin typeface="Arial" charset="0"/>
        </a:defRPr>
      </a:lvl8pPr>
      <a:lvl9pPr marL="1828800" algn="l" rtl="0" eaLnBrk="1" fontAlgn="base" hangingPunct="1">
        <a:lnSpc>
          <a:spcPct val="90000"/>
        </a:lnSpc>
        <a:spcBef>
          <a:spcPct val="0"/>
        </a:spcBef>
        <a:spcAft>
          <a:spcPct val="0"/>
        </a:spcAft>
        <a:defRPr sz="2800" b="1">
          <a:solidFill>
            <a:schemeClr val="tx1"/>
          </a:solidFill>
          <a:latin typeface="Arial" charset="0"/>
        </a:defRPr>
      </a:lvl9pPr>
    </p:titleStyle>
    <p:bodyStyle>
      <a:lvl1pPr algn="l" rtl="0" eaLnBrk="1" fontAlgn="base" hangingPunct="1">
        <a:lnSpc>
          <a:spcPct val="95000"/>
        </a:lnSpc>
        <a:spcBef>
          <a:spcPct val="0"/>
        </a:spcBef>
        <a:spcAft>
          <a:spcPct val="25000"/>
        </a:spcAft>
        <a:buSzPct val="70000"/>
        <a:defRPr sz="2000">
          <a:solidFill>
            <a:schemeClr val="tx1"/>
          </a:solidFill>
          <a:latin typeface="+mn-lt"/>
          <a:ea typeface="+mn-ea"/>
          <a:cs typeface="+mn-cs"/>
        </a:defRPr>
      </a:lvl1pPr>
      <a:lvl2pPr marL="284163" indent="-169863" algn="l" rtl="0" eaLnBrk="1" fontAlgn="base" hangingPunct="1">
        <a:lnSpc>
          <a:spcPct val="95000"/>
        </a:lnSpc>
        <a:spcBef>
          <a:spcPct val="0"/>
        </a:spcBef>
        <a:spcAft>
          <a:spcPct val="25000"/>
        </a:spcAft>
        <a:buFont typeface="Times" pitchFamily="1" charset="0"/>
        <a:buChar char="•"/>
        <a:defRPr>
          <a:solidFill>
            <a:srgbClr val="3C4F82"/>
          </a:solidFill>
          <a:latin typeface="+mn-lt"/>
        </a:defRPr>
      </a:lvl2pPr>
      <a:lvl3pPr marL="576263" indent="-179388" algn="l" rtl="0" eaLnBrk="1" fontAlgn="base" hangingPunct="1">
        <a:lnSpc>
          <a:spcPct val="95000"/>
        </a:lnSpc>
        <a:spcBef>
          <a:spcPct val="0"/>
        </a:spcBef>
        <a:spcAft>
          <a:spcPct val="25000"/>
        </a:spcAft>
        <a:buFont typeface="Times" pitchFamily="1" charset="0"/>
        <a:buChar char="–"/>
        <a:defRPr>
          <a:solidFill>
            <a:srgbClr val="3C4F82"/>
          </a:solidFill>
          <a:latin typeface="+mn-lt"/>
        </a:defRPr>
      </a:lvl3pPr>
      <a:lvl4pPr marL="858838" indent="-168275" algn="l" rtl="0" eaLnBrk="1" fontAlgn="base" hangingPunct="1">
        <a:lnSpc>
          <a:spcPct val="95000"/>
        </a:lnSpc>
        <a:spcBef>
          <a:spcPct val="0"/>
        </a:spcBef>
        <a:spcAft>
          <a:spcPct val="25000"/>
        </a:spcAft>
        <a:buChar char="•"/>
        <a:defRPr>
          <a:solidFill>
            <a:srgbClr val="727272"/>
          </a:solidFill>
          <a:latin typeface="+mn-lt"/>
        </a:defRPr>
      </a:lvl4pPr>
      <a:lvl5pPr marL="1143000" indent="-169863" algn="l" rtl="0" eaLnBrk="1" fontAlgn="base" hangingPunct="1">
        <a:lnSpc>
          <a:spcPct val="95000"/>
        </a:lnSpc>
        <a:spcBef>
          <a:spcPct val="0"/>
        </a:spcBef>
        <a:spcAft>
          <a:spcPct val="25000"/>
        </a:spcAft>
        <a:buFont typeface="Times" pitchFamily="1" charset="0"/>
        <a:buChar char="–"/>
        <a:defRPr>
          <a:solidFill>
            <a:srgbClr val="727272"/>
          </a:solidFill>
          <a:latin typeface="+mn-lt"/>
        </a:defRPr>
      </a:lvl5pPr>
      <a:lvl6pPr marL="1600200" indent="-169863" algn="l" rtl="0" eaLnBrk="1" fontAlgn="base" hangingPunct="1">
        <a:lnSpc>
          <a:spcPct val="95000"/>
        </a:lnSpc>
        <a:spcBef>
          <a:spcPct val="0"/>
        </a:spcBef>
        <a:spcAft>
          <a:spcPct val="25000"/>
        </a:spcAft>
        <a:buFont typeface="Times" pitchFamily="1" charset="0"/>
        <a:buChar char="–"/>
        <a:defRPr>
          <a:solidFill>
            <a:srgbClr val="727272"/>
          </a:solidFill>
          <a:latin typeface="+mn-lt"/>
        </a:defRPr>
      </a:lvl6pPr>
      <a:lvl7pPr marL="2057400" indent="-169863" algn="l" rtl="0" eaLnBrk="1" fontAlgn="base" hangingPunct="1">
        <a:lnSpc>
          <a:spcPct val="95000"/>
        </a:lnSpc>
        <a:spcBef>
          <a:spcPct val="0"/>
        </a:spcBef>
        <a:spcAft>
          <a:spcPct val="25000"/>
        </a:spcAft>
        <a:buFont typeface="Times" pitchFamily="1" charset="0"/>
        <a:buChar char="–"/>
        <a:defRPr>
          <a:solidFill>
            <a:srgbClr val="727272"/>
          </a:solidFill>
          <a:latin typeface="+mn-lt"/>
        </a:defRPr>
      </a:lvl7pPr>
      <a:lvl8pPr marL="2514600" indent="-169863" algn="l" rtl="0" eaLnBrk="1" fontAlgn="base" hangingPunct="1">
        <a:lnSpc>
          <a:spcPct val="95000"/>
        </a:lnSpc>
        <a:spcBef>
          <a:spcPct val="0"/>
        </a:spcBef>
        <a:spcAft>
          <a:spcPct val="25000"/>
        </a:spcAft>
        <a:buFont typeface="Times" pitchFamily="1" charset="0"/>
        <a:buChar char="–"/>
        <a:defRPr>
          <a:solidFill>
            <a:srgbClr val="727272"/>
          </a:solidFill>
          <a:latin typeface="+mn-lt"/>
        </a:defRPr>
      </a:lvl8pPr>
      <a:lvl9pPr marL="2971800" indent="-169863" algn="l" rtl="0" eaLnBrk="1" fontAlgn="base" hangingPunct="1">
        <a:lnSpc>
          <a:spcPct val="95000"/>
        </a:lnSpc>
        <a:spcBef>
          <a:spcPct val="0"/>
        </a:spcBef>
        <a:spcAft>
          <a:spcPct val="25000"/>
        </a:spcAft>
        <a:buFont typeface="Times" pitchFamily="1" charset="0"/>
        <a:buChar char="–"/>
        <a:defRPr>
          <a:solidFill>
            <a:srgbClr val="72727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7"/>
          <p:cNvSpPr>
            <a:spLocks noGrp="1" noChangeArrowheads="1"/>
          </p:cNvSpPr>
          <p:nvPr>
            <p:ph type="dt" sz="half" idx="2"/>
          </p:nvPr>
        </p:nvSpPr>
        <p:spPr bwMode="auto">
          <a:xfrm>
            <a:off x="685800" y="6249988"/>
            <a:ext cx="1905000" cy="455612"/>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l" eaLnBrk="0" hangingPunct="0">
              <a:spcBef>
                <a:spcPct val="0"/>
              </a:spcBef>
              <a:defRPr sz="1300" b="0">
                <a:latin typeface="Times" pitchFamily="1" charset="0"/>
              </a:defRPr>
            </a:lvl1pPr>
          </a:lstStyle>
          <a:p>
            <a:endParaRPr lang="en-US"/>
          </a:p>
        </p:txBody>
      </p:sp>
      <p:sp>
        <p:nvSpPr>
          <p:cNvPr id="12" name="Rectangle 8"/>
          <p:cNvSpPr>
            <a:spLocks noChangeArrowheads="1"/>
          </p:cNvSpPr>
          <p:nvPr userDrawn="1"/>
        </p:nvSpPr>
        <p:spPr bwMode="auto">
          <a:xfrm>
            <a:off x="0" y="6151563"/>
            <a:ext cx="9144000" cy="706437"/>
          </a:xfrm>
          <a:prstGeom prst="rect">
            <a:avLst/>
          </a:prstGeom>
          <a:solidFill>
            <a:srgbClr val="000000"/>
          </a:solidFill>
          <a:ln w="9525">
            <a:noFill/>
            <a:miter lim="800000"/>
            <a:headEnd/>
            <a:tailEnd/>
          </a:ln>
          <a:effectLst/>
        </p:spPr>
        <p:txBody>
          <a:bodyPr lIns="0" tIns="0" rIns="0" bIns="0" anchor="ctr">
            <a:spAutoFit/>
          </a:bodyPr>
          <a:lstStyle/>
          <a:p>
            <a:endParaRPr lang="en-US"/>
          </a:p>
        </p:txBody>
      </p:sp>
      <p:sp>
        <p:nvSpPr>
          <p:cNvPr id="13" name="Rectangle 11"/>
          <p:cNvSpPr>
            <a:spLocks noChangeArrowheads="1"/>
          </p:cNvSpPr>
          <p:nvPr userDrawn="1"/>
        </p:nvSpPr>
        <p:spPr bwMode="ltGray">
          <a:xfrm>
            <a:off x="7823200" y="6430963"/>
            <a:ext cx="838200" cy="165100"/>
          </a:xfrm>
          <a:prstGeom prst="rect">
            <a:avLst/>
          </a:prstGeom>
          <a:noFill/>
          <a:ln w="9525">
            <a:noFill/>
            <a:miter lim="800000"/>
            <a:headEnd/>
            <a:tailEnd/>
          </a:ln>
          <a:effectLst/>
        </p:spPr>
        <p:txBody>
          <a:bodyPr lIns="0" tIns="0" rIns="0" bIns="0" anchor="ctr">
            <a:spAutoFit/>
          </a:bodyPr>
          <a:lstStyle/>
          <a:p>
            <a:pPr algn="r" eaLnBrk="0" hangingPunct="0">
              <a:lnSpc>
                <a:spcPts val="1300"/>
              </a:lnSpc>
              <a:spcBef>
                <a:spcPct val="0"/>
              </a:spcBef>
            </a:pPr>
            <a:fld id="{5AA1AC9C-678F-4F94-BEAA-24498E25E435}" type="slidenum">
              <a:rPr lang="en-US" sz="800">
                <a:solidFill>
                  <a:schemeClr val="bg1"/>
                </a:solidFill>
              </a:rPr>
              <a:pPr algn="r" eaLnBrk="0" hangingPunct="0">
                <a:lnSpc>
                  <a:spcPts val="1300"/>
                </a:lnSpc>
                <a:spcBef>
                  <a:spcPct val="0"/>
                </a:spcBef>
              </a:pPr>
              <a:t>‹#›</a:t>
            </a:fld>
            <a:endParaRPr lang="en-US" sz="800">
              <a:solidFill>
                <a:schemeClr val="bg1"/>
              </a:solidFill>
            </a:endParaRPr>
          </a:p>
        </p:txBody>
      </p:sp>
      <p:sp>
        <p:nvSpPr>
          <p:cNvPr id="14" name="Rectangle 73"/>
          <p:cNvSpPr>
            <a:spLocks noChangeArrowheads="1"/>
          </p:cNvSpPr>
          <p:nvPr userDrawn="1"/>
        </p:nvSpPr>
        <p:spPr bwMode="ltGray">
          <a:xfrm>
            <a:off x="6172200" y="6247268"/>
            <a:ext cx="2286000" cy="530902"/>
          </a:xfrm>
          <a:prstGeom prst="rect">
            <a:avLst/>
          </a:prstGeom>
          <a:noFill/>
          <a:ln w="9525">
            <a:noFill/>
            <a:miter lim="800000"/>
            <a:headEnd/>
            <a:tailEnd/>
          </a:ln>
          <a:effectLst/>
        </p:spPr>
        <p:txBody>
          <a:bodyPr lIns="45714" tIns="45714" rIns="45714" bIns="45714" anchor="ctr">
            <a:spAutoFit/>
          </a:bodyPr>
          <a:lstStyle/>
          <a:p>
            <a:pPr algn="l" eaLnBrk="0" hangingPunct="0">
              <a:spcBef>
                <a:spcPct val="0"/>
              </a:spcBef>
            </a:pPr>
            <a:r>
              <a:rPr lang="en-US" sz="900" b="1" dirty="0">
                <a:solidFill>
                  <a:schemeClr val="bg1"/>
                </a:solidFill>
              </a:rPr>
              <a:t>Supervised</a:t>
            </a:r>
            <a:r>
              <a:rPr lang="en-US" sz="900" b="1" baseline="0" dirty="0">
                <a:solidFill>
                  <a:schemeClr val="bg1"/>
                </a:solidFill>
              </a:rPr>
              <a:t> Learning for Provenance</a:t>
            </a:r>
            <a:endParaRPr lang="en-US" sz="900" b="0" dirty="0">
              <a:solidFill>
                <a:schemeClr val="bg1"/>
              </a:solidFill>
            </a:endParaRPr>
          </a:p>
          <a:p>
            <a:pPr algn="l" eaLnBrk="0" hangingPunct="0">
              <a:spcBef>
                <a:spcPct val="0"/>
              </a:spcBef>
            </a:pPr>
            <a:r>
              <a:rPr lang="en-US" sz="900" dirty="0">
                <a:solidFill>
                  <a:schemeClr val="bg1"/>
                </a:solidFill>
              </a:rPr>
              <a:t>Chaki,</a:t>
            </a:r>
            <a:r>
              <a:rPr lang="en-US" sz="900" baseline="0" dirty="0">
                <a:solidFill>
                  <a:schemeClr val="bg1"/>
                </a:solidFill>
              </a:rPr>
              <a:t> Cohen, Gurfinkel</a:t>
            </a:r>
            <a:r>
              <a:rPr lang="en-US" sz="900" dirty="0">
                <a:solidFill>
                  <a:schemeClr val="bg1"/>
                </a:solidFill>
              </a:rPr>
              <a:t>, Aug</a:t>
            </a:r>
            <a:r>
              <a:rPr lang="en-US" sz="900" baseline="0" dirty="0">
                <a:solidFill>
                  <a:schemeClr val="bg1"/>
                </a:solidFill>
              </a:rPr>
              <a:t> 22, 2011</a:t>
            </a:r>
            <a:endParaRPr lang="en-US" sz="700" dirty="0">
              <a:solidFill>
                <a:schemeClr val="bg1"/>
              </a:solidFill>
            </a:endParaRPr>
          </a:p>
          <a:p>
            <a:pPr algn="l" eaLnBrk="0" hangingPunct="0">
              <a:lnSpc>
                <a:spcPct val="150000"/>
              </a:lnSpc>
              <a:spcBef>
                <a:spcPct val="0"/>
              </a:spcBef>
            </a:pPr>
            <a:r>
              <a:rPr lang="en-US" sz="700" b="1" spc="0" dirty="0">
                <a:solidFill>
                  <a:schemeClr val="bg1"/>
                </a:solidFill>
              </a:rPr>
              <a:t>©</a:t>
            </a:r>
            <a:r>
              <a:rPr lang="en-US" sz="700" b="1" spc="0" baseline="0" dirty="0">
                <a:solidFill>
                  <a:schemeClr val="bg1"/>
                </a:solidFill>
              </a:rPr>
              <a:t> 2011 Carnegie Mellon University</a:t>
            </a:r>
            <a:endParaRPr lang="en-US" sz="700" b="0" spc="0" dirty="0">
              <a:solidFill>
                <a:schemeClr val="bg1"/>
              </a:solidFill>
            </a:endParaRPr>
          </a:p>
        </p:txBody>
      </p:sp>
      <p:pic>
        <p:nvPicPr>
          <p:cNvPr id="15" name="Picture 75" descr="SEI_CMU_1Line_White"/>
          <p:cNvPicPr>
            <a:picLocks noChangeAspect="1" noChangeArrowheads="1"/>
          </p:cNvPicPr>
          <p:nvPr userDrawn="1"/>
        </p:nvPicPr>
        <p:blipFill>
          <a:blip r:embed="rId13" cstate="print"/>
          <a:srcRect/>
          <a:stretch>
            <a:fillRect/>
          </a:stretch>
        </p:blipFill>
        <p:spPr bwMode="auto">
          <a:xfrm>
            <a:off x="438150" y="6338888"/>
            <a:ext cx="5581650" cy="346075"/>
          </a:xfrm>
          <a:prstGeom prst="rect">
            <a:avLst/>
          </a:prstGeom>
          <a:no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mailto:arie@cmu.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permission@sei.cmu.ed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ChangeArrowheads="1"/>
          </p:cNvSpPr>
          <p:nvPr/>
        </p:nvSpPr>
        <p:spPr bwMode="auto">
          <a:xfrm>
            <a:off x="4181475" y="5726113"/>
            <a:ext cx="184150" cy="396875"/>
          </a:xfrm>
          <a:prstGeom prst="rect">
            <a:avLst/>
          </a:prstGeom>
          <a:noFill/>
          <a:ln w="6350">
            <a:noFill/>
            <a:miter lim="800000"/>
            <a:headEnd/>
            <a:tailEnd/>
          </a:ln>
          <a:effectLst/>
        </p:spPr>
        <p:txBody>
          <a:bodyPr wrap="none" anchor="ctr">
            <a:spAutoFit/>
          </a:bodyPr>
          <a:lstStyle/>
          <a:p>
            <a:endParaRPr lang="en-US" b="0"/>
          </a:p>
        </p:txBody>
      </p:sp>
      <p:sp>
        <p:nvSpPr>
          <p:cNvPr id="875523" name="Rectangle 3"/>
          <p:cNvSpPr>
            <a:spLocks noGrp="1" noChangeArrowheads="1"/>
          </p:cNvSpPr>
          <p:nvPr>
            <p:ph type="ctrTitle"/>
          </p:nvPr>
        </p:nvSpPr>
        <p:spPr>
          <a:xfrm>
            <a:off x="1752600" y="1234282"/>
            <a:ext cx="5594648" cy="1211262"/>
          </a:xfrm>
        </p:spPr>
        <p:txBody>
          <a:bodyPr/>
          <a:lstStyle/>
          <a:p>
            <a:r>
              <a:rPr lang="en-US" dirty="0"/>
              <a:t>Regression Verification for Multi-Threaded Programs</a:t>
            </a:r>
          </a:p>
        </p:txBody>
      </p:sp>
      <p:sp>
        <p:nvSpPr>
          <p:cNvPr id="875524" name="Rectangle 4"/>
          <p:cNvSpPr>
            <a:spLocks noGrp="1" noChangeArrowheads="1"/>
          </p:cNvSpPr>
          <p:nvPr>
            <p:ph type="subTitle" idx="1"/>
          </p:nvPr>
        </p:nvSpPr>
        <p:spPr>
          <a:xfrm>
            <a:off x="2117725" y="4259868"/>
            <a:ext cx="4495800" cy="2133600"/>
          </a:xfrm>
        </p:spPr>
        <p:txBody>
          <a:bodyPr>
            <a:normAutofit/>
          </a:bodyPr>
          <a:lstStyle/>
          <a:p>
            <a:pPr algn="ctr"/>
            <a:r>
              <a:rPr lang="en-US" sz="2000" dirty="0" err="1"/>
              <a:t>Dagstuhl</a:t>
            </a:r>
            <a:r>
              <a:rPr lang="en-US" sz="2000" dirty="0"/>
              <a:t> Seminar on Program Equivalence</a:t>
            </a:r>
          </a:p>
          <a:p>
            <a:pPr algn="ctr"/>
            <a:r>
              <a:rPr lang="en-US" sz="2000" dirty="0"/>
              <a:t>April 2018</a:t>
            </a:r>
          </a:p>
          <a:p>
            <a:pPr algn="ctr"/>
            <a:endParaRPr lang="en-US" sz="2000" dirty="0"/>
          </a:p>
          <a:p>
            <a:pPr algn="ctr"/>
            <a:r>
              <a:rPr lang="en-US" sz="2000" dirty="0"/>
              <a:t>Originally presented at VMCAI 2012</a:t>
            </a:r>
          </a:p>
        </p:txBody>
      </p:sp>
      <p:sp>
        <p:nvSpPr>
          <p:cNvPr id="5" name="TextBox 4"/>
          <p:cNvSpPr txBox="1"/>
          <p:nvPr/>
        </p:nvSpPr>
        <p:spPr>
          <a:xfrm>
            <a:off x="1905000" y="2875006"/>
            <a:ext cx="3291286" cy="861774"/>
          </a:xfrm>
          <a:prstGeom prst="rect">
            <a:avLst/>
          </a:prstGeom>
          <a:noFill/>
        </p:spPr>
        <p:txBody>
          <a:bodyPr wrap="none" rtlCol="0">
            <a:spAutoFit/>
          </a:bodyPr>
          <a:lstStyle/>
          <a:p>
            <a:r>
              <a:rPr lang="en-US" b="0" dirty="0" err="1"/>
              <a:t>Arie</a:t>
            </a:r>
            <a:r>
              <a:rPr lang="en-US" b="0" dirty="0"/>
              <a:t> </a:t>
            </a:r>
            <a:r>
              <a:rPr lang="en-US" b="0" dirty="0" err="1"/>
              <a:t>Gurfinkel</a:t>
            </a:r>
            <a:r>
              <a:rPr lang="en-US" b="0" dirty="0"/>
              <a:t>, </a:t>
            </a:r>
            <a:r>
              <a:rPr lang="en-US" b="0" dirty="0" err="1"/>
              <a:t>Sagar</a:t>
            </a:r>
            <a:r>
              <a:rPr lang="en-US" b="0" dirty="0"/>
              <a:t> </a:t>
            </a:r>
            <a:r>
              <a:rPr lang="en-US" b="0" dirty="0" err="1"/>
              <a:t>Chaki</a:t>
            </a:r>
            <a:endParaRPr lang="en-US" b="0" dirty="0"/>
          </a:p>
          <a:p>
            <a:r>
              <a:rPr lang="en-US" b="0" strike="sngStrike" dirty="0">
                <a:solidFill>
                  <a:srgbClr val="CC0000"/>
                </a:solidFill>
              </a:rPr>
              <a:t>SEI/CMU</a:t>
            </a:r>
          </a:p>
        </p:txBody>
      </p:sp>
      <p:sp>
        <p:nvSpPr>
          <p:cNvPr id="6" name="TextBox 5"/>
          <p:cNvSpPr txBox="1"/>
          <p:nvPr/>
        </p:nvSpPr>
        <p:spPr>
          <a:xfrm>
            <a:off x="5440957" y="2863763"/>
            <a:ext cx="1906291" cy="861774"/>
          </a:xfrm>
          <a:prstGeom prst="rect">
            <a:avLst/>
          </a:prstGeom>
          <a:noFill/>
        </p:spPr>
        <p:txBody>
          <a:bodyPr wrap="none" rtlCol="0">
            <a:spAutoFit/>
          </a:bodyPr>
          <a:lstStyle/>
          <a:p>
            <a:r>
              <a:rPr lang="en-US" b="0" dirty="0" err="1"/>
              <a:t>Ofer</a:t>
            </a:r>
            <a:r>
              <a:rPr lang="en-US" b="0" dirty="0"/>
              <a:t> </a:t>
            </a:r>
            <a:r>
              <a:rPr lang="en-US" b="0" dirty="0" err="1"/>
              <a:t>Strichman</a:t>
            </a:r>
            <a:endParaRPr lang="en-US" b="0" dirty="0"/>
          </a:p>
          <a:p>
            <a:r>
              <a:rPr lang="en-US" b="0"/>
              <a:t>Technion</a:t>
            </a:r>
            <a:endParaRPr lang="en-US" b="0" dirty="0">
              <a:solidFill>
                <a:srgbClr val="CC0000"/>
              </a:solidFill>
            </a:endParaRPr>
          </a:p>
        </p:txBody>
      </p:sp>
      <p:sp>
        <p:nvSpPr>
          <p:cNvPr id="7" name="TextBox 6">
            <a:extLst>
              <a:ext uri="{FF2B5EF4-FFF2-40B4-BE49-F238E27FC236}">
                <a16:creationId xmlns:a16="http://schemas.microsoft.com/office/drawing/2014/main" id="{BFF12873-754F-A044-9A12-ADD6331AFE1F}"/>
              </a:ext>
            </a:extLst>
          </p:cNvPr>
          <p:cNvSpPr txBox="1"/>
          <p:nvPr/>
        </p:nvSpPr>
        <p:spPr>
          <a:xfrm>
            <a:off x="2057400" y="3686051"/>
            <a:ext cx="1201098" cy="400110"/>
          </a:xfrm>
          <a:prstGeom prst="rect">
            <a:avLst/>
          </a:prstGeom>
          <a:noFill/>
        </p:spPr>
        <p:txBody>
          <a:bodyPr wrap="none" rtlCol="0">
            <a:spAutoFit/>
          </a:bodyPr>
          <a:lstStyle/>
          <a:p>
            <a:r>
              <a:rPr lang="en-US" b="0" dirty="0"/>
              <a:t>Waterloo</a:t>
            </a:r>
          </a:p>
        </p:txBody>
      </p:sp>
      <p:sp>
        <p:nvSpPr>
          <p:cNvPr id="8" name="TextBox 7">
            <a:extLst>
              <a:ext uri="{FF2B5EF4-FFF2-40B4-BE49-F238E27FC236}">
                <a16:creationId xmlns:a16="http://schemas.microsoft.com/office/drawing/2014/main" id="{2D25F1EF-39AC-E349-ADF9-7120D75B3590}"/>
              </a:ext>
            </a:extLst>
          </p:cNvPr>
          <p:cNvSpPr txBox="1"/>
          <p:nvPr/>
        </p:nvSpPr>
        <p:spPr>
          <a:xfrm>
            <a:off x="3410898" y="3686051"/>
            <a:ext cx="2077813" cy="400110"/>
          </a:xfrm>
          <a:prstGeom prst="rect">
            <a:avLst/>
          </a:prstGeom>
          <a:noFill/>
        </p:spPr>
        <p:txBody>
          <a:bodyPr wrap="none" rtlCol="0">
            <a:spAutoFit/>
          </a:bodyPr>
          <a:lstStyle/>
          <a:p>
            <a:r>
              <a:rPr lang="en-US" b="0" dirty="0"/>
              <a:t>Mentor Graphics</a:t>
            </a:r>
          </a:p>
        </p:txBody>
      </p:sp>
    </p:spTree>
  </p:cSld>
  <p:clrMapOvr>
    <a:masterClrMapping/>
  </p:clrMapOvr>
  <p:transition advTm="12063"/>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p:txBody>
          <a:bodyPr/>
          <a:lstStyle/>
          <a:p>
            <a:r>
              <a:rPr lang="en-US" dirty="0"/>
              <a:t>Partial equivalence of </a:t>
            </a:r>
            <a:r>
              <a:rPr lang="en-US" dirty="0">
                <a:solidFill>
                  <a:schemeClr val="accent2">
                    <a:lumMod val="75000"/>
                  </a:schemeClr>
                </a:solidFill>
              </a:rPr>
              <a:t>multithreaded</a:t>
            </a:r>
            <a:r>
              <a:rPr lang="en-US" dirty="0"/>
              <a:t> programs</a:t>
            </a:r>
          </a:p>
        </p:txBody>
      </p:sp>
      <p:sp>
        <p:nvSpPr>
          <p:cNvPr id="708611" name="Rectangle 3"/>
          <p:cNvSpPr>
            <a:spLocks noGrp="1" noChangeArrowheads="1"/>
          </p:cNvSpPr>
          <p:nvPr>
            <p:ph idx="1"/>
          </p:nvPr>
        </p:nvSpPr>
        <p:spPr>
          <a:xfrm>
            <a:off x="533400" y="1295400"/>
            <a:ext cx="5562600" cy="4800600"/>
          </a:xfrm>
        </p:spPr>
        <p:txBody>
          <a:bodyPr/>
          <a:lstStyle/>
          <a:p>
            <a:r>
              <a:rPr lang="en-US" dirty="0"/>
              <a:t>P is a multi-threaded program (MTP)</a:t>
            </a:r>
          </a:p>
          <a:p>
            <a:r>
              <a:rPr lang="el-GR" dirty="0">
                <a:latin typeface="Arial Unicode MS" pitchFamily="34" charset="-128"/>
                <a:ea typeface="Arial Unicode MS" pitchFamily="34" charset="-128"/>
                <a:cs typeface="Arial Unicode MS" pitchFamily="34" charset="-128"/>
              </a:rPr>
              <a:t>Π</a:t>
            </a:r>
            <a:r>
              <a:rPr lang="en-US" dirty="0"/>
              <a:t>(P): the set of terminating computations of P</a:t>
            </a:r>
          </a:p>
          <a:p>
            <a:r>
              <a:rPr lang="en-US" dirty="0"/>
              <a:t>R(P): relates inputs and outputs defined by </a:t>
            </a:r>
            <a:r>
              <a:rPr lang="el-GR" dirty="0">
                <a:latin typeface="cmcsc10" pitchFamily="34" charset="0"/>
              </a:rPr>
              <a:t>Π</a:t>
            </a:r>
            <a:r>
              <a:rPr lang="en-US" dirty="0"/>
              <a:t>(P):</a:t>
            </a:r>
          </a:p>
          <a:p>
            <a:pPr lvl="1"/>
            <a:r>
              <a:rPr lang="en-US" dirty="0"/>
              <a:t>R(P) = { (</a:t>
            </a:r>
            <a:r>
              <a:rPr lang="en-US" i="1" dirty="0"/>
              <a:t>in</a:t>
            </a:r>
            <a:r>
              <a:rPr lang="en-US" dirty="0"/>
              <a:t>, </a:t>
            </a:r>
            <a:r>
              <a:rPr lang="en-US" i="1" dirty="0"/>
              <a:t>out</a:t>
            </a:r>
            <a:r>
              <a:rPr lang="en-US" dirty="0"/>
              <a:t>) | </a:t>
            </a:r>
            <a:r>
              <a:rPr lang="en-US" dirty="0">
                <a:latin typeface="Arial Unicode MS" pitchFamily="34" charset="-128"/>
                <a:ea typeface="Arial Unicode MS" pitchFamily="34" charset="-128"/>
                <a:cs typeface="Arial Unicode MS" pitchFamily="34" charset="-128"/>
              </a:rPr>
              <a:t>∃</a:t>
            </a:r>
            <a:r>
              <a:rPr lang="el-GR" dirty="0">
                <a:latin typeface="Arial Unicode MS" pitchFamily="34" charset="-128"/>
                <a:ea typeface="Arial Unicode MS" pitchFamily="34" charset="-128"/>
                <a:cs typeface="Arial Unicode MS" pitchFamily="34" charset="-128"/>
              </a:rPr>
              <a:t>π∈ Π</a:t>
            </a:r>
            <a:r>
              <a:rPr lang="en-US" dirty="0">
                <a:latin typeface="Arial Unicode MS" pitchFamily="34" charset="-128"/>
                <a:ea typeface="Arial Unicode MS" pitchFamily="34" charset="-128"/>
                <a:cs typeface="Arial Unicode MS" pitchFamily="34" charset="-128"/>
              </a:rPr>
              <a:t>(P</a:t>
            </a:r>
            <a:r>
              <a:rPr lang="en-US" dirty="0"/>
              <a:t>). </a:t>
            </a:r>
            <a:r>
              <a:rPr lang="el-GR" dirty="0">
                <a:latin typeface="Arial Unicode MS" pitchFamily="34" charset="-128"/>
                <a:ea typeface="Arial Unicode MS" pitchFamily="34" charset="-128"/>
                <a:cs typeface="Arial Unicode MS" pitchFamily="34" charset="-128"/>
              </a:rPr>
              <a:t>π</a:t>
            </a:r>
            <a:r>
              <a:rPr lang="en-US" dirty="0"/>
              <a:t> begins in </a:t>
            </a:r>
            <a:r>
              <a:rPr lang="en-US" i="1" dirty="0"/>
              <a:t>in</a:t>
            </a:r>
            <a:r>
              <a:rPr lang="en-US" dirty="0"/>
              <a:t> and   ends in </a:t>
            </a:r>
            <a:r>
              <a:rPr lang="en-US" i="1" dirty="0"/>
              <a:t>out</a:t>
            </a:r>
            <a:r>
              <a:rPr lang="en-US" dirty="0"/>
              <a:t> }</a:t>
            </a:r>
          </a:p>
          <a:p>
            <a:endParaRPr lang="en-US" dirty="0"/>
          </a:p>
          <a:p>
            <a:r>
              <a:rPr lang="en-US" dirty="0">
                <a:solidFill>
                  <a:schemeClr val="accent2">
                    <a:lumMod val="75000"/>
                  </a:schemeClr>
                </a:solidFill>
              </a:rPr>
              <a:t>Definition</a:t>
            </a:r>
            <a:r>
              <a:rPr lang="en-US" dirty="0"/>
              <a:t>: MTPs P</a:t>
            </a:r>
            <a:r>
              <a:rPr lang="en-US" baseline="-25000" dirty="0"/>
              <a:t>1</a:t>
            </a:r>
            <a:r>
              <a:rPr lang="en-US" dirty="0"/>
              <a:t>, P</a:t>
            </a:r>
            <a:r>
              <a:rPr lang="en-US" baseline="-25000" dirty="0"/>
              <a:t>2</a:t>
            </a:r>
            <a:r>
              <a:rPr lang="en-US" dirty="0"/>
              <a:t> are</a:t>
            </a:r>
            <a:r>
              <a:rPr lang="en-US" i="1" dirty="0"/>
              <a:t> </a:t>
            </a:r>
            <a:r>
              <a:rPr lang="en-US" i="1" dirty="0">
                <a:solidFill>
                  <a:schemeClr val="accent2">
                    <a:lumMod val="75000"/>
                  </a:schemeClr>
                </a:solidFill>
              </a:rPr>
              <a:t>partially equivalent</a:t>
            </a:r>
            <a:r>
              <a:rPr lang="en-US" dirty="0"/>
              <a:t> if R(P</a:t>
            </a:r>
            <a:r>
              <a:rPr lang="en-US" baseline="-25000" dirty="0"/>
              <a:t>1</a:t>
            </a:r>
            <a:r>
              <a:rPr lang="en-US" dirty="0"/>
              <a:t>) = R(P</a:t>
            </a:r>
            <a:r>
              <a:rPr lang="en-US" baseline="-25000" dirty="0"/>
              <a:t>2</a:t>
            </a:r>
            <a:r>
              <a:rPr lang="en-US" dirty="0"/>
              <a:t>)</a:t>
            </a:r>
          </a:p>
          <a:p>
            <a:pPr lvl="1"/>
            <a:r>
              <a:rPr lang="en-US" dirty="0"/>
              <a:t>denoted </a:t>
            </a:r>
            <a:r>
              <a:rPr lang="en-US" dirty="0" err="1"/>
              <a:t>p.e</a:t>
            </a:r>
            <a:r>
              <a:rPr lang="en-US" dirty="0"/>
              <a:t>. (P</a:t>
            </a:r>
            <a:r>
              <a:rPr lang="en-US" baseline="-25000" dirty="0"/>
              <a:t>1</a:t>
            </a:r>
            <a:r>
              <a:rPr lang="en-US" dirty="0"/>
              <a:t>, P</a:t>
            </a:r>
            <a:r>
              <a:rPr lang="en-US" baseline="-25000" dirty="0"/>
              <a:t>2</a:t>
            </a:r>
            <a:r>
              <a:rPr lang="en-US" dirty="0"/>
              <a:t>)</a:t>
            </a:r>
          </a:p>
          <a:p>
            <a:endParaRPr lang="en-US" dirty="0"/>
          </a:p>
          <a:p>
            <a:r>
              <a:rPr lang="en-US" dirty="0"/>
              <a:t>In our example P, is partially equivalent to itself</a:t>
            </a:r>
          </a:p>
          <a:p>
            <a:pPr lvl="1"/>
            <a:r>
              <a:rPr lang="en-US" dirty="0"/>
              <a:t>R(P) = </a:t>
            </a:r>
            <a:r>
              <a:rPr lang="en-US" sz="2400" dirty="0"/>
              <a:t>{</a:t>
            </a:r>
            <a:r>
              <a:rPr lang="en-US" dirty="0"/>
              <a:t>(n, n!), (n, 2 * n!) | n </a:t>
            </a:r>
            <a:r>
              <a:rPr lang="el-GR" dirty="0">
                <a:latin typeface="Arial Unicode MS" pitchFamily="34" charset="-128"/>
                <a:ea typeface="Arial Unicode MS" pitchFamily="34" charset="-128"/>
                <a:cs typeface="Arial Unicode MS" pitchFamily="34" charset="-128"/>
              </a:rPr>
              <a:t>∈</a:t>
            </a:r>
            <a:r>
              <a:rPr lang="en-US" dirty="0">
                <a:latin typeface="Arial Unicode MS" pitchFamily="34" charset="-128"/>
                <a:ea typeface="Arial Unicode MS" pitchFamily="34" charset="-128"/>
                <a:cs typeface="Arial Unicode MS" pitchFamily="34" charset="-128"/>
              </a:rPr>
              <a:t> </a:t>
            </a:r>
            <a:r>
              <a:rPr lang="en-US" dirty="0" err="1">
                <a:latin typeface="Arial Unicode MS" pitchFamily="34" charset="-128"/>
                <a:ea typeface="Arial Unicode MS" pitchFamily="34" charset="-128"/>
                <a:cs typeface="Arial Unicode MS" pitchFamily="34" charset="-128"/>
              </a:rPr>
              <a:t>nat</a:t>
            </a:r>
            <a:r>
              <a:rPr lang="en-US" dirty="0"/>
              <a:t> </a:t>
            </a:r>
            <a:r>
              <a:rPr lang="en-US" sz="2400" dirty="0"/>
              <a:t>}</a:t>
            </a:r>
            <a:endParaRPr lang="en-US" dirty="0"/>
          </a:p>
        </p:txBody>
      </p:sp>
      <p:sp>
        <p:nvSpPr>
          <p:cNvPr id="6" name="TextBox 5"/>
          <p:cNvSpPr txBox="1"/>
          <p:nvPr/>
        </p:nvSpPr>
        <p:spPr>
          <a:xfrm>
            <a:off x="6172200" y="1828800"/>
            <a:ext cx="2840842" cy="373948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l">
              <a:lnSpc>
                <a:spcPts val="1000"/>
              </a:lnSpc>
            </a:pPr>
            <a:endParaRPr lang="en-US" sz="1600" b="0" dirty="0">
              <a:latin typeface="Consolas" pitchFamily="49" charset="0"/>
              <a:cs typeface="Consolas" pitchFamily="49" charset="0"/>
            </a:endParaRPr>
          </a:p>
          <a:p>
            <a:pPr algn="l">
              <a:lnSpc>
                <a:spcPts val="1000"/>
              </a:lnSpc>
            </a:pP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base = 1;</a:t>
            </a:r>
          </a:p>
          <a:p>
            <a:pPr algn="l">
              <a:lnSpc>
                <a:spcPts val="1000"/>
              </a:lnSpc>
            </a:pPr>
            <a:endParaRPr lang="en-US" sz="1600" b="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void f</a:t>
            </a:r>
            <a:r>
              <a:rPr lang="en-US" sz="1600" b="0" baseline="-25000" dirty="0">
                <a:latin typeface="Consolas" pitchFamily="49" charset="0"/>
                <a:cs typeface="Consolas" pitchFamily="49" charset="0"/>
              </a:rPr>
              <a:t>1</a:t>
            </a:r>
            <a:r>
              <a:rPr lang="en-US" sz="1600" b="0" dirty="0">
                <a:latin typeface="Consolas" pitchFamily="49" charset="0"/>
                <a:cs typeface="Consolas" pitchFamily="49" charset="0"/>
              </a:rPr>
              <a:t>(</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n,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*r) {</a:t>
            </a:r>
          </a:p>
          <a:p>
            <a:pPr algn="l">
              <a:lnSpc>
                <a:spcPts val="1000"/>
              </a:lnSpc>
            </a:pPr>
            <a:r>
              <a:rPr lang="en-US" sz="1600" b="0" dirty="0">
                <a:latin typeface="Consolas" pitchFamily="49" charset="0"/>
                <a:cs typeface="Consolas" pitchFamily="49" charset="0"/>
              </a:rPr>
              <a:t>  if (n &lt; 1) *r = base;</a:t>
            </a:r>
          </a:p>
          <a:p>
            <a:pPr algn="l">
              <a:lnSpc>
                <a:spcPts val="1000"/>
              </a:lnSpc>
            </a:pPr>
            <a:r>
              <a:rPr lang="en-US" sz="1600" b="0" dirty="0">
                <a:latin typeface="Consolas" pitchFamily="49" charset="0"/>
                <a:cs typeface="Consolas" pitchFamily="49" charset="0"/>
              </a:rPr>
              <a:t>  else {</a:t>
            </a:r>
          </a:p>
          <a:p>
            <a:pPr algn="l">
              <a:lnSpc>
                <a:spcPts val="1000"/>
              </a:lnSpc>
            </a:pP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x;</a:t>
            </a:r>
          </a:p>
          <a:p>
            <a:pPr algn="l">
              <a:lnSpc>
                <a:spcPts val="1000"/>
              </a:lnSpc>
            </a:pPr>
            <a:r>
              <a:rPr lang="en-US" sz="1600" b="0" dirty="0">
                <a:latin typeface="Consolas" pitchFamily="49" charset="0"/>
                <a:cs typeface="Consolas" pitchFamily="49" charset="0"/>
              </a:rPr>
              <a:t>    f</a:t>
            </a:r>
            <a:r>
              <a:rPr lang="en-US" sz="1600" b="0" baseline="-25000" dirty="0">
                <a:latin typeface="Consolas" pitchFamily="49" charset="0"/>
                <a:cs typeface="Consolas" pitchFamily="49" charset="0"/>
              </a:rPr>
              <a:t>1</a:t>
            </a:r>
            <a:r>
              <a:rPr lang="en-US" sz="1600" b="0" dirty="0">
                <a:latin typeface="Consolas" pitchFamily="49" charset="0"/>
                <a:cs typeface="Consolas" pitchFamily="49" charset="0"/>
              </a:rPr>
              <a:t>(n-1, &amp;x);</a:t>
            </a:r>
          </a:p>
          <a:p>
            <a:pPr algn="l">
              <a:lnSpc>
                <a:spcPts val="1000"/>
              </a:lnSpc>
            </a:pPr>
            <a:r>
              <a:rPr lang="en-US" sz="1600" b="0" dirty="0">
                <a:latin typeface="Consolas" pitchFamily="49" charset="0"/>
                <a:cs typeface="Consolas" pitchFamily="49" charset="0"/>
              </a:rPr>
              <a:t>    *r = n * x;</a:t>
            </a:r>
          </a:p>
          <a:p>
            <a:pPr algn="l">
              <a:lnSpc>
                <a:spcPts val="1000"/>
              </a:lnSpc>
            </a:pPr>
            <a:r>
              <a:rPr lang="en-US" sz="1600" b="0" dirty="0">
                <a:latin typeface="Consolas" pitchFamily="49" charset="0"/>
                <a:cs typeface="Consolas" pitchFamily="49" charset="0"/>
              </a:rPr>
              <a:t>  }</a:t>
            </a:r>
          </a:p>
          <a:p>
            <a:pPr algn="l">
              <a:lnSpc>
                <a:spcPts val="1000"/>
              </a:lnSpc>
            </a:pPr>
            <a:r>
              <a:rPr lang="en-US" sz="1600" b="0" dirty="0">
                <a:latin typeface="Consolas" pitchFamily="49" charset="0"/>
                <a:cs typeface="Consolas" pitchFamily="49" charset="0"/>
              </a:rPr>
              <a:t>}</a:t>
            </a:r>
          </a:p>
          <a:p>
            <a:pPr algn="l">
              <a:lnSpc>
                <a:spcPts val="1000"/>
              </a:lnSpc>
            </a:pPr>
            <a:endParaRPr lang="en-US" sz="1600" b="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void f</a:t>
            </a:r>
            <a:r>
              <a:rPr lang="en-US" sz="1600" b="0" baseline="-25000" dirty="0">
                <a:latin typeface="Consolas" pitchFamily="49" charset="0"/>
                <a:cs typeface="Consolas" pitchFamily="49" charset="0"/>
              </a:rPr>
              <a:t>2</a:t>
            </a:r>
            <a:r>
              <a:rPr lang="en-US" sz="1600" b="0" dirty="0">
                <a:latin typeface="Consolas" pitchFamily="49" charset="0"/>
                <a:cs typeface="Consolas" pitchFamily="49" charset="0"/>
              </a:rPr>
              <a:t>() {</a:t>
            </a:r>
          </a:p>
          <a:p>
            <a:pPr algn="l">
              <a:lnSpc>
                <a:spcPts val="1000"/>
              </a:lnSpc>
            </a:pPr>
            <a:r>
              <a:rPr lang="en-US" sz="1600" b="0" dirty="0">
                <a:latin typeface="Consolas" pitchFamily="49" charset="0"/>
                <a:cs typeface="Consolas" pitchFamily="49" charset="0"/>
              </a:rPr>
              <a:t>  base = 2;</a:t>
            </a:r>
          </a:p>
          <a:p>
            <a:pPr algn="l">
              <a:lnSpc>
                <a:spcPts val="1000"/>
              </a:lnSpc>
            </a:pPr>
            <a:r>
              <a:rPr lang="en-US" sz="1600" b="0" dirty="0">
                <a:latin typeface="Consolas" pitchFamily="49" charset="0"/>
                <a:cs typeface="Consolas" pitchFamily="49"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8611">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8611">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CE08F-A7BF-3341-8A59-65603BFD54C2}"/>
              </a:ext>
            </a:extLst>
          </p:cNvPr>
          <p:cNvSpPr>
            <a:spLocks noGrp="1"/>
          </p:cNvSpPr>
          <p:nvPr>
            <p:ph type="title"/>
          </p:nvPr>
        </p:nvSpPr>
        <p:spPr>
          <a:xfrm>
            <a:off x="722313" y="2508409"/>
            <a:ext cx="7772400" cy="2215991"/>
          </a:xfrm>
        </p:spPr>
        <p:txBody>
          <a:bodyPr/>
          <a:lstStyle/>
          <a:p>
            <a:r>
              <a:rPr lang="en-US" dirty="0"/>
              <a:t>Sound proof rules for regression verification of multi-threaded programs </a:t>
            </a:r>
          </a:p>
        </p:txBody>
      </p:sp>
      <p:sp>
        <p:nvSpPr>
          <p:cNvPr id="6" name="Text Placeholder 5">
            <a:extLst>
              <a:ext uri="{FF2B5EF4-FFF2-40B4-BE49-F238E27FC236}">
                <a16:creationId xmlns:a16="http://schemas.microsoft.com/office/drawing/2014/main" id="{D4C7DF32-C253-3C4A-B887-B9B5AFB26621}"/>
              </a:ext>
            </a:extLst>
          </p:cNvPr>
          <p:cNvSpPr>
            <a:spLocks noGrp="1"/>
          </p:cNvSpPr>
          <p:nvPr>
            <p:ph type="body" idx="1"/>
          </p:nvPr>
        </p:nvSpPr>
        <p:spPr>
          <a:xfrm>
            <a:off x="722313" y="1008222"/>
            <a:ext cx="7772400" cy="1500187"/>
          </a:xfrm>
        </p:spPr>
        <p:txBody>
          <a:bodyPr/>
          <a:lstStyle/>
          <a:p>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6"/>
          <p:cNvSpPr>
            <a:spLocks noChangeArrowheads="1"/>
          </p:cNvSpPr>
          <p:nvPr/>
        </p:nvSpPr>
        <p:spPr bwMode="auto">
          <a:xfrm>
            <a:off x="5029200" y="1336675"/>
            <a:ext cx="1676400" cy="1314450"/>
          </a:xfrm>
          <a:prstGeom prst="rect">
            <a:avLst/>
          </a:prstGeom>
          <a:noFill/>
          <a:ln w="9525">
            <a:noFill/>
            <a:miter lim="800000"/>
            <a:headEnd/>
            <a:tailEnd/>
          </a:ln>
        </p:spPr>
        <p:txBody>
          <a:bodyPr>
            <a:spAutoFit/>
          </a:bodyPr>
          <a:lstStyle/>
          <a:p>
            <a:pPr algn="l" rtl="0"/>
            <a:r>
              <a:rPr lang="en-US" sz="1600" b="0" dirty="0">
                <a:latin typeface="Courier New" pitchFamily="49" charset="0"/>
                <a:cs typeface="Courier New" pitchFamily="49" charset="0"/>
              </a:rPr>
              <a:t>f2(</a:t>
            </a:r>
            <a:r>
              <a:rPr lang="en-US" sz="1600" b="0" dirty="0" err="1">
                <a:latin typeface="Courier New" pitchFamily="49" charset="0"/>
                <a:cs typeface="Courier New" pitchFamily="49" charset="0"/>
              </a:rPr>
              <a:t>int</a:t>
            </a:r>
            <a:r>
              <a:rPr lang="en-US" sz="1600" b="0" dirty="0">
                <a:latin typeface="Courier New" pitchFamily="49" charset="0"/>
                <a:cs typeface="Courier New" pitchFamily="49" charset="0"/>
              </a:rPr>
              <a:t> in) {</a:t>
            </a:r>
            <a:endParaRPr lang="en-US" sz="1600" b="0" i="1" dirty="0">
              <a:latin typeface="Courier New" pitchFamily="49" charset="0"/>
              <a:cs typeface="Courier New" pitchFamily="49" charset="0"/>
            </a:endParaRPr>
          </a:p>
          <a:p>
            <a:pPr algn="l" rtl="0"/>
            <a:r>
              <a:rPr lang="en-US" sz="1600" b="0" dirty="0">
                <a:latin typeface="Courier New" pitchFamily="49" charset="0"/>
                <a:cs typeface="Courier New" pitchFamily="49" charset="0"/>
              </a:rPr>
              <a:t>  </a:t>
            </a:r>
            <a:r>
              <a:rPr lang="en-US" sz="1600" dirty="0">
                <a:latin typeface="Courier New" pitchFamily="49" charset="0"/>
                <a:cs typeface="Courier New" pitchFamily="49" charset="0"/>
              </a:rPr>
              <a:t>x1</a:t>
            </a:r>
            <a:r>
              <a:rPr lang="en-US" sz="1600" b="0" dirty="0">
                <a:latin typeface="Courier New" pitchFamily="49" charset="0"/>
                <a:cs typeface="Courier New" pitchFamily="49" charset="0"/>
              </a:rPr>
              <a:t> = in;</a:t>
            </a:r>
          </a:p>
          <a:p>
            <a:pPr algn="l" rtl="0"/>
            <a:r>
              <a:rPr lang="en-US" sz="1600" b="0" dirty="0">
                <a:latin typeface="Courier New" pitchFamily="49" charset="0"/>
                <a:cs typeface="Courier New" pitchFamily="49" charset="0"/>
              </a:rPr>
              <a:t>  </a:t>
            </a:r>
            <a:r>
              <a:rPr lang="en-US" sz="1600" dirty="0">
                <a:latin typeface="Courier New" pitchFamily="49" charset="0"/>
                <a:cs typeface="Courier New" pitchFamily="49" charset="0"/>
              </a:rPr>
              <a:t>x2</a:t>
            </a:r>
            <a:r>
              <a:rPr lang="en-US" sz="1600" b="0" dirty="0">
                <a:latin typeface="Courier New" pitchFamily="49" charset="0"/>
                <a:cs typeface="Courier New" pitchFamily="49" charset="0"/>
              </a:rPr>
              <a:t> = in;</a:t>
            </a:r>
          </a:p>
          <a:p>
            <a:pPr algn="l" rtl="0"/>
            <a:r>
              <a:rPr lang="en-US" sz="1600" b="0" dirty="0">
                <a:latin typeface="Courier New" pitchFamily="49" charset="0"/>
                <a:cs typeface="Courier New" pitchFamily="49" charset="0"/>
              </a:rPr>
              <a:t>}</a:t>
            </a:r>
          </a:p>
          <a:p>
            <a:pPr algn="l" rtl="0"/>
            <a:endParaRPr lang="en-US" sz="1600" b="0" i="1" dirty="0">
              <a:latin typeface="Courier New" pitchFamily="49" charset="0"/>
              <a:cs typeface="Courier New" pitchFamily="49" charset="0"/>
            </a:endParaRPr>
          </a:p>
        </p:txBody>
      </p:sp>
      <p:sp>
        <p:nvSpPr>
          <p:cNvPr id="56324" name="Rectangle 2"/>
          <p:cNvSpPr>
            <a:spLocks noGrp="1" noChangeArrowheads="1"/>
          </p:cNvSpPr>
          <p:nvPr>
            <p:ph type="title" idx="4294967295"/>
          </p:nvPr>
        </p:nvSpPr>
        <p:spPr>
          <a:xfrm>
            <a:off x="457200" y="454025"/>
            <a:ext cx="8229600" cy="384175"/>
          </a:xfrm>
        </p:spPr>
        <p:txBody>
          <a:bodyPr/>
          <a:lstStyle/>
          <a:p>
            <a:pPr eaLnBrk="1" hangingPunct="1"/>
            <a:r>
              <a:rPr lang="en-US"/>
              <a:t>What affects partial equivalence of MTPs?</a:t>
            </a:r>
          </a:p>
        </p:txBody>
      </p:sp>
      <p:sp>
        <p:nvSpPr>
          <p:cNvPr id="81923" name="Rectangle 3"/>
          <p:cNvSpPr>
            <a:spLocks noGrp="1" noChangeArrowheads="1"/>
          </p:cNvSpPr>
          <p:nvPr>
            <p:ph type="body" idx="4294967295"/>
          </p:nvPr>
        </p:nvSpPr>
        <p:spPr>
          <a:xfrm>
            <a:off x="2133600" y="3581400"/>
            <a:ext cx="2895600" cy="3200400"/>
          </a:xfrm>
        </p:spPr>
        <p:txBody>
          <a:bodyPr/>
          <a:lstStyle/>
          <a:p>
            <a:pPr eaLnBrk="1" hangingPunct="1">
              <a:buFont typeface="Wingdings" pitchFamily="2" charset="2"/>
              <a:buNone/>
            </a:pPr>
            <a:r>
              <a:rPr lang="en-US" sz="1800" u="sng"/>
              <a:t>Before: </a:t>
            </a:r>
          </a:p>
          <a:p>
            <a:pPr eaLnBrk="1" hangingPunct="1">
              <a:buFont typeface="Wingdings" pitchFamily="2" charset="2"/>
              <a:buNone/>
            </a:pPr>
            <a:r>
              <a:rPr lang="en-US" sz="1600">
                <a:solidFill>
                  <a:schemeClr val="tx1"/>
                </a:solidFill>
                <a:latin typeface="Courier New" pitchFamily="49" charset="0"/>
                <a:cs typeface="Courier New" pitchFamily="49" charset="0"/>
              </a:rPr>
              <a:t>in</a:t>
            </a:r>
            <a:r>
              <a:rPr lang="en-US" sz="1800">
                <a:solidFill>
                  <a:schemeClr val="tx1"/>
                </a:solidFill>
              </a:rPr>
              <a:t> </a:t>
            </a:r>
            <a:r>
              <a:rPr lang="en-US" sz="1600">
                <a:solidFill>
                  <a:schemeClr val="tx1"/>
                </a:solidFill>
                <a:latin typeface="Courier New" pitchFamily="49" charset="0"/>
                <a:cs typeface="Courier New" pitchFamily="49" charset="0"/>
              </a:rPr>
              <a:t>= 1</a:t>
            </a:r>
          </a:p>
          <a:p>
            <a:pPr eaLnBrk="1" hangingPunct="1">
              <a:buFont typeface="Wingdings" pitchFamily="2" charset="2"/>
              <a:buNone/>
            </a:pPr>
            <a:r>
              <a:rPr lang="en-US" sz="1600">
                <a:solidFill>
                  <a:schemeClr val="tx1"/>
                </a:solidFill>
                <a:latin typeface="Courier New" pitchFamily="49" charset="0"/>
                <a:cs typeface="Courier New" pitchFamily="49" charset="0"/>
              </a:rPr>
              <a:t>o1</a:t>
            </a:r>
            <a:r>
              <a:rPr lang="en-US" sz="1800">
                <a:solidFill>
                  <a:schemeClr val="tx1"/>
                </a:solidFill>
              </a:rPr>
              <a:t> </a:t>
            </a:r>
            <a:r>
              <a:rPr lang="en-US" sz="1600">
                <a:solidFill>
                  <a:schemeClr val="tx1"/>
                </a:solidFill>
                <a:latin typeface="Courier New" pitchFamily="49" charset="0"/>
                <a:cs typeface="Courier New" pitchFamily="49" charset="0"/>
              </a:rPr>
              <a:t>= 1, o2 = 0;</a:t>
            </a:r>
          </a:p>
          <a:p>
            <a:pPr eaLnBrk="1" hangingPunct="1">
              <a:buFont typeface="Wingdings" pitchFamily="2" charset="2"/>
              <a:buNone/>
            </a:pPr>
            <a:endParaRPr lang="en-US" sz="1800">
              <a:solidFill>
                <a:schemeClr val="tx1"/>
              </a:solidFill>
            </a:endParaRPr>
          </a:p>
          <a:p>
            <a:pPr eaLnBrk="1" hangingPunct="1">
              <a:buFont typeface="Wingdings" pitchFamily="2" charset="2"/>
              <a:buNone/>
            </a:pPr>
            <a:r>
              <a:rPr lang="en-US" sz="1800">
                <a:solidFill>
                  <a:schemeClr val="tx1"/>
                </a:solidFill>
              </a:rPr>
              <a:t>(1, </a:t>
            </a:r>
            <a:r>
              <a:rPr lang="en-US" sz="1800">
                <a:solidFill>
                  <a:schemeClr val="tx1"/>
                </a:solidFill>
                <a:latin typeface="cmsy10" pitchFamily="34" charset="0"/>
              </a:rPr>
              <a:t>h</a:t>
            </a:r>
            <a:r>
              <a:rPr lang="en-US" sz="1800">
                <a:solidFill>
                  <a:schemeClr val="tx1"/>
                </a:solidFill>
              </a:rPr>
              <a:t>1, 0</a:t>
            </a:r>
            <a:r>
              <a:rPr lang="en-US" sz="1800">
                <a:solidFill>
                  <a:schemeClr val="tx1"/>
                </a:solidFill>
                <a:latin typeface="cmsy10" pitchFamily="34" charset="0"/>
              </a:rPr>
              <a:t>i</a:t>
            </a:r>
            <a:r>
              <a:rPr lang="en-US" sz="1800">
                <a:solidFill>
                  <a:schemeClr val="tx1"/>
                </a:solidFill>
              </a:rPr>
              <a:t>) </a:t>
            </a:r>
            <a:r>
              <a:rPr lang="en-US" sz="1800">
                <a:solidFill>
                  <a:schemeClr val="tx1"/>
                </a:solidFill>
                <a:latin typeface="cmsy10" pitchFamily="34" charset="0"/>
              </a:rPr>
              <a:t>2</a:t>
            </a:r>
            <a:r>
              <a:rPr lang="en-US" sz="1800">
                <a:solidFill>
                  <a:schemeClr val="tx1"/>
                </a:solidFill>
              </a:rPr>
              <a:t> R(p)</a:t>
            </a:r>
          </a:p>
        </p:txBody>
      </p:sp>
      <p:sp>
        <p:nvSpPr>
          <p:cNvPr id="56326" name="Rectangle 4"/>
          <p:cNvSpPr>
            <a:spLocks noChangeArrowheads="1"/>
          </p:cNvSpPr>
          <p:nvPr/>
        </p:nvSpPr>
        <p:spPr bwMode="auto">
          <a:xfrm>
            <a:off x="2895600" y="1336675"/>
            <a:ext cx="1676400" cy="1314450"/>
          </a:xfrm>
          <a:prstGeom prst="rect">
            <a:avLst/>
          </a:prstGeom>
          <a:noFill/>
          <a:ln w="9525">
            <a:noFill/>
            <a:miter lim="800000"/>
            <a:headEnd/>
            <a:tailEnd/>
          </a:ln>
        </p:spPr>
        <p:txBody>
          <a:bodyPr>
            <a:spAutoFit/>
          </a:bodyPr>
          <a:lstStyle/>
          <a:p>
            <a:pPr algn="l" rtl="0"/>
            <a:r>
              <a:rPr lang="en-US" sz="1600" b="0">
                <a:latin typeface="Courier New" pitchFamily="49" charset="0"/>
                <a:cs typeface="Courier New" pitchFamily="49" charset="0"/>
              </a:rPr>
              <a:t>f1() {</a:t>
            </a:r>
            <a:endParaRPr lang="en-US" sz="1600" b="0" i="1">
              <a:latin typeface="Courier New" pitchFamily="49" charset="0"/>
              <a:cs typeface="Courier New" pitchFamily="49" charset="0"/>
            </a:endParaRPr>
          </a:p>
          <a:p>
            <a:pPr algn="l" rtl="0"/>
            <a:r>
              <a:rPr lang="en-US" sz="1600" b="0">
                <a:latin typeface="Courier New" pitchFamily="49" charset="0"/>
                <a:cs typeface="Courier New" pitchFamily="49" charset="0"/>
              </a:rPr>
              <a:t>  o1 = </a:t>
            </a:r>
            <a:r>
              <a:rPr lang="en-US" sz="1600">
                <a:latin typeface="Courier New" pitchFamily="49" charset="0"/>
                <a:cs typeface="Courier New" pitchFamily="49" charset="0"/>
              </a:rPr>
              <a:t>x1</a:t>
            </a:r>
            <a:r>
              <a:rPr lang="en-US" sz="1600" b="0">
                <a:latin typeface="Courier New" pitchFamily="49" charset="0"/>
                <a:cs typeface="Courier New" pitchFamily="49" charset="0"/>
              </a:rPr>
              <a:t>;</a:t>
            </a:r>
          </a:p>
          <a:p>
            <a:pPr algn="l" rtl="0"/>
            <a:r>
              <a:rPr lang="en-US" sz="1600" b="0">
                <a:latin typeface="Courier New" pitchFamily="49" charset="0"/>
                <a:cs typeface="Courier New" pitchFamily="49" charset="0"/>
              </a:rPr>
              <a:t>  o2 = </a:t>
            </a:r>
            <a:r>
              <a:rPr lang="en-US" sz="1600">
                <a:latin typeface="Courier New" pitchFamily="49" charset="0"/>
                <a:cs typeface="Courier New" pitchFamily="49" charset="0"/>
              </a:rPr>
              <a:t>x2</a:t>
            </a:r>
            <a:r>
              <a:rPr lang="en-US" sz="1600" b="0">
                <a:latin typeface="Courier New" pitchFamily="49" charset="0"/>
                <a:cs typeface="Courier New" pitchFamily="49" charset="0"/>
              </a:rPr>
              <a:t>;</a:t>
            </a:r>
          </a:p>
          <a:p>
            <a:pPr algn="l" rtl="0"/>
            <a:r>
              <a:rPr lang="en-US" sz="1600" b="0">
                <a:latin typeface="Courier New" pitchFamily="49" charset="0"/>
                <a:cs typeface="Courier New" pitchFamily="49" charset="0"/>
              </a:rPr>
              <a:t>}</a:t>
            </a:r>
          </a:p>
          <a:p>
            <a:pPr algn="l" rtl="0"/>
            <a:endParaRPr lang="en-US" sz="1600" b="0" i="1">
              <a:latin typeface="Courier New" pitchFamily="49" charset="0"/>
              <a:cs typeface="Courier New" pitchFamily="49" charset="0"/>
            </a:endParaRPr>
          </a:p>
        </p:txBody>
      </p:sp>
      <p:sp>
        <p:nvSpPr>
          <p:cNvPr id="56327" name="Text Box 9"/>
          <p:cNvSpPr txBox="1">
            <a:spLocks noChangeArrowheads="1"/>
          </p:cNvSpPr>
          <p:nvPr/>
        </p:nvSpPr>
        <p:spPr bwMode="auto">
          <a:xfrm>
            <a:off x="4489450" y="1600200"/>
            <a:ext cx="327025" cy="396875"/>
          </a:xfrm>
          <a:prstGeom prst="rect">
            <a:avLst/>
          </a:prstGeom>
          <a:noFill/>
          <a:ln w="9525">
            <a:noFill/>
            <a:miter lim="800000"/>
            <a:headEnd/>
            <a:tailEnd/>
          </a:ln>
        </p:spPr>
        <p:txBody>
          <a:bodyPr wrap="none">
            <a:spAutoFit/>
          </a:bodyPr>
          <a:lstStyle/>
          <a:p>
            <a:pPr algn="r"/>
            <a:r>
              <a:rPr lang="en-US"/>
              <a:t>||</a:t>
            </a:r>
          </a:p>
        </p:txBody>
      </p:sp>
      <p:sp>
        <p:nvSpPr>
          <p:cNvPr id="56328" name="Text Box 10"/>
          <p:cNvSpPr txBox="1">
            <a:spLocks noChangeArrowheads="1"/>
          </p:cNvSpPr>
          <p:nvPr/>
        </p:nvSpPr>
        <p:spPr bwMode="auto">
          <a:xfrm>
            <a:off x="2890838" y="990600"/>
            <a:ext cx="1528762" cy="336550"/>
          </a:xfrm>
          <a:prstGeom prst="rect">
            <a:avLst/>
          </a:prstGeom>
          <a:noFill/>
          <a:ln w="9525">
            <a:noFill/>
            <a:miter lim="800000"/>
            <a:headEnd/>
            <a:tailEnd/>
          </a:ln>
        </p:spPr>
        <p:txBody>
          <a:bodyPr wrap="none">
            <a:spAutoFit/>
          </a:bodyPr>
          <a:lstStyle/>
          <a:p>
            <a:pPr algn="l" rtl="0"/>
            <a:r>
              <a:rPr lang="en-US" sz="1600">
                <a:latin typeface="Courier New" pitchFamily="49" charset="0"/>
                <a:cs typeface="Courier New" pitchFamily="49" charset="0"/>
              </a:rPr>
              <a:t>x1</a:t>
            </a:r>
            <a:r>
              <a:rPr lang="en-US" sz="1600" b="0">
                <a:latin typeface="Courier New" pitchFamily="49" charset="0"/>
                <a:cs typeface="Courier New" pitchFamily="49" charset="0"/>
              </a:rPr>
              <a:t> = </a:t>
            </a:r>
            <a:r>
              <a:rPr lang="en-US" sz="1600">
                <a:latin typeface="Courier New" pitchFamily="49" charset="0"/>
                <a:cs typeface="Courier New" pitchFamily="49" charset="0"/>
              </a:rPr>
              <a:t>x2</a:t>
            </a:r>
            <a:r>
              <a:rPr lang="en-US" sz="1600" b="0">
                <a:latin typeface="Courier New" pitchFamily="49" charset="0"/>
                <a:cs typeface="Courier New" pitchFamily="49" charset="0"/>
              </a:rPr>
              <a:t> = 0</a:t>
            </a:r>
          </a:p>
        </p:txBody>
      </p:sp>
      <p:sp>
        <p:nvSpPr>
          <p:cNvPr id="85000" name="Rectangle 11"/>
          <p:cNvSpPr>
            <a:spLocks noChangeArrowheads="1"/>
          </p:cNvSpPr>
          <p:nvPr/>
        </p:nvSpPr>
        <p:spPr bwMode="gray">
          <a:xfrm>
            <a:off x="5181600" y="3505200"/>
            <a:ext cx="2895600" cy="3200400"/>
          </a:xfrm>
          <a:prstGeom prst="rect">
            <a:avLst/>
          </a:prstGeom>
          <a:noFill/>
          <a:ln w="9525">
            <a:noFill/>
            <a:miter lim="800000"/>
            <a:headEnd/>
            <a:tailEnd/>
          </a:ln>
        </p:spPr>
        <p:txBody>
          <a:bodyPr lIns="0" tIns="0" rIns="0" bIns="0"/>
          <a:lstStyle/>
          <a:p>
            <a:pPr marL="271463" indent="-271463" algn="l" rtl="0" eaLnBrk="0" hangingPunct="0">
              <a:lnSpc>
                <a:spcPct val="95000"/>
              </a:lnSpc>
              <a:spcAft>
                <a:spcPct val="25000"/>
              </a:spcAft>
              <a:buSzPct val="70000"/>
              <a:buFont typeface="Wingdings" pitchFamily="2" charset="2"/>
              <a:buNone/>
            </a:pPr>
            <a:r>
              <a:rPr lang="en-US" sz="2200" b="0" u="sng">
                <a:solidFill>
                  <a:srgbClr val="333399"/>
                </a:solidFill>
              </a:rPr>
              <a:t>After:</a:t>
            </a:r>
          </a:p>
          <a:p>
            <a:pPr marL="271463" indent="-271463" algn="l" rtl="0" eaLnBrk="0" hangingPunct="0">
              <a:lnSpc>
                <a:spcPct val="95000"/>
              </a:lnSpc>
              <a:spcAft>
                <a:spcPct val="25000"/>
              </a:spcAft>
              <a:buSzPct val="70000"/>
              <a:buFont typeface="Wingdings" pitchFamily="2" charset="2"/>
              <a:buNone/>
            </a:pPr>
            <a:r>
              <a:rPr lang="en-US" sz="1600" b="0">
                <a:latin typeface="Courier New" pitchFamily="49" charset="0"/>
                <a:cs typeface="Courier New" pitchFamily="49" charset="0"/>
              </a:rPr>
              <a:t>in</a:t>
            </a:r>
            <a:r>
              <a:rPr lang="en-US" sz="1800" b="0"/>
              <a:t> </a:t>
            </a:r>
            <a:r>
              <a:rPr lang="en-US" sz="1600" b="0">
                <a:latin typeface="Courier New" pitchFamily="49" charset="0"/>
                <a:cs typeface="Courier New" pitchFamily="49" charset="0"/>
              </a:rPr>
              <a:t>= 1</a:t>
            </a:r>
          </a:p>
          <a:p>
            <a:pPr marL="271463" indent="-271463" algn="l" rtl="0" eaLnBrk="0" hangingPunct="0">
              <a:lnSpc>
                <a:spcPct val="95000"/>
              </a:lnSpc>
              <a:spcAft>
                <a:spcPct val="25000"/>
              </a:spcAft>
              <a:buSzPct val="70000"/>
              <a:buFont typeface="Wingdings" pitchFamily="2" charset="2"/>
              <a:buNone/>
            </a:pPr>
            <a:r>
              <a:rPr lang="en-US" sz="1600" b="0">
                <a:latin typeface="Courier New" pitchFamily="49" charset="0"/>
                <a:cs typeface="Courier New" pitchFamily="49" charset="0"/>
              </a:rPr>
              <a:t>o1</a:t>
            </a:r>
            <a:r>
              <a:rPr lang="en-US" sz="1800" b="0"/>
              <a:t> </a:t>
            </a:r>
            <a:r>
              <a:rPr lang="en-US" sz="1600" b="0">
                <a:latin typeface="Courier New" pitchFamily="49" charset="0"/>
                <a:cs typeface="Courier New" pitchFamily="49" charset="0"/>
              </a:rPr>
              <a:t>= 1</a:t>
            </a:r>
            <a:r>
              <a:rPr lang="en-US" sz="1800" b="0"/>
              <a:t> </a:t>
            </a:r>
            <a:r>
              <a:rPr lang="en-US" sz="1800" b="0">
                <a:latin typeface="cmsy10" pitchFamily="34" charset="0"/>
              </a:rPr>
              <a:t>)</a:t>
            </a:r>
            <a:r>
              <a:rPr lang="en-US" sz="1800" b="0"/>
              <a:t> </a:t>
            </a:r>
            <a:r>
              <a:rPr lang="en-US" sz="1600" b="0">
                <a:latin typeface="Courier New" pitchFamily="49" charset="0"/>
                <a:cs typeface="Courier New" pitchFamily="49" charset="0"/>
              </a:rPr>
              <a:t>o2</a:t>
            </a:r>
            <a:r>
              <a:rPr lang="en-US" sz="1800" b="0"/>
              <a:t> </a:t>
            </a:r>
            <a:r>
              <a:rPr lang="en-US" sz="1600" b="0">
                <a:latin typeface="Courier New" pitchFamily="49" charset="0"/>
                <a:cs typeface="Courier New" pitchFamily="49" charset="0"/>
              </a:rPr>
              <a:t>= 1</a:t>
            </a:r>
          </a:p>
          <a:p>
            <a:pPr marL="271463" indent="-271463" algn="l" rtl="0" eaLnBrk="0" hangingPunct="0">
              <a:lnSpc>
                <a:spcPct val="95000"/>
              </a:lnSpc>
              <a:spcAft>
                <a:spcPct val="25000"/>
              </a:spcAft>
              <a:buSzPct val="70000"/>
              <a:buFont typeface="Wingdings" pitchFamily="2" charset="2"/>
              <a:buNone/>
            </a:pPr>
            <a:endParaRPr lang="en-US" sz="1800" b="0"/>
          </a:p>
          <a:p>
            <a:pPr marL="271463" indent="-271463" algn="l" rtl="0" eaLnBrk="0" hangingPunct="0">
              <a:lnSpc>
                <a:spcPct val="95000"/>
              </a:lnSpc>
              <a:spcAft>
                <a:spcPct val="25000"/>
              </a:spcAft>
              <a:buSzPct val="70000"/>
              <a:buFont typeface="Wingdings" pitchFamily="2" charset="2"/>
              <a:buNone/>
            </a:pPr>
            <a:r>
              <a:rPr lang="en-US" sz="1800" b="0"/>
              <a:t>(1, </a:t>
            </a:r>
            <a:r>
              <a:rPr lang="en-US" sz="1800" b="0">
                <a:latin typeface="cmsy10" pitchFamily="34" charset="0"/>
              </a:rPr>
              <a:t>h</a:t>
            </a:r>
            <a:r>
              <a:rPr lang="en-US" sz="1800" b="0"/>
              <a:t>1, 0</a:t>
            </a:r>
            <a:r>
              <a:rPr lang="en-US" sz="1800" b="0">
                <a:latin typeface="cmsy10" pitchFamily="34" charset="0"/>
              </a:rPr>
              <a:t>i</a:t>
            </a:r>
            <a:r>
              <a:rPr lang="en-US" sz="1800" b="0"/>
              <a:t>) </a:t>
            </a:r>
            <a:r>
              <a:rPr lang="en-US" sz="1800" b="0">
                <a:latin typeface="Symbol" pitchFamily="18" charset="2"/>
                <a:sym typeface="Symbol" pitchFamily="18" charset="2"/>
              </a:rPr>
              <a:t></a:t>
            </a:r>
            <a:r>
              <a:rPr lang="en-US" sz="1800" b="0"/>
              <a:t> </a:t>
            </a:r>
            <a:r>
              <a:rPr lang="en-US" sz="1800" b="0">
                <a:latin typeface="Comic Sans MS" pitchFamily="66" charset="0"/>
              </a:rPr>
              <a:t>R(p)</a:t>
            </a:r>
          </a:p>
        </p:txBody>
      </p:sp>
      <p:sp>
        <p:nvSpPr>
          <p:cNvPr id="81937" name="Freeform 17"/>
          <p:cNvSpPr>
            <a:spLocks/>
          </p:cNvSpPr>
          <p:nvPr/>
        </p:nvSpPr>
        <p:spPr bwMode="auto">
          <a:xfrm>
            <a:off x="5105400" y="1947862"/>
            <a:ext cx="142875" cy="228600"/>
          </a:xfrm>
          <a:custGeom>
            <a:avLst/>
            <a:gdLst>
              <a:gd name="T0" fmla="*/ 204133430 w 90"/>
              <a:gd name="T1" fmla="*/ 362902445 h 144"/>
              <a:gd name="T2" fmla="*/ 2520950 w 90"/>
              <a:gd name="T3" fmla="*/ 219252806 h 144"/>
              <a:gd name="T4" fmla="*/ 226814085 w 90"/>
              <a:gd name="T5" fmla="*/ 0 h 144"/>
              <a:gd name="T6" fmla="*/ 0 60000 65536"/>
              <a:gd name="T7" fmla="*/ 0 60000 65536"/>
              <a:gd name="T8" fmla="*/ 0 60000 65536"/>
              <a:gd name="T9" fmla="*/ 0 w 90"/>
              <a:gd name="T10" fmla="*/ 0 h 144"/>
              <a:gd name="T11" fmla="*/ 90 w 90"/>
              <a:gd name="T12" fmla="*/ 144 h 144"/>
            </a:gdLst>
            <a:ahLst/>
            <a:cxnLst>
              <a:cxn ang="T6">
                <a:pos x="T0" y="T1"/>
              </a:cxn>
              <a:cxn ang="T7">
                <a:pos x="T2" y="T3"/>
              </a:cxn>
              <a:cxn ang="T8">
                <a:pos x="T4" y="T5"/>
              </a:cxn>
            </a:cxnLst>
            <a:rect l="T9" t="T10" r="T11" b="T12"/>
            <a:pathLst>
              <a:path w="90" h="144">
                <a:moveTo>
                  <a:pt x="81" y="144"/>
                </a:moveTo>
                <a:cubicBezTo>
                  <a:pt x="68" y="134"/>
                  <a:pt x="0" y="111"/>
                  <a:pt x="1" y="87"/>
                </a:cubicBezTo>
                <a:cubicBezTo>
                  <a:pt x="3" y="63"/>
                  <a:pt x="70" y="12"/>
                  <a:pt x="90" y="0"/>
                </a:cubicBezTo>
              </a:path>
            </a:pathLst>
          </a:custGeom>
          <a:noFill/>
          <a:ln w="9525">
            <a:solidFill>
              <a:srgbClr val="CC0000"/>
            </a:solidFill>
            <a:round/>
            <a:headEnd type="triangle" w="med" len="med"/>
            <a:tailEnd type="triangle" w="med" len="med"/>
          </a:ln>
        </p:spPr>
        <p:txBody>
          <a:bodyPr/>
          <a:lstStyle/>
          <a:p>
            <a:endParaRPr lang="he-IL"/>
          </a:p>
        </p:txBody>
      </p:sp>
      <p:sp>
        <p:nvSpPr>
          <p:cNvPr id="56331" name="Text Box 20"/>
          <p:cNvSpPr txBox="1">
            <a:spLocks noChangeArrowheads="1"/>
          </p:cNvSpPr>
          <p:nvPr/>
        </p:nvSpPr>
        <p:spPr bwMode="auto">
          <a:xfrm>
            <a:off x="3429000" y="2803525"/>
            <a:ext cx="2227263" cy="396875"/>
          </a:xfrm>
          <a:prstGeom prst="rect">
            <a:avLst/>
          </a:prstGeom>
          <a:noFill/>
          <a:ln w="9525">
            <a:noFill/>
            <a:miter lim="800000"/>
            <a:headEnd/>
            <a:tailEnd/>
          </a:ln>
        </p:spPr>
        <p:txBody>
          <a:bodyPr wrap="none">
            <a:spAutoFit/>
          </a:bodyPr>
          <a:lstStyle/>
          <a:p>
            <a:pPr algn="l" rtl="0"/>
            <a:r>
              <a:rPr lang="en-US">
                <a:solidFill>
                  <a:srgbClr val="333399"/>
                </a:solidFill>
              </a:rPr>
              <a:t>Swap </a:t>
            </a:r>
            <a:r>
              <a:rPr lang="en-US" u="sng">
                <a:solidFill>
                  <a:srgbClr val="333399"/>
                </a:solidFill>
              </a:rPr>
              <a:t>write</a:t>
            </a:r>
            <a:r>
              <a:rPr lang="en-US">
                <a:solidFill>
                  <a:srgbClr val="333399"/>
                </a:solidFill>
              </a:rPr>
              <a:t> order</a:t>
            </a:r>
          </a:p>
        </p:txBody>
      </p:sp>
      <p:sp>
        <p:nvSpPr>
          <p:cNvPr id="56332" name="Rectangle 22"/>
          <p:cNvSpPr>
            <a:spLocks noChangeArrowheads="1"/>
          </p:cNvSpPr>
          <p:nvPr/>
        </p:nvSpPr>
        <p:spPr bwMode="auto">
          <a:xfrm>
            <a:off x="2590800" y="1050925"/>
            <a:ext cx="4114800" cy="1676400"/>
          </a:xfrm>
          <a:prstGeom prst="rect">
            <a:avLst/>
          </a:prstGeom>
          <a:noFill/>
          <a:ln w="9525">
            <a:solidFill>
              <a:schemeClr val="tx1"/>
            </a:solidFill>
            <a:miter lim="800000"/>
            <a:headEnd/>
            <a:tailEnd/>
          </a:ln>
        </p:spPr>
        <p:txBody>
          <a:bodyPr wrap="none" anchor="ctr"/>
          <a:lstStyle/>
          <a:p>
            <a:pPr algn="r"/>
            <a:endParaRPr lang="he-IL"/>
          </a:p>
        </p:txBody>
      </p:sp>
      <p:sp>
        <p:nvSpPr>
          <p:cNvPr id="85004" name="Rectangle 12"/>
          <p:cNvSpPr>
            <a:spLocks noChangeArrowheads="1"/>
          </p:cNvSpPr>
          <p:nvPr/>
        </p:nvSpPr>
        <p:spPr bwMode="auto">
          <a:xfrm>
            <a:off x="5280025" y="1781175"/>
            <a:ext cx="1285875" cy="581025"/>
          </a:xfrm>
          <a:prstGeom prst="rect">
            <a:avLst/>
          </a:prstGeom>
          <a:solidFill>
            <a:schemeClr val="bg1"/>
          </a:solidFill>
          <a:ln w="9525">
            <a:noFill/>
            <a:miter lim="800000"/>
            <a:headEnd/>
            <a:tailEnd/>
          </a:ln>
        </p:spPr>
        <p:txBody>
          <a:bodyPr>
            <a:spAutoFit/>
          </a:bodyPr>
          <a:lstStyle/>
          <a:p>
            <a:pPr algn="l" rtl="0"/>
            <a:r>
              <a:rPr lang="en-US" sz="1600">
                <a:latin typeface="Courier New" pitchFamily="49" charset="0"/>
                <a:cs typeface="Courier New" pitchFamily="49" charset="0"/>
              </a:rPr>
              <a:t>x2 </a:t>
            </a:r>
            <a:r>
              <a:rPr lang="en-US" sz="1600" b="0">
                <a:latin typeface="Courier New" pitchFamily="49" charset="0"/>
                <a:cs typeface="Courier New" pitchFamily="49" charset="0"/>
              </a:rPr>
              <a:t>= in;</a:t>
            </a:r>
            <a:endParaRPr lang="en-US" sz="1600">
              <a:latin typeface="Courier New" pitchFamily="49" charset="0"/>
              <a:cs typeface="Courier New" pitchFamily="49" charset="0"/>
            </a:endParaRPr>
          </a:p>
          <a:p>
            <a:pPr algn="l" rtl="0"/>
            <a:r>
              <a:rPr lang="en-US" sz="1600">
                <a:latin typeface="Courier New" pitchFamily="49" charset="0"/>
                <a:cs typeface="Courier New" pitchFamily="49" charset="0"/>
              </a:rPr>
              <a:t>x1 </a:t>
            </a:r>
            <a:r>
              <a:rPr lang="en-US" sz="1600" b="0">
                <a:latin typeface="Courier New" pitchFamily="49" charset="0"/>
                <a:cs typeface="Courier New" pitchFamily="49" charset="0"/>
              </a:rPr>
              <a:t>= in;</a:t>
            </a:r>
          </a:p>
        </p:txBody>
      </p:sp>
    </p:spTree>
    <p:extLst>
      <p:ext uri="{BB962C8B-B14F-4D97-AF65-F5344CB8AC3E}">
        <p14:creationId xmlns:p14="http://schemas.microsoft.com/office/powerpoint/2010/main" val="1486074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37"/>
                                        </p:tgtEl>
                                        <p:attrNameLst>
                                          <p:attrName>style.visibility</p:attrName>
                                        </p:attrNameLst>
                                      </p:cBhvr>
                                      <p:to>
                                        <p:strVal val="visible"/>
                                      </p:to>
                                    </p:set>
                                    <p:animEffect transition="in" filter="blinds(horizontal)">
                                      <p:cBhvr>
                                        <p:cTn id="7" dur="500"/>
                                        <p:tgtEl>
                                          <p:spTgt spid="819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1937"/>
                                        </p:tgtEl>
                                      </p:cBhvr>
                                    </p:animEffect>
                                    <p:set>
                                      <p:cBhvr>
                                        <p:cTn id="12" dur="1" fill="hold">
                                          <p:stCondLst>
                                            <p:cond delay="499"/>
                                          </p:stCondLst>
                                        </p:cTn>
                                        <p:tgtEl>
                                          <p:spTgt spid="819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1923">
                                            <p:txEl>
                                              <p:pRg st="0" end="0"/>
                                            </p:txEl>
                                          </p:spTgt>
                                        </p:tgtEl>
                                        <p:attrNameLst>
                                          <p:attrName>style.visibility</p:attrName>
                                        </p:attrNameLst>
                                      </p:cBhvr>
                                      <p:to>
                                        <p:strVal val="visible"/>
                                      </p:to>
                                    </p:set>
                                    <p:animEffect transition="in" filter="blinds(horizontal)">
                                      <p:cBhvr>
                                        <p:cTn id="17" dur="500"/>
                                        <p:tgtEl>
                                          <p:spTgt spid="819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1923">
                                            <p:txEl>
                                              <p:pRg st="1" end="1"/>
                                            </p:txEl>
                                          </p:spTgt>
                                        </p:tgtEl>
                                        <p:attrNameLst>
                                          <p:attrName>style.visibility</p:attrName>
                                        </p:attrNameLst>
                                      </p:cBhvr>
                                      <p:to>
                                        <p:strVal val="visible"/>
                                      </p:to>
                                    </p:set>
                                    <p:animEffect transition="in" filter="blinds(horizontal)">
                                      <p:cBhvr>
                                        <p:cTn id="22" dur="500"/>
                                        <p:tgtEl>
                                          <p:spTgt spid="819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1923">
                                            <p:txEl>
                                              <p:pRg st="2" end="2"/>
                                            </p:txEl>
                                          </p:spTgt>
                                        </p:tgtEl>
                                        <p:attrNameLst>
                                          <p:attrName>style.visibility</p:attrName>
                                        </p:attrNameLst>
                                      </p:cBhvr>
                                      <p:to>
                                        <p:strVal val="visible"/>
                                      </p:to>
                                    </p:set>
                                    <p:animEffect transition="in" filter="blinds(horizontal)">
                                      <p:cBhvr>
                                        <p:cTn id="27" dur="500"/>
                                        <p:tgtEl>
                                          <p:spTgt spid="819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1923">
                                            <p:txEl>
                                              <p:pRg st="4" end="4"/>
                                            </p:txEl>
                                          </p:spTgt>
                                        </p:tgtEl>
                                        <p:attrNameLst>
                                          <p:attrName>style.visibility</p:attrName>
                                        </p:attrNameLst>
                                      </p:cBhvr>
                                      <p:to>
                                        <p:strVal val="visible"/>
                                      </p:to>
                                    </p:set>
                                    <p:animEffect transition="in" filter="blinds(horizontal)">
                                      <p:cBhvr>
                                        <p:cTn id="32" dur="500"/>
                                        <p:tgtEl>
                                          <p:spTgt spid="8192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2" nodeType="clickEffect">
                                  <p:stCondLst>
                                    <p:cond delay="0"/>
                                  </p:stCondLst>
                                  <p:childTnLst>
                                    <p:set>
                                      <p:cBhvr>
                                        <p:cTn id="36" dur="1" fill="hold">
                                          <p:stCondLst>
                                            <p:cond delay="0"/>
                                          </p:stCondLst>
                                        </p:cTn>
                                        <p:tgtEl>
                                          <p:spTgt spid="81937"/>
                                        </p:tgtEl>
                                        <p:attrNameLst>
                                          <p:attrName>style.visibility</p:attrName>
                                        </p:attrNameLst>
                                      </p:cBhvr>
                                      <p:to>
                                        <p:strVal val="visible"/>
                                      </p:to>
                                    </p:set>
                                    <p:animEffect transition="in" filter="blinds(horizontal)">
                                      <p:cBhvr>
                                        <p:cTn id="37" dur="500"/>
                                        <p:tgtEl>
                                          <p:spTgt spid="8193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3" nodeType="clickEffect">
                                  <p:stCondLst>
                                    <p:cond delay="0"/>
                                  </p:stCondLst>
                                  <p:childTnLst>
                                    <p:animEffect transition="out" filter="blinds(horizontal)">
                                      <p:cBhvr>
                                        <p:cTn id="41" dur="500"/>
                                        <p:tgtEl>
                                          <p:spTgt spid="81937"/>
                                        </p:tgtEl>
                                      </p:cBhvr>
                                    </p:animEffect>
                                    <p:set>
                                      <p:cBhvr>
                                        <p:cTn id="42" dur="1" fill="hold">
                                          <p:stCondLst>
                                            <p:cond delay="499"/>
                                          </p:stCondLst>
                                        </p:cTn>
                                        <p:tgtEl>
                                          <p:spTgt spid="819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85004"/>
                                        </p:tgtEl>
                                        <p:attrNameLst>
                                          <p:attrName>style.visibility</p:attrName>
                                        </p:attrNameLst>
                                      </p:cBhvr>
                                      <p:to>
                                        <p:strVal val="visible"/>
                                      </p:to>
                                    </p:set>
                                    <p:animEffect transition="in" filter="blinds(horizontal)">
                                      <p:cBhvr>
                                        <p:cTn id="47" dur="500"/>
                                        <p:tgtEl>
                                          <p:spTgt spid="8500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5000"/>
                                        </p:tgtEl>
                                        <p:attrNameLst>
                                          <p:attrName>style.visibility</p:attrName>
                                        </p:attrNameLst>
                                      </p:cBhvr>
                                      <p:to>
                                        <p:strVal val="visible"/>
                                      </p:to>
                                    </p:set>
                                    <p:animEffect transition="in" filter="blinds(horizontal)">
                                      <p:cBhvr>
                                        <p:cTn id="52" dur="500"/>
                                        <p:tgtEl>
                                          <p:spTgt spid="8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P spid="85000" grpId="0"/>
      <p:bldP spid="81937" grpId="0" animBg="1"/>
      <p:bldP spid="81937" grpId="1" animBg="1"/>
      <p:bldP spid="81937" grpId="2" animBg="1"/>
      <p:bldP spid="81937" grpId="3" animBg="1"/>
      <p:bldP spid="8500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2"/>
          <p:cNvSpPr>
            <a:spLocks noChangeArrowheads="1"/>
          </p:cNvSpPr>
          <p:nvPr/>
        </p:nvSpPr>
        <p:spPr bwMode="auto">
          <a:xfrm>
            <a:off x="2895600" y="1260475"/>
            <a:ext cx="1828800" cy="1314450"/>
          </a:xfrm>
          <a:prstGeom prst="rect">
            <a:avLst/>
          </a:prstGeom>
          <a:noFill/>
          <a:ln w="9525">
            <a:noFill/>
            <a:miter lim="800000"/>
            <a:headEnd/>
            <a:tailEnd/>
          </a:ln>
        </p:spPr>
        <p:txBody>
          <a:bodyPr>
            <a:spAutoFit/>
          </a:bodyPr>
          <a:lstStyle/>
          <a:p>
            <a:pPr algn="l" rtl="0"/>
            <a:r>
              <a:rPr lang="en-US" sz="1600" b="0">
                <a:latin typeface="Courier New" pitchFamily="49" charset="0"/>
                <a:cs typeface="Courier New" pitchFamily="49" charset="0"/>
              </a:rPr>
              <a:t>f1(int in1) {</a:t>
            </a:r>
            <a:endParaRPr lang="en-US" sz="1600" b="0" i="1">
              <a:latin typeface="Courier New" pitchFamily="49" charset="0"/>
              <a:cs typeface="Courier New" pitchFamily="49" charset="0"/>
            </a:endParaRPr>
          </a:p>
          <a:p>
            <a:pPr algn="l" rtl="0"/>
            <a:r>
              <a:rPr lang="en-US" sz="1600">
                <a:latin typeface="Courier New" pitchFamily="49" charset="0"/>
                <a:cs typeface="Courier New" pitchFamily="49" charset="0"/>
              </a:rPr>
              <a:t>  x1</a:t>
            </a:r>
            <a:r>
              <a:rPr lang="en-US" sz="1600" b="0">
                <a:latin typeface="Courier New" pitchFamily="49" charset="0"/>
                <a:cs typeface="Courier New" pitchFamily="49" charset="0"/>
              </a:rPr>
              <a:t> = in1;</a:t>
            </a:r>
          </a:p>
          <a:p>
            <a:pPr algn="l" rtl="0"/>
            <a:r>
              <a:rPr lang="en-US" sz="1600" b="0">
                <a:latin typeface="Courier New" pitchFamily="49" charset="0"/>
                <a:cs typeface="Courier New" pitchFamily="49" charset="0"/>
              </a:rPr>
              <a:t>  t1 = </a:t>
            </a:r>
            <a:r>
              <a:rPr lang="en-US" sz="1600">
                <a:latin typeface="Courier New" pitchFamily="49" charset="0"/>
                <a:cs typeface="Courier New" pitchFamily="49" charset="0"/>
              </a:rPr>
              <a:t>x2</a:t>
            </a:r>
            <a:r>
              <a:rPr lang="en-US" sz="1600" b="0">
                <a:latin typeface="Courier New" pitchFamily="49" charset="0"/>
                <a:cs typeface="Courier New" pitchFamily="49" charset="0"/>
              </a:rPr>
              <a:t>;  </a:t>
            </a:r>
          </a:p>
          <a:p>
            <a:pPr algn="l" rtl="0"/>
            <a:r>
              <a:rPr lang="en-US" sz="1600" b="0">
                <a:latin typeface="Courier New" pitchFamily="49" charset="0"/>
                <a:cs typeface="Courier New" pitchFamily="49" charset="0"/>
              </a:rPr>
              <a:t>  o1 = t1;</a:t>
            </a:r>
          </a:p>
          <a:p>
            <a:pPr algn="l" rtl="0"/>
            <a:r>
              <a:rPr lang="en-US" sz="1600" b="0">
                <a:latin typeface="Courier New" pitchFamily="49" charset="0"/>
                <a:cs typeface="Courier New" pitchFamily="49" charset="0"/>
              </a:rPr>
              <a:t>}</a:t>
            </a:r>
          </a:p>
        </p:txBody>
      </p:sp>
      <p:sp>
        <p:nvSpPr>
          <p:cNvPr id="57348" name="Rectangle 6"/>
          <p:cNvSpPr>
            <a:spLocks noChangeArrowheads="1"/>
          </p:cNvSpPr>
          <p:nvPr/>
        </p:nvSpPr>
        <p:spPr bwMode="auto">
          <a:xfrm>
            <a:off x="4876800" y="1276350"/>
            <a:ext cx="1828800" cy="1314450"/>
          </a:xfrm>
          <a:prstGeom prst="rect">
            <a:avLst/>
          </a:prstGeom>
          <a:noFill/>
          <a:ln w="9525">
            <a:noFill/>
            <a:miter lim="800000"/>
            <a:headEnd/>
            <a:tailEnd/>
          </a:ln>
        </p:spPr>
        <p:txBody>
          <a:bodyPr>
            <a:spAutoFit/>
          </a:bodyPr>
          <a:lstStyle/>
          <a:p>
            <a:pPr algn="l" rtl="0"/>
            <a:r>
              <a:rPr lang="en-US" sz="1600" b="0">
                <a:solidFill>
                  <a:srgbClr val="006600"/>
                </a:solidFill>
                <a:latin typeface="Courier New" pitchFamily="49" charset="0"/>
                <a:cs typeface="Courier New" pitchFamily="49" charset="0"/>
              </a:rPr>
              <a:t>f2(int in2) {</a:t>
            </a:r>
            <a:endParaRPr lang="en-US" sz="1600" b="0" i="1">
              <a:solidFill>
                <a:srgbClr val="006600"/>
              </a:solidFill>
              <a:latin typeface="Courier New" pitchFamily="49" charset="0"/>
              <a:cs typeface="Courier New" pitchFamily="49" charset="0"/>
            </a:endParaRPr>
          </a:p>
          <a:p>
            <a:pPr algn="l" rtl="0"/>
            <a:r>
              <a:rPr lang="en-US" sz="1600" b="0">
                <a:solidFill>
                  <a:srgbClr val="006600"/>
                </a:solidFill>
                <a:latin typeface="Courier New" pitchFamily="49" charset="0"/>
                <a:cs typeface="Courier New" pitchFamily="49" charset="0"/>
              </a:rPr>
              <a:t>  t2 = </a:t>
            </a:r>
            <a:r>
              <a:rPr lang="en-US" sz="1600">
                <a:solidFill>
                  <a:srgbClr val="006600"/>
                </a:solidFill>
                <a:latin typeface="Courier New" pitchFamily="49" charset="0"/>
                <a:cs typeface="Courier New" pitchFamily="49" charset="0"/>
              </a:rPr>
              <a:t>x1</a:t>
            </a:r>
            <a:r>
              <a:rPr lang="en-US" sz="1600" b="0">
                <a:solidFill>
                  <a:srgbClr val="006600"/>
                </a:solidFill>
                <a:latin typeface="Courier New" pitchFamily="49" charset="0"/>
                <a:cs typeface="Courier New" pitchFamily="49" charset="0"/>
              </a:rPr>
              <a:t>;</a:t>
            </a:r>
          </a:p>
          <a:p>
            <a:pPr algn="l" rtl="0"/>
            <a:r>
              <a:rPr lang="en-US" sz="1600" b="0">
                <a:solidFill>
                  <a:srgbClr val="006600"/>
                </a:solidFill>
                <a:latin typeface="Courier New" pitchFamily="49" charset="0"/>
                <a:cs typeface="Courier New" pitchFamily="49" charset="0"/>
              </a:rPr>
              <a:t>  </a:t>
            </a:r>
            <a:r>
              <a:rPr lang="en-US" sz="1600">
                <a:solidFill>
                  <a:srgbClr val="006600"/>
                </a:solidFill>
                <a:latin typeface="Courier New" pitchFamily="49" charset="0"/>
                <a:cs typeface="Courier New" pitchFamily="49" charset="0"/>
              </a:rPr>
              <a:t>x2</a:t>
            </a:r>
            <a:r>
              <a:rPr lang="en-US" sz="1600" b="0">
                <a:solidFill>
                  <a:srgbClr val="006600"/>
                </a:solidFill>
                <a:latin typeface="Courier New" pitchFamily="49" charset="0"/>
                <a:cs typeface="Courier New" pitchFamily="49" charset="0"/>
              </a:rPr>
              <a:t> = in2;</a:t>
            </a:r>
          </a:p>
          <a:p>
            <a:pPr algn="l" rtl="0"/>
            <a:r>
              <a:rPr lang="en-US" sz="1600" b="0">
                <a:solidFill>
                  <a:srgbClr val="006600"/>
                </a:solidFill>
                <a:latin typeface="Courier New" pitchFamily="49" charset="0"/>
                <a:cs typeface="Courier New" pitchFamily="49" charset="0"/>
              </a:rPr>
              <a:t>  o2 = t2;</a:t>
            </a:r>
          </a:p>
          <a:p>
            <a:pPr algn="l" rtl="0"/>
            <a:r>
              <a:rPr lang="en-US" sz="1600" b="0">
                <a:solidFill>
                  <a:srgbClr val="006600"/>
                </a:solidFill>
                <a:latin typeface="Courier New" pitchFamily="49" charset="0"/>
                <a:cs typeface="Courier New" pitchFamily="49" charset="0"/>
              </a:rPr>
              <a:t>}</a:t>
            </a:r>
            <a:endParaRPr lang="en-US" sz="1600" b="0" i="1">
              <a:solidFill>
                <a:srgbClr val="006600"/>
              </a:solidFill>
              <a:latin typeface="Courier New" pitchFamily="49" charset="0"/>
              <a:cs typeface="Courier New" pitchFamily="49" charset="0"/>
            </a:endParaRPr>
          </a:p>
        </p:txBody>
      </p:sp>
      <p:sp>
        <p:nvSpPr>
          <p:cNvPr id="2" name="Title 1">
            <a:extLst>
              <a:ext uri="{FF2B5EF4-FFF2-40B4-BE49-F238E27FC236}">
                <a16:creationId xmlns:a16="http://schemas.microsoft.com/office/drawing/2014/main" id="{E2EB44B1-30DC-F64F-A96D-053AA617093C}"/>
              </a:ext>
            </a:extLst>
          </p:cNvPr>
          <p:cNvSpPr>
            <a:spLocks noGrp="1"/>
          </p:cNvSpPr>
          <p:nvPr>
            <p:ph type="title"/>
          </p:nvPr>
        </p:nvSpPr>
        <p:spPr/>
        <p:txBody>
          <a:bodyPr/>
          <a:lstStyle/>
          <a:p>
            <a:r>
              <a:rPr lang="en-US" dirty="0"/>
              <a:t>What affects partial equivalence of MTPs?</a:t>
            </a:r>
          </a:p>
        </p:txBody>
      </p:sp>
      <p:sp>
        <p:nvSpPr>
          <p:cNvPr id="81923" name="Rectangle 3"/>
          <p:cNvSpPr>
            <a:spLocks noGrp="1" noChangeArrowheads="1"/>
          </p:cNvSpPr>
          <p:nvPr>
            <p:ph type="body" idx="4294967295"/>
          </p:nvPr>
        </p:nvSpPr>
        <p:spPr>
          <a:xfrm>
            <a:off x="6248400" y="3656013"/>
            <a:ext cx="2895600" cy="3200400"/>
          </a:xfrm>
        </p:spPr>
        <p:txBody>
          <a:bodyPr/>
          <a:lstStyle/>
          <a:p>
            <a:pPr eaLnBrk="1" hangingPunct="1">
              <a:buFont typeface="Wingdings" pitchFamily="2" charset="2"/>
              <a:buNone/>
            </a:pPr>
            <a:r>
              <a:rPr lang="en-US" sz="1800" u="sng"/>
              <a:t>After: </a:t>
            </a:r>
          </a:p>
          <a:p>
            <a:pPr eaLnBrk="1" hangingPunct="1">
              <a:buFont typeface="Wingdings" pitchFamily="2" charset="2"/>
              <a:buNone/>
            </a:pPr>
            <a:r>
              <a:rPr lang="en-US" sz="1600">
                <a:solidFill>
                  <a:schemeClr val="tx1"/>
                </a:solidFill>
                <a:latin typeface="Courier New" pitchFamily="49" charset="0"/>
                <a:cs typeface="Courier New" pitchFamily="49" charset="0"/>
              </a:rPr>
              <a:t>in1</a:t>
            </a:r>
            <a:r>
              <a:rPr lang="en-US" sz="1800">
                <a:solidFill>
                  <a:schemeClr val="tx1"/>
                </a:solidFill>
              </a:rPr>
              <a:t> </a:t>
            </a:r>
            <a:r>
              <a:rPr lang="en-US" sz="1600">
                <a:solidFill>
                  <a:schemeClr val="tx1"/>
                </a:solidFill>
                <a:latin typeface="Courier New" pitchFamily="49" charset="0"/>
                <a:cs typeface="Courier New" pitchFamily="49" charset="0"/>
              </a:rPr>
              <a:t>= 1, in2 = 2</a:t>
            </a:r>
          </a:p>
          <a:p>
            <a:pPr eaLnBrk="1" hangingPunct="1">
              <a:buFont typeface="Wingdings" pitchFamily="2" charset="2"/>
              <a:buNone/>
            </a:pPr>
            <a:r>
              <a:rPr lang="en-US" sz="1600">
                <a:solidFill>
                  <a:srgbClr val="006600"/>
                </a:solidFill>
                <a:latin typeface="Courier New" pitchFamily="49" charset="0"/>
                <a:cs typeface="Courier New" pitchFamily="49" charset="0"/>
              </a:rPr>
              <a:t>o2 = 1</a:t>
            </a:r>
            <a:r>
              <a:rPr lang="en-US" sz="1600">
                <a:solidFill>
                  <a:schemeClr val="tx1"/>
                </a:solidFill>
                <a:latin typeface="Courier New" pitchFamily="49" charset="0"/>
                <a:cs typeface="Courier New" pitchFamily="49" charset="0"/>
              </a:rPr>
              <a:t> </a:t>
            </a:r>
            <a:r>
              <a:rPr lang="en-US" sz="1800">
                <a:solidFill>
                  <a:schemeClr val="tx1"/>
                </a:solidFill>
                <a:latin typeface="cmsy10" pitchFamily="34" charset="0"/>
                <a:ea typeface="ＭＳ Ｐゴシック"/>
                <a:cs typeface="ＭＳ Ｐゴシック"/>
              </a:rPr>
              <a:t>)</a:t>
            </a:r>
            <a:r>
              <a:rPr lang="en-US" sz="1600">
                <a:solidFill>
                  <a:schemeClr val="tx1"/>
                </a:solidFill>
                <a:latin typeface="Courier New" pitchFamily="49" charset="0"/>
                <a:cs typeface="Courier New" pitchFamily="49" charset="0"/>
              </a:rPr>
              <a:t> </a:t>
            </a:r>
          </a:p>
          <a:p>
            <a:pPr eaLnBrk="1" hangingPunct="1">
              <a:buFont typeface="Wingdings" pitchFamily="2" charset="2"/>
              <a:buNone/>
            </a:pPr>
            <a:r>
              <a:rPr lang="en-US" sz="1600">
                <a:solidFill>
                  <a:schemeClr val="tx1"/>
                </a:solidFill>
                <a:latin typeface="Courier New" pitchFamily="49" charset="0"/>
                <a:cs typeface="Courier New" pitchFamily="49" charset="0"/>
              </a:rPr>
              <a:t>x1 = 1 &lt; </a:t>
            </a:r>
            <a:r>
              <a:rPr lang="en-US" sz="1600">
                <a:solidFill>
                  <a:srgbClr val="006600"/>
                </a:solidFill>
                <a:latin typeface="Courier New" pitchFamily="49" charset="0"/>
                <a:cs typeface="Courier New" pitchFamily="49" charset="0"/>
              </a:rPr>
              <a:t>t2 = x1</a:t>
            </a:r>
            <a:r>
              <a:rPr lang="en-US" sz="1600">
                <a:solidFill>
                  <a:schemeClr val="tx1"/>
                </a:solidFill>
                <a:latin typeface="Courier New" pitchFamily="49" charset="0"/>
                <a:cs typeface="Courier New" pitchFamily="49" charset="0"/>
              </a:rPr>
              <a:t> </a:t>
            </a:r>
            <a:r>
              <a:rPr lang="en-US" sz="1800">
                <a:solidFill>
                  <a:schemeClr val="tx1"/>
                </a:solidFill>
                <a:latin typeface="cmsy10" pitchFamily="34" charset="0"/>
                <a:ea typeface="ＭＳ Ｐゴシック"/>
                <a:cs typeface="ＭＳ Ｐゴシック"/>
              </a:rPr>
              <a:t>)</a:t>
            </a:r>
            <a:endParaRPr lang="en-US" sz="1600">
              <a:solidFill>
                <a:schemeClr val="tx1"/>
              </a:solidFill>
              <a:latin typeface="Courier New" pitchFamily="49" charset="0"/>
              <a:cs typeface="Courier New" pitchFamily="49" charset="0"/>
            </a:endParaRPr>
          </a:p>
          <a:p>
            <a:pPr eaLnBrk="1" hangingPunct="1">
              <a:buFont typeface="Wingdings" pitchFamily="2" charset="2"/>
              <a:buNone/>
            </a:pPr>
            <a:r>
              <a:rPr lang="en-US" sz="1600">
                <a:solidFill>
                  <a:schemeClr val="tx1"/>
                </a:solidFill>
                <a:latin typeface="Courier New" pitchFamily="49" charset="0"/>
                <a:cs typeface="Courier New" pitchFamily="49" charset="0"/>
              </a:rPr>
              <a:t>t1 = 0 </a:t>
            </a:r>
            <a:r>
              <a:rPr lang="en-US" sz="1800">
                <a:solidFill>
                  <a:schemeClr val="tx1"/>
                </a:solidFill>
                <a:latin typeface="cmsy10" pitchFamily="34" charset="0"/>
                <a:ea typeface="ＭＳ Ｐゴシック"/>
                <a:cs typeface="ＭＳ Ｐゴシック"/>
              </a:rPr>
              <a:t>)</a:t>
            </a:r>
            <a:endParaRPr lang="en-US" sz="1600">
              <a:solidFill>
                <a:schemeClr val="tx1"/>
              </a:solidFill>
              <a:latin typeface="Courier New" pitchFamily="49" charset="0"/>
              <a:cs typeface="Courier New" pitchFamily="49" charset="0"/>
            </a:endParaRPr>
          </a:p>
          <a:p>
            <a:pPr eaLnBrk="1" hangingPunct="1">
              <a:buFont typeface="Wingdings" pitchFamily="2" charset="2"/>
              <a:buNone/>
            </a:pPr>
            <a:r>
              <a:rPr lang="en-US" sz="1600">
                <a:solidFill>
                  <a:schemeClr val="tx1"/>
                </a:solidFill>
                <a:latin typeface="Courier New" pitchFamily="49" charset="0"/>
                <a:cs typeface="Courier New" pitchFamily="49" charset="0"/>
              </a:rPr>
              <a:t>o1 = 0</a:t>
            </a:r>
          </a:p>
          <a:p>
            <a:pPr eaLnBrk="1" hangingPunct="1">
              <a:buFont typeface="Wingdings" pitchFamily="2" charset="2"/>
              <a:buNone/>
            </a:pPr>
            <a:r>
              <a:rPr lang="en-US" sz="1800">
                <a:solidFill>
                  <a:schemeClr val="tx1"/>
                </a:solidFill>
                <a:ea typeface="ＭＳ Ｐゴシック"/>
                <a:cs typeface="ＭＳ Ｐゴシック"/>
              </a:rPr>
              <a:t>(</a:t>
            </a:r>
            <a:r>
              <a:rPr lang="en-US" sz="1800">
                <a:solidFill>
                  <a:schemeClr val="tx1"/>
                </a:solidFill>
                <a:latin typeface="cmsy10" pitchFamily="34" charset="0"/>
                <a:ea typeface="ＭＳ Ｐゴシック"/>
                <a:cs typeface="ＭＳ Ｐゴシック"/>
              </a:rPr>
              <a:t>h</a:t>
            </a:r>
            <a:r>
              <a:rPr lang="en-US" sz="1800">
                <a:solidFill>
                  <a:schemeClr val="tx1"/>
                </a:solidFill>
                <a:ea typeface="ＭＳ Ｐゴシック"/>
                <a:cs typeface="ＭＳ Ｐゴシック"/>
              </a:rPr>
              <a:t>1,2</a:t>
            </a:r>
            <a:r>
              <a:rPr lang="en-US" sz="1800">
                <a:solidFill>
                  <a:schemeClr val="tx1"/>
                </a:solidFill>
                <a:latin typeface="cmsy10" pitchFamily="34" charset="0"/>
                <a:ea typeface="ＭＳ Ｐゴシック"/>
                <a:cs typeface="ＭＳ Ｐゴシック"/>
              </a:rPr>
              <a:t>i</a:t>
            </a:r>
            <a:r>
              <a:rPr lang="en-US" sz="1800">
                <a:solidFill>
                  <a:schemeClr val="tx1"/>
                </a:solidFill>
                <a:ea typeface="ＭＳ Ｐゴシック"/>
                <a:cs typeface="ＭＳ Ｐゴシック"/>
              </a:rPr>
              <a:t>, </a:t>
            </a:r>
            <a:r>
              <a:rPr lang="en-US" sz="1800">
                <a:solidFill>
                  <a:schemeClr val="tx1"/>
                </a:solidFill>
                <a:latin typeface="cmsy10" pitchFamily="34" charset="0"/>
                <a:ea typeface="ＭＳ Ｐゴシック"/>
                <a:cs typeface="ＭＳ Ｐゴシック"/>
              </a:rPr>
              <a:t>h</a:t>
            </a:r>
            <a:r>
              <a:rPr lang="en-US" sz="1800">
                <a:solidFill>
                  <a:schemeClr val="tx1"/>
                </a:solidFill>
                <a:ea typeface="ＭＳ Ｐゴシック"/>
                <a:cs typeface="ＭＳ Ｐゴシック"/>
              </a:rPr>
              <a:t>2,1</a:t>
            </a:r>
            <a:r>
              <a:rPr lang="en-US" sz="1800">
                <a:solidFill>
                  <a:schemeClr val="tx1"/>
                </a:solidFill>
                <a:latin typeface="cmsy10" pitchFamily="34" charset="0"/>
                <a:ea typeface="ＭＳ Ｐゴシック"/>
                <a:cs typeface="ＭＳ Ｐゴシック"/>
              </a:rPr>
              <a:t>i</a:t>
            </a:r>
            <a:r>
              <a:rPr lang="en-US" sz="1800">
                <a:solidFill>
                  <a:schemeClr val="tx1"/>
                </a:solidFill>
                <a:ea typeface="ＭＳ Ｐゴシック"/>
                <a:cs typeface="ＭＳ Ｐゴシック"/>
              </a:rPr>
              <a:t>) </a:t>
            </a:r>
            <a:r>
              <a:rPr lang="en-US" sz="1800">
                <a:solidFill>
                  <a:schemeClr val="tx1"/>
                </a:solidFill>
                <a:latin typeface="Symbol" pitchFamily="18" charset="2"/>
                <a:ea typeface="ＭＳ Ｐゴシック"/>
                <a:cs typeface="ＭＳ Ｐゴシック"/>
                <a:sym typeface="Symbol" pitchFamily="18" charset="2"/>
              </a:rPr>
              <a:t></a:t>
            </a:r>
            <a:r>
              <a:rPr lang="en-US" sz="1800">
                <a:solidFill>
                  <a:schemeClr val="tx1"/>
                </a:solidFill>
                <a:ea typeface="ＭＳ Ｐゴシック"/>
                <a:cs typeface="ＭＳ Ｐゴシック"/>
              </a:rPr>
              <a:t> R(p)</a:t>
            </a:r>
          </a:p>
          <a:p>
            <a:pPr eaLnBrk="1" hangingPunct="1">
              <a:buFont typeface="Wingdings" pitchFamily="2" charset="2"/>
              <a:buNone/>
            </a:pPr>
            <a:endParaRPr lang="en-US" sz="1800">
              <a:solidFill>
                <a:schemeClr val="tx1"/>
              </a:solidFill>
            </a:endParaRPr>
          </a:p>
        </p:txBody>
      </p:sp>
      <p:sp>
        <p:nvSpPr>
          <p:cNvPr id="57350" name="Text Box 9"/>
          <p:cNvSpPr txBox="1">
            <a:spLocks noChangeArrowheads="1"/>
          </p:cNvSpPr>
          <p:nvPr/>
        </p:nvSpPr>
        <p:spPr bwMode="auto">
          <a:xfrm>
            <a:off x="4489450" y="1600200"/>
            <a:ext cx="327025" cy="396875"/>
          </a:xfrm>
          <a:prstGeom prst="rect">
            <a:avLst/>
          </a:prstGeom>
          <a:noFill/>
          <a:ln w="9525">
            <a:noFill/>
            <a:miter lim="800000"/>
            <a:headEnd/>
            <a:tailEnd/>
          </a:ln>
        </p:spPr>
        <p:txBody>
          <a:bodyPr wrap="none">
            <a:spAutoFit/>
          </a:bodyPr>
          <a:lstStyle/>
          <a:p>
            <a:pPr algn="r"/>
            <a:r>
              <a:rPr lang="en-US"/>
              <a:t>||</a:t>
            </a:r>
          </a:p>
        </p:txBody>
      </p:sp>
      <p:sp>
        <p:nvSpPr>
          <p:cNvPr id="57351" name="Text Box 10"/>
          <p:cNvSpPr txBox="1">
            <a:spLocks noChangeArrowheads="1"/>
          </p:cNvSpPr>
          <p:nvPr/>
        </p:nvSpPr>
        <p:spPr bwMode="auto">
          <a:xfrm>
            <a:off x="2890838" y="990600"/>
            <a:ext cx="1528762" cy="336550"/>
          </a:xfrm>
          <a:prstGeom prst="rect">
            <a:avLst/>
          </a:prstGeom>
          <a:noFill/>
          <a:ln w="9525">
            <a:noFill/>
            <a:miter lim="800000"/>
            <a:headEnd/>
            <a:tailEnd/>
          </a:ln>
        </p:spPr>
        <p:txBody>
          <a:bodyPr wrap="none">
            <a:spAutoFit/>
          </a:bodyPr>
          <a:lstStyle/>
          <a:p>
            <a:pPr algn="l" rtl="0"/>
            <a:r>
              <a:rPr lang="en-US" sz="1600">
                <a:latin typeface="Courier New" pitchFamily="49" charset="0"/>
                <a:cs typeface="Courier New" pitchFamily="49" charset="0"/>
              </a:rPr>
              <a:t>x1</a:t>
            </a:r>
            <a:r>
              <a:rPr lang="en-US" sz="1600" b="0">
                <a:latin typeface="Courier New" pitchFamily="49" charset="0"/>
                <a:cs typeface="Courier New" pitchFamily="49" charset="0"/>
              </a:rPr>
              <a:t> = </a:t>
            </a:r>
            <a:r>
              <a:rPr lang="en-US" sz="1600">
                <a:latin typeface="Courier New" pitchFamily="49" charset="0"/>
                <a:cs typeface="Courier New" pitchFamily="49" charset="0"/>
              </a:rPr>
              <a:t>x2</a:t>
            </a:r>
            <a:r>
              <a:rPr lang="en-US" sz="1600" b="0">
                <a:latin typeface="Courier New" pitchFamily="49" charset="0"/>
                <a:cs typeface="Courier New" pitchFamily="49" charset="0"/>
              </a:rPr>
              <a:t> = 0</a:t>
            </a:r>
          </a:p>
        </p:txBody>
      </p:sp>
      <p:sp>
        <p:nvSpPr>
          <p:cNvPr id="86024" name="Rectangle 11"/>
          <p:cNvSpPr>
            <a:spLocks noChangeArrowheads="1"/>
          </p:cNvSpPr>
          <p:nvPr/>
        </p:nvSpPr>
        <p:spPr bwMode="gray">
          <a:xfrm>
            <a:off x="1371600" y="3505200"/>
            <a:ext cx="2895600" cy="3200400"/>
          </a:xfrm>
          <a:prstGeom prst="rect">
            <a:avLst/>
          </a:prstGeom>
          <a:noFill/>
          <a:ln w="9525">
            <a:noFill/>
            <a:miter lim="800000"/>
            <a:headEnd/>
            <a:tailEnd/>
          </a:ln>
        </p:spPr>
        <p:txBody>
          <a:bodyPr lIns="0" tIns="0" rIns="0" bIns="0"/>
          <a:lstStyle/>
          <a:p>
            <a:pPr marL="271463" indent="-271463" algn="l" rtl="0" eaLnBrk="0" hangingPunct="0">
              <a:spcBef>
                <a:spcPts val="120"/>
              </a:spcBef>
              <a:spcAft>
                <a:spcPts val="60"/>
              </a:spcAft>
              <a:buSzPct val="70000"/>
              <a:buFont typeface="Wingdings" pitchFamily="2" charset="2"/>
              <a:buNone/>
            </a:pPr>
            <a:r>
              <a:rPr lang="en-US" sz="2200" b="0" u="sng" dirty="0">
                <a:solidFill>
                  <a:srgbClr val="333399"/>
                </a:solidFill>
              </a:rPr>
              <a:t>Before:</a:t>
            </a:r>
          </a:p>
          <a:p>
            <a:pPr marL="271463" indent="-271463" algn="l" rtl="0" eaLnBrk="0" hangingPunct="0">
              <a:spcBef>
                <a:spcPts val="120"/>
              </a:spcBef>
              <a:spcAft>
                <a:spcPts val="60"/>
              </a:spcAft>
              <a:buSzPct val="70000"/>
              <a:buFont typeface="Wingdings" pitchFamily="2" charset="2"/>
              <a:buNone/>
            </a:pPr>
            <a:r>
              <a:rPr lang="en-US" sz="1600" b="0" dirty="0">
                <a:latin typeface="Courier New" pitchFamily="49" charset="0"/>
                <a:cs typeface="Courier New" pitchFamily="49" charset="0"/>
              </a:rPr>
              <a:t>in1 = 1, in2 = 2</a:t>
            </a:r>
          </a:p>
          <a:p>
            <a:pPr marL="271463" indent="-271463" algn="l" rtl="0" eaLnBrk="0" hangingPunct="0">
              <a:spcBef>
                <a:spcPts val="120"/>
              </a:spcBef>
              <a:spcAft>
                <a:spcPts val="60"/>
              </a:spcAft>
              <a:buSzPct val="70000"/>
              <a:buFont typeface="Wingdings" pitchFamily="2" charset="2"/>
              <a:buNone/>
            </a:pPr>
            <a:r>
              <a:rPr lang="en-US" sz="1600" b="0" dirty="0">
                <a:latin typeface="Courier New" pitchFamily="49" charset="0"/>
                <a:cs typeface="Courier New" pitchFamily="49" charset="0"/>
              </a:rPr>
              <a:t>x1 = 1; </a:t>
            </a:r>
          </a:p>
          <a:p>
            <a:pPr marL="271463" indent="-271463" algn="l" rtl="0" eaLnBrk="0" hangingPunct="0">
              <a:spcBef>
                <a:spcPts val="120"/>
              </a:spcBef>
              <a:spcAft>
                <a:spcPts val="60"/>
              </a:spcAft>
              <a:buSzPct val="70000"/>
              <a:buFont typeface="Wingdings" pitchFamily="2" charset="2"/>
              <a:buNone/>
            </a:pPr>
            <a:r>
              <a:rPr lang="en-US" sz="1600" b="0" dirty="0">
                <a:solidFill>
                  <a:srgbClr val="006600"/>
                </a:solidFill>
                <a:latin typeface="Courier New" pitchFamily="49" charset="0"/>
                <a:cs typeface="Courier New" pitchFamily="49" charset="0"/>
              </a:rPr>
              <a:t>t2 = x1 = 1; </a:t>
            </a:r>
          </a:p>
          <a:p>
            <a:pPr marL="271463" indent="-271463" algn="l" rtl="0" eaLnBrk="0" hangingPunct="0">
              <a:spcBef>
                <a:spcPts val="120"/>
              </a:spcBef>
              <a:spcAft>
                <a:spcPts val="60"/>
              </a:spcAft>
              <a:buSzPct val="70000"/>
              <a:buFont typeface="Wingdings" pitchFamily="2" charset="2"/>
              <a:buNone/>
            </a:pPr>
            <a:r>
              <a:rPr lang="en-US" sz="1600" b="0" dirty="0">
                <a:solidFill>
                  <a:srgbClr val="006600"/>
                </a:solidFill>
                <a:latin typeface="Courier New" pitchFamily="49" charset="0"/>
                <a:cs typeface="Courier New" pitchFamily="49" charset="0"/>
              </a:rPr>
              <a:t>x2 = in2 = 2;</a:t>
            </a:r>
          </a:p>
          <a:p>
            <a:pPr marL="271463" indent="-271463" algn="l" rtl="0" eaLnBrk="0" hangingPunct="0">
              <a:spcBef>
                <a:spcPts val="120"/>
              </a:spcBef>
              <a:spcAft>
                <a:spcPts val="60"/>
              </a:spcAft>
              <a:buSzPct val="70000"/>
              <a:buFont typeface="Wingdings" pitchFamily="2" charset="2"/>
              <a:buNone/>
            </a:pPr>
            <a:r>
              <a:rPr lang="en-US" sz="1600" b="0" dirty="0">
                <a:latin typeface="Courier New" pitchFamily="49" charset="0"/>
                <a:cs typeface="Courier New" pitchFamily="49" charset="0"/>
              </a:rPr>
              <a:t>t1 = x2 = 2; </a:t>
            </a:r>
          </a:p>
          <a:p>
            <a:pPr marL="271463" indent="-271463" algn="l" rtl="0" eaLnBrk="0" hangingPunct="0">
              <a:spcBef>
                <a:spcPts val="120"/>
              </a:spcBef>
              <a:spcAft>
                <a:spcPts val="60"/>
              </a:spcAft>
              <a:buSzPct val="70000"/>
              <a:buFont typeface="Wingdings" pitchFamily="2" charset="2"/>
              <a:buNone/>
            </a:pPr>
            <a:r>
              <a:rPr lang="en-US" sz="1600" b="0" dirty="0">
                <a:latin typeface="Courier New" pitchFamily="49" charset="0"/>
                <a:cs typeface="Courier New" pitchFamily="49" charset="0"/>
              </a:rPr>
              <a:t>o1 = t1 = 2; </a:t>
            </a:r>
          </a:p>
          <a:p>
            <a:pPr marL="271463" indent="-271463" algn="l" rtl="0" eaLnBrk="0" hangingPunct="0">
              <a:spcBef>
                <a:spcPts val="120"/>
              </a:spcBef>
              <a:spcAft>
                <a:spcPts val="60"/>
              </a:spcAft>
              <a:buSzPct val="70000"/>
              <a:buFont typeface="Wingdings" pitchFamily="2" charset="2"/>
              <a:buNone/>
            </a:pPr>
            <a:r>
              <a:rPr lang="en-US" sz="1600" b="0" dirty="0">
                <a:solidFill>
                  <a:srgbClr val="006600"/>
                </a:solidFill>
                <a:latin typeface="Courier New" pitchFamily="49" charset="0"/>
                <a:cs typeface="Courier New" pitchFamily="49" charset="0"/>
              </a:rPr>
              <a:t>o2 = t2 = 1;</a:t>
            </a:r>
          </a:p>
          <a:p>
            <a:pPr marL="271463" indent="-271463" algn="l" rtl="0" eaLnBrk="0" hangingPunct="0">
              <a:spcBef>
                <a:spcPts val="120"/>
              </a:spcBef>
              <a:spcAft>
                <a:spcPts val="60"/>
              </a:spcAft>
              <a:buSzPct val="70000"/>
              <a:buFont typeface="Wingdings" pitchFamily="2" charset="2"/>
              <a:buNone/>
            </a:pPr>
            <a:r>
              <a:rPr lang="en-US" sz="1800" b="0" dirty="0"/>
              <a:t>(</a:t>
            </a:r>
            <a:r>
              <a:rPr lang="en-US" sz="1800" b="0" dirty="0">
                <a:latin typeface="cmsy10" pitchFamily="34" charset="0"/>
              </a:rPr>
              <a:t>h</a:t>
            </a:r>
            <a:r>
              <a:rPr lang="en-US" sz="1800" b="0" dirty="0"/>
              <a:t>1,2</a:t>
            </a:r>
            <a:r>
              <a:rPr lang="en-US" sz="1800" b="0" dirty="0">
                <a:latin typeface="cmsy10" pitchFamily="34" charset="0"/>
              </a:rPr>
              <a:t>i</a:t>
            </a:r>
            <a:r>
              <a:rPr lang="en-US" sz="1800" b="0" dirty="0"/>
              <a:t>, </a:t>
            </a:r>
            <a:r>
              <a:rPr lang="en-US" sz="1800" b="0" dirty="0">
                <a:latin typeface="cmsy10" pitchFamily="34" charset="0"/>
              </a:rPr>
              <a:t>h</a:t>
            </a:r>
            <a:r>
              <a:rPr lang="en-US" sz="1800" b="0" dirty="0"/>
              <a:t>2,1</a:t>
            </a:r>
            <a:r>
              <a:rPr lang="en-US" sz="1800" b="0" dirty="0">
                <a:latin typeface="cmsy10" pitchFamily="34" charset="0"/>
              </a:rPr>
              <a:t>i</a:t>
            </a:r>
            <a:r>
              <a:rPr lang="en-US" sz="1800" b="0" dirty="0"/>
              <a:t>) </a:t>
            </a:r>
            <a:r>
              <a:rPr lang="en-US" sz="1800" b="0" dirty="0">
                <a:latin typeface="cmsy10" pitchFamily="34" charset="0"/>
              </a:rPr>
              <a:t>2</a:t>
            </a:r>
            <a:r>
              <a:rPr lang="en-US" sz="1800" b="0" dirty="0"/>
              <a:t> </a:t>
            </a:r>
            <a:r>
              <a:rPr lang="en-US" sz="1800" b="0" dirty="0">
                <a:latin typeface="Comic Sans MS" pitchFamily="66" charset="0"/>
              </a:rPr>
              <a:t>R(p)</a:t>
            </a:r>
          </a:p>
        </p:txBody>
      </p:sp>
      <p:sp>
        <p:nvSpPr>
          <p:cNvPr id="81937" name="Freeform 17"/>
          <p:cNvSpPr>
            <a:spLocks/>
          </p:cNvSpPr>
          <p:nvPr/>
        </p:nvSpPr>
        <p:spPr bwMode="auto">
          <a:xfrm>
            <a:off x="2971800" y="1947862"/>
            <a:ext cx="142875" cy="228600"/>
          </a:xfrm>
          <a:custGeom>
            <a:avLst/>
            <a:gdLst>
              <a:gd name="T0" fmla="*/ 204133430 w 90"/>
              <a:gd name="T1" fmla="*/ 362902445 h 144"/>
              <a:gd name="T2" fmla="*/ 2520950 w 90"/>
              <a:gd name="T3" fmla="*/ 219252806 h 144"/>
              <a:gd name="T4" fmla="*/ 226814085 w 90"/>
              <a:gd name="T5" fmla="*/ 0 h 144"/>
              <a:gd name="T6" fmla="*/ 0 60000 65536"/>
              <a:gd name="T7" fmla="*/ 0 60000 65536"/>
              <a:gd name="T8" fmla="*/ 0 60000 65536"/>
              <a:gd name="T9" fmla="*/ 0 w 90"/>
              <a:gd name="T10" fmla="*/ 0 h 144"/>
              <a:gd name="T11" fmla="*/ 90 w 90"/>
              <a:gd name="T12" fmla="*/ 144 h 144"/>
            </a:gdLst>
            <a:ahLst/>
            <a:cxnLst>
              <a:cxn ang="T6">
                <a:pos x="T0" y="T1"/>
              </a:cxn>
              <a:cxn ang="T7">
                <a:pos x="T2" y="T3"/>
              </a:cxn>
              <a:cxn ang="T8">
                <a:pos x="T4" y="T5"/>
              </a:cxn>
            </a:cxnLst>
            <a:rect l="T9" t="T10" r="T11" b="T12"/>
            <a:pathLst>
              <a:path w="90" h="144">
                <a:moveTo>
                  <a:pt x="81" y="144"/>
                </a:moveTo>
                <a:cubicBezTo>
                  <a:pt x="68" y="134"/>
                  <a:pt x="0" y="111"/>
                  <a:pt x="1" y="87"/>
                </a:cubicBezTo>
                <a:cubicBezTo>
                  <a:pt x="3" y="63"/>
                  <a:pt x="70" y="12"/>
                  <a:pt x="90" y="0"/>
                </a:cubicBezTo>
              </a:path>
            </a:pathLst>
          </a:custGeom>
          <a:noFill/>
          <a:ln w="9525">
            <a:solidFill>
              <a:srgbClr val="CC0000"/>
            </a:solidFill>
            <a:round/>
            <a:headEnd type="triangle" w="med" len="med"/>
            <a:tailEnd type="triangle" w="med" len="med"/>
          </a:ln>
        </p:spPr>
        <p:txBody>
          <a:bodyPr/>
          <a:lstStyle/>
          <a:p>
            <a:endParaRPr lang="he-IL"/>
          </a:p>
        </p:txBody>
      </p:sp>
      <p:sp>
        <p:nvSpPr>
          <p:cNvPr id="57354" name="Text Box 20"/>
          <p:cNvSpPr txBox="1">
            <a:spLocks noChangeArrowheads="1"/>
          </p:cNvSpPr>
          <p:nvPr/>
        </p:nvSpPr>
        <p:spPr bwMode="auto">
          <a:xfrm>
            <a:off x="3429000" y="2803525"/>
            <a:ext cx="2130425" cy="396875"/>
          </a:xfrm>
          <a:prstGeom prst="rect">
            <a:avLst/>
          </a:prstGeom>
          <a:noFill/>
          <a:ln w="9525">
            <a:noFill/>
            <a:miter lim="800000"/>
            <a:headEnd/>
            <a:tailEnd/>
          </a:ln>
        </p:spPr>
        <p:txBody>
          <a:bodyPr wrap="none">
            <a:spAutoFit/>
          </a:bodyPr>
          <a:lstStyle/>
          <a:p>
            <a:pPr algn="l" rtl="0"/>
            <a:r>
              <a:rPr lang="en-US">
                <a:solidFill>
                  <a:srgbClr val="333399"/>
                </a:solidFill>
              </a:rPr>
              <a:t>Swap </a:t>
            </a:r>
            <a:r>
              <a:rPr lang="en-US" u="sng">
                <a:solidFill>
                  <a:srgbClr val="333399"/>
                </a:solidFill>
              </a:rPr>
              <a:t>R/W</a:t>
            </a:r>
            <a:r>
              <a:rPr lang="en-US">
                <a:solidFill>
                  <a:srgbClr val="333399"/>
                </a:solidFill>
              </a:rPr>
              <a:t> order</a:t>
            </a:r>
          </a:p>
        </p:txBody>
      </p:sp>
      <p:sp>
        <p:nvSpPr>
          <p:cNvPr id="57355" name="Rectangle 22"/>
          <p:cNvSpPr>
            <a:spLocks noChangeArrowheads="1"/>
          </p:cNvSpPr>
          <p:nvPr/>
        </p:nvSpPr>
        <p:spPr bwMode="auto">
          <a:xfrm>
            <a:off x="2590800" y="1050925"/>
            <a:ext cx="4114800" cy="1676400"/>
          </a:xfrm>
          <a:prstGeom prst="rect">
            <a:avLst/>
          </a:prstGeom>
          <a:noFill/>
          <a:ln w="9525">
            <a:solidFill>
              <a:schemeClr val="tx1"/>
            </a:solidFill>
            <a:miter lim="800000"/>
            <a:headEnd/>
            <a:tailEnd/>
          </a:ln>
        </p:spPr>
        <p:txBody>
          <a:bodyPr wrap="none" anchor="ctr"/>
          <a:lstStyle/>
          <a:p>
            <a:pPr algn="r"/>
            <a:endParaRPr lang="he-IL"/>
          </a:p>
        </p:txBody>
      </p:sp>
      <p:sp>
        <p:nvSpPr>
          <p:cNvPr id="86030" name="Rectangle 14"/>
          <p:cNvSpPr>
            <a:spLocks noChangeArrowheads="1"/>
          </p:cNvSpPr>
          <p:nvPr/>
        </p:nvSpPr>
        <p:spPr bwMode="auto">
          <a:xfrm>
            <a:off x="3135313" y="1704975"/>
            <a:ext cx="1371600" cy="581025"/>
          </a:xfrm>
          <a:prstGeom prst="rect">
            <a:avLst/>
          </a:prstGeom>
          <a:solidFill>
            <a:schemeClr val="bg1"/>
          </a:solidFill>
          <a:ln w="9525">
            <a:noFill/>
            <a:miter lim="800000"/>
            <a:headEnd/>
            <a:tailEnd/>
          </a:ln>
        </p:spPr>
        <p:txBody>
          <a:bodyPr>
            <a:spAutoFit/>
          </a:bodyPr>
          <a:lstStyle/>
          <a:p>
            <a:pPr algn="l" rtl="0"/>
            <a:r>
              <a:rPr lang="en-US" sz="1600" b="0" dirty="0">
                <a:latin typeface="Courier New" pitchFamily="49" charset="0"/>
                <a:cs typeface="Courier New" pitchFamily="49" charset="0"/>
              </a:rPr>
              <a:t>t1 = </a:t>
            </a:r>
            <a:r>
              <a:rPr lang="en-US" sz="1600" dirty="0">
                <a:latin typeface="Courier New" pitchFamily="49" charset="0"/>
                <a:cs typeface="Courier New" pitchFamily="49" charset="0"/>
              </a:rPr>
              <a:t>x2</a:t>
            </a:r>
            <a:r>
              <a:rPr lang="en-US" sz="1600" b="0" dirty="0">
                <a:latin typeface="Courier New" pitchFamily="49" charset="0"/>
                <a:cs typeface="Courier New" pitchFamily="49" charset="0"/>
              </a:rPr>
              <a:t>;</a:t>
            </a:r>
            <a:r>
              <a:rPr lang="en-US" sz="1600" dirty="0">
                <a:latin typeface="Courier New" pitchFamily="49" charset="0"/>
                <a:cs typeface="Courier New" pitchFamily="49" charset="0"/>
              </a:rPr>
              <a:t> </a:t>
            </a:r>
          </a:p>
          <a:p>
            <a:pPr algn="l" rtl="0"/>
            <a:r>
              <a:rPr lang="en-US" sz="1600" dirty="0">
                <a:latin typeface="Courier New" pitchFamily="49" charset="0"/>
                <a:cs typeface="Courier New" pitchFamily="49" charset="0"/>
              </a:rPr>
              <a:t>x1</a:t>
            </a:r>
            <a:r>
              <a:rPr lang="en-US" sz="1600" b="0" dirty="0">
                <a:latin typeface="Courier New" pitchFamily="49" charset="0"/>
                <a:cs typeface="Courier New" pitchFamily="49" charset="0"/>
              </a:rPr>
              <a:t> = in1;</a:t>
            </a:r>
          </a:p>
        </p:txBody>
      </p:sp>
      <p:sp>
        <p:nvSpPr>
          <p:cNvPr id="57357" name="Rectangle 2"/>
          <p:cNvSpPr>
            <a:spLocks noChangeArrowheads="1"/>
          </p:cNvSpPr>
          <p:nvPr/>
        </p:nvSpPr>
        <p:spPr bwMode="auto">
          <a:xfrm>
            <a:off x="457200" y="454025"/>
            <a:ext cx="8229600" cy="384175"/>
          </a:xfrm>
          <a:prstGeom prst="rect">
            <a:avLst/>
          </a:prstGeom>
          <a:noFill/>
          <a:ln w="9525">
            <a:noFill/>
            <a:miter lim="800000"/>
            <a:headEnd/>
            <a:tailEnd/>
          </a:ln>
        </p:spPr>
        <p:txBody>
          <a:bodyPr lIns="0" tIns="0" rIns="0" bIns="0">
            <a:spAutoFit/>
          </a:bodyPr>
          <a:lstStyle/>
          <a:p>
            <a:pPr algn="l">
              <a:lnSpc>
                <a:spcPct val="90000"/>
              </a:lnSpc>
            </a:pPr>
            <a:endParaRPr lang="en-US" sz="2800" dirty="0">
              <a:solidFill>
                <a:srgbClr val="3C4F82"/>
              </a:solidFill>
              <a:latin typeface="Comic Sans MS" pitchFamily="66" charset="0"/>
              <a:cs typeface="Arial" charset="0"/>
            </a:endParaRPr>
          </a:p>
        </p:txBody>
      </p:sp>
    </p:spTree>
    <p:extLst>
      <p:ext uri="{BB962C8B-B14F-4D97-AF65-F5344CB8AC3E}">
        <p14:creationId xmlns:p14="http://schemas.microsoft.com/office/powerpoint/2010/main" val="3774278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37"/>
                                        </p:tgtEl>
                                        <p:attrNameLst>
                                          <p:attrName>style.visibility</p:attrName>
                                        </p:attrNameLst>
                                      </p:cBhvr>
                                      <p:to>
                                        <p:strVal val="visible"/>
                                      </p:to>
                                    </p:set>
                                    <p:animEffect transition="in" filter="blinds(horizontal)">
                                      <p:cBhvr>
                                        <p:cTn id="7" dur="500"/>
                                        <p:tgtEl>
                                          <p:spTgt spid="819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1937"/>
                                        </p:tgtEl>
                                      </p:cBhvr>
                                    </p:animEffect>
                                    <p:set>
                                      <p:cBhvr>
                                        <p:cTn id="12" dur="1" fill="hold">
                                          <p:stCondLst>
                                            <p:cond delay="499"/>
                                          </p:stCondLst>
                                        </p:cTn>
                                        <p:tgtEl>
                                          <p:spTgt spid="819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6024"/>
                                        </p:tgtEl>
                                        <p:attrNameLst>
                                          <p:attrName>style.visibility</p:attrName>
                                        </p:attrNameLst>
                                      </p:cBhvr>
                                      <p:to>
                                        <p:strVal val="visible"/>
                                      </p:to>
                                    </p:set>
                                    <p:animEffect transition="in" filter="blinds(horizontal)">
                                      <p:cBhvr>
                                        <p:cTn id="17" dur="500"/>
                                        <p:tgtEl>
                                          <p:spTgt spid="860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2" nodeType="clickEffect">
                                  <p:stCondLst>
                                    <p:cond delay="0"/>
                                  </p:stCondLst>
                                  <p:childTnLst>
                                    <p:set>
                                      <p:cBhvr>
                                        <p:cTn id="21" dur="1" fill="hold">
                                          <p:stCondLst>
                                            <p:cond delay="0"/>
                                          </p:stCondLst>
                                        </p:cTn>
                                        <p:tgtEl>
                                          <p:spTgt spid="81937"/>
                                        </p:tgtEl>
                                        <p:attrNameLst>
                                          <p:attrName>style.visibility</p:attrName>
                                        </p:attrNameLst>
                                      </p:cBhvr>
                                      <p:to>
                                        <p:strVal val="visible"/>
                                      </p:to>
                                    </p:set>
                                    <p:animEffect transition="in" filter="blinds(horizontal)">
                                      <p:cBhvr>
                                        <p:cTn id="22" dur="500"/>
                                        <p:tgtEl>
                                          <p:spTgt spid="819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6030"/>
                                        </p:tgtEl>
                                        <p:attrNameLst>
                                          <p:attrName>style.visibility</p:attrName>
                                        </p:attrNameLst>
                                      </p:cBhvr>
                                      <p:to>
                                        <p:strVal val="visible"/>
                                      </p:to>
                                    </p:set>
                                    <p:animEffect transition="in" filter="blinds(horizontal)">
                                      <p:cBhvr>
                                        <p:cTn id="27" dur="500"/>
                                        <p:tgtEl>
                                          <p:spTgt spid="86030"/>
                                        </p:tgtEl>
                                      </p:cBhvr>
                                    </p:animEffect>
                                  </p:childTnLst>
                                </p:cTn>
                              </p:par>
                              <p:par>
                                <p:cTn id="28" presetID="3" presetClass="exit" presetSubtype="10" fill="hold" grpId="3" nodeType="withEffect">
                                  <p:stCondLst>
                                    <p:cond delay="0"/>
                                  </p:stCondLst>
                                  <p:childTnLst>
                                    <p:animEffect transition="out" filter="blinds(horizontal)">
                                      <p:cBhvr>
                                        <p:cTn id="29" dur="500"/>
                                        <p:tgtEl>
                                          <p:spTgt spid="81937"/>
                                        </p:tgtEl>
                                      </p:cBhvr>
                                    </p:animEffect>
                                    <p:set>
                                      <p:cBhvr>
                                        <p:cTn id="30" dur="1" fill="hold">
                                          <p:stCondLst>
                                            <p:cond delay="499"/>
                                          </p:stCondLst>
                                        </p:cTn>
                                        <p:tgtEl>
                                          <p:spTgt spid="819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1923">
                                            <p:txEl>
                                              <p:pRg st="0" end="0"/>
                                            </p:txEl>
                                          </p:spTgt>
                                        </p:tgtEl>
                                        <p:attrNameLst>
                                          <p:attrName>style.visibility</p:attrName>
                                        </p:attrNameLst>
                                      </p:cBhvr>
                                      <p:to>
                                        <p:strVal val="visible"/>
                                      </p:to>
                                    </p:set>
                                    <p:animEffect transition="in" filter="blinds(horizontal)">
                                      <p:cBhvr>
                                        <p:cTn id="35" dur="500"/>
                                        <p:tgtEl>
                                          <p:spTgt spid="81923">
                                            <p:txEl>
                                              <p:pRg st="0" end="0"/>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81923">
                                            <p:txEl>
                                              <p:pRg st="1" end="1"/>
                                            </p:txEl>
                                          </p:spTgt>
                                        </p:tgtEl>
                                        <p:attrNameLst>
                                          <p:attrName>style.visibility</p:attrName>
                                        </p:attrNameLst>
                                      </p:cBhvr>
                                      <p:to>
                                        <p:strVal val="visible"/>
                                      </p:to>
                                    </p:set>
                                    <p:animEffect transition="in" filter="blinds(horizontal)">
                                      <p:cBhvr>
                                        <p:cTn id="38" dur="500"/>
                                        <p:tgtEl>
                                          <p:spTgt spid="81923">
                                            <p:txEl>
                                              <p:pRg st="1" end="1"/>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81923">
                                            <p:txEl>
                                              <p:pRg st="2" end="2"/>
                                            </p:txEl>
                                          </p:spTgt>
                                        </p:tgtEl>
                                        <p:attrNameLst>
                                          <p:attrName>style.visibility</p:attrName>
                                        </p:attrNameLst>
                                      </p:cBhvr>
                                      <p:to>
                                        <p:strVal val="visible"/>
                                      </p:to>
                                    </p:set>
                                    <p:animEffect transition="in" filter="blinds(horizontal)">
                                      <p:cBhvr>
                                        <p:cTn id="41" dur="500"/>
                                        <p:tgtEl>
                                          <p:spTgt spid="81923">
                                            <p:txEl>
                                              <p:pRg st="2" end="2"/>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1923">
                                            <p:txEl>
                                              <p:pRg st="3" end="3"/>
                                            </p:txEl>
                                          </p:spTgt>
                                        </p:tgtEl>
                                        <p:attrNameLst>
                                          <p:attrName>style.visibility</p:attrName>
                                        </p:attrNameLst>
                                      </p:cBhvr>
                                      <p:to>
                                        <p:strVal val="visible"/>
                                      </p:to>
                                    </p:set>
                                    <p:animEffect transition="in" filter="blinds(horizontal)">
                                      <p:cBhvr>
                                        <p:cTn id="44" dur="500"/>
                                        <p:tgtEl>
                                          <p:spTgt spid="81923">
                                            <p:txEl>
                                              <p:pRg st="3" end="3"/>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81923">
                                            <p:txEl>
                                              <p:pRg st="4" end="4"/>
                                            </p:txEl>
                                          </p:spTgt>
                                        </p:tgtEl>
                                        <p:attrNameLst>
                                          <p:attrName>style.visibility</p:attrName>
                                        </p:attrNameLst>
                                      </p:cBhvr>
                                      <p:to>
                                        <p:strVal val="visible"/>
                                      </p:to>
                                    </p:set>
                                    <p:animEffect transition="in" filter="blinds(horizontal)">
                                      <p:cBhvr>
                                        <p:cTn id="47" dur="500"/>
                                        <p:tgtEl>
                                          <p:spTgt spid="81923">
                                            <p:txEl>
                                              <p:pRg st="4" end="4"/>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81923">
                                            <p:txEl>
                                              <p:pRg st="5" end="5"/>
                                            </p:txEl>
                                          </p:spTgt>
                                        </p:tgtEl>
                                        <p:attrNameLst>
                                          <p:attrName>style.visibility</p:attrName>
                                        </p:attrNameLst>
                                      </p:cBhvr>
                                      <p:to>
                                        <p:strVal val="visible"/>
                                      </p:to>
                                    </p:set>
                                    <p:animEffect transition="in" filter="blinds(horizontal)">
                                      <p:cBhvr>
                                        <p:cTn id="50" dur="500"/>
                                        <p:tgtEl>
                                          <p:spTgt spid="81923">
                                            <p:txEl>
                                              <p:pRg st="5" end="5"/>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81923">
                                            <p:txEl>
                                              <p:pRg st="6" end="6"/>
                                            </p:txEl>
                                          </p:spTgt>
                                        </p:tgtEl>
                                        <p:attrNameLst>
                                          <p:attrName>style.visibility</p:attrName>
                                        </p:attrNameLst>
                                      </p:cBhvr>
                                      <p:to>
                                        <p:strVal val="visible"/>
                                      </p:to>
                                    </p:set>
                                    <p:animEffect transition="in" filter="blinds(horizontal)">
                                      <p:cBhvr>
                                        <p:cTn id="53" dur="500"/>
                                        <p:tgtEl>
                                          <p:spTgt spid="819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P spid="86024" grpId="0"/>
      <p:bldP spid="81937" grpId="0" animBg="1"/>
      <p:bldP spid="81937" grpId="1" animBg="1"/>
      <p:bldP spid="81937" grpId="2" animBg="1"/>
      <p:bldP spid="81937" grpId="3" animBg="1"/>
      <p:bldP spid="860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6"/>
          <p:cNvSpPr>
            <a:spLocks noChangeArrowheads="1"/>
          </p:cNvSpPr>
          <p:nvPr/>
        </p:nvSpPr>
        <p:spPr bwMode="auto">
          <a:xfrm>
            <a:off x="5029200" y="1336675"/>
            <a:ext cx="1676400" cy="1314450"/>
          </a:xfrm>
          <a:prstGeom prst="rect">
            <a:avLst/>
          </a:prstGeom>
          <a:noFill/>
          <a:ln w="9525">
            <a:noFill/>
            <a:miter lim="800000"/>
            <a:headEnd/>
            <a:tailEnd/>
          </a:ln>
        </p:spPr>
        <p:txBody>
          <a:bodyPr>
            <a:spAutoFit/>
          </a:bodyPr>
          <a:lstStyle/>
          <a:p>
            <a:pPr algn="l" rtl="0"/>
            <a:r>
              <a:rPr lang="en-US" sz="1600" b="0">
                <a:latin typeface="Courier New" pitchFamily="49" charset="0"/>
                <a:cs typeface="Courier New" pitchFamily="49" charset="0"/>
              </a:rPr>
              <a:t>f2(int in) {</a:t>
            </a:r>
            <a:endParaRPr lang="en-US" sz="1600" b="0" i="1">
              <a:latin typeface="Courier New" pitchFamily="49" charset="0"/>
              <a:cs typeface="Courier New" pitchFamily="49" charset="0"/>
            </a:endParaRPr>
          </a:p>
          <a:p>
            <a:pPr algn="l" rtl="0"/>
            <a:r>
              <a:rPr lang="en-US" sz="1600" b="0">
                <a:latin typeface="Courier New" pitchFamily="49" charset="0"/>
                <a:cs typeface="Courier New" pitchFamily="49" charset="0"/>
              </a:rPr>
              <a:t>  </a:t>
            </a:r>
            <a:r>
              <a:rPr lang="en-US" sz="1600">
                <a:latin typeface="Courier New" pitchFamily="49" charset="0"/>
                <a:cs typeface="Courier New" pitchFamily="49" charset="0"/>
              </a:rPr>
              <a:t>x1</a:t>
            </a:r>
            <a:r>
              <a:rPr lang="en-US" sz="1600" b="0">
                <a:latin typeface="Courier New" pitchFamily="49" charset="0"/>
                <a:cs typeface="Courier New" pitchFamily="49" charset="0"/>
              </a:rPr>
              <a:t> = in;</a:t>
            </a:r>
          </a:p>
          <a:p>
            <a:pPr algn="l" rtl="0"/>
            <a:r>
              <a:rPr lang="en-US" sz="1600" b="0">
                <a:latin typeface="Courier New" pitchFamily="49" charset="0"/>
                <a:cs typeface="Courier New" pitchFamily="49" charset="0"/>
              </a:rPr>
              <a:t>  </a:t>
            </a:r>
            <a:r>
              <a:rPr lang="en-US" sz="1600">
                <a:latin typeface="Courier New" pitchFamily="49" charset="0"/>
                <a:cs typeface="Courier New" pitchFamily="49" charset="0"/>
              </a:rPr>
              <a:t>x2</a:t>
            </a:r>
            <a:r>
              <a:rPr lang="en-US" sz="1600" b="0">
                <a:latin typeface="Courier New" pitchFamily="49" charset="0"/>
                <a:cs typeface="Courier New" pitchFamily="49" charset="0"/>
              </a:rPr>
              <a:t> = in;</a:t>
            </a:r>
          </a:p>
          <a:p>
            <a:pPr algn="l" rtl="0"/>
            <a:r>
              <a:rPr lang="en-US" sz="1600" b="0">
                <a:latin typeface="Courier New" pitchFamily="49" charset="0"/>
                <a:cs typeface="Courier New" pitchFamily="49" charset="0"/>
              </a:rPr>
              <a:t>}</a:t>
            </a:r>
          </a:p>
          <a:p>
            <a:pPr algn="l" rtl="0"/>
            <a:endParaRPr lang="en-US" sz="1600" b="0" i="1">
              <a:latin typeface="Courier New" pitchFamily="49" charset="0"/>
              <a:cs typeface="Courier New" pitchFamily="49" charset="0"/>
            </a:endParaRPr>
          </a:p>
        </p:txBody>
      </p:sp>
      <p:sp>
        <p:nvSpPr>
          <p:cNvPr id="2" name="Title 1">
            <a:extLst>
              <a:ext uri="{FF2B5EF4-FFF2-40B4-BE49-F238E27FC236}">
                <a16:creationId xmlns:a16="http://schemas.microsoft.com/office/drawing/2014/main" id="{40B4042C-C667-7C45-ABDA-593A75C9FE04}"/>
              </a:ext>
            </a:extLst>
          </p:cNvPr>
          <p:cNvSpPr>
            <a:spLocks noGrp="1"/>
          </p:cNvSpPr>
          <p:nvPr>
            <p:ph type="title"/>
          </p:nvPr>
        </p:nvSpPr>
        <p:spPr/>
        <p:txBody>
          <a:bodyPr/>
          <a:lstStyle/>
          <a:p>
            <a:r>
              <a:rPr lang="en-US"/>
              <a:t>What affects partial equivalence of MTPs?</a:t>
            </a:r>
            <a:endParaRPr lang="en-US" dirty="0"/>
          </a:p>
        </p:txBody>
      </p:sp>
      <p:sp>
        <p:nvSpPr>
          <p:cNvPr id="81923" name="Rectangle 3"/>
          <p:cNvSpPr>
            <a:spLocks noGrp="1" noChangeArrowheads="1"/>
          </p:cNvSpPr>
          <p:nvPr>
            <p:ph type="body" idx="4294967295"/>
          </p:nvPr>
        </p:nvSpPr>
        <p:spPr>
          <a:xfrm>
            <a:off x="1295400" y="3505200"/>
            <a:ext cx="2895600" cy="3200400"/>
          </a:xfrm>
        </p:spPr>
        <p:txBody>
          <a:bodyPr/>
          <a:lstStyle/>
          <a:p>
            <a:pPr eaLnBrk="1" hangingPunct="1">
              <a:buFont typeface="Wingdings" pitchFamily="2" charset="2"/>
              <a:buNone/>
            </a:pPr>
            <a:r>
              <a:rPr lang="en-US" sz="1800" u="sng" dirty="0"/>
              <a:t>Before: </a:t>
            </a:r>
          </a:p>
          <a:p>
            <a:pPr eaLnBrk="1" hangingPunct="1">
              <a:buFont typeface="Wingdings" pitchFamily="2" charset="2"/>
              <a:buNone/>
            </a:pPr>
            <a:r>
              <a:rPr lang="en-US" sz="1600" dirty="0">
                <a:solidFill>
                  <a:schemeClr val="tx1"/>
                </a:solidFill>
                <a:latin typeface="Courier New" pitchFamily="49" charset="0"/>
                <a:cs typeface="Courier New" pitchFamily="49" charset="0"/>
              </a:rPr>
              <a:t>in</a:t>
            </a:r>
            <a:r>
              <a:rPr lang="en-US" sz="1800" dirty="0">
                <a:solidFill>
                  <a:schemeClr val="tx1"/>
                </a:solidFill>
              </a:rPr>
              <a:t> </a:t>
            </a:r>
            <a:r>
              <a:rPr lang="en-US" sz="1600" dirty="0">
                <a:solidFill>
                  <a:schemeClr val="tx1"/>
                </a:solidFill>
                <a:latin typeface="Courier New" pitchFamily="49" charset="0"/>
                <a:cs typeface="Courier New" pitchFamily="49" charset="0"/>
              </a:rPr>
              <a:t>= 1</a:t>
            </a:r>
          </a:p>
          <a:p>
            <a:pPr eaLnBrk="1" hangingPunct="1">
              <a:buFont typeface="Wingdings" pitchFamily="2" charset="2"/>
              <a:buNone/>
            </a:pPr>
            <a:r>
              <a:rPr lang="en-US" sz="1600" dirty="0">
                <a:solidFill>
                  <a:schemeClr val="tx1"/>
                </a:solidFill>
                <a:latin typeface="Courier New" pitchFamily="49" charset="0"/>
                <a:cs typeface="Courier New" pitchFamily="49" charset="0"/>
              </a:rPr>
              <a:t>o1</a:t>
            </a:r>
            <a:r>
              <a:rPr lang="en-US" sz="1800" dirty="0">
                <a:solidFill>
                  <a:schemeClr val="tx1"/>
                </a:solidFill>
              </a:rPr>
              <a:t> </a:t>
            </a:r>
            <a:r>
              <a:rPr lang="en-US" sz="1600" dirty="0">
                <a:solidFill>
                  <a:schemeClr val="tx1"/>
                </a:solidFill>
                <a:latin typeface="Courier New" pitchFamily="49" charset="0"/>
                <a:cs typeface="Courier New" pitchFamily="49" charset="0"/>
              </a:rPr>
              <a:t>= 0, o2 = 1;</a:t>
            </a:r>
          </a:p>
          <a:p>
            <a:pPr eaLnBrk="1" hangingPunct="1">
              <a:buFont typeface="Wingdings" pitchFamily="2" charset="2"/>
              <a:buNone/>
            </a:pPr>
            <a:endParaRPr lang="en-US" sz="1600" dirty="0">
              <a:solidFill>
                <a:schemeClr val="tx1"/>
              </a:solidFill>
              <a:latin typeface="Courier New" pitchFamily="49" charset="0"/>
              <a:cs typeface="Courier New" pitchFamily="49" charset="0"/>
            </a:endParaRPr>
          </a:p>
          <a:p>
            <a:pPr eaLnBrk="1" hangingPunct="1">
              <a:buFont typeface="Wingdings" pitchFamily="2" charset="2"/>
              <a:buNone/>
            </a:pPr>
            <a:r>
              <a:rPr lang="en-US" sz="1800" dirty="0">
                <a:solidFill>
                  <a:schemeClr val="tx1"/>
                </a:solidFill>
              </a:rPr>
              <a:t>(1, </a:t>
            </a:r>
            <a:r>
              <a:rPr lang="en-US" sz="1800" dirty="0">
                <a:solidFill>
                  <a:schemeClr val="tx1"/>
                </a:solidFill>
                <a:latin typeface="cmsy10" pitchFamily="34" charset="0"/>
              </a:rPr>
              <a:t>h</a:t>
            </a:r>
            <a:r>
              <a:rPr lang="en-US" sz="1800" dirty="0">
                <a:solidFill>
                  <a:schemeClr val="tx1"/>
                </a:solidFill>
              </a:rPr>
              <a:t>0, 1</a:t>
            </a:r>
            <a:r>
              <a:rPr lang="en-US" sz="1800" dirty="0">
                <a:solidFill>
                  <a:schemeClr val="tx1"/>
                </a:solidFill>
                <a:latin typeface="cmsy10" pitchFamily="34" charset="0"/>
              </a:rPr>
              <a:t>i</a:t>
            </a:r>
            <a:r>
              <a:rPr lang="en-US" sz="1800" dirty="0">
                <a:solidFill>
                  <a:schemeClr val="tx1"/>
                </a:solidFill>
              </a:rPr>
              <a:t>) </a:t>
            </a:r>
            <a:r>
              <a:rPr lang="en-US" sz="1800" dirty="0">
                <a:solidFill>
                  <a:schemeClr val="tx1"/>
                </a:solidFill>
                <a:latin typeface="cmsy10" pitchFamily="34" charset="0"/>
              </a:rPr>
              <a:t>2</a:t>
            </a:r>
            <a:r>
              <a:rPr lang="en-US" sz="1800" dirty="0">
                <a:solidFill>
                  <a:schemeClr val="tx1"/>
                </a:solidFill>
              </a:rPr>
              <a:t> R(p)</a:t>
            </a:r>
          </a:p>
        </p:txBody>
      </p:sp>
      <p:sp>
        <p:nvSpPr>
          <p:cNvPr id="58373" name="Rectangle 4"/>
          <p:cNvSpPr>
            <a:spLocks noChangeArrowheads="1"/>
          </p:cNvSpPr>
          <p:nvPr/>
        </p:nvSpPr>
        <p:spPr bwMode="auto">
          <a:xfrm>
            <a:off x="2895600" y="1336675"/>
            <a:ext cx="1676400" cy="1314450"/>
          </a:xfrm>
          <a:prstGeom prst="rect">
            <a:avLst/>
          </a:prstGeom>
          <a:noFill/>
          <a:ln w="9525">
            <a:noFill/>
            <a:miter lim="800000"/>
            <a:headEnd/>
            <a:tailEnd/>
          </a:ln>
        </p:spPr>
        <p:txBody>
          <a:bodyPr>
            <a:spAutoFit/>
          </a:bodyPr>
          <a:lstStyle/>
          <a:p>
            <a:pPr algn="l" rtl="0"/>
            <a:r>
              <a:rPr lang="en-US" sz="1600" b="0">
                <a:latin typeface="Courier New" pitchFamily="49" charset="0"/>
                <a:cs typeface="Courier New" pitchFamily="49" charset="0"/>
              </a:rPr>
              <a:t>f1() {</a:t>
            </a:r>
            <a:endParaRPr lang="en-US" sz="1600" b="0" i="1">
              <a:latin typeface="Courier New" pitchFamily="49" charset="0"/>
              <a:cs typeface="Courier New" pitchFamily="49" charset="0"/>
            </a:endParaRPr>
          </a:p>
          <a:p>
            <a:pPr algn="l" rtl="0"/>
            <a:r>
              <a:rPr lang="en-US" sz="1600" b="0">
                <a:latin typeface="Courier New" pitchFamily="49" charset="0"/>
                <a:cs typeface="Courier New" pitchFamily="49" charset="0"/>
              </a:rPr>
              <a:t>  o1 = </a:t>
            </a:r>
            <a:r>
              <a:rPr lang="en-US" sz="1600">
                <a:latin typeface="Courier New" pitchFamily="49" charset="0"/>
                <a:cs typeface="Courier New" pitchFamily="49" charset="0"/>
              </a:rPr>
              <a:t>x1</a:t>
            </a:r>
            <a:r>
              <a:rPr lang="en-US" sz="1600" b="0">
                <a:latin typeface="Courier New" pitchFamily="49" charset="0"/>
                <a:cs typeface="Courier New" pitchFamily="49" charset="0"/>
              </a:rPr>
              <a:t>;</a:t>
            </a:r>
          </a:p>
          <a:p>
            <a:pPr algn="l" rtl="0"/>
            <a:r>
              <a:rPr lang="en-US" sz="1600" b="0">
                <a:latin typeface="Courier New" pitchFamily="49" charset="0"/>
                <a:cs typeface="Courier New" pitchFamily="49" charset="0"/>
              </a:rPr>
              <a:t>  o2 = </a:t>
            </a:r>
            <a:r>
              <a:rPr lang="en-US" sz="1600">
                <a:latin typeface="Courier New" pitchFamily="49" charset="0"/>
                <a:cs typeface="Courier New" pitchFamily="49" charset="0"/>
              </a:rPr>
              <a:t>x2</a:t>
            </a:r>
            <a:r>
              <a:rPr lang="en-US" sz="1600" b="0">
                <a:latin typeface="Courier New" pitchFamily="49" charset="0"/>
                <a:cs typeface="Courier New" pitchFamily="49" charset="0"/>
              </a:rPr>
              <a:t>;</a:t>
            </a:r>
          </a:p>
          <a:p>
            <a:pPr algn="l" rtl="0"/>
            <a:r>
              <a:rPr lang="en-US" sz="1600" b="0">
                <a:latin typeface="Courier New" pitchFamily="49" charset="0"/>
                <a:cs typeface="Courier New" pitchFamily="49" charset="0"/>
              </a:rPr>
              <a:t>}</a:t>
            </a:r>
          </a:p>
          <a:p>
            <a:pPr algn="l" rtl="0"/>
            <a:endParaRPr lang="en-US" sz="1600" b="0" i="1">
              <a:latin typeface="Courier New" pitchFamily="49" charset="0"/>
              <a:cs typeface="Courier New" pitchFamily="49" charset="0"/>
            </a:endParaRPr>
          </a:p>
        </p:txBody>
      </p:sp>
      <p:sp>
        <p:nvSpPr>
          <p:cNvPr id="58374" name="Text Box 9"/>
          <p:cNvSpPr txBox="1">
            <a:spLocks noChangeArrowheads="1"/>
          </p:cNvSpPr>
          <p:nvPr/>
        </p:nvSpPr>
        <p:spPr bwMode="auto">
          <a:xfrm>
            <a:off x="4489450" y="1600200"/>
            <a:ext cx="327025" cy="396875"/>
          </a:xfrm>
          <a:prstGeom prst="rect">
            <a:avLst/>
          </a:prstGeom>
          <a:noFill/>
          <a:ln w="9525">
            <a:noFill/>
            <a:miter lim="800000"/>
            <a:headEnd/>
            <a:tailEnd/>
          </a:ln>
        </p:spPr>
        <p:txBody>
          <a:bodyPr wrap="none">
            <a:spAutoFit/>
          </a:bodyPr>
          <a:lstStyle/>
          <a:p>
            <a:pPr algn="r"/>
            <a:r>
              <a:rPr lang="en-US"/>
              <a:t>||</a:t>
            </a:r>
          </a:p>
        </p:txBody>
      </p:sp>
      <p:sp>
        <p:nvSpPr>
          <p:cNvPr id="58375" name="Text Box 10"/>
          <p:cNvSpPr txBox="1">
            <a:spLocks noChangeArrowheads="1"/>
          </p:cNvSpPr>
          <p:nvPr/>
        </p:nvSpPr>
        <p:spPr bwMode="auto">
          <a:xfrm>
            <a:off x="2890838" y="990600"/>
            <a:ext cx="1528762" cy="336550"/>
          </a:xfrm>
          <a:prstGeom prst="rect">
            <a:avLst/>
          </a:prstGeom>
          <a:noFill/>
          <a:ln w="9525">
            <a:noFill/>
            <a:miter lim="800000"/>
            <a:headEnd/>
            <a:tailEnd/>
          </a:ln>
        </p:spPr>
        <p:txBody>
          <a:bodyPr wrap="none">
            <a:spAutoFit/>
          </a:bodyPr>
          <a:lstStyle/>
          <a:p>
            <a:pPr algn="l" rtl="0"/>
            <a:r>
              <a:rPr lang="en-US" sz="1600">
                <a:latin typeface="Courier New" pitchFamily="49" charset="0"/>
                <a:cs typeface="Courier New" pitchFamily="49" charset="0"/>
              </a:rPr>
              <a:t>x1</a:t>
            </a:r>
            <a:r>
              <a:rPr lang="en-US" sz="1600" b="0">
                <a:latin typeface="Courier New" pitchFamily="49" charset="0"/>
                <a:cs typeface="Courier New" pitchFamily="49" charset="0"/>
              </a:rPr>
              <a:t> = </a:t>
            </a:r>
            <a:r>
              <a:rPr lang="en-US" sz="1600">
                <a:latin typeface="Courier New" pitchFamily="49" charset="0"/>
                <a:cs typeface="Courier New" pitchFamily="49" charset="0"/>
              </a:rPr>
              <a:t>x2</a:t>
            </a:r>
            <a:r>
              <a:rPr lang="en-US" sz="1600" b="0">
                <a:latin typeface="Courier New" pitchFamily="49" charset="0"/>
                <a:cs typeface="Courier New" pitchFamily="49" charset="0"/>
              </a:rPr>
              <a:t> = 0</a:t>
            </a:r>
          </a:p>
        </p:txBody>
      </p:sp>
      <p:sp>
        <p:nvSpPr>
          <p:cNvPr id="56327" name="Rectangle 11"/>
          <p:cNvSpPr>
            <a:spLocks noChangeArrowheads="1"/>
          </p:cNvSpPr>
          <p:nvPr/>
        </p:nvSpPr>
        <p:spPr bwMode="gray">
          <a:xfrm>
            <a:off x="5181600" y="3505200"/>
            <a:ext cx="2895600" cy="3200400"/>
          </a:xfrm>
          <a:prstGeom prst="rect">
            <a:avLst/>
          </a:prstGeom>
          <a:noFill/>
          <a:ln w="9525">
            <a:noFill/>
            <a:miter lim="800000"/>
            <a:headEnd/>
            <a:tailEnd/>
          </a:ln>
        </p:spPr>
        <p:txBody>
          <a:bodyPr lIns="0" tIns="0" rIns="0" bIns="0"/>
          <a:lstStyle/>
          <a:p>
            <a:pPr marL="271463" indent="-271463" algn="l" rtl="0" eaLnBrk="0" hangingPunct="0">
              <a:lnSpc>
                <a:spcPct val="95000"/>
              </a:lnSpc>
              <a:spcAft>
                <a:spcPct val="25000"/>
              </a:spcAft>
              <a:buSzPct val="70000"/>
              <a:buFont typeface="Wingdings" pitchFamily="2" charset="2"/>
              <a:buNone/>
            </a:pPr>
            <a:r>
              <a:rPr lang="en-US" sz="2200" b="0" u="sng" dirty="0">
                <a:solidFill>
                  <a:srgbClr val="333399"/>
                </a:solidFill>
              </a:rPr>
              <a:t>After:</a:t>
            </a:r>
          </a:p>
          <a:p>
            <a:pPr marL="271463" indent="-271463" algn="l" rtl="0" eaLnBrk="0" hangingPunct="0">
              <a:lnSpc>
                <a:spcPct val="95000"/>
              </a:lnSpc>
              <a:spcAft>
                <a:spcPct val="25000"/>
              </a:spcAft>
              <a:buSzPct val="70000"/>
              <a:buFont typeface="Wingdings" pitchFamily="2" charset="2"/>
              <a:buNone/>
            </a:pPr>
            <a:r>
              <a:rPr lang="en-US" sz="1600" b="0" dirty="0">
                <a:latin typeface="Courier New" pitchFamily="49" charset="0"/>
                <a:cs typeface="Courier New" pitchFamily="49" charset="0"/>
              </a:rPr>
              <a:t>in = 1</a:t>
            </a:r>
          </a:p>
          <a:p>
            <a:pPr marL="271463" indent="-271463" algn="l" rtl="0" eaLnBrk="0" hangingPunct="0">
              <a:lnSpc>
                <a:spcPct val="95000"/>
              </a:lnSpc>
              <a:spcAft>
                <a:spcPct val="25000"/>
              </a:spcAft>
              <a:buSzPct val="70000"/>
              <a:buFont typeface="Wingdings" pitchFamily="2" charset="2"/>
              <a:buNone/>
            </a:pPr>
            <a:r>
              <a:rPr lang="en-US" sz="1600" b="0" dirty="0">
                <a:latin typeface="Courier New" pitchFamily="49" charset="0"/>
                <a:cs typeface="Courier New" pitchFamily="49" charset="0"/>
              </a:rPr>
              <a:t>o1 = 0</a:t>
            </a:r>
            <a:r>
              <a:rPr lang="en-US" sz="1800" b="0" dirty="0"/>
              <a:t> </a:t>
            </a:r>
            <a:r>
              <a:rPr lang="en-US" sz="1800" b="0" dirty="0">
                <a:latin typeface="cmsy10" pitchFamily="34" charset="0"/>
              </a:rPr>
              <a:t>)</a:t>
            </a:r>
            <a:r>
              <a:rPr lang="en-US" sz="1800" b="0" dirty="0"/>
              <a:t> </a:t>
            </a:r>
            <a:r>
              <a:rPr lang="en-US" sz="1600" b="0" dirty="0">
                <a:latin typeface="Courier New" pitchFamily="49" charset="0"/>
                <a:cs typeface="Courier New" pitchFamily="49" charset="0"/>
              </a:rPr>
              <a:t>o2 = 0</a:t>
            </a:r>
          </a:p>
          <a:p>
            <a:pPr marL="271463" indent="-271463" algn="l" rtl="0" eaLnBrk="0" hangingPunct="0">
              <a:lnSpc>
                <a:spcPct val="95000"/>
              </a:lnSpc>
              <a:spcAft>
                <a:spcPct val="25000"/>
              </a:spcAft>
              <a:buSzPct val="70000"/>
              <a:buFont typeface="Wingdings" pitchFamily="2" charset="2"/>
              <a:buNone/>
            </a:pPr>
            <a:endParaRPr lang="en-US" sz="1600" b="0" dirty="0">
              <a:latin typeface="Courier New" pitchFamily="49" charset="0"/>
              <a:cs typeface="Courier New" pitchFamily="49" charset="0"/>
            </a:endParaRPr>
          </a:p>
          <a:p>
            <a:pPr marL="271463" indent="-271463" algn="l" rtl="0" eaLnBrk="0" hangingPunct="0">
              <a:lnSpc>
                <a:spcPct val="95000"/>
              </a:lnSpc>
              <a:spcAft>
                <a:spcPct val="25000"/>
              </a:spcAft>
              <a:buSzPct val="70000"/>
              <a:buFont typeface="Wingdings" pitchFamily="2" charset="2"/>
              <a:buNone/>
            </a:pPr>
            <a:r>
              <a:rPr lang="en-US" sz="1800" b="0" dirty="0"/>
              <a:t>(1, </a:t>
            </a:r>
            <a:r>
              <a:rPr lang="en-US" sz="1800" b="0" dirty="0">
                <a:latin typeface="cmsy10" pitchFamily="34" charset="0"/>
              </a:rPr>
              <a:t>h</a:t>
            </a:r>
            <a:r>
              <a:rPr lang="en-US" sz="1800" b="0" dirty="0"/>
              <a:t>0, 1</a:t>
            </a:r>
            <a:r>
              <a:rPr lang="en-US" sz="1800" b="0" dirty="0">
                <a:latin typeface="cmsy10" pitchFamily="34" charset="0"/>
              </a:rPr>
              <a:t>i</a:t>
            </a:r>
            <a:r>
              <a:rPr lang="en-US" sz="1800" b="0" dirty="0"/>
              <a:t>) </a:t>
            </a:r>
            <a:r>
              <a:rPr lang="en-US" sz="1800" b="0" dirty="0">
                <a:latin typeface="Symbol" pitchFamily="18" charset="2"/>
                <a:sym typeface="Symbol" pitchFamily="18" charset="2"/>
              </a:rPr>
              <a:t></a:t>
            </a:r>
            <a:r>
              <a:rPr lang="en-US" sz="1800" b="0" dirty="0"/>
              <a:t> </a:t>
            </a:r>
            <a:r>
              <a:rPr lang="en-US" sz="1800" b="0" dirty="0">
                <a:latin typeface="Comic Sans MS" pitchFamily="66" charset="0"/>
              </a:rPr>
              <a:t>R(p)</a:t>
            </a:r>
          </a:p>
        </p:txBody>
      </p:sp>
      <p:sp>
        <p:nvSpPr>
          <p:cNvPr id="81937" name="Freeform 17"/>
          <p:cNvSpPr>
            <a:spLocks/>
          </p:cNvSpPr>
          <p:nvPr/>
        </p:nvSpPr>
        <p:spPr bwMode="auto">
          <a:xfrm>
            <a:off x="2971800" y="1952625"/>
            <a:ext cx="142875" cy="228600"/>
          </a:xfrm>
          <a:custGeom>
            <a:avLst/>
            <a:gdLst>
              <a:gd name="T0" fmla="*/ 204133430 w 90"/>
              <a:gd name="T1" fmla="*/ 362902445 h 144"/>
              <a:gd name="T2" fmla="*/ 2520950 w 90"/>
              <a:gd name="T3" fmla="*/ 219252806 h 144"/>
              <a:gd name="T4" fmla="*/ 226814085 w 90"/>
              <a:gd name="T5" fmla="*/ 0 h 144"/>
              <a:gd name="T6" fmla="*/ 0 60000 65536"/>
              <a:gd name="T7" fmla="*/ 0 60000 65536"/>
              <a:gd name="T8" fmla="*/ 0 60000 65536"/>
              <a:gd name="T9" fmla="*/ 0 w 90"/>
              <a:gd name="T10" fmla="*/ 0 h 144"/>
              <a:gd name="T11" fmla="*/ 90 w 90"/>
              <a:gd name="T12" fmla="*/ 144 h 144"/>
            </a:gdLst>
            <a:ahLst/>
            <a:cxnLst>
              <a:cxn ang="T6">
                <a:pos x="T0" y="T1"/>
              </a:cxn>
              <a:cxn ang="T7">
                <a:pos x="T2" y="T3"/>
              </a:cxn>
              <a:cxn ang="T8">
                <a:pos x="T4" y="T5"/>
              </a:cxn>
            </a:cxnLst>
            <a:rect l="T9" t="T10" r="T11" b="T12"/>
            <a:pathLst>
              <a:path w="90" h="144">
                <a:moveTo>
                  <a:pt x="81" y="144"/>
                </a:moveTo>
                <a:cubicBezTo>
                  <a:pt x="68" y="134"/>
                  <a:pt x="0" y="111"/>
                  <a:pt x="1" y="87"/>
                </a:cubicBezTo>
                <a:cubicBezTo>
                  <a:pt x="3" y="63"/>
                  <a:pt x="70" y="12"/>
                  <a:pt x="90" y="0"/>
                </a:cubicBezTo>
              </a:path>
            </a:pathLst>
          </a:custGeom>
          <a:noFill/>
          <a:ln w="9525">
            <a:solidFill>
              <a:srgbClr val="CC0000"/>
            </a:solidFill>
            <a:round/>
            <a:headEnd type="triangle" w="med" len="med"/>
            <a:tailEnd type="triangle" w="med" len="med"/>
          </a:ln>
        </p:spPr>
        <p:txBody>
          <a:bodyPr/>
          <a:lstStyle/>
          <a:p>
            <a:endParaRPr lang="he-IL"/>
          </a:p>
        </p:txBody>
      </p:sp>
      <p:sp>
        <p:nvSpPr>
          <p:cNvPr id="58378" name="Text Box 20"/>
          <p:cNvSpPr txBox="1">
            <a:spLocks noChangeArrowheads="1"/>
          </p:cNvSpPr>
          <p:nvPr/>
        </p:nvSpPr>
        <p:spPr bwMode="auto">
          <a:xfrm>
            <a:off x="3429000" y="2803525"/>
            <a:ext cx="2173288" cy="396875"/>
          </a:xfrm>
          <a:prstGeom prst="rect">
            <a:avLst/>
          </a:prstGeom>
          <a:noFill/>
          <a:ln w="9525">
            <a:noFill/>
            <a:miter lim="800000"/>
            <a:headEnd/>
            <a:tailEnd/>
          </a:ln>
        </p:spPr>
        <p:txBody>
          <a:bodyPr wrap="none">
            <a:spAutoFit/>
          </a:bodyPr>
          <a:lstStyle/>
          <a:p>
            <a:pPr algn="l" rtl="0"/>
            <a:r>
              <a:rPr lang="en-US">
                <a:solidFill>
                  <a:srgbClr val="333399"/>
                </a:solidFill>
              </a:rPr>
              <a:t>Swap </a:t>
            </a:r>
            <a:r>
              <a:rPr lang="en-US" u="sng">
                <a:solidFill>
                  <a:srgbClr val="333399"/>
                </a:solidFill>
              </a:rPr>
              <a:t>read</a:t>
            </a:r>
            <a:r>
              <a:rPr lang="en-US">
                <a:solidFill>
                  <a:srgbClr val="333399"/>
                </a:solidFill>
              </a:rPr>
              <a:t> order</a:t>
            </a:r>
          </a:p>
        </p:txBody>
      </p:sp>
      <p:sp>
        <p:nvSpPr>
          <p:cNvPr id="58379" name="Rectangle 22"/>
          <p:cNvSpPr>
            <a:spLocks noChangeArrowheads="1"/>
          </p:cNvSpPr>
          <p:nvPr/>
        </p:nvSpPr>
        <p:spPr bwMode="auto">
          <a:xfrm>
            <a:off x="2590800" y="1050925"/>
            <a:ext cx="4114800" cy="1676400"/>
          </a:xfrm>
          <a:prstGeom prst="rect">
            <a:avLst/>
          </a:prstGeom>
          <a:noFill/>
          <a:ln w="9525">
            <a:solidFill>
              <a:schemeClr val="tx1"/>
            </a:solidFill>
            <a:miter lim="800000"/>
            <a:headEnd/>
            <a:tailEnd/>
          </a:ln>
        </p:spPr>
        <p:txBody>
          <a:bodyPr wrap="none" anchor="ctr"/>
          <a:lstStyle/>
          <a:p>
            <a:pPr algn="r"/>
            <a:endParaRPr lang="he-IL"/>
          </a:p>
        </p:txBody>
      </p:sp>
      <p:sp>
        <p:nvSpPr>
          <p:cNvPr id="56333" name="Rectangle 13"/>
          <p:cNvSpPr>
            <a:spLocks noChangeArrowheads="1"/>
          </p:cNvSpPr>
          <p:nvPr/>
        </p:nvSpPr>
        <p:spPr bwMode="auto">
          <a:xfrm>
            <a:off x="3133725" y="1781175"/>
            <a:ext cx="1285875" cy="581025"/>
          </a:xfrm>
          <a:prstGeom prst="rect">
            <a:avLst/>
          </a:prstGeom>
          <a:solidFill>
            <a:schemeClr val="bg1"/>
          </a:solidFill>
          <a:ln w="9525">
            <a:noFill/>
            <a:miter lim="800000"/>
            <a:headEnd/>
            <a:tailEnd/>
          </a:ln>
        </p:spPr>
        <p:txBody>
          <a:bodyPr>
            <a:spAutoFit/>
          </a:bodyPr>
          <a:lstStyle/>
          <a:p>
            <a:pPr algn="l" rtl="0"/>
            <a:r>
              <a:rPr lang="en-US" sz="1600" b="0" dirty="0">
                <a:latin typeface="Courier New" pitchFamily="49" charset="0"/>
                <a:cs typeface="Courier New" pitchFamily="49" charset="0"/>
              </a:rPr>
              <a:t>o2 = </a:t>
            </a:r>
            <a:r>
              <a:rPr lang="en-US" sz="1600" dirty="0">
                <a:latin typeface="Courier New" pitchFamily="49" charset="0"/>
                <a:cs typeface="Courier New" pitchFamily="49" charset="0"/>
              </a:rPr>
              <a:t>x2</a:t>
            </a:r>
            <a:r>
              <a:rPr lang="en-US" sz="1600" b="0" dirty="0">
                <a:latin typeface="Courier New" pitchFamily="49" charset="0"/>
                <a:cs typeface="Courier New" pitchFamily="49" charset="0"/>
              </a:rPr>
              <a:t>;</a:t>
            </a:r>
          </a:p>
          <a:p>
            <a:pPr algn="l" rtl="0"/>
            <a:r>
              <a:rPr lang="en-US" sz="1600" b="0" dirty="0">
                <a:latin typeface="Courier New" pitchFamily="49" charset="0"/>
                <a:cs typeface="Courier New" pitchFamily="49" charset="0"/>
              </a:rPr>
              <a:t>o1 = </a:t>
            </a:r>
            <a:r>
              <a:rPr lang="en-US" sz="1600" dirty="0">
                <a:latin typeface="Courier New" pitchFamily="49" charset="0"/>
                <a:cs typeface="Courier New" pitchFamily="49" charset="0"/>
              </a:rPr>
              <a:t>x1</a:t>
            </a:r>
            <a:r>
              <a:rPr lang="en-US" sz="1600" b="0" dirty="0">
                <a:latin typeface="Courier New" pitchFamily="49" charset="0"/>
                <a:cs typeface="Courier New" pitchFamily="49" charset="0"/>
              </a:rPr>
              <a:t>;</a:t>
            </a:r>
          </a:p>
        </p:txBody>
      </p:sp>
    </p:spTree>
    <p:extLst>
      <p:ext uri="{BB962C8B-B14F-4D97-AF65-F5344CB8AC3E}">
        <p14:creationId xmlns:p14="http://schemas.microsoft.com/office/powerpoint/2010/main" val="898368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37"/>
                                        </p:tgtEl>
                                        <p:attrNameLst>
                                          <p:attrName>style.visibility</p:attrName>
                                        </p:attrNameLst>
                                      </p:cBhvr>
                                      <p:to>
                                        <p:strVal val="visible"/>
                                      </p:to>
                                    </p:set>
                                    <p:animEffect transition="in" filter="blinds(horizontal)">
                                      <p:cBhvr>
                                        <p:cTn id="7" dur="500"/>
                                        <p:tgtEl>
                                          <p:spTgt spid="819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1937"/>
                                        </p:tgtEl>
                                      </p:cBhvr>
                                    </p:animEffect>
                                    <p:set>
                                      <p:cBhvr>
                                        <p:cTn id="12" dur="1" fill="hold">
                                          <p:stCondLst>
                                            <p:cond delay="499"/>
                                          </p:stCondLst>
                                        </p:cTn>
                                        <p:tgtEl>
                                          <p:spTgt spid="819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1923">
                                            <p:txEl>
                                              <p:pRg st="0" end="0"/>
                                            </p:txEl>
                                          </p:spTgt>
                                        </p:tgtEl>
                                        <p:attrNameLst>
                                          <p:attrName>style.visibility</p:attrName>
                                        </p:attrNameLst>
                                      </p:cBhvr>
                                      <p:to>
                                        <p:strVal val="visible"/>
                                      </p:to>
                                    </p:set>
                                    <p:animEffect transition="in" filter="blinds(horizontal)">
                                      <p:cBhvr>
                                        <p:cTn id="17" dur="500"/>
                                        <p:tgtEl>
                                          <p:spTgt spid="819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1923">
                                            <p:txEl>
                                              <p:pRg st="1" end="1"/>
                                            </p:txEl>
                                          </p:spTgt>
                                        </p:tgtEl>
                                        <p:attrNameLst>
                                          <p:attrName>style.visibility</p:attrName>
                                        </p:attrNameLst>
                                      </p:cBhvr>
                                      <p:to>
                                        <p:strVal val="visible"/>
                                      </p:to>
                                    </p:set>
                                    <p:animEffect transition="in" filter="blinds(horizontal)">
                                      <p:cBhvr>
                                        <p:cTn id="22" dur="500"/>
                                        <p:tgtEl>
                                          <p:spTgt spid="819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1923">
                                            <p:txEl>
                                              <p:pRg st="2" end="2"/>
                                            </p:txEl>
                                          </p:spTgt>
                                        </p:tgtEl>
                                        <p:attrNameLst>
                                          <p:attrName>style.visibility</p:attrName>
                                        </p:attrNameLst>
                                      </p:cBhvr>
                                      <p:to>
                                        <p:strVal val="visible"/>
                                      </p:to>
                                    </p:set>
                                    <p:animEffect transition="in" filter="blinds(horizontal)">
                                      <p:cBhvr>
                                        <p:cTn id="27" dur="500"/>
                                        <p:tgtEl>
                                          <p:spTgt spid="819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1923">
                                            <p:txEl>
                                              <p:pRg st="4" end="4"/>
                                            </p:txEl>
                                          </p:spTgt>
                                        </p:tgtEl>
                                        <p:attrNameLst>
                                          <p:attrName>style.visibility</p:attrName>
                                        </p:attrNameLst>
                                      </p:cBhvr>
                                      <p:to>
                                        <p:strVal val="visible"/>
                                      </p:to>
                                    </p:set>
                                    <p:animEffect transition="in" filter="blinds(horizontal)">
                                      <p:cBhvr>
                                        <p:cTn id="32" dur="500"/>
                                        <p:tgtEl>
                                          <p:spTgt spid="8192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2" nodeType="clickEffect">
                                  <p:stCondLst>
                                    <p:cond delay="0"/>
                                  </p:stCondLst>
                                  <p:childTnLst>
                                    <p:set>
                                      <p:cBhvr>
                                        <p:cTn id="36" dur="1" fill="hold">
                                          <p:stCondLst>
                                            <p:cond delay="0"/>
                                          </p:stCondLst>
                                        </p:cTn>
                                        <p:tgtEl>
                                          <p:spTgt spid="81937"/>
                                        </p:tgtEl>
                                        <p:attrNameLst>
                                          <p:attrName>style.visibility</p:attrName>
                                        </p:attrNameLst>
                                      </p:cBhvr>
                                      <p:to>
                                        <p:strVal val="visible"/>
                                      </p:to>
                                    </p:set>
                                    <p:animEffect transition="in" filter="blinds(horizontal)">
                                      <p:cBhvr>
                                        <p:cTn id="37" dur="500"/>
                                        <p:tgtEl>
                                          <p:spTgt spid="8193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3" nodeType="clickEffect">
                                  <p:stCondLst>
                                    <p:cond delay="0"/>
                                  </p:stCondLst>
                                  <p:childTnLst>
                                    <p:animEffect transition="out" filter="blinds(horizontal)">
                                      <p:cBhvr>
                                        <p:cTn id="41" dur="500"/>
                                        <p:tgtEl>
                                          <p:spTgt spid="81937"/>
                                        </p:tgtEl>
                                      </p:cBhvr>
                                    </p:animEffect>
                                    <p:set>
                                      <p:cBhvr>
                                        <p:cTn id="42" dur="1" fill="hold">
                                          <p:stCondLst>
                                            <p:cond delay="499"/>
                                          </p:stCondLst>
                                        </p:cTn>
                                        <p:tgtEl>
                                          <p:spTgt spid="819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6333"/>
                                        </p:tgtEl>
                                        <p:attrNameLst>
                                          <p:attrName>style.visibility</p:attrName>
                                        </p:attrNameLst>
                                      </p:cBhvr>
                                      <p:to>
                                        <p:strVal val="visible"/>
                                      </p:to>
                                    </p:set>
                                    <p:animEffect transition="in" filter="blinds(horizontal)">
                                      <p:cBhvr>
                                        <p:cTn id="47" dur="500"/>
                                        <p:tgtEl>
                                          <p:spTgt spid="5633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6327"/>
                                        </p:tgtEl>
                                        <p:attrNameLst>
                                          <p:attrName>style.visibility</p:attrName>
                                        </p:attrNameLst>
                                      </p:cBhvr>
                                      <p:to>
                                        <p:strVal val="visible"/>
                                      </p:to>
                                    </p:set>
                                    <p:animEffect transition="in" filter="blinds(horizontal)">
                                      <p:cBhvr>
                                        <p:cTn id="52" dur="5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P spid="56327" grpId="0"/>
      <p:bldP spid="81937" grpId="0" animBg="1"/>
      <p:bldP spid="81937" grpId="1" animBg="1"/>
      <p:bldP spid="81937" grpId="2" animBg="1"/>
      <p:bldP spid="81937" grpId="3" animBg="1"/>
      <p:bldP spid="563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Mapping</a:t>
            </a:r>
          </a:p>
        </p:txBody>
      </p:sp>
      <p:sp>
        <p:nvSpPr>
          <p:cNvPr id="37891" name="Rectangle 3"/>
          <p:cNvSpPr>
            <a:spLocks noGrp="1" noChangeArrowheads="1"/>
          </p:cNvSpPr>
          <p:nvPr>
            <p:ph type="body" idx="1"/>
          </p:nvPr>
        </p:nvSpPr>
        <p:spPr/>
        <p:txBody>
          <a:bodyPr/>
          <a:lstStyle/>
          <a:p>
            <a:r>
              <a:rPr lang="en-US" dirty="0"/>
              <a:t>Assume each function is used in a single thread.</a:t>
            </a:r>
          </a:p>
          <a:p>
            <a:pPr lvl="1"/>
            <a:r>
              <a:rPr lang="en-US" dirty="0"/>
              <a:t>Otherwise, duplicate it</a:t>
            </a:r>
          </a:p>
          <a:p>
            <a:endParaRPr lang="en-US" dirty="0"/>
          </a:p>
          <a:p>
            <a:r>
              <a:rPr lang="en-US" dirty="0"/>
              <a:t>Find a mapping between the non-basic types</a:t>
            </a:r>
          </a:p>
          <a:p>
            <a:endParaRPr lang="en-US" dirty="0"/>
          </a:p>
          <a:p>
            <a:r>
              <a:rPr lang="en-US" dirty="0"/>
              <a:t>Find a bijective map between:</a:t>
            </a:r>
          </a:p>
          <a:p>
            <a:pPr lvl="1"/>
            <a:r>
              <a:rPr lang="en-US" dirty="0">
                <a:solidFill>
                  <a:schemeClr val="accent2">
                    <a:lumMod val="75000"/>
                  </a:schemeClr>
                </a:solidFill>
              </a:rPr>
              <a:t>threads</a:t>
            </a:r>
          </a:p>
          <a:p>
            <a:pPr lvl="1"/>
            <a:r>
              <a:rPr lang="en-US" dirty="0">
                <a:solidFill>
                  <a:schemeClr val="accent2">
                    <a:lumMod val="75000"/>
                  </a:schemeClr>
                </a:solidFill>
              </a:rPr>
              <a:t>shared</a:t>
            </a:r>
            <a:r>
              <a:rPr lang="en-US" dirty="0"/>
              <a:t> variables </a:t>
            </a:r>
          </a:p>
          <a:p>
            <a:pPr lvl="1"/>
            <a:r>
              <a:rPr lang="en-US" dirty="0">
                <a:solidFill>
                  <a:schemeClr val="accent2">
                    <a:lumMod val="75000"/>
                  </a:schemeClr>
                </a:solidFill>
              </a:rPr>
              <a:t>functions</a:t>
            </a:r>
            <a:r>
              <a:rPr lang="en-US" dirty="0"/>
              <a:t> (same prototype),</a:t>
            </a:r>
          </a:p>
          <a:p>
            <a:pPr lvl="1"/>
            <a:r>
              <a:rPr lang="en-US" dirty="0"/>
              <a:t>in mapped functions: read </a:t>
            </a:r>
            <a:r>
              <a:rPr lang="en-US" dirty="0" err="1">
                <a:solidFill>
                  <a:schemeClr val="accent2">
                    <a:lumMod val="75000"/>
                  </a:schemeClr>
                </a:solidFill>
              </a:rPr>
              <a:t>globals</a:t>
            </a:r>
            <a:r>
              <a:rPr lang="en-US" dirty="0"/>
              <a:t>, written-to </a:t>
            </a:r>
            <a:r>
              <a:rPr lang="en-US" dirty="0" err="1">
                <a:solidFill>
                  <a:schemeClr val="accent2">
                    <a:lumMod val="75000"/>
                  </a:schemeClr>
                </a:solidFill>
              </a:rPr>
              <a:t>globals</a:t>
            </a:r>
            <a:endParaRPr lang="en-US" dirty="0">
              <a:solidFill>
                <a:schemeClr val="accent2">
                  <a:lumMod val="75000"/>
                </a:schemeClr>
              </a:solidFill>
            </a:endParaRPr>
          </a:p>
          <a:p>
            <a:endParaRPr lang="en-US" dirty="0"/>
          </a:p>
          <a:p>
            <a:r>
              <a:rPr lang="en-US" dirty="0"/>
              <a:t>Without such a mapping: </a:t>
            </a:r>
            <a:r>
              <a:rPr lang="en-US" dirty="0" err="1">
                <a:latin typeface="Consolas" panose="020B0609020204030204" pitchFamily="49" charset="0"/>
                <a:cs typeface="Consolas" panose="020B0609020204030204" pitchFamily="49" charset="0"/>
              </a:rPr>
              <a:t>goto</a:t>
            </a:r>
            <a:r>
              <a:rPr lang="en-US" dirty="0">
                <a:latin typeface="Consolas" panose="020B0609020204030204" pitchFamily="49" charset="0"/>
                <a:cs typeface="Consolas" panose="020B0609020204030204" pitchFamily="49" charset="0"/>
              </a:rPr>
              <a:t> end-of-talk</a:t>
            </a:r>
            <a:r>
              <a:rPr lang="en-US" dirty="0"/>
              <a:t>.</a:t>
            </a:r>
          </a:p>
        </p:txBody>
      </p:sp>
    </p:spTree>
    <p:extLst>
      <p:ext uri="{BB962C8B-B14F-4D97-AF65-F5344CB8AC3E}">
        <p14:creationId xmlns:p14="http://schemas.microsoft.com/office/powerpoint/2010/main" val="35293988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a:xfrm>
            <a:off x="457200" y="277813"/>
            <a:ext cx="8229600" cy="387798"/>
          </a:xfrm>
        </p:spPr>
        <p:txBody>
          <a:bodyPr/>
          <a:lstStyle/>
          <a:p>
            <a:pPr rtl="0"/>
            <a:r>
              <a:rPr lang="en-US"/>
              <a:t>Function Semantics: Observable Stream</a:t>
            </a:r>
            <a:endParaRPr lang="en-US" sz="2400" dirty="0"/>
          </a:p>
        </p:txBody>
      </p:sp>
      <p:sp>
        <p:nvSpPr>
          <p:cNvPr id="744451" name="Rectangle 3"/>
          <p:cNvSpPr>
            <a:spLocks noGrp="1" noChangeArrowheads="1"/>
          </p:cNvSpPr>
          <p:nvPr>
            <p:ph type="body" sz="half" idx="1"/>
          </p:nvPr>
        </p:nvSpPr>
        <p:spPr>
          <a:xfrm>
            <a:off x="457200" y="1054100"/>
            <a:ext cx="7773988" cy="5041900"/>
          </a:xfrm>
        </p:spPr>
        <p:txBody>
          <a:bodyPr/>
          <a:lstStyle/>
          <a:p>
            <a:r>
              <a:rPr lang="en-US"/>
              <a:t>Consider a function </a:t>
            </a:r>
            <a:r>
              <a:rPr lang="en-US" i="1"/>
              <a:t>f</a:t>
            </a:r>
            <a:r>
              <a:rPr lang="en-US"/>
              <a:t> and input </a:t>
            </a:r>
            <a:r>
              <a:rPr lang="en-US" i="1"/>
              <a:t>in</a:t>
            </a:r>
            <a:endParaRPr lang="en-US" i="1">
              <a:solidFill>
                <a:schemeClr val="tx1"/>
              </a:solidFill>
              <a:latin typeface="cmmi10" pitchFamily="34" charset="0"/>
            </a:endParaRPr>
          </a:p>
          <a:p>
            <a:endParaRPr lang="en-US" u="sng"/>
          </a:p>
          <a:p>
            <a:r>
              <a:rPr lang="en-US"/>
              <a:t>The</a:t>
            </a:r>
            <a:r>
              <a:rPr lang="en-US">
                <a:solidFill>
                  <a:srgbClr val="3366FF"/>
                </a:solidFill>
              </a:rPr>
              <a:t> </a:t>
            </a:r>
            <a:r>
              <a:rPr lang="en-US">
                <a:solidFill>
                  <a:schemeClr val="accent2">
                    <a:lumMod val="75000"/>
                  </a:schemeClr>
                </a:solidFill>
              </a:rPr>
              <a:t>observable stream</a:t>
            </a:r>
            <a:r>
              <a:rPr lang="en-US">
                <a:solidFill>
                  <a:srgbClr val="3366FF"/>
                </a:solidFill>
              </a:rPr>
              <a:t> </a:t>
            </a:r>
            <a:r>
              <a:rPr lang="en-US"/>
              <a:t>of </a:t>
            </a:r>
            <a:r>
              <a:rPr lang="en-US" i="1"/>
              <a:t>f(in)</a:t>
            </a:r>
            <a:r>
              <a:rPr lang="en-US"/>
              <a:t>’s</a:t>
            </a:r>
            <a:r>
              <a:rPr lang="en-US">
                <a:solidFill>
                  <a:schemeClr val="tx1"/>
                </a:solidFill>
                <a:latin typeface="Garamond" pitchFamily="18" charset="0"/>
              </a:rPr>
              <a:t> </a:t>
            </a:r>
            <a:r>
              <a:rPr lang="en-US">
                <a:solidFill>
                  <a:schemeClr val="accent2">
                    <a:lumMod val="75000"/>
                  </a:schemeClr>
                </a:solidFill>
              </a:rPr>
              <a:t>run</a:t>
            </a:r>
            <a:r>
              <a:rPr lang="en-US"/>
              <a:t> is its sequence of</a:t>
            </a:r>
          </a:p>
          <a:p>
            <a:pPr lvl="1"/>
            <a:r>
              <a:rPr lang="en-US"/>
              <a:t>function calls</a:t>
            </a:r>
          </a:p>
          <a:p>
            <a:pPr lvl="1"/>
            <a:r>
              <a:rPr lang="en-US"/>
              <a:t>read/write of shared variables</a:t>
            </a:r>
          </a:p>
          <a:p>
            <a:endParaRPr lang="en-US">
              <a:solidFill>
                <a:srgbClr val="3366FF"/>
              </a:solidFill>
            </a:endParaRPr>
          </a:p>
          <a:p>
            <a:r>
              <a:rPr lang="en-US">
                <a:solidFill>
                  <a:schemeClr val="accent2">
                    <a:lumMod val="75000"/>
                  </a:schemeClr>
                </a:solidFill>
              </a:rPr>
              <a:t>Example: </a:t>
            </a:r>
            <a:r>
              <a:rPr lang="en-US"/>
              <a:t>let </a:t>
            </a:r>
            <a:r>
              <a:rPr lang="en-US" i="1"/>
              <a:t>x</a:t>
            </a:r>
            <a:r>
              <a:rPr lang="en-US"/>
              <a:t> be a shared variable:</a:t>
            </a:r>
            <a:endParaRPr lang="en-US" dirty="0"/>
          </a:p>
        </p:txBody>
      </p:sp>
      <p:graphicFrame>
        <p:nvGraphicFramePr>
          <p:cNvPr id="744452" name="Group 4"/>
          <p:cNvGraphicFramePr>
            <a:graphicFrameLocks noGrp="1"/>
          </p:cNvGraphicFramePr>
          <p:nvPr>
            <p:ph sz="half" idx="2"/>
          </p:nvPr>
        </p:nvGraphicFramePr>
        <p:xfrm>
          <a:off x="2971800" y="3767137"/>
          <a:ext cx="4373563" cy="2168844"/>
        </p:xfrm>
        <a:graphic>
          <a:graphicData uri="http://schemas.openxmlformats.org/drawingml/2006/table">
            <a:tbl>
              <a:tblPr>
                <a:tableStyleId>{775DCB02-9BB8-47FD-8907-85C794F793BA}</a:tableStyleId>
              </a:tblPr>
              <a:tblGrid>
                <a:gridCol w="1863725">
                  <a:extLst>
                    <a:ext uri="{9D8B030D-6E8A-4147-A177-3AD203B41FA5}">
                      <a16:colId xmlns:a16="http://schemas.microsoft.com/office/drawing/2014/main" val="20000"/>
                    </a:ext>
                  </a:extLst>
                </a:gridCol>
                <a:gridCol w="2509838">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800" b="0" i="1" u="none" strike="noStrike" cap="none" normalizeH="0" baseline="0" dirty="0">
                        <a:ln>
                          <a:noFill/>
                        </a:ln>
                        <a:solidFill>
                          <a:schemeClr val="tx2"/>
                        </a:solidFill>
                        <a:effectLst/>
                        <a:latin typeface="Consolas" pitchFamily="49" charset="0"/>
                        <a:cs typeface="Consolas" pitchFamily="4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u="none" strike="noStrike" cap="none" normalizeH="0" baseline="0" dirty="0">
                          <a:ln>
                            <a:noFill/>
                          </a:ln>
                          <a:effectLst/>
                        </a:rPr>
                        <a:t>The observable stream:</a:t>
                      </a:r>
                      <a:endParaRPr kumimoji="0" lang="en-US" sz="1800" b="0" i="1" u="none" strike="noStrike" cap="none" normalizeH="0" baseline="0" dirty="0">
                        <a:ln>
                          <a:noFill/>
                        </a:ln>
                        <a:solidFill>
                          <a:schemeClr val="tx2"/>
                        </a:solidFill>
                        <a:effectLst/>
                        <a:latin typeface="Times New Roman" pitchFamily="18" charset="0"/>
                        <a:cs typeface="Times New Roman" pitchFamily="18" charset="0"/>
                      </a:endParaRPr>
                    </a:p>
                  </a:txBody>
                  <a:tcPr horzOverflow="overflow"/>
                </a:tc>
                <a:extLst>
                  <a:ext uri="{0D108BD9-81ED-4DB2-BD59-A6C34878D82A}">
                    <a16:rowId xmlns:a16="http://schemas.microsoft.com/office/drawing/2014/main" val="10000"/>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u="none" strike="noStrike" cap="none" normalizeH="0" baseline="0" dirty="0">
                          <a:ln>
                            <a:noFill/>
                          </a:ln>
                          <a:effectLst/>
                          <a:latin typeface="Consolas" pitchFamily="49" charset="0"/>
                          <a:cs typeface="Consolas" pitchFamily="49" charset="0"/>
                        </a:rPr>
                        <a:t>x = in;</a:t>
                      </a:r>
                      <a:endParaRPr kumimoji="0" lang="en-US" sz="1800" b="0" i="1" u="none" strike="noStrike" cap="none" normalizeH="0" baseline="0" dirty="0">
                        <a:ln>
                          <a:noFill/>
                        </a:ln>
                        <a:solidFill>
                          <a:schemeClr val="tx1"/>
                        </a:solidFill>
                        <a:effectLst/>
                        <a:latin typeface="Consolas" pitchFamily="49" charset="0"/>
                        <a:cs typeface="Consolas" pitchFamily="4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u="none" strike="noStrike" cap="none" normalizeH="0" baseline="0" dirty="0">
                          <a:ln>
                            <a:noFill/>
                          </a:ln>
                          <a:effectLst/>
                          <a:latin typeface="Consolas" pitchFamily="49" charset="0"/>
                          <a:cs typeface="Consolas" pitchFamily="49" charset="0"/>
                        </a:rPr>
                        <a:t>W(x,1)</a:t>
                      </a:r>
                      <a:endParaRPr kumimoji="0" lang="en-US" sz="1800" b="0" i="0" u="none" strike="noStrike" cap="none" normalizeH="0" baseline="0" dirty="0">
                        <a:ln>
                          <a:noFill/>
                        </a:ln>
                        <a:solidFill>
                          <a:schemeClr val="accent2">
                            <a:lumMod val="75000"/>
                          </a:schemeClr>
                        </a:solidFill>
                        <a:effectLst/>
                        <a:latin typeface="Consolas" pitchFamily="49" charset="0"/>
                        <a:cs typeface="Consolas" pitchFamily="49" charset="0"/>
                      </a:endParaRPr>
                    </a:p>
                  </a:txBody>
                  <a:tcPr horzOverflow="overflow"/>
                </a:tc>
                <a:extLst>
                  <a:ext uri="{0D108BD9-81ED-4DB2-BD59-A6C34878D82A}">
                    <a16:rowId xmlns:a16="http://schemas.microsoft.com/office/drawing/2014/main" val="10001"/>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u="none" strike="noStrike" cap="none" normalizeH="0" baseline="0" dirty="0">
                          <a:ln>
                            <a:noFill/>
                          </a:ln>
                          <a:effectLst/>
                          <a:latin typeface="Consolas" pitchFamily="49" charset="0"/>
                          <a:cs typeface="Consolas" pitchFamily="49" charset="0"/>
                        </a:rPr>
                        <a:t>t1 = t;</a:t>
                      </a:r>
                      <a:endParaRPr kumimoji="0" lang="en-US" sz="1800" b="0" i="0" u="none" strike="noStrike" cap="none" normalizeH="0" baseline="0" dirty="0">
                        <a:ln>
                          <a:noFill/>
                        </a:ln>
                        <a:solidFill>
                          <a:schemeClr val="tx1"/>
                        </a:solidFill>
                        <a:effectLst/>
                        <a:latin typeface="Consolas" pitchFamily="49" charset="0"/>
                        <a:cs typeface="Consolas" pitchFamily="4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1800" b="0" i="0" u="none" strike="noStrike" cap="none" normalizeH="0" baseline="0" dirty="0">
                        <a:ln>
                          <a:noFill/>
                        </a:ln>
                        <a:solidFill>
                          <a:srgbClr val="3366FF"/>
                        </a:solidFill>
                        <a:effectLst/>
                        <a:latin typeface="Consolas" pitchFamily="49" charset="0"/>
                        <a:cs typeface="Consolas" pitchFamily="49" charset="0"/>
                      </a:endParaRPr>
                    </a:p>
                  </a:txBody>
                  <a:tcPr horzOverflow="overflow"/>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u="none" strike="noStrike" cap="none" normalizeH="0" baseline="0" dirty="0">
                          <a:ln>
                            <a:noFill/>
                          </a:ln>
                          <a:effectLst/>
                          <a:latin typeface="Consolas" pitchFamily="49" charset="0"/>
                          <a:cs typeface="Consolas" pitchFamily="49" charset="0"/>
                        </a:rPr>
                        <a:t>t = x;</a:t>
                      </a:r>
                      <a:endParaRPr kumimoji="0" lang="en-US" sz="1800" b="0" i="0" u="none" strike="noStrike" cap="none" normalizeH="0" baseline="0" dirty="0">
                        <a:ln>
                          <a:noFill/>
                        </a:ln>
                        <a:solidFill>
                          <a:schemeClr val="tx1"/>
                        </a:solidFill>
                        <a:effectLst/>
                        <a:latin typeface="Consolas" pitchFamily="49" charset="0"/>
                        <a:cs typeface="Consolas" pitchFamily="49"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latin typeface="Consolas" pitchFamily="49" charset="0"/>
                          <a:cs typeface="Consolas" pitchFamily="49" charset="0"/>
                        </a:rPr>
                        <a:t>R(x,1)</a:t>
                      </a:r>
                      <a:endParaRPr kumimoji="0" lang="en-US" sz="1800" b="0" i="0" u="none" strike="noStrike" cap="none" normalizeH="0" baseline="0" dirty="0">
                        <a:ln>
                          <a:noFill/>
                        </a:ln>
                        <a:solidFill>
                          <a:schemeClr val="accent2">
                            <a:lumMod val="75000"/>
                          </a:schemeClr>
                        </a:solidFill>
                        <a:effectLst/>
                        <a:latin typeface="Consolas" pitchFamily="49" charset="0"/>
                        <a:cs typeface="Consolas" pitchFamily="49" charset="0"/>
                      </a:endParaRPr>
                    </a:p>
                  </a:txBody>
                  <a:tcPr horzOverflow="overflow"/>
                </a:tc>
                <a:extLst>
                  <a:ext uri="{0D108BD9-81ED-4DB2-BD59-A6C34878D82A}">
                    <a16:rowId xmlns:a16="http://schemas.microsoft.com/office/drawing/2014/main" val="10003"/>
                  </a:ext>
                </a:extLst>
              </a:tr>
              <a:tr h="3825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800" u="none" strike="noStrike" cap="none" normalizeH="0" baseline="0">
                          <a:ln>
                            <a:noFill/>
                          </a:ln>
                          <a:effectLst/>
                          <a:latin typeface="Consolas" pitchFamily="49" charset="0"/>
                          <a:cs typeface="Consolas" pitchFamily="49" charset="0"/>
                        </a:rPr>
                        <a:t>g(t+1);</a:t>
                      </a:r>
                      <a:endParaRPr kumimoji="0" lang="en-US" sz="1800" b="0" i="0" u="none" strike="noStrike" cap="none" normalizeH="0" baseline="0">
                        <a:ln>
                          <a:noFill/>
                        </a:ln>
                        <a:solidFill>
                          <a:schemeClr val="tx1"/>
                        </a:solidFill>
                        <a:effectLst/>
                        <a:latin typeface="Consolas" pitchFamily="49" charset="0"/>
                        <a:cs typeface="Consolas" pitchFamily="49"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latin typeface="Consolas" pitchFamily="49" charset="0"/>
                          <a:cs typeface="Consolas" pitchFamily="49" charset="0"/>
                        </a:rPr>
                        <a:t>Call(g, &lt;2&gt;);</a:t>
                      </a:r>
                      <a:endParaRPr kumimoji="0" lang="en-US" sz="1800" b="0" i="0" u="none" strike="noStrike" cap="none" normalizeH="0" baseline="0" dirty="0">
                        <a:ln>
                          <a:noFill/>
                        </a:ln>
                        <a:solidFill>
                          <a:schemeClr val="accent2">
                            <a:lumMod val="75000"/>
                          </a:schemeClr>
                        </a:solidFill>
                        <a:effectLst/>
                        <a:latin typeface="Consolas" pitchFamily="49" charset="0"/>
                        <a:cs typeface="Consolas" pitchFamily="49" charset="0"/>
                      </a:endParaRPr>
                    </a:p>
                  </a:txBody>
                  <a:tcPr horzOverflow="overflow"/>
                </a:tc>
                <a:extLst>
                  <a:ext uri="{0D108BD9-81ED-4DB2-BD59-A6C34878D82A}">
                    <a16:rowId xmlns:a16="http://schemas.microsoft.com/office/drawing/2014/main" val="10004"/>
                  </a:ext>
                </a:extLst>
              </a:tr>
            </a:tbl>
          </a:graphicData>
        </a:graphic>
      </p:graphicFrame>
      <p:sp>
        <p:nvSpPr>
          <p:cNvPr id="744472" name="Rectangle 24"/>
          <p:cNvSpPr>
            <a:spLocks noChangeArrowheads="1"/>
          </p:cNvSpPr>
          <p:nvPr/>
        </p:nvSpPr>
        <p:spPr bwMode="auto">
          <a:xfrm>
            <a:off x="4876800" y="4433500"/>
            <a:ext cx="1066800" cy="2769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endParaRPr lang="en-US" sz="1200" dirty="0"/>
          </a:p>
        </p:txBody>
      </p:sp>
      <p:sp>
        <p:nvSpPr>
          <p:cNvPr id="744473" name="Rectangle 25"/>
          <p:cNvSpPr>
            <a:spLocks noChangeArrowheads="1"/>
          </p:cNvSpPr>
          <p:nvPr/>
        </p:nvSpPr>
        <p:spPr bwMode="auto">
          <a:xfrm>
            <a:off x="4876800" y="5195500"/>
            <a:ext cx="1066800" cy="2769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endParaRPr lang="en-US" sz="1200" dirty="0"/>
          </a:p>
        </p:txBody>
      </p:sp>
      <p:sp>
        <p:nvSpPr>
          <p:cNvPr id="744474" name="Rectangle 26"/>
          <p:cNvSpPr>
            <a:spLocks noChangeArrowheads="1"/>
          </p:cNvSpPr>
          <p:nvPr/>
        </p:nvSpPr>
        <p:spPr bwMode="auto">
          <a:xfrm>
            <a:off x="4881560" y="5610224"/>
            <a:ext cx="1752600" cy="27699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endParaRPr lang="en-US" sz="1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445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445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4447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4447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444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4447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4447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7444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1" grpId="0" uiExpand="1" build="p"/>
      <p:bldP spid="744472" grpId="0" animBg="1"/>
      <p:bldP spid="744472" grpId="1" animBg="1"/>
      <p:bldP spid="744473" grpId="0" animBg="1"/>
      <p:bldP spid="744473" grpId="1" animBg="1"/>
      <p:bldP spid="744474" grpId="0" animBg="1"/>
      <p:bldP spid="74447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Observable Equivalence of Functions</a:t>
            </a:r>
            <a:endParaRPr lang="en-US" dirty="0"/>
          </a:p>
        </p:txBody>
      </p:sp>
      <p:sp>
        <p:nvSpPr>
          <p:cNvPr id="6" name="Content Placeholder 5"/>
          <p:cNvSpPr>
            <a:spLocks noGrp="1"/>
          </p:cNvSpPr>
          <p:nvPr>
            <p:ph idx="1"/>
          </p:nvPr>
        </p:nvSpPr>
        <p:spPr/>
        <p:txBody>
          <a:bodyPr/>
          <a:lstStyle/>
          <a:p>
            <a:r>
              <a:rPr lang="en-US" dirty="0"/>
              <a:t>Consider a function </a:t>
            </a:r>
            <a:r>
              <a:rPr lang="en-US" i="1" dirty="0"/>
              <a:t>f</a:t>
            </a:r>
            <a:r>
              <a:rPr lang="en-US" dirty="0"/>
              <a:t> and input </a:t>
            </a:r>
            <a:r>
              <a:rPr lang="en-US" i="1" dirty="0"/>
              <a:t>in</a:t>
            </a:r>
            <a:endParaRPr lang="en-US" i="1" dirty="0">
              <a:latin typeface="cmmi10" pitchFamily="34" charset="0"/>
            </a:endParaRPr>
          </a:p>
          <a:p>
            <a:endParaRPr lang="en-US" dirty="0"/>
          </a:p>
          <a:p>
            <a:r>
              <a:rPr lang="en-US" dirty="0"/>
              <a:t>The</a:t>
            </a:r>
            <a:r>
              <a:rPr lang="en-US" dirty="0">
                <a:solidFill>
                  <a:srgbClr val="3366FF"/>
                </a:solidFill>
              </a:rPr>
              <a:t> </a:t>
            </a:r>
            <a:r>
              <a:rPr lang="en-US" dirty="0">
                <a:solidFill>
                  <a:schemeClr val="accent2">
                    <a:lumMod val="75000"/>
                  </a:schemeClr>
                </a:solidFill>
              </a:rPr>
              <a:t>observable stream</a:t>
            </a:r>
            <a:r>
              <a:rPr lang="en-US" dirty="0">
                <a:solidFill>
                  <a:srgbClr val="3366FF"/>
                </a:solidFill>
              </a:rPr>
              <a:t> </a:t>
            </a:r>
            <a:r>
              <a:rPr lang="en-US" dirty="0"/>
              <a:t>of </a:t>
            </a:r>
            <a:r>
              <a:rPr lang="en-US" i="1" dirty="0"/>
              <a:t>f(in)</a:t>
            </a:r>
            <a:r>
              <a:rPr lang="en-US" dirty="0"/>
              <a:t>’s run is its sequence of function calls and read/write of shared variables</a:t>
            </a:r>
          </a:p>
          <a:p>
            <a:pPr lvl="1">
              <a:buFont typeface="Arial" pitchFamily="34" charset="0"/>
              <a:buChar char="•"/>
            </a:pPr>
            <a:r>
              <a:rPr lang="en-US" dirty="0"/>
              <a:t>If the run is finite, we say it is a</a:t>
            </a:r>
            <a:r>
              <a:rPr lang="en-US" dirty="0">
                <a:solidFill>
                  <a:srgbClr val="3366FF"/>
                </a:solidFill>
              </a:rPr>
              <a:t> </a:t>
            </a:r>
            <a:r>
              <a:rPr lang="en-US" dirty="0">
                <a:solidFill>
                  <a:schemeClr val="accent2">
                    <a:lumMod val="75000"/>
                  </a:schemeClr>
                </a:solidFill>
              </a:rPr>
              <a:t>finite observable stream</a:t>
            </a:r>
          </a:p>
          <a:p>
            <a:pPr lvl="1">
              <a:buFont typeface="Arial" pitchFamily="34" charset="0"/>
              <a:buChar char="•"/>
            </a:pPr>
            <a:endParaRPr lang="en-US" dirty="0">
              <a:solidFill>
                <a:srgbClr val="3366FF"/>
              </a:solidFill>
            </a:endParaRPr>
          </a:p>
          <a:p>
            <a:pPr>
              <a:lnSpc>
                <a:spcPct val="120000"/>
              </a:lnSpc>
            </a:pPr>
            <a:r>
              <a:rPr lang="en-US" dirty="0">
                <a:latin typeface="cmmi10" pitchFamily="34" charset="0"/>
              </a:rPr>
              <a:t>f</a:t>
            </a:r>
            <a:r>
              <a:rPr lang="en-US" dirty="0"/>
              <a:t>, </a:t>
            </a:r>
            <a:r>
              <a:rPr lang="en-US" dirty="0">
                <a:latin typeface="cmmi10" pitchFamily="34" charset="0"/>
              </a:rPr>
              <a:t>f</a:t>
            </a:r>
            <a:r>
              <a:rPr lang="en-US" dirty="0"/>
              <a:t>’ are </a:t>
            </a:r>
            <a:r>
              <a:rPr lang="en-US" dirty="0">
                <a:solidFill>
                  <a:schemeClr val="accent2">
                    <a:lumMod val="75000"/>
                  </a:schemeClr>
                </a:solidFill>
              </a:rPr>
              <a:t>observably equivalent</a:t>
            </a:r>
            <a:r>
              <a:rPr lang="en-US" dirty="0"/>
              <a:t> </a:t>
            </a:r>
            <a:r>
              <a:rPr lang="en-US" dirty="0">
                <a:latin typeface="cmsy10" pitchFamily="34" charset="0"/>
              </a:rPr>
              <a:t>,</a:t>
            </a:r>
            <a:r>
              <a:rPr lang="en-US" dirty="0"/>
              <a:t> </a:t>
            </a:r>
            <a:br>
              <a:rPr lang="en-US" dirty="0"/>
            </a:br>
            <a:r>
              <a:rPr lang="en-US" dirty="0">
                <a:latin typeface="cmsy10" pitchFamily="34" charset="0"/>
              </a:rPr>
              <a:t>8</a:t>
            </a:r>
            <a:r>
              <a:rPr lang="en-US" dirty="0">
                <a:latin typeface="cmmi10" pitchFamily="34" charset="0"/>
              </a:rPr>
              <a:t>in</a:t>
            </a:r>
            <a:r>
              <a:rPr lang="en-US" dirty="0"/>
              <a:t>. </a:t>
            </a:r>
            <a:r>
              <a:rPr lang="en-US" dirty="0">
                <a:latin typeface="cmmi10" pitchFamily="34" charset="0"/>
              </a:rPr>
              <a:t>f</a:t>
            </a:r>
            <a:r>
              <a:rPr lang="en-US" dirty="0"/>
              <a:t>(</a:t>
            </a:r>
            <a:r>
              <a:rPr lang="en-US" dirty="0">
                <a:latin typeface="cmmi10" pitchFamily="34" charset="0"/>
              </a:rPr>
              <a:t>in</a:t>
            </a:r>
            <a:r>
              <a:rPr lang="en-US" dirty="0"/>
              <a:t>), </a:t>
            </a:r>
            <a:r>
              <a:rPr lang="en-US" dirty="0">
                <a:latin typeface="cmmi10" pitchFamily="34" charset="0"/>
              </a:rPr>
              <a:t>f’</a:t>
            </a:r>
            <a:r>
              <a:rPr lang="en-US" dirty="0"/>
              <a:t>(</a:t>
            </a:r>
            <a:r>
              <a:rPr lang="en-US" dirty="0">
                <a:latin typeface="cmmi10" pitchFamily="34" charset="0"/>
              </a:rPr>
              <a:t>in</a:t>
            </a:r>
            <a:r>
              <a:rPr lang="en-US" dirty="0"/>
              <a:t>) have </a:t>
            </a:r>
            <a:r>
              <a:rPr lang="en-US" dirty="0">
                <a:solidFill>
                  <a:schemeClr val="accent2">
                    <a:lumMod val="75000"/>
                  </a:schemeClr>
                </a:solidFill>
              </a:rPr>
              <a:t>equal sets of finite observable streams</a:t>
            </a:r>
          </a:p>
          <a:p>
            <a:pPr lvl="1">
              <a:lnSpc>
                <a:spcPct val="120000"/>
              </a:lnSpc>
              <a:buFont typeface="Arial" pitchFamily="34" charset="0"/>
              <a:buChar char="•"/>
            </a:pPr>
            <a:r>
              <a:rPr lang="en-US" dirty="0"/>
              <a:t>Denoted by </a:t>
            </a:r>
            <a:r>
              <a:rPr lang="en-US" dirty="0">
                <a:solidFill>
                  <a:schemeClr val="accent2">
                    <a:lumMod val="75000"/>
                  </a:schemeClr>
                </a:solidFill>
              </a:rPr>
              <a:t>observe-equiv(</a:t>
            </a:r>
            <a:r>
              <a:rPr lang="en-US" dirty="0" err="1">
                <a:solidFill>
                  <a:schemeClr val="accent2">
                    <a:lumMod val="75000"/>
                  </a:schemeClr>
                </a:solidFill>
              </a:rPr>
              <a:t>f,f</a:t>
            </a:r>
            <a:r>
              <a:rPr lang="en-US" dirty="0">
                <a:solidFill>
                  <a:schemeClr val="accent2">
                    <a:lumMod val="75000"/>
                  </a:schemeClr>
                </a:solidFill>
              </a:rPr>
              <a:t>’) </a:t>
            </a:r>
            <a:r>
              <a:rPr lang="en-US" dirty="0"/>
              <a:t>	</a:t>
            </a:r>
            <a:br>
              <a:rPr lang="en-US" dirty="0"/>
            </a:br>
            <a:endParaRPr lang="en-US" dirty="0"/>
          </a:p>
          <a:p>
            <a:r>
              <a:rPr lang="en-US" dirty="0">
                <a:solidFill>
                  <a:schemeClr val="accent2">
                    <a:lumMod val="75000"/>
                  </a:schemeClr>
                </a:solidFill>
              </a:rPr>
              <a:t>Assume</a:t>
            </a:r>
            <a:r>
              <a:rPr lang="en-US" dirty="0"/>
              <a:t>: outputs are defined via shared variables (i.e., observable)</a:t>
            </a:r>
          </a:p>
          <a:p>
            <a:r>
              <a:rPr lang="en-US" dirty="0">
                <a:solidFill>
                  <a:schemeClr val="accent2">
                    <a:lumMod val="75000"/>
                  </a:schemeClr>
                </a:solidFill>
              </a:rPr>
              <a:t>Then: </a:t>
            </a:r>
            <a:r>
              <a:rPr lang="en-US" dirty="0"/>
              <a:t>observable equivalence </a:t>
            </a:r>
            <a:r>
              <a:rPr lang="en-US" dirty="0">
                <a:latin typeface="cmsy10" pitchFamily="34" charset="0"/>
              </a:rPr>
              <a:t>)</a:t>
            </a:r>
            <a:r>
              <a:rPr lang="en-US" dirty="0"/>
              <a:t> partial equivalence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a:xfrm>
            <a:off x="533400" y="422275"/>
            <a:ext cx="8153400" cy="720197"/>
          </a:xfrm>
        </p:spPr>
        <p:txBody>
          <a:bodyPr/>
          <a:lstStyle/>
          <a:p>
            <a:r>
              <a:rPr lang="en-US" dirty="0"/>
              <a:t>Checking Observable Equivalence of f and f’</a:t>
            </a:r>
            <a:br>
              <a:rPr lang="en-US" dirty="0"/>
            </a:br>
            <a:endParaRPr lang="en-US" sz="2400" dirty="0"/>
          </a:p>
        </p:txBody>
      </p:sp>
      <p:sp>
        <p:nvSpPr>
          <p:cNvPr id="745475" name="Rectangle 3"/>
          <p:cNvSpPr>
            <a:spLocks noGrp="1" noChangeArrowheads="1"/>
          </p:cNvSpPr>
          <p:nvPr>
            <p:ph idx="1"/>
          </p:nvPr>
        </p:nvSpPr>
        <p:spPr>
          <a:xfrm>
            <a:off x="457200" y="1425575"/>
            <a:ext cx="8229600" cy="4327525"/>
          </a:xfrm>
        </p:spPr>
        <p:txBody>
          <a:bodyPr>
            <a:normAutofit fontScale="77500" lnSpcReduction="20000"/>
          </a:bodyPr>
          <a:lstStyle/>
          <a:p>
            <a:pPr>
              <a:lnSpc>
                <a:spcPct val="130000"/>
              </a:lnSpc>
            </a:pPr>
            <a:r>
              <a:rPr lang="en-US" dirty="0"/>
              <a:t>Transform function f and f’ to [f] and [</a:t>
            </a:r>
            <a:r>
              <a:rPr lang="en-US"/>
              <a:t>f’] by</a:t>
            </a:r>
            <a:r>
              <a:rPr lang="en-US" dirty="0"/>
              <a:t>:</a:t>
            </a:r>
          </a:p>
          <a:p>
            <a:pPr lvl="1">
              <a:lnSpc>
                <a:spcPct val="130000"/>
              </a:lnSpc>
            </a:pPr>
            <a:r>
              <a:rPr lang="en-US" dirty="0"/>
              <a:t>Reading shared variable x from an “input” stream </a:t>
            </a:r>
            <a:r>
              <a:rPr lang="en-US" dirty="0" err="1">
                <a:latin typeface="Arial"/>
              </a:rPr>
              <a:t>UF</a:t>
            </a:r>
            <a:r>
              <a:rPr lang="en-US" baseline="-25000" dirty="0" err="1">
                <a:latin typeface="Arial"/>
              </a:rPr>
              <a:t>x</a:t>
            </a:r>
            <a:endParaRPr lang="en-US" baseline="-25000" dirty="0">
              <a:latin typeface="Arial"/>
            </a:endParaRPr>
          </a:p>
          <a:p>
            <a:pPr lvl="2">
              <a:lnSpc>
                <a:spcPct val="130000"/>
              </a:lnSpc>
            </a:pPr>
            <a:r>
              <a:rPr lang="en-US" dirty="0"/>
              <a:t>Maintain a location c in the stream</a:t>
            </a:r>
          </a:p>
          <a:p>
            <a:pPr lvl="2">
              <a:lnSpc>
                <a:spcPct val="130000"/>
              </a:lnSpc>
            </a:pPr>
            <a:r>
              <a:rPr lang="en-US" dirty="0">
                <a:solidFill>
                  <a:schemeClr val="tx1"/>
                </a:solidFill>
              </a:rPr>
              <a:t>t = x </a:t>
            </a:r>
            <a:r>
              <a:rPr lang="en-US" dirty="0">
                <a:solidFill>
                  <a:schemeClr val="tx1"/>
                </a:solidFill>
                <a:latin typeface="cmsy10"/>
              </a:rPr>
              <a:t>Ã</a:t>
            </a:r>
            <a:r>
              <a:rPr lang="en-US" dirty="0">
                <a:solidFill>
                  <a:schemeClr val="tx1"/>
                </a:solidFill>
              </a:rPr>
              <a:t> t = </a:t>
            </a:r>
            <a:r>
              <a:rPr lang="en-US" dirty="0" err="1">
                <a:solidFill>
                  <a:schemeClr val="tx1"/>
                </a:solidFill>
                <a:latin typeface="Arial"/>
              </a:rPr>
              <a:t>UF</a:t>
            </a:r>
            <a:r>
              <a:rPr lang="en-US" baseline="-25000" dirty="0" err="1">
                <a:solidFill>
                  <a:schemeClr val="tx1"/>
                </a:solidFill>
                <a:latin typeface="Arial"/>
              </a:rPr>
              <a:t>x</a:t>
            </a:r>
            <a:r>
              <a:rPr lang="en-US" dirty="0">
                <a:solidFill>
                  <a:schemeClr val="tx1"/>
                </a:solidFill>
                <a:latin typeface="Arial"/>
              </a:rPr>
              <a:t>(c</a:t>
            </a:r>
            <a:r>
              <a:rPr lang="en-US" dirty="0">
                <a:solidFill>
                  <a:schemeClr val="tx1"/>
                </a:solidFill>
              </a:rPr>
              <a:t>)</a:t>
            </a:r>
          </a:p>
          <a:p>
            <a:pPr lvl="1">
              <a:lnSpc>
                <a:spcPct val="130000"/>
              </a:lnSpc>
            </a:pPr>
            <a:r>
              <a:rPr lang="en-US" dirty="0"/>
              <a:t>Recording outputs to the observable stream</a:t>
            </a:r>
          </a:p>
          <a:p>
            <a:pPr lvl="2">
              <a:lnSpc>
                <a:spcPct val="130000"/>
              </a:lnSpc>
            </a:pPr>
            <a:r>
              <a:rPr lang="en-US" dirty="0"/>
              <a:t>shared variable accesses and function calls</a:t>
            </a:r>
          </a:p>
          <a:p>
            <a:pPr>
              <a:lnSpc>
                <a:spcPct val="130000"/>
              </a:lnSpc>
            </a:pPr>
            <a:endParaRPr lang="en-US" dirty="0"/>
          </a:p>
          <a:p>
            <a:pPr>
              <a:lnSpc>
                <a:spcPct val="130000"/>
              </a:lnSpc>
            </a:pPr>
            <a:r>
              <a:rPr lang="en-US" dirty="0"/>
              <a:t>Generate sequential program S that calls [f];[f’] but also</a:t>
            </a:r>
          </a:p>
          <a:p>
            <a:pPr lvl="1">
              <a:lnSpc>
                <a:spcPct val="130000"/>
              </a:lnSpc>
              <a:buFont typeface="Arial" pitchFamily="34" charset="0"/>
              <a:buChar char="•"/>
            </a:pPr>
            <a:r>
              <a:rPr lang="en-US" dirty="0"/>
              <a:t>Ensures that inputs to f and f’ are non-deterministic but equal</a:t>
            </a:r>
          </a:p>
          <a:p>
            <a:pPr lvl="2">
              <a:lnSpc>
                <a:spcPct val="130000"/>
              </a:lnSpc>
              <a:buFont typeface="Arial" pitchFamily="34" charset="0"/>
              <a:buChar char="•"/>
            </a:pPr>
            <a:r>
              <a:rPr lang="en-US" dirty="0"/>
              <a:t>assume equal arguments and </a:t>
            </a:r>
            <a:r>
              <a:rPr lang="en-US" dirty="0" err="1">
                <a:latin typeface="Arial"/>
              </a:rPr>
              <a:t>UF</a:t>
            </a:r>
            <a:r>
              <a:rPr lang="en-US" baseline="-25000" dirty="0" err="1">
                <a:latin typeface="Arial"/>
              </a:rPr>
              <a:t>x</a:t>
            </a:r>
            <a:r>
              <a:rPr lang="en-US" dirty="0"/>
              <a:t> = </a:t>
            </a:r>
            <a:r>
              <a:rPr lang="en-US" dirty="0" err="1">
                <a:latin typeface="Arial"/>
              </a:rPr>
              <a:t>UF</a:t>
            </a:r>
            <a:r>
              <a:rPr lang="en-US" baseline="-25000" dirty="0" err="1">
                <a:latin typeface="Arial"/>
              </a:rPr>
              <a:t>x</a:t>
            </a:r>
            <a:r>
              <a:rPr lang="en-US" baseline="-25000" dirty="0"/>
              <a:t>’</a:t>
            </a:r>
          </a:p>
          <a:p>
            <a:pPr lvl="1">
              <a:lnSpc>
                <a:spcPct val="130000"/>
              </a:lnSpc>
              <a:buFont typeface="Arial" pitchFamily="34" charset="0"/>
              <a:buChar char="•"/>
            </a:pPr>
            <a:r>
              <a:rPr lang="en-US" dirty="0"/>
              <a:t>Asserts at the end that the observable streams of f and f’ are equal</a:t>
            </a:r>
          </a:p>
          <a:p>
            <a:pPr lvl="1">
              <a:lnSpc>
                <a:spcPct val="130000"/>
              </a:lnSpc>
              <a:buFont typeface="Arial" pitchFamily="34" charset="0"/>
              <a:buChar char="•"/>
            </a:pPr>
            <a:r>
              <a:rPr lang="en-US" dirty="0"/>
              <a:t>S is linear in size of f and f’</a:t>
            </a:r>
          </a:p>
          <a:p>
            <a:pPr>
              <a:lnSpc>
                <a:spcPct val="130000"/>
              </a:lnSpc>
            </a:pPr>
            <a:endParaRPr lang="en-US" dirty="0"/>
          </a:p>
          <a:p>
            <a:pPr>
              <a:lnSpc>
                <a:spcPct val="130000"/>
              </a:lnSpc>
            </a:pPr>
            <a:r>
              <a:rPr lang="en-US" dirty="0"/>
              <a:t>Check validity (i.e., no assertion failure) of S (e.g., with CBMC)</a:t>
            </a:r>
          </a:p>
        </p:txBody>
      </p:sp>
      <p:grpSp>
        <p:nvGrpSpPr>
          <p:cNvPr id="32" name="Group 31"/>
          <p:cNvGrpSpPr/>
          <p:nvPr/>
        </p:nvGrpSpPr>
        <p:grpSpPr>
          <a:xfrm>
            <a:off x="4876800" y="2209800"/>
            <a:ext cx="3810000" cy="990600"/>
            <a:chOff x="5105400" y="2514600"/>
            <a:chExt cx="3810000" cy="990600"/>
          </a:xfrm>
        </p:grpSpPr>
        <p:sp>
          <p:nvSpPr>
            <p:cNvPr id="22" name="Rounded Rectangle 21"/>
            <p:cNvSpPr/>
            <p:nvPr/>
          </p:nvSpPr>
          <p:spPr bwMode="auto">
            <a:xfrm>
              <a:off x="5105400" y="2514600"/>
              <a:ext cx="3810000" cy="990600"/>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pitchFamily="1" charset="-128"/>
              </a:endParaRPr>
            </a:p>
          </p:txBody>
        </p:sp>
        <p:sp>
          <p:nvSpPr>
            <p:cNvPr id="5" name="Rectangle 4"/>
            <p:cNvSpPr/>
            <p:nvPr/>
          </p:nvSpPr>
          <p:spPr bwMode="auto">
            <a:xfrm>
              <a:off x="5334000" y="2590800"/>
              <a:ext cx="304800" cy="3048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pitchFamily="1" charset="-128"/>
                </a:rPr>
                <a:t>f</a:t>
              </a:r>
            </a:p>
          </p:txBody>
        </p:sp>
        <p:sp>
          <p:nvSpPr>
            <p:cNvPr id="6" name="Rectangle 5"/>
            <p:cNvSpPr/>
            <p:nvPr/>
          </p:nvSpPr>
          <p:spPr bwMode="auto">
            <a:xfrm>
              <a:off x="5334000" y="3048000"/>
              <a:ext cx="304800" cy="3048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t>f</a:t>
              </a:r>
              <a:r>
                <a:rPr kumimoji="0" lang="en-US" sz="2000" b="1" i="0" u="none" strike="noStrike" cap="none" normalizeH="0" baseline="0" dirty="0">
                  <a:ln>
                    <a:noFill/>
                  </a:ln>
                  <a:solidFill>
                    <a:schemeClr val="tx1"/>
                  </a:solidFill>
                  <a:effectLst/>
                  <a:latin typeface="Arial" charset="0"/>
                  <a:ea typeface="ＭＳ Ｐゴシック" pitchFamily="1" charset="-128"/>
                </a:rPr>
                <a:t>’</a:t>
              </a:r>
            </a:p>
          </p:txBody>
        </p:sp>
        <p:sp>
          <p:nvSpPr>
            <p:cNvPr id="7" name="Rectangle 6"/>
            <p:cNvSpPr/>
            <p:nvPr/>
          </p:nvSpPr>
          <p:spPr bwMode="auto">
            <a:xfrm>
              <a:off x="6019800" y="2590800"/>
              <a:ext cx="609600" cy="3048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t>[f]</a:t>
              </a:r>
              <a:endParaRPr kumimoji="0" lang="en-US" sz="2000" b="1" i="0" u="none" strike="noStrike" cap="none" normalizeH="0" baseline="0" dirty="0">
                <a:ln>
                  <a:noFill/>
                </a:ln>
                <a:solidFill>
                  <a:schemeClr val="tx1"/>
                </a:solidFill>
                <a:effectLst/>
                <a:latin typeface="Arial" charset="0"/>
                <a:ea typeface="ＭＳ Ｐゴシック" pitchFamily="1" charset="-128"/>
              </a:endParaRPr>
            </a:p>
          </p:txBody>
        </p:sp>
        <p:sp>
          <p:nvSpPr>
            <p:cNvPr id="9" name="Rectangle 8"/>
            <p:cNvSpPr/>
            <p:nvPr/>
          </p:nvSpPr>
          <p:spPr bwMode="auto">
            <a:xfrm>
              <a:off x="6019800" y="3048000"/>
              <a:ext cx="609600" cy="3048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t>[f’]</a:t>
              </a:r>
              <a:endParaRPr kumimoji="0" lang="en-US" sz="2000" b="1" i="0" u="none" strike="noStrike" cap="none" normalizeH="0" baseline="0" dirty="0">
                <a:ln>
                  <a:noFill/>
                </a:ln>
                <a:solidFill>
                  <a:schemeClr val="tx1"/>
                </a:solidFill>
                <a:effectLst/>
                <a:latin typeface="Arial" charset="0"/>
                <a:ea typeface="ＭＳ Ｐゴシック" pitchFamily="1" charset="-128"/>
              </a:endParaRPr>
            </a:p>
          </p:txBody>
        </p:sp>
        <p:cxnSp>
          <p:nvCxnSpPr>
            <p:cNvPr id="11" name="Straight Arrow Connector 10"/>
            <p:cNvCxnSpPr>
              <a:stCxn id="5" idx="3"/>
              <a:endCxn id="7" idx="1"/>
            </p:cNvCxnSpPr>
            <p:nvPr/>
          </p:nvCxnSpPr>
          <p:spPr bwMode="auto">
            <a:xfrm>
              <a:off x="5638800" y="2743200"/>
              <a:ext cx="381000" cy="1588"/>
            </a:xfrm>
            <a:prstGeom prst="straightConnector1">
              <a:avLst/>
            </a:prstGeom>
            <a:solidFill>
              <a:srgbClr val="5CA1FB"/>
            </a:solidFill>
            <a:ln w="38100" cap="flat" cmpd="sng" algn="ctr">
              <a:solidFill>
                <a:schemeClr val="tx1"/>
              </a:solidFill>
              <a:prstDash val="solid"/>
              <a:round/>
              <a:headEnd type="none" w="med" len="med"/>
              <a:tailEnd type="arrow"/>
            </a:ln>
            <a:effectLst/>
          </p:spPr>
        </p:cxnSp>
        <p:cxnSp>
          <p:nvCxnSpPr>
            <p:cNvPr id="12" name="Straight Arrow Connector 11"/>
            <p:cNvCxnSpPr>
              <a:stCxn id="6" idx="3"/>
              <a:endCxn id="9" idx="1"/>
            </p:cNvCxnSpPr>
            <p:nvPr/>
          </p:nvCxnSpPr>
          <p:spPr bwMode="auto">
            <a:xfrm>
              <a:off x="5638800" y="3200400"/>
              <a:ext cx="381000" cy="1588"/>
            </a:xfrm>
            <a:prstGeom prst="straightConnector1">
              <a:avLst/>
            </a:prstGeom>
            <a:solidFill>
              <a:srgbClr val="5CA1FB"/>
            </a:solidFill>
            <a:ln w="38100" cap="flat" cmpd="sng" algn="ctr">
              <a:solidFill>
                <a:schemeClr val="tx1"/>
              </a:solidFill>
              <a:prstDash val="solid"/>
              <a:round/>
              <a:headEnd type="none" w="med" len="med"/>
              <a:tailEnd type="arrow"/>
            </a:ln>
            <a:effectLst/>
          </p:spPr>
        </p:cxnSp>
        <p:sp>
          <p:nvSpPr>
            <p:cNvPr id="13" name="Rectangle 12"/>
            <p:cNvSpPr/>
            <p:nvPr/>
          </p:nvSpPr>
          <p:spPr bwMode="auto">
            <a:xfrm>
              <a:off x="6934200" y="2819400"/>
              <a:ext cx="381000" cy="3048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t>S</a:t>
              </a:r>
              <a:endParaRPr kumimoji="0" lang="en-US" sz="2000" b="1" i="0" u="none" strike="noStrike" cap="none" normalizeH="0" baseline="0" dirty="0">
                <a:ln>
                  <a:noFill/>
                </a:ln>
                <a:solidFill>
                  <a:schemeClr val="tx1"/>
                </a:solidFill>
                <a:effectLst/>
                <a:latin typeface="Arial" charset="0"/>
                <a:ea typeface="ＭＳ Ｐゴシック" pitchFamily="1" charset="-128"/>
              </a:endParaRPr>
            </a:p>
          </p:txBody>
        </p:sp>
        <p:cxnSp>
          <p:nvCxnSpPr>
            <p:cNvPr id="15" name="Straight Arrow Connector 14"/>
            <p:cNvCxnSpPr>
              <a:stCxn id="7" idx="3"/>
              <a:endCxn id="13" idx="1"/>
            </p:cNvCxnSpPr>
            <p:nvPr/>
          </p:nvCxnSpPr>
          <p:spPr bwMode="auto">
            <a:xfrm>
              <a:off x="6629400" y="2743200"/>
              <a:ext cx="304800" cy="228600"/>
            </a:xfrm>
            <a:prstGeom prst="straightConnector1">
              <a:avLst/>
            </a:prstGeom>
            <a:solidFill>
              <a:srgbClr val="5CA1FB"/>
            </a:solidFill>
            <a:ln w="38100" cap="flat" cmpd="sng" algn="ctr">
              <a:solidFill>
                <a:schemeClr val="tx1"/>
              </a:solidFill>
              <a:prstDash val="solid"/>
              <a:round/>
              <a:headEnd type="none" w="med" len="med"/>
              <a:tailEnd type="arrow"/>
            </a:ln>
            <a:effectLst/>
          </p:spPr>
        </p:cxnSp>
        <p:cxnSp>
          <p:nvCxnSpPr>
            <p:cNvPr id="17" name="Straight Arrow Connector 16"/>
            <p:cNvCxnSpPr>
              <a:stCxn id="9" idx="3"/>
              <a:endCxn id="13" idx="1"/>
            </p:cNvCxnSpPr>
            <p:nvPr/>
          </p:nvCxnSpPr>
          <p:spPr bwMode="auto">
            <a:xfrm flipV="1">
              <a:off x="6629400" y="2971800"/>
              <a:ext cx="304800" cy="228600"/>
            </a:xfrm>
            <a:prstGeom prst="straightConnector1">
              <a:avLst/>
            </a:prstGeom>
            <a:solidFill>
              <a:srgbClr val="5CA1FB"/>
            </a:solidFill>
            <a:ln w="38100" cap="flat" cmpd="sng" algn="ctr">
              <a:solidFill>
                <a:schemeClr val="tx1"/>
              </a:solidFill>
              <a:prstDash val="solid"/>
              <a:round/>
              <a:headEnd type="none" w="med" len="med"/>
              <a:tailEnd type="arrow"/>
            </a:ln>
            <a:effectLst/>
          </p:spPr>
        </p:cxnSp>
        <p:sp>
          <p:nvSpPr>
            <p:cNvPr id="29" name="Rectangle 28"/>
            <p:cNvSpPr/>
            <p:nvPr/>
          </p:nvSpPr>
          <p:spPr bwMode="auto">
            <a:xfrm>
              <a:off x="7772400" y="2819400"/>
              <a:ext cx="914400" cy="30480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t>CBMC</a:t>
              </a:r>
              <a:endParaRPr kumimoji="0" lang="en-US" sz="2000" b="1" i="0" u="none" strike="noStrike" cap="none" normalizeH="0" baseline="0" dirty="0">
                <a:ln>
                  <a:noFill/>
                </a:ln>
                <a:solidFill>
                  <a:schemeClr val="tx1"/>
                </a:solidFill>
                <a:effectLst/>
                <a:latin typeface="Arial" charset="0"/>
                <a:ea typeface="ＭＳ Ｐゴシック" pitchFamily="1" charset="-128"/>
              </a:endParaRPr>
            </a:p>
          </p:txBody>
        </p:sp>
        <p:cxnSp>
          <p:nvCxnSpPr>
            <p:cNvPr id="31" name="Straight Arrow Connector 30"/>
            <p:cNvCxnSpPr>
              <a:stCxn id="13" idx="3"/>
              <a:endCxn id="29" idx="1"/>
            </p:cNvCxnSpPr>
            <p:nvPr/>
          </p:nvCxnSpPr>
          <p:spPr bwMode="auto">
            <a:xfrm>
              <a:off x="7315200" y="2971800"/>
              <a:ext cx="457200" cy="1588"/>
            </a:xfrm>
            <a:prstGeom prst="straightConnector1">
              <a:avLst/>
            </a:prstGeom>
            <a:solidFill>
              <a:srgbClr val="5CA1FB"/>
            </a:solidFill>
            <a:ln w="38100" cap="flat" cmpd="sng" algn="ctr">
              <a:solidFill>
                <a:schemeClr val="tx1"/>
              </a:solidFill>
              <a:prstDash val="solid"/>
              <a:round/>
              <a:headEnd type="none" w="med" len="med"/>
              <a:tailEnd type="arrow"/>
            </a:ln>
            <a:effectLst/>
          </p:spPr>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422275"/>
            <a:ext cx="8153400" cy="384175"/>
          </a:xfrm>
        </p:spPr>
        <p:txBody>
          <a:bodyPr/>
          <a:lstStyle/>
          <a:p>
            <a:r>
              <a:rPr lang="en-US" dirty="0"/>
              <a:t>Example</a:t>
            </a:r>
          </a:p>
        </p:txBody>
      </p:sp>
      <p:sp>
        <p:nvSpPr>
          <p:cNvPr id="4" name="TextBox 3"/>
          <p:cNvSpPr txBox="1"/>
          <p:nvPr/>
        </p:nvSpPr>
        <p:spPr>
          <a:xfrm>
            <a:off x="1472215" y="1370439"/>
            <a:ext cx="2840842" cy="376019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l">
              <a:lnSpc>
                <a:spcPts val="1000"/>
              </a:lnSpc>
            </a:pPr>
            <a:endParaRPr lang="en-US" sz="1600" b="0" dirty="0">
              <a:latin typeface="Consolas" pitchFamily="49" charset="0"/>
              <a:cs typeface="Consolas" pitchFamily="49" charset="0"/>
            </a:endParaRPr>
          </a:p>
          <a:p>
            <a:pPr algn="l">
              <a:lnSpc>
                <a:spcPts val="1000"/>
              </a:lnSpc>
            </a:pP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base = 1;</a:t>
            </a:r>
          </a:p>
          <a:p>
            <a:pPr algn="l">
              <a:lnSpc>
                <a:spcPts val="1000"/>
              </a:lnSpc>
            </a:pPr>
            <a:endParaRPr lang="en-US" sz="1600" b="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void f</a:t>
            </a:r>
            <a:r>
              <a:rPr lang="en-US" sz="1600" b="0" baseline="-25000" dirty="0">
                <a:latin typeface="Consolas" pitchFamily="49" charset="0"/>
                <a:cs typeface="Consolas" pitchFamily="49" charset="0"/>
              </a:rPr>
              <a:t>1</a:t>
            </a: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a:t>
            </a:r>
            <a:r>
              <a:rPr lang="en-US" sz="1600" b="0" dirty="0" err="1">
                <a:latin typeface="Consolas" pitchFamily="49" charset="0"/>
                <a:cs typeface="Consolas" pitchFamily="49" charset="0"/>
              </a:rPr>
              <a:t>n,int</a:t>
            </a:r>
            <a:r>
              <a:rPr lang="en-US" sz="1600" b="0" dirty="0">
                <a:latin typeface="Consolas" pitchFamily="49" charset="0"/>
                <a:cs typeface="Consolas" pitchFamily="49" charset="0"/>
              </a:rPr>
              <a:t> *r) {</a:t>
            </a:r>
          </a:p>
          <a:p>
            <a:pPr algn="l">
              <a:lnSpc>
                <a:spcPts val="1000"/>
              </a:lnSpc>
            </a:pPr>
            <a:r>
              <a:rPr lang="en-US" sz="1600" b="0" dirty="0">
                <a:latin typeface="Consolas" pitchFamily="49" charset="0"/>
                <a:cs typeface="Consolas" pitchFamily="49" charset="0"/>
              </a:rPr>
              <a:t>  if (n &lt; 1) {</a:t>
            </a:r>
          </a:p>
          <a:p>
            <a:pPr algn="l">
              <a:lnSpc>
                <a:spcPts val="1000"/>
              </a:lnSpc>
            </a:pP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t;</a:t>
            </a:r>
          </a:p>
          <a:p>
            <a:pPr algn="l">
              <a:lnSpc>
                <a:spcPts val="1000"/>
              </a:lnSpc>
            </a:pPr>
            <a:r>
              <a:rPr lang="en-US" sz="1600" b="0" dirty="0">
                <a:latin typeface="Consolas" pitchFamily="49" charset="0"/>
                <a:cs typeface="Consolas" pitchFamily="49" charset="0"/>
              </a:rPr>
              <a:t>    t = base;</a:t>
            </a:r>
          </a:p>
          <a:p>
            <a:pPr algn="l">
              <a:lnSpc>
                <a:spcPts val="1000"/>
              </a:lnSpc>
            </a:pPr>
            <a:r>
              <a:rPr lang="en-US" sz="1600" b="0" dirty="0">
                <a:latin typeface="Consolas" pitchFamily="49" charset="0"/>
                <a:cs typeface="Consolas" pitchFamily="49" charset="0"/>
              </a:rPr>
              <a:t>    *r = t;</a:t>
            </a:r>
          </a:p>
          <a:p>
            <a:pPr algn="l">
              <a:lnSpc>
                <a:spcPts val="1000"/>
              </a:lnSpc>
            </a:pPr>
            <a:r>
              <a:rPr lang="en-US" sz="1600" b="0" dirty="0">
                <a:latin typeface="Consolas" pitchFamily="49" charset="0"/>
                <a:cs typeface="Consolas" pitchFamily="49" charset="0"/>
              </a:rPr>
              <a:t>  } else {</a:t>
            </a:r>
          </a:p>
          <a:p>
            <a:pPr algn="l">
              <a:lnSpc>
                <a:spcPts val="1000"/>
              </a:lnSpc>
            </a:pP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x;</a:t>
            </a:r>
          </a:p>
          <a:p>
            <a:pPr algn="l">
              <a:lnSpc>
                <a:spcPts val="1000"/>
              </a:lnSpc>
            </a:pPr>
            <a:r>
              <a:rPr lang="en-US" sz="1600" b="0" dirty="0">
                <a:latin typeface="Consolas" pitchFamily="49" charset="0"/>
                <a:cs typeface="Consolas" pitchFamily="49" charset="0"/>
              </a:rPr>
              <a:t>    f(n-1,&amp;x);</a:t>
            </a:r>
          </a:p>
          <a:p>
            <a:pPr algn="l">
              <a:lnSpc>
                <a:spcPts val="1000"/>
              </a:lnSpc>
            </a:pPr>
            <a:r>
              <a:rPr lang="en-US" sz="1600" b="0" dirty="0">
                <a:latin typeface="Consolas" pitchFamily="49" charset="0"/>
                <a:cs typeface="Consolas" pitchFamily="49" charset="0"/>
              </a:rPr>
              <a:t>    *r = n * x;</a:t>
            </a:r>
          </a:p>
          <a:p>
            <a:pPr algn="l">
              <a:lnSpc>
                <a:spcPts val="1000"/>
              </a:lnSpc>
            </a:pPr>
            <a:r>
              <a:rPr lang="en-US" sz="1600" b="0" dirty="0">
                <a:latin typeface="Consolas" pitchFamily="49" charset="0"/>
                <a:cs typeface="Consolas" pitchFamily="49" charset="0"/>
              </a:rPr>
              <a:t>  }</a:t>
            </a:r>
          </a:p>
          <a:p>
            <a:pPr algn="l">
              <a:lnSpc>
                <a:spcPts val="1000"/>
              </a:lnSpc>
            </a:pPr>
            <a:r>
              <a:rPr lang="en-US" sz="1600" b="0" dirty="0">
                <a:latin typeface="Consolas" pitchFamily="49" charset="0"/>
                <a:cs typeface="Consolas" pitchFamily="49" charset="0"/>
              </a:rPr>
              <a:t>}</a:t>
            </a:r>
          </a:p>
          <a:p>
            <a:pPr algn="l">
              <a:lnSpc>
                <a:spcPts val="1000"/>
              </a:lnSpc>
            </a:pPr>
            <a:endParaRPr lang="en-US" sz="1600" b="0" dirty="0">
              <a:latin typeface="Consolas" pitchFamily="49" charset="0"/>
              <a:cs typeface="Consolas" pitchFamily="49" charset="0"/>
            </a:endParaRPr>
          </a:p>
        </p:txBody>
      </p:sp>
      <p:sp>
        <p:nvSpPr>
          <p:cNvPr id="5" name="Rounded Rectangular Callout 4"/>
          <p:cNvSpPr/>
          <p:nvPr/>
        </p:nvSpPr>
        <p:spPr bwMode="auto">
          <a:xfrm>
            <a:off x="304800" y="1751439"/>
            <a:ext cx="950389" cy="272415"/>
          </a:xfrm>
          <a:prstGeom prst="wedgeRoundRectCallout">
            <a:avLst>
              <a:gd name="adj1" fmla="val 128862"/>
              <a:gd name="adj2" fmla="val 373976"/>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read</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6" name="Rounded Rectangular Callout 5"/>
          <p:cNvSpPr/>
          <p:nvPr/>
        </p:nvSpPr>
        <p:spPr bwMode="auto">
          <a:xfrm>
            <a:off x="248706" y="2665839"/>
            <a:ext cx="950389" cy="272415"/>
          </a:xfrm>
          <a:prstGeom prst="wedgeRoundRectCallout">
            <a:avLst>
              <a:gd name="adj1" fmla="val 133673"/>
              <a:gd name="adj2" fmla="val 132298"/>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write</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7" name="Rounded Rectangular Callout 6"/>
          <p:cNvSpPr/>
          <p:nvPr/>
        </p:nvSpPr>
        <p:spPr bwMode="auto">
          <a:xfrm>
            <a:off x="228600" y="4266039"/>
            <a:ext cx="950389" cy="272415"/>
          </a:xfrm>
          <a:prstGeom prst="wedgeRoundRectCallout">
            <a:avLst>
              <a:gd name="adj1" fmla="val 136560"/>
              <a:gd name="adj2" fmla="val -75815"/>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write</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8" name="Rounded Rectangular Callout 7"/>
          <p:cNvSpPr/>
          <p:nvPr/>
        </p:nvSpPr>
        <p:spPr bwMode="auto">
          <a:xfrm>
            <a:off x="228600" y="3351639"/>
            <a:ext cx="990600" cy="561022"/>
          </a:xfrm>
          <a:prstGeom prst="wedgeRoundRectCallout">
            <a:avLst>
              <a:gd name="adj1" fmla="val 130104"/>
              <a:gd name="adj2" fmla="val 48786"/>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function</a:t>
            </a:r>
            <a:r>
              <a:rPr lang="en-US" sz="1600" dirty="0"/>
              <a:t> </a:t>
            </a:r>
            <a:r>
              <a:rPr lang="en-US" sz="1600" b="0" dirty="0"/>
              <a:t>call</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9" name="TextBox 8"/>
          <p:cNvSpPr txBox="1"/>
          <p:nvPr/>
        </p:nvSpPr>
        <p:spPr>
          <a:xfrm>
            <a:off x="4953000" y="842724"/>
            <a:ext cx="3217547" cy="501695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l">
              <a:lnSpc>
                <a:spcPts val="1000"/>
              </a:lnSpc>
            </a:pPr>
            <a:endParaRPr lang="en-US" sz="1600" b="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list out;</a:t>
            </a:r>
          </a:p>
          <a:p>
            <a:pPr algn="l">
              <a:lnSpc>
                <a:spcPts val="1000"/>
              </a:lnSpc>
            </a:pP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base = 1;</a:t>
            </a:r>
          </a:p>
          <a:p>
            <a:pPr algn="l">
              <a:lnSpc>
                <a:spcPts val="1000"/>
              </a:lnSpc>
            </a:pPr>
            <a:endParaRPr lang="en-US" sz="1600" b="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void [f</a:t>
            </a:r>
            <a:r>
              <a:rPr lang="en-US" sz="1600" b="0" baseline="-25000" dirty="0">
                <a:latin typeface="Consolas" pitchFamily="49" charset="0"/>
                <a:cs typeface="Consolas" pitchFamily="49" charset="0"/>
              </a:rPr>
              <a:t>1</a:t>
            </a: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a:t>
            </a:r>
            <a:r>
              <a:rPr lang="en-US" sz="1600" b="0" dirty="0" err="1">
                <a:latin typeface="Consolas" pitchFamily="49" charset="0"/>
                <a:cs typeface="Consolas" pitchFamily="49" charset="0"/>
              </a:rPr>
              <a:t>n,int</a:t>
            </a:r>
            <a:r>
              <a:rPr lang="en-US" sz="1600" b="0" dirty="0">
                <a:latin typeface="Consolas" pitchFamily="49" charset="0"/>
                <a:cs typeface="Consolas" pitchFamily="49" charset="0"/>
              </a:rPr>
              <a:t> *r) {</a:t>
            </a:r>
          </a:p>
          <a:p>
            <a:pPr algn="l">
              <a:lnSpc>
                <a:spcPts val="1000"/>
              </a:lnSpc>
            </a:pP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c = 0;</a:t>
            </a:r>
          </a:p>
          <a:p>
            <a:pPr algn="l">
              <a:lnSpc>
                <a:spcPts val="1000"/>
              </a:lnSpc>
            </a:pPr>
            <a:r>
              <a:rPr lang="en-US" sz="1600" b="0" dirty="0">
                <a:latin typeface="Consolas" pitchFamily="49" charset="0"/>
                <a:cs typeface="Consolas" pitchFamily="49" charset="0"/>
              </a:rPr>
              <a:t>  if (n &lt; 1) {</a:t>
            </a:r>
          </a:p>
          <a:p>
            <a:pPr algn="l">
              <a:lnSpc>
                <a:spcPts val="1000"/>
              </a:lnSpc>
            </a:pP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t;</a:t>
            </a:r>
          </a:p>
          <a:p>
            <a:pPr algn="l">
              <a:lnSpc>
                <a:spcPts val="1000"/>
              </a:lnSpc>
            </a:pPr>
            <a:r>
              <a:rPr lang="en-US" sz="1600" b="0" dirty="0">
                <a:latin typeface="Consolas" pitchFamily="49" charset="0"/>
                <a:cs typeface="Consolas" pitchFamily="49" charset="0"/>
              </a:rPr>
              <a:t>    t = </a:t>
            </a:r>
            <a:r>
              <a:rPr lang="en-US" sz="1600" b="0" dirty="0" err="1">
                <a:latin typeface="Consolas" pitchFamily="49" charset="0"/>
                <a:cs typeface="Consolas" pitchFamily="49" charset="0"/>
              </a:rPr>
              <a:t>UF</a:t>
            </a:r>
            <a:r>
              <a:rPr lang="en-US" sz="1600" b="0" baseline="-25000" dirty="0" err="1">
                <a:latin typeface="Consolas" pitchFamily="49" charset="0"/>
                <a:cs typeface="Consolas" pitchFamily="49" charset="0"/>
              </a:rPr>
              <a:t>base</a:t>
            </a:r>
            <a:r>
              <a:rPr lang="en-US" sz="1600" b="0" dirty="0">
                <a:latin typeface="Consolas" pitchFamily="49" charset="0"/>
                <a:cs typeface="Consolas" pitchFamily="49" charset="0"/>
              </a:rPr>
              <a:t>(c);</a:t>
            </a:r>
          </a:p>
          <a:p>
            <a:pPr algn="l">
              <a:lnSpc>
                <a:spcPts val="1000"/>
              </a:lnSpc>
            </a:pPr>
            <a:r>
              <a:rPr lang="en-US" sz="1600" b="0" dirty="0">
                <a:latin typeface="Consolas" pitchFamily="49" charset="0"/>
                <a:cs typeface="Consolas" pitchFamily="49" charset="0"/>
              </a:rPr>
              <a:t>    out += (</a:t>
            </a:r>
            <a:r>
              <a:rPr lang="en-US" sz="1600" b="0" dirty="0" err="1">
                <a:latin typeface="Consolas" pitchFamily="49" charset="0"/>
                <a:cs typeface="Consolas" pitchFamily="49" charset="0"/>
              </a:rPr>
              <a:t>R,”base</a:t>
            </a:r>
            <a:r>
              <a:rPr lang="en-US" sz="1600" b="0" dirty="0">
                <a:latin typeface="Consolas" pitchFamily="49" charset="0"/>
                <a:cs typeface="Consolas" pitchFamily="49" charset="0"/>
              </a:rPr>
              <a:t>”); </a:t>
            </a:r>
            <a:r>
              <a:rPr lang="en-US" sz="1600" b="0" dirty="0" err="1">
                <a:latin typeface="Consolas" pitchFamily="49" charset="0"/>
                <a:cs typeface="Consolas" pitchFamily="49" charset="0"/>
              </a:rPr>
              <a:t>c++</a:t>
            </a:r>
            <a:r>
              <a:rPr lang="en-US" sz="1600" b="0" dirty="0">
                <a:latin typeface="Consolas" pitchFamily="49" charset="0"/>
                <a:cs typeface="Consolas" pitchFamily="49" charset="0"/>
              </a:rPr>
              <a:t>;</a:t>
            </a:r>
          </a:p>
          <a:p>
            <a:pPr algn="l">
              <a:lnSpc>
                <a:spcPts val="1000"/>
              </a:lnSpc>
            </a:pPr>
            <a:r>
              <a:rPr lang="en-US" sz="1600" b="0" dirty="0">
                <a:latin typeface="Consolas" pitchFamily="49" charset="0"/>
                <a:cs typeface="Consolas" pitchFamily="49" charset="0"/>
              </a:rPr>
              <a:t>    out += (</a:t>
            </a:r>
            <a:r>
              <a:rPr lang="en-US" sz="1600" b="0" dirty="0" err="1">
                <a:latin typeface="Consolas" pitchFamily="49" charset="0"/>
                <a:cs typeface="Consolas" pitchFamily="49" charset="0"/>
              </a:rPr>
              <a:t>W,”r”,t</a:t>
            </a:r>
            <a:r>
              <a:rPr lang="en-US" sz="1600" b="0" dirty="0">
                <a:latin typeface="Consolas" pitchFamily="49" charset="0"/>
                <a:cs typeface="Consolas" pitchFamily="49" charset="0"/>
              </a:rPr>
              <a:t>); </a:t>
            </a:r>
            <a:r>
              <a:rPr lang="en-US" sz="1600" b="0" dirty="0" err="1">
                <a:latin typeface="Consolas" pitchFamily="49" charset="0"/>
                <a:cs typeface="Consolas" pitchFamily="49" charset="0"/>
              </a:rPr>
              <a:t>c++</a:t>
            </a:r>
            <a:r>
              <a:rPr lang="en-US" sz="1600" b="0" dirty="0">
                <a:latin typeface="Consolas" pitchFamily="49" charset="0"/>
                <a:cs typeface="Consolas" pitchFamily="49" charset="0"/>
              </a:rPr>
              <a:t>;</a:t>
            </a:r>
          </a:p>
          <a:p>
            <a:pPr algn="l">
              <a:lnSpc>
                <a:spcPts val="1000"/>
              </a:lnSpc>
            </a:pPr>
            <a:r>
              <a:rPr lang="en-US" sz="1600" b="0" dirty="0">
                <a:latin typeface="Consolas" pitchFamily="49" charset="0"/>
                <a:cs typeface="Consolas" pitchFamily="49" charset="0"/>
              </a:rPr>
              <a:t>  } else {</a:t>
            </a:r>
          </a:p>
          <a:p>
            <a:pPr algn="l">
              <a:lnSpc>
                <a:spcPts val="1000"/>
              </a:lnSpc>
            </a:pP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x;</a:t>
            </a:r>
          </a:p>
          <a:p>
            <a:pPr algn="l">
              <a:lnSpc>
                <a:spcPts val="1000"/>
              </a:lnSpc>
            </a:pPr>
            <a:r>
              <a:rPr lang="en-US" sz="1600" b="0" dirty="0">
                <a:latin typeface="Consolas" pitchFamily="49" charset="0"/>
                <a:cs typeface="Consolas" pitchFamily="49" charset="0"/>
              </a:rPr>
              <a:t>    x = </a:t>
            </a:r>
            <a:r>
              <a:rPr lang="en-US" sz="1600" b="0" dirty="0" err="1">
                <a:latin typeface="Consolas" pitchFamily="49" charset="0"/>
                <a:cs typeface="Consolas" pitchFamily="49" charset="0"/>
              </a:rPr>
              <a:t>UF</a:t>
            </a:r>
            <a:r>
              <a:rPr lang="en-US" sz="1600" b="0" baseline="-25000" dirty="0" err="1">
                <a:latin typeface="Consolas" pitchFamily="49" charset="0"/>
                <a:cs typeface="Consolas" pitchFamily="49" charset="0"/>
              </a:rPr>
              <a:t>f,x</a:t>
            </a:r>
            <a:r>
              <a:rPr lang="en-US" sz="1600" b="0" dirty="0">
                <a:latin typeface="Consolas" pitchFamily="49" charset="0"/>
                <a:cs typeface="Consolas" pitchFamily="49" charset="0"/>
              </a:rPr>
              <a:t>(n-1,base);</a:t>
            </a:r>
          </a:p>
          <a:p>
            <a:pPr algn="l">
              <a:lnSpc>
                <a:spcPts val="1000"/>
              </a:lnSpc>
            </a:pPr>
            <a:r>
              <a:rPr lang="en-US" sz="1600" b="0" dirty="0">
                <a:latin typeface="Consolas" pitchFamily="49" charset="0"/>
                <a:cs typeface="Consolas" pitchFamily="49" charset="0"/>
              </a:rPr>
              <a:t>    base = </a:t>
            </a:r>
            <a:r>
              <a:rPr lang="en-US" sz="1600" b="0" dirty="0" err="1">
                <a:latin typeface="Consolas" pitchFamily="49" charset="0"/>
                <a:cs typeface="Consolas" pitchFamily="49" charset="0"/>
              </a:rPr>
              <a:t>UF</a:t>
            </a:r>
            <a:r>
              <a:rPr lang="en-US" sz="1600" b="0" baseline="-25000" dirty="0" err="1">
                <a:latin typeface="Consolas" pitchFamily="49" charset="0"/>
                <a:cs typeface="Consolas" pitchFamily="49" charset="0"/>
              </a:rPr>
              <a:t>base</a:t>
            </a:r>
            <a:r>
              <a:rPr lang="en-US" sz="1600" b="0" dirty="0">
                <a:latin typeface="Consolas" pitchFamily="49" charset="0"/>
                <a:cs typeface="Consolas" pitchFamily="49" charset="0"/>
              </a:rPr>
              <a:t>(n-1,base)</a:t>
            </a:r>
            <a:endParaRPr lang="en-US" sz="1600" b="0" baseline="-2500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    out += (C,f,n-1);</a:t>
            </a:r>
          </a:p>
          <a:p>
            <a:pPr algn="l">
              <a:lnSpc>
                <a:spcPts val="1000"/>
              </a:lnSpc>
            </a:pPr>
            <a:r>
              <a:rPr lang="en-US" sz="1600" b="0" dirty="0">
                <a:latin typeface="Consolas" pitchFamily="49" charset="0"/>
                <a:cs typeface="Consolas" pitchFamily="49" charset="0"/>
              </a:rPr>
              <a:t>    out += (</a:t>
            </a:r>
            <a:r>
              <a:rPr lang="en-US" sz="1600" b="0" dirty="0" err="1">
                <a:latin typeface="Consolas" pitchFamily="49" charset="0"/>
                <a:cs typeface="Consolas" pitchFamily="49" charset="0"/>
              </a:rPr>
              <a:t>W,”r</a:t>
            </a:r>
            <a:r>
              <a:rPr lang="en-US" sz="1600" b="0" dirty="0">
                <a:latin typeface="Consolas" pitchFamily="49" charset="0"/>
                <a:cs typeface="Consolas" pitchFamily="49" charset="0"/>
              </a:rPr>
              <a:t>”, n * x);</a:t>
            </a:r>
          </a:p>
          <a:p>
            <a:pPr algn="l">
              <a:lnSpc>
                <a:spcPts val="1000"/>
              </a:lnSpc>
            </a:pPr>
            <a:r>
              <a:rPr lang="en-US" sz="1600" b="0" dirty="0">
                <a:latin typeface="Consolas" pitchFamily="49" charset="0"/>
                <a:cs typeface="Consolas" pitchFamily="49" charset="0"/>
              </a:rPr>
              <a:t>    </a:t>
            </a:r>
            <a:r>
              <a:rPr lang="en-US" sz="1600" b="0" dirty="0" err="1">
                <a:latin typeface="Consolas" pitchFamily="49" charset="0"/>
                <a:cs typeface="Consolas" pitchFamily="49" charset="0"/>
              </a:rPr>
              <a:t>c++</a:t>
            </a:r>
            <a:r>
              <a:rPr lang="en-US" sz="1600" b="0" dirty="0">
                <a:latin typeface="Consolas" pitchFamily="49" charset="0"/>
                <a:cs typeface="Consolas" pitchFamily="49" charset="0"/>
              </a:rPr>
              <a:t>;</a:t>
            </a:r>
          </a:p>
          <a:p>
            <a:pPr algn="l">
              <a:lnSpc>
                <a:spcPts val="1000"/>
              </a:lnSpc>
            </a:pPr>
            <a:r>
              <a:rPr lang="en-US" sz="1600" b="0" dirty="0">
                <a:latin typeface="Consolas" pitchFamily="49" charset="0"/>
                <a:cs typeface="Consolas" pitchFamily="49" charset="0"/>
              </a:rPr>
              <a:t>  }</a:t>
            </a:r>
          </a:p>
          <a:p>
            <a:pPr algn="l">
              <a:lnSpc>
                <a:spcPts val="1000"/>
              </a:lnSpc>
            </a:pPr>
            <a:r>
              <a:rPr lang="en-US" sz="1600" b="0" dirty="0">
                <a:latin typeface="Consolas" pitchFamily="49" charset="0"/>
                <a:cs typeface="Consolas" pitchFamily="49" charset="0"/>
              </a:rPr>
              <a:t>}</a:t>
            </a:r>
          </a:p>
        </p:txBody>
      </p:sp>
      <p:sp>
        <p:nvSpPr>
          <p:cNvPr id="10" name="Rounded Rectangular Callout 9"/>
          <p:cNvSpPr/>
          <p:nvPr/>
        </p:nvSpPr>
        <p:spPr bwMode="auto">
          <a:xfrm>
            <a:off x="2819400" y="762000"/>
            <a:ext cx="1981200" cy="544830"/>
          </a:xfrm>
          <a:prstGeom prst="wedgeRoundRectCallout">
            <a:avLst>
              <a:gd name="adj1" fmla="val 5678"/>
              <a:gd name="adj2" fmla="val 197753"/>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Output treated as shared variable</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11" name="Rounded Rectangular Callout 10"/>
          <p:cNvSpPr/>
          <p:nvPr/>
        </p:nvSpPr>
        <p:spPr bwMode="auto">
          <a:xfrm>
            <a:off x="7543800" y="91203"/>
            <a:ext cx="1219200" cy="544830"/>
          </a:xfrm>
          <a:prstGeom prst="wedgeRoundRectCallout">
            <a:avLst>
              <a:gd name="adj1" fmla="val -134388"/>
              <a:gd name="adj2" fmla="val 132298"/>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Observable stream</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12" name="Rounded Rectangular Callout 11"/>
          <p:cNvSpPr/>
          <p:nvPr/>
        </p:nvSpPr>
        <p:spPr bwMode="auto">
          <a:xfrm>
            <a:off x="7696200" y="5181600"/>
            <a:ext cx="1219200" cy="817245"/>
          </a:xfrm>
          <a:prstGeom prst="wedgeRoundRectCallout">
            <a:avLst>
              <a:gd name="adj1" fmla="val -21373"/>
              <a:gd name="adj2" fmla="val -290920"/>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Append</a:t>
            </a:r>
            <a:r>
              <a:rPr lang="en-US" sz="1600" dirty="0"/>
              <a:t> </a:t>
            </a:r>
            <a:r>
              <a:rPr lang="en-US" sz="1600" b="0" dirty="0"/>
              <a:t>to</a:t>
            </a:r>
            <a:r>
              <a:rPr lang="en-US" sz="1600" dirty="0"/>
              <a:t> </a:t>
            </a:r>
            <a:r>
              <a:rPr lang="en-US" sz="1600" b="0" dirty="0"/>
              <a:t>observable</a:t>
            </a:r>
            <a:r>
              <a:rPr lang="en-US" sz="1600" dirty="0"/>
              <a:t> </a:t>
            </a:r>
            <a:r>
              <a:rPr lang="en-US" sz="1600" b="0" dirty="0"/>
              <a:t>stream</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13" name="Rounded Rectangular Callout 12"/>
          <p:cNvSpPr/>
          <p:nvPr/>
        </p:nvSpPr>
        <p:spPr bwMode="auto">
          <a:xfrm>
            <a:off x="4800600" y="0"/>
            <a:ext cx="1447800" cy="544830"/>
          </a:xfrm>
          <a:prstGeom prst="wedgeRoundRectCallout">
            <a:avLst>
              <a:gd name="adj1" fmla="val 24849"/>
              <a:gd name="adj2" fmla="val 127263"/>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input stream for base</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14" name="Left Brace 13"/>
          <p:cNvSpPr/>
          <p:nvPr/>
        </p:nvSpPr>
        <p:spPr bwMode="auto">
          <a:xfrm>
            <a:off x="5334000" y="2895600"/>
            <a:ext cx="152400" cy="381000"/>
          </a:xfrm>
          <a:prstGeom prst="leftBrac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pitchFamily="1" charset="-128"/>
            </a:endParaRPr>
          </a:p>
        </p:txBody>
      </p:sp>
      <p:cxnSp>
        <p:nvCxnSpPr>
          <p:cNvPr id="16" name="Straight Arrow Connector 15"/>
          <p:cNvCxnSpPr>
            <a:endCxn id="14" idx="1"/>
          </p:cNvCxnSpPr>
          <p:nvPr/>
        </p:nvCxnSpPr>
        <p:spPr bwMode="auto">
          <a:xfrm>
            <a:off x="3124200" y="2971800"/>
            <a:ext cx="2209800" cy="114300"/>
          </a:xfrm>
          <a:prstGeom prst="straightConnector1">
            <a:avLst/>
          </a:prstGeom>
          <a:solidFill>
            <a:srgbClr val="5CA1FB"/>
          </a:solidFill>
          <a:ln w="3810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2971800" y="3204924"/>
            <a:ext cx="2514600" cy="228600"/>
          </a:xfrm>
          <a:prstGeom prst="straightConnector1">
            <a:avLst/>
          </a:prstGeom>
          <a:solidFill>
            <a:srgbClr val="5CA1FB"/>
          </a:solidFill>
          <a:ln w="38100" cap="flat" cmpd="sng" algn="ctr">
            <a:solidFill>
              <a:schemeClr val="tx1"/>
            </a:solidFill>
            <a:prstDash val="solid"/>
            <a:round/>
            <a:headEnd type="none" w="med" len="med"/>
            <a:tailEnd type="arrow"/>
          </a:ln>
          <a:effectLst/>
        </p:spPr>
      </p:cxnSp>
      <p:sp>
        <p:nvSpPr>
          <p:cNvPr id="19" name="Left Brace 18"/>
          <p:cNvSpPr/>
          <p:nvPr/>
        </p:nvSpPr>
        <p:spPr bwMode="auto">
          <a:xfrm>
            <a:off x="5334000" y="4119324"/>
            <a:ext cx="152400" cy="605076"/>
          </a:xfrm>
          <a:prstGeom prst="leftBrac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pitchFamily="1" charset="-128"/>
            </a:endParaRPr>
          </a:p>
        </p:txBody>
      </p:sp>
      <p:cxnSp>
        <p:nvCxnSpPr>
          <p:cNvPr id="20" name="Straight Arrow Connector 19"/>
          <p:cNvCxnSpPr>
            <a:endCxn id="19" idx="1"/>
          </p:cNvCxnSpPr>
          <p:nvPr/>
        </p:nvCxnSpPr>
        <p:spPr bwMode="auto">
          <a:xfrm>
            <a:off x="3276600" y="3966924"/>
            <a:ext cx="2057400" cy="454938"/>
          </a:xfrm>
          <a:prstGeom prst="straightConnector1">
            <a:avLst/>
          </a:prstGeom>
          <a:solidFill>
            <a:srgbClr val="5CA1FB"/>
          </a:solidFill>
          <a:ln w="38100" cap="flat" cmpd="sng" algn="ctr">
            <a:solidFill>
              <a:schemeClr val="tx1"/>
            </a:solidFill>
            <a:prstDash val="solid"/>
            <a:round/>
            <a:headEnd type="none" w="med" len="med"/>
            <a:tailEnd type="arrow"/>
          </a:ln>
          <a:effectLst/>
        </p:spPr>
      </p:cxnSp>
      <p:sp>
        <p:nvSpPr>
          <p:cNvPr id="22" name="Left Brace 21"/>
          <p:cNvSpPr/>
          <p:nvPr/>
        </p:nvSpPr>
        <p:spPr bwMode="auto">
          <a:xfrm>
            <a:off x="5334000" y="4800600"/>
            <a:ext cx="152400" cy="457200"/>
          </a:xfrm>
          <a:prstGeom prst="leftBrac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pitchFamily="1" charset="-128"/>
            </a:endParaRPr>
          </a:p>
        </p:txBody>
      </p:sp>
      <p:cxnSp>
        <p:nvCxnSpPr>
          <p:cNvPr id="23" name="Straight Arrow Connector 22"/>
          <p:cNvCxnSpPr>
            <a:endCxn id="22" idx="1"/>
          </p:cNvCxnSpPr>
          <p:nvPr/>
        </p:nvCxnSpPr>
        <p:spPr bwMode="auto">
          <a:xfrm>
            <a:off x="3733800" y="4195524"/>
            <a:ext cx="1600200" cy="833676"/>
          </a:xfrm>
          <a:prstGeom prst="straightConnector1">
            <a:avLst/>
          </a:prstGeom>
          <a:solidFill>
            <a:srgbClr val="5CA1FB"/>
          </a:solidFill>
          <a:ln w="38100" cap="flat" cmpd="sng" algn="ctr">
            <a:solidFill>
              <a:schemeClr val="tx1"/>
            </a:solidFill>
            <a:prstDash val="solid"/>
            <a:round/>
            <a:headEnd type="none" w="med" len="med"/>
            <a:tailEnd type="arrow"/>
          </a:ln>
          <a:effectLst/>
        </p:spPr>
      </p:cxnSp>
      <p:sp>
        <p:nvSpPr>
          <p:cNvPr id="26" name="TextBox 25"/>
          <p:cNvSpPr txBox="1"/>
          <p:nvPr/>
        </p:nvSpPr>
        <p:spPr>
          <a:xfrm>
            <a:off x="2695912" y="5186124"/>
            <a:ext cx="364203"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f</a:t>
            </a:r>
            <a:r>
              <a:rPr lang="en-US" baseline="-25000" dirty="0"/>
              <a:t>1</a:t>
            </a:r>
            <a:endParaRPr lang="en-US" dirty="0"/>
          </a:p>
        </p:txBody>
      </p:sp>
      <p:sp>
        <p:nvSpPr>
          <p:cNvPr id="27" name="TextBox 26"/>
          <p:cNvSpPr txBox="1"/>
          <p:nvPr/>
        </p:nvSpPr>
        <p:spPr>
          <a:xfrm>
            <a:off x="6505912" y="5643324"/>
            <a:ext cx="534121"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[f</a:t>
            </a:r>
            <a:r>
              <a:rPr lang="en-US" baseline="-25000" dirty="0"/>
              <a:t>1</a:t>
            </a:r>
            <a:r>
              <a:rPr lang="en-US" dirty="0"/>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9" grpId="0" animBg="1"/>
      <p:bldP spid="22"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A0A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389D9B-BBFF-E34A-93A3-3B787D009B82}"/>
              </a:ext>
            </a:extLst>
          </p:cNvPr>
          <p:cNvPicPr>
            <a:picLocks noChangeAspect="1"/>
          </p:cNvPicPr>
          <p:nvPr/>
        </p:nvPicPr>
        <p:blipFill>
          <a:blip r:embed="rId2"/>
          <a:stretch>
            <a:fillRect/>
          </a:stretch>
        </p:blipFill>
        <p:spPr>
          <a:xfrm>
            <a:off x="838200" y="2209800"/>
            <a:ext cx="7886274" cy="2209800"/>
          </a:xfrm>
          <a:prstGeom prst="rect">
            <a:avLst/>
          </a:prstGeom>
        </p:spPr>
      </p:pic>
    </p:spTree>
    <p:extLst>
      <p:ext uri="{BB962C8B-B14F-4D97-AF65-F5344CB8AC3E}">
        <p14:creationId xmlns:p14="http://schemas.microsoft.com/office/powerpoint/2010/main" val="17729824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87DFFD-9A6B-E943-AE59-5669669A9B1D}"/>
              </a:ext>
            </a:extLst>
          </p:cNvPr>
          <p:cNvPicPr>
            <a:picLocks noChangeAspect="1"/>
          </p:cNvPicPr>
          <p:nvPr/>
        </p:nvPicPr>
        <p:blipFill>
          <a:blip r:embed="rId2"/>
          <a:stretch>
            <a:fillRect/>
          </a:stretch>
        </p:blipFill>
        <p:spPr>
          <a:xfrm>
            <a:off x="304800" y="228600"/>
            <a:ext cx="8648700" cy="4927600"/>
          </a:xfrm>
          <a:prstGeom prst="rect">
            <a:avLst/>
          </a:prstGeom>
        </p:spPr>
      </p:pic>
      <p:sp>
        <p:nvSpPr>
          <p:cNvPr id="3" name="TextBox 2">
            <a:extLst>
              <a:ext uri="{FF2B5EF4-FFF2-40B4-BE49-F238E27FC236}">
                <a16:creationId xmlns:a16="http://schemas.microsoft.com/office/drawing/2014/main" id="{711AB387-BB6F-8C49-B72A-412E84C8CE11}"/>
              </a:ext>
            </a:extLst>
          </p:cNvPr>
          <p:cNvSpPr txBox="1"/>
          <p:nvPr/>
        </p:nvSpPr>
        <p:spPr>
          <a:xfrm>
            <a:off x="470800" y="5562600"/>
            <a:ext cx="8316700" cy="400110"/>
          </a:xfrm>
          <a:prstGeom prst="rect">
            <a:avLst/>
          </a:prstGeom>
          <a:noFill/>
        </p:spPr>
        <p:txBody>
          <a:bodyPr wrap="none" rtlCol="0">
            <a:spAutoFit/>
          </a:bodyPr>
          <a:lstStyle/>
          <a:p>
            <a:r>
              <a:rPr lang="en-US" b="0" dirty="0"/>
              <a:t>Compute </a:t>
            </a:r>
            <a:r>
              <a:rPr lang="en-US" b="0" dirty="0" err="1">
                <a:latin typeface="Consolas" panose="020B0609020204030204" pitchFamily="49" charset="0"/>
                <a:cs typeface="Consolas" panose="020B0609020204030204" pitchFamily="49" charset="0"/>
              </a:rPr>
              <a:t>gcd</a:t>
            </a:r>
            <a:r>
              <a:rPr lang="en-US" b="0" dirty="0">
                <a:latin typeface="Consolas" panose="020B0609020204030204" pitchFamily="49" charset="0"/>
                <a:cs typeface="Consolas" panose="020B0609020204030204" pitchFamily="49" charset="0"/>
              </a:rPr>
              <a:t>(</a:t>
            </a:r>
            <a:r>
              <a:rPr lang="en-US" b="0" dirty="0" err="1">
                <a:latin typeface="Consolas" panose="020B0609020204030204" pitchFamily="49" charset="0"/>
                <a:cs typeface="Consolas" panose="020B0609020204030204" pitchFamily="49" charset="0"/>
              </a:rPr>
              <a:t>td,x</a:t>
            </a:r>
            <a:r>
              <a:rPr lang="en-US" b="0" dirty="0">
                <a:latin typeface="Consolas" panose="020B0609020204030204" pitchFamily="49" charset="0"/>
                <a:cs typeface="Consolas" panose="020B0609020204030204" pitchFamily="49" charset="0"/>
              </a:rPr>
              <a:t>)</a:t>
            </a:r>
            <a:r>
              <a:rPr lang="en-US" b="0" dirty="0"/>
              <a:t>, where x is a shared variable set in another thread</a:t>
            </a:r>
          </a:p>
        </p:txBody>
      </p:sp>
    </p:spTree>
    <p:extLst>
      <p:ext uri="{BB962C8B-B14F-4D97-AF65-F5344CB8AC3E}">
        <p14:creationId xmlns:p14="http://schemas.microsoft.com/office/powerpoint/2010/main" val="12438826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D89E83-4752-574D-A3BF-5D59B93E3498}"/>
              </a:ext>
            </a:extLst>
          </p:cNvPr>
          <p:cNvPicPr>
            <a:picLocks noChangeAspect="1"/>
          </p:cNvPicPr>
          <p:nvPr/>
        </p:nvPicPr>
        <p:blipFill>
          <a:blip r:embed="rId2"/>
          <a:stretch>
            <a:fillRect/>
          </a:stretch>
        </p:blipFill>
        <p:spPr>
          <a:xfrm>
            <a:off x="838200" y="228600"/>
            <a:ext cx="7454238" cy="6472610"/>
          </a:xfrm>
          <a:prstGeom prst="rect">
            <a:avLst/>
          </a:prstGeom>
        </p:spPr>
      </p:pic>
    </p:spTree>
    <p:extLst>
      <p:ext uri="{BB962C8B-B14F-4D97-AF65-F5344CB8AC3E}">
        <p14:creationId xmlns:p14="http://schemas.microsoft.com/office/powerpoint/2010/main" val="397686980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533400" y="422275"/>
            <a:ext cx="8153400" cy="387798"/>
          </a:xfrm>
        </p:spPr>
        <p:txBody>
          <a:bodyPr/>
          <a:lstStyle/>
          <a:p>
            <a:r>
              <a:rPr lang="en-US" dirty="0"/>
              <a:t>Proof Rule 1</a:t>
            </a:r>
            <a:endParaRPr lang="en-US" sz="2400" dirty="0"/>
          </a:p>
        </p:txBody>
      </p:sp>
      <p:sp>
        <p:nvSpPr>
          <p:cNvPr id="717827" name="Rectangle 3"/>
          <p:cNvSpPr>
            <a:spLocks noGrp="1" noChangeArrowheads="1"/>
          </p:cNvSpPr>
          <p:nvPr>
            <p:ph idx="1"/>
          </p:nvPr>
        </p:nvSpPr>
        <p:spPr>
          <a:xfrm>
            <a:off x="381000" y="1219201"/>
            <a:ext cx="7696200" cy="685800"/>
          </a:xfrm>
        </p:spPr>
        <p:txBody>
          <a:bodyPr/>
          <a:lstStyle/>
          <a:p>
            <a:r>
              <a:rPr lang="en-US" dirty="0"/>
              <a:t>Assume </a:t>
            </a:r>
            <a:r>
              <a:rPr lang="en-US" dirty="0" err="1"/>
              <a:t>bijective</a:t>
            </a:r>
            <a:r>
              <a:rPr lang="en-US" dirty="0"/>
              <a:t> mapping </a:t>
            </a:r>
            <a:r>
              <a:rPr lang="en-US" i="1" dirty="0">
                <a:solidFill>
                  <a:schemeClr val="tx1"/>
                </a:solidFill>
              </a:rPr>
              <a:t>map</a:t>
            </a:r>
            <a:r>
              <a:rPr lang="en-US" dirty="0"/>
              <a:t> between the functions of </a:t>
            </a:r>
            <a:r>
              <a:rPr lang="en-US" dirty="0">
                <a:latin typeface="Arial"/>
              </a:rPr>
              <a:t>P</a:t>
            </a:r>
            <a:r>
              <a:rPr lang="en-US" baseline="-25000" dirty="0">
                <a:latin typeface="Arial"/>
              </a:rPr>
              <a:t>1</a:t>
            </a:r>
            <a:r>
              <a:rPr lang="en-US" dirty="0"/>
              <a:t> and </a:t>
            </a:r>
            <a:r>
              <a:rPr lang="en-US" dirty="0">
                <a:latin typeface="Arial"/>
              </a:rPr>
              <a:t>P</a:t>
            </a:r>
            <a:r>
              <a:rPr lang="en-US" baseline="-25000" dirty="0">
                <a:latin typeface="Arial"/>
              </a:rPr>
              <a:t>2</a:t>
            </a:r>
          </a:p>
          <a:p>
            <a:endParaRPr lang="en-US" dirty="0"/>
          </a:p>
        </p:txBody>
      </p:sp>
      <p:sp>
        <p:nvSpPr>
          <p:cNvPr id="8" name="TextBox 7"/>
          <p:cNvSpPr txBox="1"/>
          <p:nvPr/>
        </p:nvSpPr>
        <p:spPr>
          <a:xfrm>
            <a:off x="2895600" y="3657600"/>
            <a:ext cx="3905108" cy="86177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a:latin typeface="cmsy10"/>
              </a:rPr>
              <a:t>8</a:t>
            </a:r>
            <a:r>
              <a:rPr lang="en-US" dirty="0"/>
              <a:t> </a:t>
            </a:r>
            <a:r>
              <a:rPr lang="en-US" dirty="0" err="1"/>
              <a:t>f,f</a:t>
            </a:r>
            <a:r>
              <a:rPr lang="en-US" dirty="0"/>
              <a:t>’ </a:t>
            </a:r>
            <a:r>
              <a:rPr lang="en-US" dirty="0">
                <a:latin typeface="cmsy10"/>
              </a:rPr>
              <a:t>2</a:t>
            </a:r>
            <a:r>
              <a:rPr lang="en-US" dirty="0"/>
              <a:t> </a:t>
            </a:r>
            <a:r>
              <a:rPr lang="en-US" i="1" dirty="0"/>
              <a:t>map</a:t>
            </a:r>
            <a:r>
              <a:rPr lang="en-US" dirty="0"/>
              <a:t>. observe-equiv(</a:t>
            </a:r>
            <a:r>
              <a:rPr lang="en-US" dirty="0" err="1"/>
              <a:t>f,f</a:t>
            </a:r>
            <a:r>
              <a:rPr lang="en-US" dirty="0"/>
              <a:t>’)</a:t>
            </a:r>
          </a:p>
          <a:p>
            <a:r>
              <a:rPr lang="en-US" dirty="0" err="1"/>
              <a:t>p.e</a:t>
            </a:r>
            <a:r>
              <a:rPr lang="en-US" dirty="0"/>
              <a:t>. (</a:t>
            </a:r>
            <a:r>
              <a:rPr lang="en-US" b="0" dirty="0">
                <a:latin typeface="Arial"/>
              </a:rPr>
              <a:t>P</a:t>
            </a:r>
            <a:r>
              <a:rPr lang="en-US" baseline="-25000" dirty="0">
                <a:latin typeface="Arial"/>
              </a:rPr>
              <a:t>1</a:t>
            </a:r>
            <a:r>
              <a:rPr lang="en-US" dirty="0"/>
              <a:t>, </a:t>
            </a:r>
            <a:r>
              <a:rPr lang="en-US" b="0" dirty="0">
                <a:latin typeface="Arial"/>
              </a:rPr>
              <a:t>P</a:t>
            </a:r>
            <a:r>
              <a:rPr lang="en-US" baseline="-25000" dirty="0">
                <a:latin typeface="Arial"/>
              </a:rPr>
              <a:t>2</a:t>
            </a:r>
            <a:r>
              <a:rPr lang="en-US" dirty="0"/>
              <a:t>)</a:t>
            </a:r>
          </a:p>
        </p:txBody>
      </p:sp>
      <p:cxnSp>
        <p:nvCxnSpPr>
          <p:cNvPr id="10" name="Straight Connector 9"/>
          <p:cNvCxnSpPr>
            <a:stCxn id="8" idx="1"/>
            <a:endCxn id="8" idx="3"/>
          </p:cNvCxnSpPr>
          <p:nvPr/>
        </p:nvCxnSpPr>
        <p:spPr bwMode="auto">
          <a:xfrm>
            <a:off x="2895600" y="4088487"/>
            <a:ext cx="3905108" cy="0"/>
          </a:xfrm>
          <a:prstGeom prst="line">
            <a:avLst/>
          </a:prstGeom>
          <a:solidFill>
            <a:srgbClr val="5CA1FB"/>
          </a:solidFill>
          <a:ln w="38100" cap="flat" cmpd="sng" algn="ctr">
            <a:solidFill>
              <a:schemeClr val="tx1"/>
            </a:solidFill>
            <a:prstDash val="solid"/>
            <a:round/>
            <a:headEnd type="none" w="med" len="med"/>
            <a:tailEnd type="none" w="med" len="med"/>
          </a:ln>
          <a:effectLst/>
        </p:spPr>
      </p:cxnSp>
      <p:sp>
        <p:nvSpPr>
          <p:cNvPr id="12" name="Rounded Rectangular Callout 11"/>
          <p:cNvSpPr/>
          <p:nvPr/>
        </p:nvSpPr>
        <p:spPr bwMode="auto">
          <a:xfrm>
            <a:off x="6096000" y="1928338"/>
            <a:ext cx="1447800" cy="544830"/>
          </a:xfrm>
          <a:prstGeom prst="wedgeRoundRectCallout">
            <a:avLst>
              <a:gd name="adj1" fmla="val -33655"/>
              <a:gd name="adj2" fmla="val 265375"/>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Sound (proof in the paper)</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13" name="Rounded Rectangular Callout 12"/>
          <p:cNvSpPr/>
          <p:nvPr/>
        </p:nvSpPr>
        <p:spPr bwMode="auto">
          <a:xfrm>
            <a:off x="228600" y="990600"/>
            <a:ext cx="4114800" cy="2383631"/>
          </a:xfrm>
          <a:prstGeom prst="wedgeRoundRectCallout">
            <a:avLst>
              <a:gd name="adj1" fmla="val 29895"/>
              <a:gd name="adj2" fmla="val 58347"/>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400" dirty="0"/>
              <a:t>Compositional:</a:t>
            </a:r>
          </a:p>
          <a:p>
            <a:pPr marL="0" marR="0" indent="0" algn="l" defTabSz="914400" rtl="0" eaLnBrk="1" fontAlgn="base" latinLnBrk="0" hangingPunct="1">
              <a:lnSpc>
                <a:spcPct val="100000"/>
              </a:lnSpc>
              <a:spcBef>
                <a:spcPct val="50000"/>
              </a:spcBef>
              <a:spcAft>
                <a:spcPct val="0"/>
              </a:spcAft>
              <a:buClrTx/>
              <a:buSzTx/>
              <a:buFontTx/>
              <a:buChar char="-"/>
              <a:tabLst/>
            </a:pPr>
            <a:r>
              <a:rPr lang="en-US" sz="1400" b="0" dirty="0"/>
              <a:t> check one function pair at a time (supports recursion)</a:t>
            </a:r>
          </a:p>
          <a:p>
            <a:pPr marL="0" marR="0" indent="0" algn="l" defTabSz="914400" rtl="0" eaLnBrk="1" fontAlgn="base" latinLnBrk="0" hangingPunct="1">
              <a:lnSpc>
                <a:spcPct val="100000"/>
              </a:lnSpc>
              <a:spcBef>
                <a:spcPct val="50000"/>
              </a:spcBef>
              <a:spcAft>
                <a:spcPct val="0"/>
              </a:spcAft>
              <a:buClrTx/>
              <a:buSzTx/>
              <a:buFontTx/>
              <a:buChar char="-"/>
              <a:tabLst/>
            </a:pPr>
            <a:r>
              <a:rPr lang="en-US" sz="1400" b="0" dirty="0"/>
              <a:t> requires verification of sequential program only (no thread composition)</a:t>
            </a:r>
          </a:p>
          <a:p>
            <a:pPr marL="0" marR="0" indent="0" algn="l" defTabSz="914400" rtl="0" eaLnBrk="1" fontAlgn="base" latinLnBrk="0" hangingPunct="1">
              <a:lnSpc>
                <a:spcPct val="100000"/>
              </a:lnSpc>
              <a:spcBef>
                <a:spcPct val="50000"/>
              </a:spcBef>
              <a:spcAft>
                <a:spcPct val="0"/>
              </a:spcAft>
              <a:buClrTx/>
              <a:buSzTx/>
              <a:buFontTx/>
              <a:buChar char="-"/>
              <a:tabLst/>
            </a:pPr>
            <a:r>
              <a:rPr lang="en-US" sz="1400" b="0" dirty="0"/>
              <a:t> even when there are more than two threads</a:t>
            </a:r>
          </a:p>
          <a:p>
            <a:pPr marL="0" marR="0" indent="0" algn="l" defTabSz="914400" rtl="0" eaLnBrk="1" fontAlgn="base" latinLnBrk="0" hangingPunct="1">
              <a:lnSpc>
                <a:spcPct val="100000"/>
              </a:lnSpc>
              <a:spcBef>
                <a:spcPct val="50000"/>
              </a:spcBef>
              <a:spcAft>
                <a:spcPct val="0"/>
              </a:spcAft>
              <a:buClrTx/>
              <a:buSzTx/>
              <a:buFontTx/>
              <a:buChar char="-"/>
              <a:tabLst/>
            </a:pPr>
            <a:r>
              <a:rPr lang="en-US" sz="1400" b="0" dirty="0"/>
              <a:t> shows that regression verification is “easier” than verification even for MTPs</a:t>
            </a:r>
          </a:p>
        </p:txBody>
      </p:sp>
      <p:sp>
        <p:nvSpPr>
          <p:cNvPr id="14" name="Rounded Rectangular Callout 13"/>
          <p:cNvSpPr/>
          <p:nvPr/>
        </p:nvSpPr>
        <p:spPr bwMode="auto">
          <a:xfrm>
            <a:off x="1676400" y="4953000"/>
            <a:ext cx="4343400" cy="953453"/>
          </a:xfrm>
          <a:prstGeom prst="wedgeRoundRectCallout">
            <a:avLst>
              <a:gd name="adj1" fmla="val -10603"/>
              <a:gd name="adj2" fmla="val -112501"/>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400" dirty="0"/>
              <a:t>However:</a:t>
            </a:r>
          </a:p>
          <a:p>
            <a:pPr marL="0" marR="0" indent="0" algn="l" defTabSz="914400" rtl="0" eaLnBrk="1" fontAlgn="base" latinLnBrk="0" hangingPunct="1">
              <a:lnSpc>
                <a:spcPct val="100000"/>
              </a:lnSpc>
              <a:spcBef>
                <a:spcPct val="50000"/>
              </a:spcBef>
              <a:spcAft>
                <a:spcPct val="0"/>
              </a:spcAft>
              <a:buClrTx/>
              <a:buSzTx/>
              <a:buFontTx/>
              <a:buNone/>
              <a:tabLst/>
            </a:pPr>
            <a:r>
              <a:rPr lang="en-US" sz="1400" b="0" dirty="0"/>
              <a:t>- Premises are very strong</a:t>
            </a:r>
          </a:p>
          <a:p>
            <a:pPr marL="0" marR="0" indent="0" algn="l" defTabSz="914400" rtl="0" eaLnBrk="1" fontAlgn="base" latinLnBrk="0" hangingPunct="1">
              <a:lnSpc>
                <a:spcPct val="100000"/>
              </a:lnSpc>
              <a:spcBef>
                <a:spcPct val="5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pitchFamily="1" charset="-128"/>
              </a:rPr>
              <a:t>- f must be equivalent to f’ under all environments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Rule 2</a:t>
            </a:r>
          </a:p>
        </p:txBody>
      </p:sp>
      <p:sp>
        <p:nvSpPr>
          <p:cNvPr id="3" name="Content Placeholder 2"/>
          <p:cNvSpPr>
            <a:spLocks noGrp="1"/>
          </p:cNvSpPr>
          <p:nvPr>
            <p:ph idx="1"/>
          </p:nvPr>
        </p:nvSpPr>
        <p:spPr>
          <a:xfrm>
            <a:off x="533400" y="1295400"/>
            <a:ext cx="7696200" cy="1066800"/>
          </a:xfrm>
        </p:spPr>
        <p:txBody>
          <a:bodyPr/>
          <a:lstStyle/>
          <a:p>
            <a:r>
              <a:rPr lang="en-US" dirty="0"/>
              <a:t>Premises are weaker than Rule 1 but harder to discharge</a:t>
            </a:r>
          </a:p>
          <a:p>
            <a:pPr lvl="1">
              <a:buFont typeface="Arial" pitchFamily="34" charset="0"/>
              <a:buChar char="•"/>
            </a:pPr>
            <a:r>
              <a:rPr lang="en-US" dirty="0"/>
              <a:t>More “complete” than Rule 1</a:t>
            </a:r>
          </a:p>
          <a:p>
            <a:pPr lvl="1">
              <a:buFont typeface="Arial" pitchFamily="34" charset="0"/>
              <a:buChar char="•"/>
            </a:pPr>
            <a:r>
              <a:rPr lang="en-US" dirty="0"/>
              <a:t>Details in the paper</a:t>
            </a:r>
          </a:p>
        </p:txBody>
      </p:sp>
      <p:sp>
        <p:nvSpPr>
          <p:cNvPr id="4" name="TextBox 3"/>
          <p:cNvSpPr txBox="1"/>
          <p:nvPr/>
        </p:nvSpPr>
        <p:spPr>
          <a:xfrm>
            <a:off x="3505200" y="3048000"/>
            <a:ext cx="2449581" cy="86177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a:latin typeface="cmsy10"/>
              </a:rPr>
              <a:t>8</a:t>
            </a:r>
            <a:r>
              <a:rPr lang="en-US" dirty="0"/>
              <a:t> </a:t>
            </a:r>
            <a:r>
              <a:rPr lang="en-US" dirty="0" err="1"/>
              <a:t>f,f</a:t>
            </a:r>
            <a:r>
              <a:rPr lang="en-US" dirty="0"/>
              <a:t>’ </a:t>
            </a:r>
            <a:r>
              <a:rPr lang="en-US" dirty="0">
                <a:latin typeface="cmsy10"/>
              </a:rPr>
              <a:t>2</a:t>
            </a:r>
            <a:r>
              <a:rPr lang="en-US" dirty="0"/>
              <a:t> </a:t>
            </a:r>
            <a:r>
              <a:rPr lang="en-US" i="1" dirty="0"/>
              <a:t>map</a:t>
            </a:r>
            <a:r>
              <a:rPr lang="en-US" dirty="0"/>
              <a:t>. </a:t>
            </a:r>
            <a:r>
              <a:rPr lang="en-US" dirty="0">
                <a:latin typeface="cmmi10"/>
              </a:rPr>
              <a:t>¢</a:t>
            </a:r>
            <a:r>
              <a:rPr lang="en-US" dirty="0"/>
              <a:t> (</a:t>
            </a:r>
            <a:r>
              <a:rPr lang="en-US" dirty="0" err="1"/>
              <a:t>f,f</a:t>
            </a:r>
            <a:r>
              <a:rPr lang="en-US" dirty="0"/>
              <a:t>’)</a:t>
            </a:r>
          </a:p>
          <a:p>
            <a:r>
              <a:rPr lang="en-US" dirty="0" err="1"/>
              <a:t>p.e</a:t>
            </a:r>
            <a:r>
              <a:rPr lang="en-US" dirty="0"/>
              <a:t>. (</a:t>
            </a:r>
            <a:r>
              <a:rPr lang="en-US" b="0" dirty="0">
                <a:latin typeface="Arial"/>
              </a:rPr>
              <a:t>P</a:t>
            </a:r>
            <a:r>
              <a:rPr lang="en-US" baseline="-25000" dirty="0">
                <a:latin typeface="Arial"/>
              </a:rPr>
              <a:t>1</a:t>
            </a:r>
            <a:r>
              <a:rPr lang="en-US" dirty="0"/>
              <a:t>, </a:t>
            </a:r>
            <a:r>
              <a:rPr lang="en-US" b="0" dirty="0">
                <a:latin typeface="Arial"/>
              </a:rPr>
              <a:t>P</a:t>
            </a:r>
            <a:r>
              <a:rPr lang="en-US" baseline="-25000" dirty="0">
                <a:latin typeface="Arial"/>
              </a:rPr>
              <a:t>2</a:t>
            </a:r>
            <a:r>
              <a:rPr lang="en-US" dirty="0"/>
              <a:t>)</a:t>
            </a:r>
          </a:p>
        </p:txBody>
      </p:sp>
      <p:cxnSp>
        <p:nvCxnSpPr>
          <p:cNvPr id="6" name="Straight Connector 5"/>
          <p:cNvCxnSpPr>
            <a:stCxn id="4" idx="1"/>
            <a:endCxn id="4" idx="3"/>
          </p:cNvCxnSpPr>
          <p:nvPr/>
        </p:nvCxnSpPr>
        <p:spPr bwMode="auto">
          <a:xfrm>
            <a:off x="3505200" y="3478887"/>
            <a:ext cx="2449581" cy="0"/>
          </a:xfrm>
          <a:prstGeom prst="line">
            <a:avLst/>
          </a:prstGeom>
          <a:solidFill>
            <a:srgbClr val="5CA1FB"/>
          </a:solidFill>
          <a:ln w="38100" cap="flat" cmpd="sng" algn="ctr">
            <a:solidFill>
              <a:schemeClr val="tx1"/>
            </a:solidFill>
            <a:prstDash val="solid"/>
            <a:round/>
            <a:headEnd type="none" w="med" len="med"/>
            <a:tailEnd type="none" w="med" len="med"/>
          </a:ln>
          <a:effectLst/>
        </p:spPr>
      </p:cxnSp>
      <p:sp>
        <p:nvSpPr>
          <p:cNvPr id="7" name="Rounded Rectangular Callout 6"/>
          <p:cNvSpPr/>
          <p:nvPr/>
        </p:nvSpPr>
        <p:spPr bwMode="auto">
          <a:xfrm>
            <a:off x="6096000" y="1676400"/>
            <a:ext cx="2667000" cy="953453"/>
          </a:xfrm>
          <a:prstGeom prst="wedgeRoundRectCallout">
            <a:avLst>
              <a:gd name="adj1" fmla="val -60446"/>
              <a:gd name="adj2" fmla="val 103187"/>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400" b="0" dirty="0"/>
              <a:t>Observable equivalence of f and f’ under environments compatible with the other threads in the program</a:t>
            </a:r>
            <a:endParaRPr kumimoji="0" lang="en-US" sz="1400" b="0" i="0" u="none" strike="noStrike" cap="none" normalizeH="0" baseline="0" dirty="0">
              <a:ln>
                <a:noFill/>
              </a:ln>
              <a:solidFill>
                <a:schemeClr val="tx1"/>
              </a:solidFill>
              <a:effectLst/>
              <a:latin typeface="Arial" charset="0"/>
              <a:ea typeface="ＭＳ Ｐゴシック" pitchFamily="1" charset="-128"/>
            </a:endParaRPr>
          </a:p>
        </p:txBody>
      </p:sp>
      <p:sp>
        <p:nvSpPr>
          <p:cNvPr id="9" name="Rounded Rectangular Callout 8"/>
          <p:cNvSpPr/>
          <p:nvPr/>
        </p:nvSpPr>
        <p:spPr bwMode="auto">
          <a:xfrm>
            <a:off x="228600" y="2590800"/>
            <a:ext cx="2667000" cy="3365629"/>
          </a:xfrm>
          <a:prstGeom prst="wedgeRoundRectCallout">
            <a:avLst>
              <a:gd name="adj1" fmla="val 71596"/>
              <a:gd name="adj2" fmla="val -27860"/>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400" dirty="0"/>
              <a:t>Key insights:</a:t>
            </a:r>
          </a:p>
          <a:p>
            <a:pPr marL="0" marR="0" indent="0" algn="l" defTabSz="914400" rtl="0" eaLnBrk="1" fontAlgn="base" latinLnBrk="0" hangingPunct="1">
              <a:lnSpc>
                <a:spcPct val="100000"/>
              </a:lnSpc>
              <a:spcBef>
                <a:spcPct val="50000"/>
              </a:spcBef>
              <a:spcAft>
                <a:spcPct val="0"/>
              </a:spcAft>
              <a:buClrTx/>
              <a:buSzTx/>
              <a:tabLst/>
            </a:pPr>
            <a:r>
              <a:rPr kumimoji="0" lang="en-US" sz="1400" b="0" i="0" u="none" strike="noStrike" cap="none" normalizeH="0" baseline="0" dirty="0">
                <a:ln>
                  <a:noFill/>
                </a:ln>
                <a:solidFill>
                  <a:schemeClr val="tx1"/>
                </a:solidFill>
                <a:effectLst/>
                <a:latin typeface="Arial" charset="0"/>
                <a:ea typeface="ＭＳ Ｐゴシック" pitchFamily="1" charset="-128"/>
              </a:rPr>
              <a:t>since there are no loops, each function</a:t>
            </a:r>
            <a:r>
              <a:rPr kumimoji="0" lang="en-US" sz="1400" b="0" i="0" u="none" strike="noStrike" cap="none" normalizeH="0" dirty="0">
                <a:ln>
                  <a:noFill/>
                </a:ln>
                <a:solidFill>
                  <a:schemeClr val="tx1"/>
                </a:solidFill>
                <a:effectLst/>
                <a:latin typeface="Arial" charset="0"/>
                <a:ea typeface="ＭＳ Ｐゴシック" pitchFamily="1" charset="-128"/>
              </a:rPr>
              <a:t> f reads shared variables </a:t>
            </a:r>
            <a:r>
              <a:rPr kumimoji="0" lang="en-US" sz="1400" b="0" i="0" u="none" strike="noStrike" cap="none" normalizeH="0" dirty="0" err="1">
                <a:ln>
                  <a:noFill/>
                </a:ln>
                <a:solidFill>
                  <a:schemeClr val="tx1"/>
                </a:solidFill>
                <a:effectLst/>
                <a:latin typeface="Arial" charset="0"/>
                <a:ea typeface="ＭＳ Ｐゴシック" pitchFamily="1" charset="-128"/>
              </a:rPr>
              <a:t>atmost</a:t>
            </a:r>
            <a:r>
              <a:rPr kumimoji="0" lang="en-US" sz="1400" b="0" i="0" u="none" strike="noStrike" cap="none" normalizeH="0" dirty="0">
                <a:ln>
                  <a:noFill/>
                </a:ln>
                <a:solidFill>
                  <a:schemeClr val="tx1"/>
                </a:solidFill>
                <a:effectLst/>
                <a:latin typeface="Arial" charset="0"/>
                <a:ea typeface="ＭＳ Ｐゴシック" pitchFamily="1" charset="-128"/>
              </a:rPr>
              <a:t> K times (K depends on f)</a:t>
            </a:r>
          </a:p>
          <a:p>
            <a:pPr marL="0" marR="0" indent="0" algn="l" defTabSz="914400" rtl="0" eaLnBrk="1" fontAlgn="base" latinLnBrk="0" hangingPunct="1">
              <a:lnSpc>
                <a:spcPct val="100000"/>
              </a:lnSpc>
              <a:spcBef>
                <a:spcPct val="50000"/>
              </a:spcBef>
              <a:spcAft>
                <a:spcPct val="0"/>
              </a:spcAft>
              <a:buClrTx/>
              <a:buSzTx/>
              <a:tabLst/>
            </a:pPr>
            <a:r>
              <a:rPr lang="en-US" sz="1400" b="0" baseline="0" dirty="0"/>
              <a:t> the environment of f compatible with </a:t>
            </a:r>
            <a:r>
              <a:rPr lang="en-US" sz="1400" b="0" dirty="0"/>
              <a:t>another thread </a:t>
            </a:r>
            <a:r>
              <a:rPr lang="en-US" sz="1400" b="0" dirty="0" err="1"/>
              <a:t>f</a:t>
            </a:r>
            <a:r>
              <a:rPr lang="en-US" sz="1400" b="0" baseline="-25000" dirty="0" err="1"/>
              <a:t>q</a:t>
            </a:r>
            <a:r>
              <a:rPr lang="en-US" sz="1400" b="0" dirty="0"/>
              <a:t> </a:t>
            </a:r>
            <a:r>
              <a:rPr lang="en-US" sz="1400" b="0" baseline="0" dirty="0"/>
              <a:t>is abstracted by a K-recursion-bounded abstraction of </a:t>
            </a:r>
            <a:r>
              <a:rPr lang="en-US" sz="1400" b="0" baseline="0" dirty="0" err="1"/>
              <a:t>f</a:t>
            </a:r>
            <a:r>
              <a:rPr lang="en-US" sz="1400" b="0" baseline="-25000" dirty="0" err="1"/>
              <a:t>q</a:t>
            </a:r>
            <a:endParaRPr lang="en-US" sz="1400" b="0" baseline="0" dirty="0"/>
          </a:p>
          <a:p>
            <a:pPr marL="0" marR="0" indent="0" algn="l" defTabSz="914400" rtl="0" eaLnBrk="1" fontAlgn="base" latinLnBrk="0" hangingPunct="1">
              <a:lnSpc>
                <a:spcPct val="100000"/>
              </a:lnSpc>
              <a:spcBef>
                <a:spcPct val="50000"/>
              </a:spcBef>
              <a:spcAft>
                <a:spcPct val="0"/>
              </a:spcAft>
              <a:buClrTx/>
              <a:buSzTx/>
              <a:tabLst/>
            </a:pPr>
            <a:r>
              <a:rPr kumimoji="0" lang="en-US" sz="1400" b="0" i="0" u="none" strike="noStrike" cap="none" normalizeH="0" dirty="0">
                <a:ln>
                  <a:noFill/>
                </a:ln>
                <a:solidFill>
                  <a:schemeClr val="tx1"/>
                </a:solidFill>
                <a:effectLst/>
                <a:latin typeface="Arial" charset="0"/>
                <a:ea typeface="ＭＳ Ｐゴシック" pitchFamily="1" charset="-128"/>
              </a:rPr>
              <a:t> intuitively, the abstraction allows all behaviors with at most K recursive calls of </a:t>
            </a:r>
            <a:r>
              <a:rPr kumimoji="0" lang="en-US" sz="1400" b="0" i="0" u="none" strike="noStrike" cap="none" normalizeH="0" dirty="0" err="1">
                <a:ln>
                  <a:noFill/>
                </a:ln>
                <a:solidFill>
                  <a:schemeClr val="tx1"/>
                </a:solidFill>
                <a:effectLst/>
                <a:latin typeface="Arial" charset="0"/>
                <a:ea typeface="ＭＳ Ｐゴシック" pitchFamily="1" charset="-128"/>
              </a:rPr>
              <a:t>f</a:t>
            </a:r>
            <a:r>
              <a:rPr kumimoji="0" lang="en-US" sz="1400" b="0" i="0" u="none" strike="noStrike" cap="none" normalizeH="0" baseline="-25000" dirty="0" err="1">
                <a:ln>
                  <a:noFill/>
                </a:ln>
                <a:solidFill>
                  <a:schemeClr val="tx1"/>
                </a:solidFill>
                <a:effectLst/>
                <a:latin typeface="Arial" charset="0"/>
                <a:ea typeface="ＭＳ Ｐゴシック" pitchFamily="1" charset="-128"/>
              </a:rPr>
              <a:t>q</a:t>
            </a:r>
            <a:endParaRPr kumimoji="0" lang="en-US" sz="1400" b="0" i="0" u="none" strike="noStrike" cap="none" normalizeH="0" baseline="-25000" dirty="0">
              <a:ln>
                <a:noFill/>
              </a:ln>
              <a:solidFill>
                <a:schemeClr val="tx1"/>
              </a:solidFill>
              <a:effectLst/>
              <a:latin typeface="Arial" charset="0"/>
              <a:ea typeface="ＭＳ Ｐゴシック" pitchFamily="1" charset="-128"/>
            </a:endParaRPr>
          </a:p>
        </p:txBody>
      </p:sp>
      <p:sp>
        <p:nvSpPr>
          <p:cNvPr id="10" name="Rounded Rectangular Callout 9"/>
          <p:cNvSpPr/>
          <p:nvPr/>
        </p:nvSpPr>
        <p:spPr bwMode="auto">
          <a:xfrm>
            <a:off x="4876800" y="4597122"/>
            <a:ext cx="4114800" cy="1787723"/>
          </a:xfrm>
          <a:prstGeom prst="wedgeRoundRectCallout">
            <a:avLst>
              <a:gd name="adj1" fmla="val -28938"/>
              <a:gd name="adj2" fmla="val -90051"/>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400" b="0" dirty="0"/>
              <a:t>Compositional (like Proof Rule 1)</a:t>
            </a:r>
          </a:p>
          <a:p>
            <a:pPr marL="0" marR="0" indent="0" algn="l" defTabSz="914400" rtl="0" eaLnBrk="1" fontAlgn="base" latinLnBrk="0" hangingPunct="1">
              <a:lnSpc>
                <a:spcPct val="100000"/>
              </a:lnSpc>
              <a:spcBef>
                <a:spcPct val="50000"/>
              </a:spcBef>
              <a:spcAft>
                <a:spcPct val="0"/>
              </a:spcAft>
              <a:buClrTx/>
              <a:buSzTx/>
              <a:tabLst/>
            </a:pPr>
            <a:r>
              <a:rPr lang="en-US" sz="1400" b="0" dirty="0"/>
              <a:t>check one function pair at a time (supports recursion)</a:t>
            </a:r>
          </a:p>
          <a:p>
            <a:pPr marL="0" marR="0" indent="0" algn="l" defTabSz="914400" rtl="0" eaLnBrk="1" fontAlgn="base" latinLnBrk="0" hangingPunct="1">
              <a:lnSpc>
                <a:spcPct val="100000"/>
              </a:lnSpc>
              <a:spcBef>
                <a:spcPct val="50000"/>
              </a:spcBef>
              <a:spcAft>
                <a:spcPct val="0"/>
              </a:spcAft>
              <a:buClrTx/>
              <a:buSzTx/>
              <a:tabLst/>
            </a:pPr>
            <a:r>
              <a:rPr lang="en-US" sz="1400" b="0" dirty="0"/>
              <a:t>requires verification of sequential program only (no thread composition)</a:t>
            </a:r>
          </a:p>
          <a:p>
            <a:pPr marL="0" marR="0" indent="0" algn="l" defTabSz="914400" rtl="0" eaLnBrk="1" fontAlgn="base" latinLnBrk="0" hangingPunct="1">
              <a:lnSpc>
                <a:spcPct val="100000"/>
              </a:lnSpc>
              <a:spcBef>
                <a:spcPct val="50000"/>
              </a:spcBef>
              <a:spcAft>
                <a:spcPct val="0"/>
              </a:spcAft>
              <a:buClrTx/>
              <a:buSzTx/>
              <a:tabLst/>
            </a:pPr>
            <a:r>
              <a:rPr lang="en-US" sz="1400" b="0" dirty="0"/>
              <a:t> even when there are more than two threads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1E86-1C4E-7743-8274-D028EDE50EDE}"/>
              </a:ext>
            </a:extLst>
          </p:cNvPr>
          <p:cNvSpPr>
            <a:spLocks noGrp="1"/>
          </p:cNvSpPr>
          <p:nvPr>
            <p:ph type="title"/>
          </p:nvPr>
        </p:nvSpPr>
        <p:spPr/>
        <p:txBody>
          <a:bodyPr/>
          <a:lstStyle/>
          <a:p>
            <a:r>
              <a:rPr lang="en-US" dirty="0"/>
              <a:t>Other extensions</a:t>
            </a:r>
          </a:p>
        </p:txBody>
      </p:sp>
      <p:sp>
        <p:nvSpPr>
          <p:cNvPr id="3" name="Content Placeholder 2">
            <a:extLst>
              <a:ext uri="{FF2B5EF4-FFF2-40B4-BE49-F238E27FC236}">
                <a16:creationId xmlns:a16="http://schemas.microsoft.com/office/drawing/2014/main" id="{9423A469-E780-534D-8948-CFBACB8A6123}"/>
              </a:ext>
            </a:extLst>
          </p:cNvPr>
          <p:cNvSpPr>
            <a:spLocks noGrp="1"/>
          </p:cNvSpPr>
          <p:nvPr>
            <p:ph idx="1"/>
          </p:nvPr>
        </p:nvSpPr>
        <p:spPr/>
        <p:txBody>
          <a:bodyPr/>
          <a:lstStyle/>
          <a:p>
            <a:r>
              <a:rPr lang="en-US" dirty="0"/>
              <a:t>Support arbitrary many threads with dynamic thread creation</a:t>
            </a:r>
          </a:p>
          <a:p>
            <a:pPr lvl="1"/>
            <a:r>
              <a:rPr lang="en-US" dirty="0"/>
              <a:t>Track thread creation in the output stream</a:t>
            </a:r>
          </a:p>
          <a:p>
            <a:pPr lvl="1"/>
            <a:r>
              <a:rPr lang="en-US" dirty="0"/>
              <a:t>As long as same threads are crated, </a:t>
            </a:r>
            <a:r>
              <a:rPr lang="en-US" dirty="0" err="1"/>
              <a:t>p.e.</a:t>
            </a:r>
            <a:r>
              <a:rPr lang="en-US" dirty="0"/>
              <a:t> holds</a:t>
            </a:r>
          </a:p>
          <a:p>
            <a:pPr lvl="1"/>
            <a:endParaRPr lang="en-US" dirty="0"/>
          </a:p>
          <a:p>
            <a:r>
              <a:rPr lang="en-US" dirty="0"/>
              <a:t>Support atomic sections</a:t>
            </a:r>
          </a:p>
          <a:p>
            <a:pPr lvl="1"/>
            <a:r>
              <a:rPr lang="en-US" dirty="0"/>
              <a:t>Necessary for modeling synchronization primitives such as locks</a:t>
            </a:r>
          </a:p>
          <a:p>
            <a:pPr lvl="1"/>
            <a:r>
              <a:rPr lang="en-US" dirty="0"/>
              <a:t>Use local read/write (i.e., no UF) for shared variables written under atomic section</a:t>
            </a:r>
          </a:p>
        </p:txBody>
      </p:sp>
      <p:sp>
        <p:nvSpPr>
          <p:cNvPr id="4" name="TextBox 3">
            <a:extLst>
              <a:ext uri="{FF2B5EF4-FFF2-40B4-BE49-F238E27FC236}">
                <a16:creationId xmlns:a16="http://schemas.microsoft.com/office/drawing/2014/main" id="{8C2C6012-43F0-F64E-9D2A-5525602FD446}"/>
              </a:ext>
            </a:extLst>
          </p:cNvPr>
          <p:cNvSpPr txBox="1"/>
          <p:nvPr/>
        </p:nvSpPr>
        <p:spPr>
          <a:xfrm>
            <a:off x="1676400" y="5943600"/>
            <a:ext cx="7287816" cy="7386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l"/>
            <a:r>
              <a:rPr lang="en-US" sz="1400" b="0" dirty="0" err="1"/>
              <a:t>Sagar</a:t>
            </a:r>
            <a:r>
              <a:rPr lang="en-US" sz="1400" b="0" dirty="0"/>
              <a:t> </a:t>
            </a:r>
            <a:r>
              <a:rPr lang="en-US" sz="1400" b="0" dirty="0" err="1"/>
              <a:t>Chaki</a:t>
            </a:r>
            <a:r>
              <a:rPr lang="en-US" sz="1400" b="0" dirty="0"/>
              <a:t>, Arie Gurfinkel, </a:t>
            </a:r>
            <a:r>
              <a:rPr lang="en-US" sz="1400" b="0" dirty="0" err="1"/>
              <a:t>Ofer</a:t>
            </a:r>
            <a:r>
              <a:rPr lang="en-US" sz="1400" b="0" dirty="0"/>
              <a:t> </a:t>
            </a:r>
            <a:r>
              <a:rPr lang="en-US" sz="1400" b="0" dirty="0" err="1"/>
              <a:t>Strichman</a:t>
            </a:r>
            <a:r>
              <a:rPr lang="en-US" sz="1400" b="0" dirty="0"/>
              <a:t>: Regression verification for multi-threaded programs (with extensions to locks and dynamic thread creation). Formal Methods in System Design 47(3): 287-301 (2015)</a:t>
            </a:r>
          </a:p>
        </p:txBody>
      </p:sp>
    </p:spTree>
    <p:extLst>
      <p:ext uri="{BB962C8B-B14F-4D97-AF65-F5344CB8AC3E}">
        <p14:creationId xmlns:p14="http://schemas.microsoft.com/office/powerpoint/2010/main" val="121030503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and Future Thoughts</a:t>
            </a:r>
          </a:p>
        </p:txBody>
      </p:sp>
      <p:sp>
        <p:nvSpPr>
          <p:cNvPr id="3" name="Content Placeholder 2"/>
          <p:cNvSpPr>
            <a:spLocks noGrp="1"/>
          </p:cNvSpPr>
          <p:nvPr>
            <p:ph idx="1"/>
          </p:nvPr>
        </p:nvSpPr>
        <p:spPr/>
        <p:txBody>
          <a:bodyPr/>
          <a:lstStyle/>
          <a:p>
            <a:r>
              <a:rPr lang="en-US" dirty="0"/>
              <a:t>Foundations of regression verification for multi-threaded programs</a:t>
            </a:r>
          </a:p>
          <a:p>
            <a:pPr lvl="1">
              <a:buFont typeface="Arial" pitchFamily="34" charset="0"/>
              <a:buChar char="•"/>
            </a:pPr>
            <a:r>
              <a:rPr lang="en-US" dirty="0"/>
              <a:t>Notion of partial equivalence of multi-threaded programs</a:t>
            </a:r>
          </a:p>
          <a:p>
            <a:pPr lvl="1">
              <a:buFont typeface="Arial" pitchFamily="34" charset="0"/>
              <a:buChar char="•"/>
            </a:pPr>
            <a:r>
              <a:rPr lang="en-US" dirty="0"/>
              <a:t>Two (sound) proof rules</a:t>
            </a:r>
          </a:p>
          <a:p>
            <a:pPr lvl="1">
              <a:buFont typeface="Arial" pitchFamily="34" charset="0"/>
              <a:buChar char="•"/>
            </a:pPr>
            <a:endParaRPr lang="en-US" dirty="0"/>
          </a:p>
          <a:p>
            <a:r>
              <a:rPr lang="en-US" dirty="0"/>
              <a:t>Implementation and experimental validation</a:t>
            </a:r>
          </a:p>
          <a:p>
            <a:endParaRPr lang="en-US" dirty="0"/>
          </a:p>
          <a:p>
            <a:r>
              <a:rPr lang="en-US" dirty="0"/>
              <a:t>Synchronization primitives</a:t>
            </a:r>
          </a:p>
          <a:p>
            <a:pPr lvl="1">
              <a:buFont typeface="Arial" pitchFamily="34" charset="0"/>
              <a:buChar char="•"/>
            </a:pPr>
            <a:r>
              <a:rPr lang="en-US" dirty="0"/>
              <a:t>Locks, semaphores, atomic blocks</a:t>
            </a:r>
          </a:p>
          <a:p>
            <a:pPr lvl="1">
              <a:buFont typeface="Arial" pitchFamily="34" charset="0"/>
              <a:buChar char="•"/>
            </a:pPr>
            <a:endParaRPr lang="en-US" dirty="0"/>
          </a:p>
          <a:p>
            <a:r>
              <a:rPr lang="en-US" dirty="0"/>
              <a:t>Real-time software</a:t>
            </a:r>
          </a:p>
          <a:p>
            <a:pPr lvl="1">
              <a:buFont typeface="Arial" pitchFamily="34" charset="0"/>
              <a:buChar char="•"/>
            </a:pPr>
            <a:r>
              <a:rPr lang="en-US" dirty="0"/>
              <a:t>Different execution (e.g., reactive) and scheduler model (e.g., priority-based)</a:t>
            </a:r>
          </a:p>
          <a:p>
            <a:pPr lvl="1">
              <a:buFont typeface="Arial" pitchFamily="34" charset="0"/>
              <a:buChar char="•"/>
            </a:pPr>
            <a:r>
              <a:rPr lang="en-US" dirty="0"/>
              <a:t>Different synchronization primitives (e.g., priority-ceiling, priority-inheritance)</a:t>
            </a:r>
          </a:p>
        </p:txBody>
      </p:sp>
      <p:pic>
        <p:nvPicPr>
          <p:cNvPr id="4" name="Picture 2" descr="C:\Documents and Settings\chaki\Local Settings\Temporary Internet Files\Content.IE5\8RRWZ6TR\MC900078772[1].wmf"/>
          <p:cNvPicPr>
            <a:picLocks noChangeAspect="1" noChangeArrowheads="1"/>
          </p:cNvPicPr>
          <p:nvPr/>
        </p:nvPicPr>
        <p:blipFill>
          <a:blip r:embed="rId2" cstate="print"/>
          <a:srcRect/>
          <a:stretch>
            <a:fillRect/>
          </a:stretch>
        </p:blipFill>
        <p:spPr bwMode="auto">
          <a:xfrm>
            <a:off x="5938626" y="2514600"/>
            <a:ext cx="2748174" cy="1825752"/>
          </a:xfrm>
          <a:prstGeom prst="rect">
            <a:avLst/>
          </a:prstGeom>
          <a:noFill/>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THANK YOU!</a:t>
            </a:r>
            <a:endParaRPr lang="en-US" dirty="0"/>
          </a:p>
        </p:txBody>
      </p:sp>
      <p:sp>
        <p:nvSpPr>
          <p:cNvPr id="3" name="Subtitle 2">
            <a:extLst>
              <a:ext uri="{FF2B5EF4-FFF2-40B4-BE49-F238E27FC236}">
                <a16:creationId xmlns:a16="http://schemas.microsoft.com/office/drawing/2014/main" id="{E73A2B53-9643-9144-9F2C-8B2CBE7901AC}"/>
              </a:ext>
            </a:extLst>
          </p:cNvPr>
          <p:cNvSpPr>
            <a:spLocks noGrp="1"/>
          </p:cNvSpPr>
          <p:nvPr>
            <p:ph type="subTitle" idx="1"/>
          </p:nvPr>
        </p:nvSpPr>
        <p:spPr/>
        <p:txBody>
          <a:bodyPr/>
          <a:lstStyle/>
          <a:p>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p:txBody>
          <a:bodyPr/>
          <a:lstStyle/>
          <a:p>
            <a:r>
              <a:rPr lang="en-US" dirty="0"/>
              <a:t>Contact Information</a:t>
            </a:r>
          </a:p>
        </p:txBody>
      </p:sp>
      <p:graphicFrame>
        <p:nvGraphicFramePr>
          <p:cNvPr id="922648" name="Group 24"/>
          <p:cNvGraphicFramePr>
            <a:graphicFrameLocks noGrp="1"/>
          </p:cNvGraphicFramePr>
          <p:nvPr>
            <p:ph idx="1"/>
          </p:nvPr>
        </p:nvGraphicFramePr>
        <p:xfrm>
          <a:off x="533400" y="1303338"/>
          <a:ext cx="8120317" cy="4541520"/>
        </p:xfrm>
        <a:graphic>
          <a:graphicData uri="http://schemas.openxmlformats.org/drawingml/2006/table">
            <a:tbl>
              <a:tblPr/>
              <a:tblGrid>
                <a:gridCol w="4043617">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2400300">
                <a:tc>
                  <a:txBody>
                    <a:bodyPr/>
                    <a:lstStyle/>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1" i="0" u="none" strike="noStrike" cap="none" normalizeH="0" baseline="0" dirty="0">
                          <a:ln>
                            <a:noFill/>
                          </a:ln>
                          <a:solidFill>
                            <a:schemeClr val="tx2"/>
                          </a:solidFill>
                          <a:effectLst/>
                          <a:latin typeface="Arial" charset="0"/>
                        </a:rPr>
                        <a:t>Arie Gurfinkel</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Senior Member of Technical Staff</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RTSS Program</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Telephone:  +1 412-268-7788</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Email:</a:t>
                      </a:r>
                      <a:r>
                        <a:rPr kumimoji="0" lang="en-US" sz="2000" b="0" i="0" u="none" strike="noStrike" cap="none" normalizeH="0" baseline="0" dirty="0">
                          <a:ln>
                            <a:noFill/>
                          </a:ln>
                          <a:solidFill>
                            <a:schemeClr val="tx2"/>
                          </a:solidFill>
                          <a:effectLst/>
                          <a:latin typeface="Arial" charset="0"/>
                        </a:rPr>
                        <a:t>  </a:t>
                      </a:r>
                      <a:r>
                        <a:rPr kumimoji="0" lang="en-US" sz="2000" b="0" i="0" u="none" strike="noStrike" cap="none" normalizeH="0" baseline="0" dirty="0">
                          <a:ln>
                            <a:noFill/>
                          </a:ln>
                          <a:solidFill>
                            <a:schemeClr val="tx1"/>
                          </a:solidFill>
                          <a:effectLst/>
                          <a:latin typeface="Arial" charset="0"/>
                          <a:hlinkClick r:id="rId3"/>
                        </a:rPr>
                        <a:t>arie@cmu.edu</a:t>
                      </a:r>
                      <a:endParaRPr kumimoji="0" lang="en-US" sz="2000" b="0" i="0" u="none" strike="noStrike" cap="none" normalizeH="0" baseline="0" dirty="0">
                        <a:ln>
                          <a:noFill/>
                        </a:ln>
                        <a:solidFill>
                          <a:schemeClr val="tx1"/>
                        </a:solidFill>
                        <a:effectLst/>
                        <a:latin typeface="Arial" charset="0"/>
                      </a:endParaRPr>
                    </a:p>
                  </a:txBody>
                  <a:tcPr marL="0" marR="0" marT="0" marB="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1" i="0" u="none" strike="noStrike" cap="none" normalizeH="0" baseline="0" dirty="0">
                          <a:ln>
                            <a:noFill/>
                          </a:ln>
                          <a:solidFill>
                            <a:schemeClr val="tx2"/>
                          </a:solidFill>
                          <a:effectLst/>
                          <a:latin typeface="Arial" charset="0"/>
                        </a:rPr>
                        <a:t>U.S. Mail</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Software Engineering Institute</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Customer Relations</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4500 Fifth Avenue</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Pittsburgh, PA 15213-2612</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USA</a:t>
                      </a:r>
                      <a:endParaRPr kumimoji="0" lang="en-US" sz="2000" b="1" i="0" u="none" strike="noStrike" cap="none" normalizeH="0" baseline="0" dirty="0">
                        <a:ln>
                          <a:noFill/>
                        </a:ln>
                        <a:solidFill>
                          <a:schemeClr val="tx2"/>
                        </a:solidFill>
                        <a:effectLst/>
                        <a:latin typeface="Arial" charset="0"/>
                      </a:endParaRPr>
                    </a:p>
                    <a:p>
                      <a:pPr marL="0" marR="0" lvl="0" indent="0" algn="l" defTabSz="914400" rtl="0" eaLnBrk="1" fontAlgn="base" latinLnBrk="0" hangingPunct="1">
                        <a:lnSpc>
                          <a:spcPct val="95000"/>
                        </a:lnSpc>
                        <a:spcBef>
                          <a:spcPct val="0"/>
                        </a:spcBef>
                        <a:spcAft>
                          <a:spcPct val="25000"/>
                        </a:spcAft>
                        <a:buClrTx/>
                        <a:buSzPct val="70000"/>
                        <a:buFontTx/>
                        <a:buNone/>
                        <a:tabLst/>
                      </a:pPr>
                      <a:endParaRPr kumimoji="0" lang="en-US" sz="2000" b="0" i="0" u="none" strike="noStrike" cap="none" normalizeH="0" baseline="0" dirty="0">
                        <a:ln>
                          <a:noFill/>
                        </a:ln>
                        <a:solidFill>
                          <a:schemeClr val="tx1"/>
                        </a:solidFill>
                        <a:effectLst/>
                        <a:latin typeface="Arial" charset="0"/>
                      </a:endParaRPr>
                    </a:p>
                  </a:txBody>
                  <a:tcPr marL="0" marR="0" marT="0" marB="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057400">
                <a:tc>
                  <a:txBody>
                    <a:bodyPr/>
                    <a:lstStyle/>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1" i="0" u="none" strike="noStrike" cap="none" normalizeH="0" baseline="0" dirty="0">
                          <a:ln>
                            <a:noFill/>
                          </a:ln>
                          <a:solidFill>
                            <a:schemeClr val="tx2"/>
                          </a:solidFill>
                          <a:effectLst/>
                          <a:latin typeface="Arial" charset="0"/>
                        </a:rPr>
                        <a:t>Web</a:t>
                      </a:r>
                    </a:p>
                    <a:p>
                      <a:pPr marL="0" marR="0" lvl="0" indent="0" algn="l" defTabSz="914400" rtl="0" eaLnBrk="1" fontAlgn="base" latinLnBrk="0" hangingPunct="1">
                        <a:lnSpc>
                          <a:spcPct val="95000"/>
                        </a:lnSpc>
                        <a:spcBef>
                          <a:spcPct val="0"/>
                        </a:spcBef>
                        <a:spcAft>
                          <a:spcPct val="25000"/>
                        </a:spcAft>
                        <a:buClrTx/>
                        <a:buSzPct val="70000"/>
                        <a:buFontTx/>
                        <a:buNone/>
                        <a:tabLst/>
                      </a:pPr>
                      <a:r>
                        <a:rPr kumimoji="0" lang="en-US" sz="2000" b="0" i="0" u="none" strike="noStrike" cap="none" normalizeH="0" baseline="0" dirty="0">
                          <a:ln>
                            <a:noFill/>
                          </a:ln>
                          <a:solidFill>
                            <a:schemeClr val="tx1"/>
                          </a:solidFill>
                          <a:effectLst/>
                          <a:latin typeface="Arial" charset="0"/>
                        </a:rPr>
                        <a:t>www.sei.cmu.edu/staff/arie</a:t>
                      </a:r>
                    </a:p>
                    <a:p>
                      <a:pPr marL="0" marR="0" lvl="0" indent="0" algn="l" defTabSz="914400" rtl="0" eaLnBrk="1" fontAlgn="base" latinLnBrk="0" hangingPunct="1">
                        <a:lnSpc>
                          <a:spcPct val="95000"/>
                        </a:lnSpc>
                        <a:spcBef>
                          <a:spcPct val="0"/>
                        </a:spcBef>
                        <a:spcAft>
                          <a:spcPct val="25000"/>
                        </a:spcAft>
                        <a:buClrTx/>
                        <a:buSzPct val="70000"/>
                        <a:buFontTx/>
                        <a:buNone/>
                        <a:tabLst/>
                      </a:pPr>
                      <a:endParaRPr kumimoji="0" lang="en-US" sz="2000" b="0" i="0" u="none" strike="noStrike" cap="none" normalizeH="0" baseline="0" dirty="0">
                        <a:ln>
                          <a:noFill/>
                        </a:ln>
                        <a:solidFill>
                          <a:schemeClr val="tx1"/>
                        </a:solidFill>
                        <a:effectLst/>
                        <a:latin typeface="Arial" charset="0"/>
                      </a:endParaRPr>
                    </a:p>
                  </a:txBody>
                  <a:tcPr marL="0" marR="0" marT="0" marB="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95000"/>
                        </a:lnSpc>
                        <a:spcBef>
                          <a:spcPct val="0"/>
                        </a:spcBef>
                        <a:spcAft>
                          <a:spcPct val="25000"/>
                        </a:spcAft>
                        <a:buClrTx/>
                        <a:buSzPct val="70000"/>
                        <a:buFontTx/>
                        <a:buNone/>
                        <a:tabLst>
                          <a:tab pos="1311275" algn="l"/>
                        </a:tabLst>
                      </a:pPr>
                      <a:r>
                        <a:rPr kumimoji="0" lang="en-US" sz="2000" b="1" i="0" u="none" strike="noStrike" cap="none" normalizeH="0" baseline="0" dirty="0">
                          <a:ln>
                            <a:noFill/>
                          </a:ln>
                          <a:solidFill>
                            <a:schemeClr val="tx1"/>
                          </a:solidFill>
                          <a:effectLst/>
                          <a:latin typeface="Arial" charset="0"/>
                        </a:rPr>
                        <a:t>Customer Relations</a:t>
                      </a:r>
                    </a:p>
                    <a:p>
                      <a:pPr marL="0" marR="0" lvl="0" indent="0" algn="l" defTabSz="914400" rtl="0" eaLnBrk="1" fontAlgn="base" latinLnBrk="0" hangingPunct="1">
                        <a:lnSpc>
                          <a:spcPct val="95000"/>
                        </a:lnSpc>
                        <a:spcBef>
                          <a:spcPct val="0"/>
                        </a:spcBef>
                        <a:spcAft>
                          <a:spcPct val="25000"/>
                        </a:spcAft>
                        <a:buClrTx/>
                        <a:buSzPct val="70000"/>
                        <a:buFontTx/>
                        <a:buNone/>
                        <a:tabLst>
                          <a:tab pos="1311275" algn="l"/>
                        </a:tabLst>
                      </a:pPr>
                      <a:r>
                        <a:rPr kumimoji="0" lang="en-US" sz="2000" b="0" i="0" u="none" strike="noStrike" cap="none" normalizeH="0" baseline="0" dirty="0">
                          <a:ln>
                            <a:noFill/>
                          </a:ln>
                          <a:solidFill>
                            <a:schemeClr val="tx1"/>
                          </a:solidFill>
                          <a:effectLst/>
                          <a:latin typeface="Arial" charset="0"/>
                        </a:rPr>
                        <a:t>Email:</a:t>
                      </a:r>
                      <a:r>
                        <a:rPr kumimoji="0" lang="en-US" sz="2000" b="0" i="0" u="none" strike="noStrike" cap="none" normalizeH="0" baseline="0" dirty="0">
                          <a:ln>
                            <a:noFill/>
                          </a:ln>
                          <a:solidFill>
                            <a:schemeClr val="tx2"/>
                          </a:solidFill>
                          <a:effectLst/>
                          <a:latin typeface="Arial" charset="0"/>
                        </a:rPr>
                        <a:t> </a:t>
                      </a:r>
                      <a:r>
                        <a:rPr kumimoji="0" lang="en-US" sz="2000" b="0" i="0" u="none" strike="noStrike" cap="none" normalizeH="0" baseline="0" dirty="0">
                          <a:ln>
                            <a:noFill/>
                          </a:ln>
                          <a:solidFill>
                            <a:schemeClr val="tx1"/>
                          </a:solidFill>
                          <a:effectLst/>
                          <a:latin typeface="Arial" charset="0"/>
                        </a:rPr>
                        <a:t>info@sei.cmu.edu</a:t>
                      </a:r>
                    </a:p>
                    <a:p>
                      <a:pPr marL="0" marR="0" lvl="0" indent="0" algn="l" defTabSz="914400" rtl="0" eaLnBrk="1" fontAlgn="base" latinLnBrk="0" hangingPunct="1">
                        <a:lnSpc>
                          <a:spcPct val="95000"/>
                        </a:lnSpc>
                        <a:spcBef>
                          <a:spcPct val="0"/>
                        </a:spcBef>
                        <a:spcAft>
                          <a:spcPct val="25000"/>
                        </a:spcAft>
                        <a:buClrTx/>
                        <a:buSzPct val="70000"/>
                        <a:buFontTx/>
                        <a:buNone/>
                        <a:tabLst>
                          <a:tab pos="1311275" algn="l"/>
                        </a:tabLst>
                      </a:pPr>
                      <a:r>
                        <a:rPr kumimoji="0" lang="en-US" sz="2000" b="0" i="0" u="none" strike="noStrike" cap="none" normalizeH="0" baseline="0" dirty="0">
                          <a:ln>
                            <a:noFill/>
                          </a:ln>
                          <a:solidFill>
                            <a:schemeClr val="tx1"/>
                          </a:solidFill>
                          <a:effectLst/>
                          <a:latin typeface="Arial" charset="0"/>
                        </a:rPr>
                        <a:t>Telephone: 	+1 412-268-5800</a:t>
                      </a:r>
                    </a:p>
                    <a:p>
                      <a:pPr marL="0" marR="0" lvl="0" indent="0" algn="l" defTabSz="914400" rtl="0" eaLnBrk="1" fontAlgn="base" latinLnBrk="0" hangingPunct="1">
                        <a:lnSpc>
                          <a:spcPct val="95000"/>
                        </a:lnSpc>
                        <a:spcBef>
                          <a:spcPct val="0"/>
                        </a:spcBef>
                        <a:spcAft>
                          <a:spcPct val="25000"/>
                        </a:spcAft>
                        <a:buClrTx/>
                        <a:buSzPct val="70000"/>
                        <a:buFontTx/>
                        <a:buNone/>
                        <a:tabLst>
                          <a:tab pos="1311275" algn="l"/>
                        </a:tabLst>
                      </a:pPr>
                      <a:r>
                        <a:rPr kumimoji="0" lang="en-US" sz="2000" b="0" i="0" u="none" strike="noStrike" cap="none" normalizeH="0" baseline="0" dirty="0">
                          <a:ln>
                            <a:noFill/>
                          </a:ln>
                          <a:solidFill>
                            <a:schemeClr val="tx2"/>
                          </a:solidFill>
                          <a:effectLst/>
                          <a:latin typeface="Arial" charset="0"/>
                        </a:rPr>
                        <a:t>SEI Phone: 	</a:t>
                      </a:r>
                      <a:r>
                        <a:rPr kumimoji="0" lang="en-US" sz="2000" b="0" i="0" u="none" strike="noStrike" cap="none" normalizeH="0" baseline="0" dirty="0">
                          <a:ln>
                            <a:noFill/>
                          </a:ln>
                          <a:solidFill>
                            <a:schemeClr val="tx1"/>
                          </a:solidFill>
                          <a:effectLst/>
                          <a:latin typeface="Arial" charset="0"/>
                        </a:rPr>
                        <a:t>+1 412-268-5800</a:t>
                      </a:r>
                    </a:p>
                    <a:p>
                      <a:pPr marL="0" marR="0" lvl="0" indent="0" algn="l" defTabSz="914400" rtl="0" eaLnBrk="1" fontAlgn="base" latinLnBrk="0" hangingPunct="1">
                        <a:lnSpc>
                          <a:spcPct val="95000"/>
                        </a:lnSpc>
                        <a:spcBef>
                          <a:spcPct val="0"/>
                        </a:spcBef>
                        <a:spcAft>
                          <a:spcPct val="25000"/>
                        </a:spcAft>
                        <a:buClrTx/>
                        <a:buSzPct val="70000"/>
                        <a:buFontTx/>
                        <a:buNone/>
                        <a:tabLst>
                          <a:tab pos="1311275" algn="l"/>
                        </a:tabLst>
                      </a:pPr>
                      <a:r>
                        <a:rPr kumimoji="0" lang="en-US" sz="2000" b="0" i="0" u="none" strike="noStrike" cap="none" normalizeH="0" baseline="0" dirty="0">
                          <a:ln>
                            <a:noFill/>
                          </a:ln>
                          <a:solidFill>
                            <a:schemeClr val="tx2"/>
                          </a:solidFill>
                          <a:effectLst/>
                          <a:latin typeface="Arial" charset="0"/>
                        </a:rPr>
                        <a:t>SEI Fax:  		+1 </a:t>
                      </a:r>
                      <a:r>
                        <a:rPr kumimoji="0" lang="en-US" sz="2000" b="0" i="0" u="none" strike="noStrike" cap="none" normalizeH="0" baseline="0" dirty="0">
                          <a:ln>
                            <a:noFill/>
                          </a:ln>
                          <a:solidFill>
                            <a:schemeClr val="tx1"/>
                          </a:solidFill>
                          <a:effectLst/>
                          <a:latin typeface="Arial" charset="0"/>
                        </a:rPr>
                        <a:t>412-268-6257</a:t>
                      </a:r>
                    </a:p>
                  </a:txBody>
                  <a:tcPr marL="0" marR="0" marT="0" marB="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990600" y="228600"/>
            <a:ext cx="8153400" cy="5943600"/>
          </a:xfrm>
        </p:spPr>
        <p:txBody>
          <a:bodyPr>
            <a:noAutofit/>
          </a:bodyPr>
          <a:lstStyle/>
          <a:p>
            <a:pPr>
              <a:spcAft>
                <a:spcPts val="1080"/>
              </a:spcAft>
            </a:pPr>
            <a:r>
              <a:rPr lang="en-US" sz="1600" dirty="0"/>
              <a:t>NO WARRANTY </a:t>
            </a:r>
          </a:p>
          <a:p>
            <a:pPr>
              <a:spcAft>
                <a:spcPts val="1080"/>
              </a:spcAft>
            </a:pPr>
            <a:r>
              <a:rPr lang="en-US" sz="1600" dirty="0"/>
              <a:t>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pPr>
              <a:spcAft>
                <a:spcPts val="1080"/>
              </a:spcAft>
            </a:pPr>
            <a:r>
              <a:rPr lang="en-US" sz="1600" dirty="0"/>
              <a:t>Use of any trademarks in this presentation is not intended in any way to infringe on the rights of the trademark holder.</a:t>
            </a:r>
          </a:p>
          <a:p>
            <a:pPr>
              <a:spcAft>
                <a:spcPts val="1080"/>
              </a:spcAft>
            </a:pPr>
            <a:r>
              <a:rPr lang="en-US" sz="1600" dirty="0"/>
              <a:t>This Presentation may be reproduced in its entirety, without modification, and freely distributed in written or electronic form without requesting formal permission.  Permission is required for any other use.  Requests for permission should be directed to the Software Engineering Institute at </a:t>
            </a:r>
            <a:r>
              <a:rPr lang="en-US" sz="1600" dirty="0">
                <a:hlinkClick r:id="rId3"/>
              </a:rPr>
              <a:t>permission@sei.cmu.edu</a:t>
            </a:r>
            <a:r>
              <a:rPr lang="en-US" sz="1600" dirty="0"/>
              <a:t>. </a:t>
            </a:r>
          </a:p>
          <a:p>
            <a:pPr>
              <a:spcAft>
                <a:spcPts val="1080"/>
              </a:spcAft>
            </a:pPr>
            <a:r>
              <a:rPr lang="en-US" sz="1600" dirty="0"/>
              <a:t>This work was created in the performance of Federal Government Contract Number FA8721-05-C-0003 with Carnegie Mellon University for the operation of the Software Engineering Institute, a federally funded research and development center. The Government of the United States has a royalty-free government-purpose license to use, duplicate, or disclose the work, in whole or in part and in any manner, and to have or permit others to do so, for government purposes pursuant to the copyright license under the clause at 252.227-7013.</a:t>
            </a:r>
          </a:p>
          <a:p>
            <a:pPr>
              <a:spcAft>
                <a:spcPts val="1080"/>
              </a:spcAft>
            </a:pPr>
            <a:endParaRPr lang="en-US" sz="1600" dirty="0"/>
          </a:p>
        </p:txBody>
      </p:sp>
    </p:spTree>
  </p:cSld>
  <p:clrMapOvr>
    <a:masterClrMapping/>
  </p:clrMapOvr>
  <p:transition advTm="1078"/>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Regression Verification</a:t>
            </a:r>
          </a:p>
        </p:txBody>
      </p:sp>
      <p:sp>
        <p:nvSpPr>
          <p:cNvPr id="32771" name="Rectangle 3"/>
          <p:cNvSpPr>
            <a:spLocks noGrp="1" noChangeArrowheads="1"/>
          </p:cNvSpPr>
          <p:nvPr>
            <p:ph idx="1"/>
          </p:nvPr>
        </p:nvSpPr>
        <p:spPr/>
        <p:txBody>
          <a:bodyPr/>
          <a:lstStyle/>
          <a:p>
            <a:r>
              <a:rPr lang="en-US" dirty="0"/>
              <a:t>Formal equivalence checking of two similar programs</a:t>
            </a:r>
          </a:p>
          <a:p>
            <a:endParaRPr lang="en-US" dirty="0"/>
          </a:p>
          <a:p>
            <a:r>
              <a:rPr lang="en-US" dirty="0"/>
              <a:t>Three selling points:</a:t>
            </a:r>
          </a:p>
          <a:p>
            <a:pPr lvl="1"/>
            <a:r>
              <a:rPr lang="en-US" dirty="0">
                <a:solidFill>
                  <a:schemeClr val="accent2">
                    <a:lumMod val="75000"/>
                  </a:schemeClr>
                </a:solidFill>
              </a:rPr>
              <a:t>Specification</a:t>
            </a:r>
            <a:r>
              <a:rPr lang="en-US" dirty="0"/>
              <a:t>: </a:t>
            </a:r>
          </a:p>
          <a:p>
            <a:pPr lvl="2"/>
            <a:r>
              <a:rPr lang="en-US" dirty="0"/>
              <a:t>not needed</a:t>
            </a:r>
          </a:p>
          <a:p>
            <a:pPr lvl="1"/>
            <a:r>
              <a:rPr lang="en-US" dirty="0">
                <a:solidFill>
                  <a:schemeClr val="accent2">
                    <a:lumMod val="75000"/>
                  </a:schemeClr>
                </a:solidFill>
              </a:rPr>
              <a:t>Complexity</a:t>
            </a:r>
            <a:r>
              <a:rPr lang="en-US" dirty="0"/>
              <a:t>: </a:t>
            </a:r>
          </a:p>
          <a:p>
            <a:pPr lvl="2"/>
            <a:r>
              <a:rPr lang="en-US" dirty="0"/>
              <a:t>depends on the semantic difference between the programs, and not on their size</a:t>
            </a:r>
          </a:p>
          <a:p>
            <a:pPr lvl="1"/>
            <a:r>
              <a:rPr lang="en-US" dirty="0">
                <a:solidFill>
                  <a:schemeClr val="accent2">
                    <a:lumMod val="75000"/>
                  </a:schemeClr>
                </a:solidFill>
              </a:rPr>
              <a:t>Invariants</a:t>
            </a:r>
            <a:r>
              <a:rPr lang="en-US" dirty="0"/>
              <a:t>: </a:t>
            </a:r>
          </a:p>
          <a:p>
            <a:pPr lvl="2"/>
            <a:r>
              <a:rPr lang="en-US" dirty="0"/>
              <a:t>Easy to derive automatically high-quality loop/recursion invariants</a:t>
            </a:r>
          </a:p>
        </p:txBody>
      </p:sp>
    </p:spTree>
  </p:cSld>
  <p:clrMapOvr>
    <a:masterClrMapping/>
  </p:clrMapOvr>
  <p:transition advTm="3547"/>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an “ideal” RV tool</a:t>
            </a:r>
          </a:p>
        </p:txBody>
      </p:sp>
      <p:sp>
        <p:nvSpPr>
          <p:cNvPr id="3" name="Content Placeholder 2"/>
          <p:cNvSpPr>
            <a:spLocks noGrp="1"/>
          </p:cNvSpPr>
          <p:nvPr>
            <p:ph idx="1"/>
          </p:nvPr>
        </p:nvSpPr>
        <p:spPr/>
        <p:txBody>
          <a:bodyPr/>
          <a:lstStyle/>
          <a:p>
            <a:r>
              <a:rPr lang="en-US" dirty="0"/>
              <a:t>Regression Verification</a:t>
            </a:r>
          </a:p>
          <a:p>
            <a:pPr lvl="1"/>
            <a:r>
              <a:rPr lang="en-US" dirty="0"/>
              <a:t>Validate refactoring</a:t>
            </a:r>
          </a:p>
          <a:p>
            <a:pPr lvl="1"/>
            <a:r>
              <a:rPr lang="en-US" dirty="0"/>
              <a:t>Understand how changes propagate through the API</a:t>
            </a:r>
          </a:p>
          <a:p>
            <a:endParaRPr lang="en-US" dirty="0">
              <a:solidFill>
                <a:schemeClr val="accent2">
                  <a:lumMod val="75000"/>
                </a:schemeClr>
              </a:solidFill>
            </a:endParaRPr>
          </a:p>
          <a:p>
            <a:r>
              <a:rPr lang="en-US" dirty="0">
                <a:solidFill>
                  <a:schemeClr val="accent2">
                    <a:lumMod val="75000"/>
                  </a:schemeClr>
                </a:solidFill>
              </a:rPr>
              <a:t>Semantic</a:t>
            </a:r>
            <a:r>
              <a:rPr lang="en-US" dirty="0"/>
              <a:t> Impact Analysis</a:t>
            </a:r>
          </a:p>
          <a:p>
            <a:endParaRPr lang="en-US" dirty="0">
              <a:solidFill>
                <a:schemeClr val="accent2">
                  <a:lumMod val="75000"/>
                </a:schemeClr>
              </a:solidFill>
            </a:endParaRPr>
          </a:p>
          <a:p>
            <a:r>
              <a:rPr lang="en-US" dirty="0">
                <a:solidFill>
                  <a:schemeClr val="accent2">
                    <a:lumMod val="75000"/>
                  </a:schemeClr>
                </a:solidFill>
              </a:rPr>
              <a:t>Generic</a:t>
            </a:r>
            <a:r>
              <a:rPr lang="en-US" dirty="0"/>
              <a:t> Translation Validation</a:t>
            </a:r>
          </a:p>
          <a:p>
            <a:endParaRPr lang="en-US" dirty="0"/>
          </a:p>
          <a:p>
            <a:r>
              <a:rPr lang="en-US" dirty="0"/>
              <a:t>Proving Determinism</a:t>
            </a:r>
          </a:p>
          <a:p>
            <a:pPr lvl="1"/>
            <a:r>
              <a:rPr lang="en-US" dirty="0"/>
              <a:t>P is equivalent to itself IFF P is deterministic</a:t>
            </a:r>
          </a:p>
          <a:p>
            <a:br>
              <a:rPr lang="en-US" dirty="0"/>
            </a:br>
            <a:r>
              <a:rPr lang="en-US" dirty="0"/>
              <a:t>And many more…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r>
              <a:rPr lang="en-US" dirty="0"/>
              <a:t>Definition: Partial Equivalence (</a:t>
            </a:r>
            <a:r>
              <a:rPr lang="en-US" dirty="0" err="1"/>
              <a:t>Strichman</a:t>
            </a:r>
            <a:r>
              <a:rPr lang="en-US" dirty="0"/>
              <a:t> et al.)</a:t>
            </a:r>
          </a:p>
        </p:txBody>
      </p:sp>
      <p:sp>
        <p:nvSpPr>
          <p:cNvPr id="375811" name="Rectangle 3"/>
          <p:cNvSpPr>
            <a:spLocks noGrp="1" noChangeArrowheads="1"/>
          </p:cNvSpPr>
          <p:nvPr>
            <p:ph idx="1"/>
          </p:nvPr>
        </p:nvSpPr>
        <p:spPr/>
        <p:txBody>
          <a:bodyPr/>
          <a:lstStyle/>
          <a:p>
            <a:r>
              <a:rPr lang="en-US" dirty="0"/>
              <a:t>Program P</a:t>
            </a:r>
            <a:r>
              <a:rPr lang="en-US" baseline="-25000" dirty="0"/>
              <a:t>1</a:t>
            </a:r>
            <a:r>
              <a:rPr lang="en-US" dirty="0"/>
              <a:t> and P</a:t>
            </a:r>
            <a:r>
              <a:rPr lang="en-US" baseline="-25000" dirty="0"/>
              <a:t>2</a:t>
            </a:r>
            <a:r>
              <a:rPr lang="en-US" dirty="0"/>
              <a:t> </a:t>
            </a:r>
            <a:r>
              <a:rPr lang="en-US" dirty="0">
                <a:solidFill>
                  <a:schemeClr val="accent2">
                    <a:lumMod val="75000"/>
                  </a:schemeClr>
                </a:solidFill>
              </a:rPr>
              <a:t>are </a:t>
            </a:r>
            <a:r>
              <a:rPr lang="en-US" i="1" dirty="0">
                <a:solidFill>
                  <a:schemeClr val="accent2">
                    <a:lumMod val="75000"/>
                  </a:schemeClr>
                </a:solidFill>
              </a:rPr>
              <a:t>partially equivalent</a:t>
            </a:r>
            <a:r>
              <a:rPr lang="en-US" i="1" dirty="0"/>
              <a:t> (</a:t>
            </a:r>
            <a:r>
              <a:rPr lang="en-US" i="1" dirty="0" err="1"/>
              <a:t>p.e</a:t>
            </a:r>
            <a:r>
              <a:rPr lang="en-US" i="1" dirty="0"/>
              <a:t>.)</a:t>
            </a:r>
            <a:r>
              <a:rPr lang="en-US" dirty="0"/>
              <a:t> IFF</a:t>
            </a:r>
          </a:p>
          <a:p>
            <a:pPr lvl="1"/>
            <a:r>
              <a:rPr lang="en-US" dirty="0"/>
              <a:t>Executions of P</a:t>
            </a:r>
            <a:r>
              <a:rPr lang="en-US" baseline="-25000" dirty="0"/>
              <a:t>1</a:t>
            </a:r>
            <a:r>
              <a:rPr lang="en-US" dirty="0"/>
              <a:t> and P</a:t>
            </a:r>
            <a:r>
              <a:rPr lang="en-US" baseline="-25000" dirty="0"/>
              <a:t>2</a:t>
            </a:r>
            <a:r>
              <a:rPr lang="en-US" dirty="0"/>
              <a:t> on equal inputs </a:t>
            </a:r>
          </a:p>
          <a:p>
            <a:pPr lvl="2"/>
            <a:r>
              <a:rPr lang="en-US" dirty="0"/>
              <a:t>…which terminate,</a:t>
            </a:r>
          </a:p>
          <a:p>
            <a:pPr lvl="2"/>
            <a:r>
              <a:rPr lang="en-US" dirty="0"/>
              <a:t>result in equal outputs.</a:t>
            </a:r>
          </a:p>
          <a:p>
            <a:pPr lvl="1"/>
            <a:endParaRPr lang="en-US" dirty="0"/>
          </a:p>
          <a:p>
            <a:r>
              <a:rPr lang="en-US" dirty="0"/>
              <a:t>Undecidable</a:t>
            </a:r>
          </a:p>
          <a:p>
            <a:endParaRPr lang="en-US" dirty="0"/>
          </a:p>
          <a:p>
            <a:r>
              <a:rPr lang="en-US" dirty="0"/>
              <a:t>Supported by several tools</a:t>
            </a:r>
          </a:p>
          <a:p>
            <a:pPr lvl="1"/>
            <a:r>
              <a:rPr lang="en-US" dirty="0"/>
              <a:t>RVT by </a:t>
            </a:r>
            <a:r>
              <a:rPr lang="en-US" dirty="0" err="1"/>
              <a:t>Strichman</a:t>
            </a:r>
            <a:r>
              <a:rPr lang="en-US" dirty="0"/>
              <a:t> et al.</a:t>
            </a:r>
          </a:p>
          <a:p>
            <a:pPr lvl="1"/>
            <a:r>
              <a:rPr lang="en-US" dirty="0" err="1"/>
              <a:t>SymDiff</a:t>
            </a:r>
            <a:r>
              <a:rPr lang="en-US" dirty="0"/>
              <a:t> by </a:t>
            </a:r>
            <a:r>
              <a:rPr lang="en-US" dirty="0" err="1"/>
              <a:t>Lahiri</a:t>
            </a:r>
            <a:r>
              <a:rPr lang="en-US" dirty="0"/>
              <a:t> et al.</a:t>
            </a:r>
          </a:p>
          <a:p>
            <a:pPr lvl="1"/>
            <a:r>
              <a:rPr lang="en-US" dirty="0"/>
              <a:t>+ </a:t>
            </a:r>
            <a:r>
              <a:rPr lang="en-US" dirty="0" err="1"/>
              <a:t>LLRêve</a:t>
            </a:r>
            <a:endParaRPr lang="en-US" dirty="0"/>
          </a:p>
          <a:p>
            <a:pPr lvl="1"/>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p:txBody>
          <a:bodyPr/>
          <a:lstStyle/>
          <a:p>
            <a:r>
              <a:rPr lang="en-US" dirty="0"/>
              <a:t>Our Motivation</a:t>
            </a:r>
          </a:p>
        </p:txBody>
      </p:sp>
      <p:sp>
        <p:nvSpPr>
          <p:cNvPr id="9219" name="Rectangle 1027"/>
          <p:cNvSpPr>
            <a:spLocks noGrp="1" noChangeArrowheads="1"/>
          </p:cNvSpPr>
          <p:nvPr>
            <p:ph idx="1"/>
          </p:nvPr>
        </p:nvSpPr>
        <p:spPr>
          <a:xfrm>
            <a:off x="533400" y="1295400"/>
            <a:ext cx="5257800" cy="4800600"/>
          </a:xfrm>
        </p:spPr>
        <p:txBody>
          <a:bodyPr/>
          <a:lstStyle/>
          <a:p>
            <a:r>
              <a:rPr lang="en-US" sz="2000" dirty="0"/>
              <a:t>“Regression verification of Embedded Software”</a:t>
            </a:r>
          </a:p>
          <a:p>
            <a:pPr lvl="1">
              <a:buFont typeface="Arial" pitchFamily="34" charset="0"/>
              <a:buChar char="•"/>
            </a:pPr>
            <a:r>
              <a:rPr lang="en-US" sz="1800" dirty="0"/>
              <a:t>Explore use of regression verification to aid in migration of real-time software from single-core to multi-core platforms</a:t>
            </a:r>
          </a:p>
          <a:p>
            <a:pPr lvl="1">
              <a:buFont typeface="Arial" pitchFamily="34" charset="0"/>
              <a:buChar char="•"/>
            </a:pPr>
            <a:endParaRPr lang="en-US" dirty="0"/>
          </a:p>
          <a:p>
            <a:endParaRPr lang="en-US" sz="2000" dirty="0"/>
          </a:p>
          <a:p>
            <a:r>
              <a:rPr lang="en-US" sz="2000" dirty="0"/>
              <a:t>Need to extend regression verification to multi-threaded software first</a:t>
            </a:r>
          </a:p>
          <a:p>
            <a:pPr lvl="1">
              <a:buFont typeface="Arial" pitchFamily="34" charset="0"/>
              <a:buChar char="•"/>
            </a:pPr>
            <a:r>
              <a:rPr lang="en-US" sz="1800" dirty="0"/>
              <a:t>Real-time software is inherently multi-threaded</a:t>
            </a:r>
          </a:p>
          <a:p>
            <a:pPr lvl="1">
              <a:buFont typeface="Arial" pitchFamily="34" charset="0"/>
              <a:buChar char="•"/>
            </a:pPr>
            <a:r>
              <a:rPr lang="en-US" dirty="0"/>
              <a:t>Tasks run “in parallel”, communicating via shared variables and locks</a:t>
            </a:r>
          </a:p>
          <a:p>
            <a:pPr lvl="1">
              <a:buFont typeface="Arial" pitchFamily="34" charset="0"/>
              <a:buChar char="•"/>
            </a:pPr>
            <a:r>
              <a:rPr lang="en-US" dirty="0"/>
              <a:t>Led to the research reported in this paper</a:t>
            </a:r>
          </a:p>
        </p:txBody>
      </p:sp>
      <p:pic>
        <p:nvPicPr>
          <p:cNvPr id="1027" name="Picture 3"/>
          <p:cNvPicPr>
            <a:picLocks noChangeAspect="1" noChangeArrowheads="1"/>
          </p:cNvPicPr>
          <p:nvPr/>
        </p:nvPicPr>
        <p:blipFill>
          <a:blip r:embed="rId2" cstate="print"/>
          <a:srcRect/>
          <a:stretch>
            <a:fillRect/>
          </a:stretch>
        </p:blipFill>
        <p:spPr bwMode="auto">
          <a:xfrm>
            <a:off x="7543800" y="3667125"/>
            <a:ext cx="1300162" cy="1300162"/>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7478451" y="1524000"/>
            <a:ext cx="1436949" cy="10763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5943600" y="1762125"/>
            <a:ext cx="1004887" cy="752695"/>
          </a:xfrm>
          <a:prstGeom prst="rect">
            <a:avLst/>
          </a:prstGeom>
          <a:noFill/>
          <a:ln w="9525">
            <a:noFill/>
            <a:miter lim="800000"/>
            <a:headEnd/>
            <a:tailEnd/>
          </a:ln>
          <a:effectLst/>
        </p:spPr>
      </p:pic>
      <p:sp>
        <p:nvSpPr>
          <p:cNvPr id="8" name="Right Arrow 7"/>
          <p:cNvSpPr/>
          <p:nvPr/>
        </p:nvSpPr>
        <p:spPr bwMode="auto">
          <a:xfrm>
            <a:off x="7086600" y="1914525"/>
            <a:ext cx="457200" cy="457200"/>
          </a:xfrm>
          <a:prstGeom prst="rightArrow">
            <a:avLst/>
          </a:prstGeom>
          <a:solidFill>
            <a:srgbClr val="5CA1FB"/>
          </a:solid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pitchFamily="1" charset="-128"/>
            </a:endParaRPr>
          </a:p>
        </p:txBody>
      </p:sp>
      <p:pic>
        <p:nvPicPr>
          <p:cNvPr id="9" name="Picture 5"/>
          <p:cNvPicPr>
            <a:picLocks noChangeAspect="1" noChangeArrowheads="1"/>
          </p:cNvPicPr>
          <p:nvPr/>
        </p:nvPicPr>
        <p:blipFill>
          <a:blip r:embed="rId4" cstate="print"/>
          <a:srcRect/>
          <a:stretch>
            <a:fillRect/>
          </a:stretch>
        </p:blipFill>
        <p:spPr bwMode="auto">
          <a:xfrm>
            <a:off x="5943600" y="3895725"/>
            <a:ext cx="1004887" cy="752695"/>
          </a:xfrm>
          <a:prstGeom prst="rect">
            <a:avLst/>
          </a:prstGeom>
          <a:noFill/>
          <a:ln w="9525">
            <a:noFill/>
            <a:miter lim="800000"/>
            <a:headEnd/>
            <a:tailEnd/>
          </a:ln>
          <a:effectLst/>
        </p:spPr>
      </p:pic>
      <p:sp>
        <p:nvSpPr>
          <p:cNvPr id="10" name="Right Arrow 9"/>
          <p:cNvSpPr/>
          <p:nvPr/>
        </p:nvSpPr>
        <p:spPr bwMode="auto">
          <a:xfrm>
            <a:off x="7086600" y="4048125"/>
            <a:ext cx="457200" cy="457200"/>
          </a:xfrm>
          <a:prstGeom prst="rightArrow">
            <a:avLst/>
          </a:prstGeom>
          <a:solidFill>
            <a:srgbClr val="5CA1FB"/>
          </a:solidFill>
          <a:ln w="3810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pitchFamily="1" charset="-128"/>
            </a:endParaRPr>
          </a:p>
        </p:txBody>
      </p:sp>
      <p:sp>
        <p:nvSpPr>
          <p:cNvPr id="11" name="TextBox 10"/>
          <p:cNvSpPr txBox="1"/>
          <p:nvPr/>
        </p:nvSpPr>
        <p:spPr>
          <a:xfrm>
            <a:off x="6705600" y="2828925"/>
            <a:ext cx="1016625" cy="769441"/>
          </a:xfrm>
          <a:prstGeom prst="rect">
            <a:avLst/>
          </a:prstGeom>
          <a:solidFill>
            <a:schemeClr val="accent2"/>
          </a:solidFill>
        </p:spPr>
        <p:txBody>
          <a:bodyPr wrap="none" rtlCol="0">
            <a:spAutoFit/>
          </a:bodyPr>
          <a:lstStyle/>
          <a:p>
            <a:r>
              <a:rPr lang="en-US" sz="4400"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533400" y="1295400"/>
            <a:ext cx="5943600" cy="4800600"/>
          </a:xfrm>
        </p:spPr>
        <p:txBody>
          <a:bodyPr/>
          <a:lstStyle/>
          <a:p>
            <a:r>
              <a:rPr lang="en-US" dirty="0"/>
              <a:t>What is a multi-threaded program?</a:t>
            </a:r>
          </a:p>
          <a:p>
            <a:endParaRPr lang="en-US" dirty="0"/>
          </a:p>
          <a:p>
            <a:r>
              <a:rPr lang="en-US" dirty="0"/>
              <a:t>Partial equivalence of multi-threaded programs</a:t>
            </a:r>
          </a:p>
          <a:p>
            <a:pPr lvl="1">
              <a:buFont typeface="Arial" pitchFamily="34" charset="0"/>
              <a:buChar char="•"/>
            </a:pPr>
            <a:r>
              <a:rPr lang="en-US" dirty="0"/>
              <a:t>Why the notion for sequential programs does not apply</a:t>
            </a:r>
          </a:p>
          <a:p>
            <a:pPr lvl="1">
              <a:buFont typeface="Arial" pitchFamily="34" charset="0"/>
              <a:buChar char="•"/>
            </a:pPr>
            <a:r>
              <a:rPr lang="en-US" dirty="0"/>
              <a:t>How to fix it</a:t>
            </a:r>
          </a:p>
          <a:p>
            <a:pPr lvl="1">
              <a:buFont typeface="Arial" pitchFamily="34" charset="0"/>
              <a:buChar char="•"/>
            </a:pPr>
            <a:endParaRPr lang="en-US" dirty="0"/>
          </a:p>
          <a:p>
            <a:pPr lvl="1">
              <a:buFont typeface="Arial" pitchFamily="34" charset="0"/>
              <a:buChar char="•"/>
            </a:pPr>
            <a:endParaRPr lang="en-US" dirty="0"/>
          </a:p>
          <a:p>
            <a:r>
              <a:rPr lang="en-US" dirty="0"/>
              <a:t>Sound proof rules for regression verification of multi-threaded programs</a:t>
            </a:r>
          </a:p>
          <a:p>
            <a:pPr lvl="1">
              <a:buFont typeface="Arial" pitchFamily="34" charset="0"/>
              <a:buChar char="•"/>
            </a:pPr>
            <a:r>
              <a:rPr lang="en-US" dirty="0"/>
              <a:t>What are the premises and the conclusion</a:t>
            </a:r>
          </a:p>
          <a:p>
            <a:pPr lvl="1">
              <a:buFont typeface="Arial" pitchFamily="34" charset="0"/>
              <a:buChar char="•"/>
            </a:pPr>
            <a:r>
              <a:rPr lang="en-US" dirty="0"/>
              <a:t>How to discharge the premises</a:t>
            </a:r>
          </a:p>
          <a:p>
            <a:pPr lvl="1">
              <a:buFont typeface="Arial" pitchFamily="34" charset="0"/>
              <a:buChar char="•"/>
            </a:pPr>
            <a:endParaRPr lang="en-US" dirty="0"/>
          </a:p>
          <a:p>
            <a:r>
              <a:rPr lang="en-US" dirty="0"/>
              <a:t>Summary and Future Thoughts</a:t>
            </a:r>
          </a:p>
        </p:txBody>
      </p:sp>
      <p:sp>
        <p:nvSpPr>
          <p:cNvPr id="4" name="TextBox 3"/>
          <p:cNvSpPr txBox="1"/>
          <p:nvPr/>
        </p:nvSpPr>
        <p:spPr>
          <a:xfrm>
            <a:off x="7040919" y="1953161"/>
            <a:ext cx="1081964" cy="132343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b="0" dirty="0">
                <a:latin typeface="Arial"/>
              </a:rPr>
              <a:t>f</a:t>
            </a:r>
            <a:r>
              <a:rPr lang="en-US" b="0" baseline="-25000" dirty="0">
                <a:latin typeface="Arial"/>
              </a:rPr>
              <a:t>1</a:t>
            </a:r>
            <a:r>
              <a:rPr lang="en-US" dirty="0"/>
              <a:t> || </a:t>
            </a:r>
            <a:r>
              <a:rPr lang="en-US" b="0" dirty="0">
                <a:latin typeface="Arial"/>
              </a:rPr>
              <a:t>f</a:t>
            </a:r>
            <a:r>
              <a:rPr lang="en-US" b="0" baseline="-25000" dirty="0">
                <a:latin typeface="Arial"/>
              </a:rPr>
              <a:t>2</a:t>
            </a:r>
          </a:p>
          <a:p>
            <a:r>
              <a:rPr lang="en-US" b="0" dirty="0">
                <a:latin typeface="Arial"/>
              </a:rPr>
              <a:t>=?</a:t>
            </a:r>
          </a:p>
          <a:p>
            <a:r>
              <a:rPr lang="en-US" b="0" dirty="0">
                <a:latin typeface="Arial"/>
              </a:rPr>
              <a:t>f’</a:t>
            </a:r>
            <a:r>
              <a:rPr lang="en-US" baseline="-25000" dirty="0">
                <a:latin typeface="Arial"/>
              </a:rPr>
              <a:t>1</a:t>
            </a:r>
            <a:r>
              <a:rPr lang="en-US" dirty="0"/>
              <a:t> || </a:t>
            </a:r>
            <a:r>
              <a:rPr lang="en-US" b="0" dirty="0">
                <a:latin typeface="Arial"/>
              </a:rPr>
              <a:t>f’</a:t>
            </a:r>
            <a:r>
              <a:rPr lang="en-US" baseline="-25000" dirty="0">
                <a:latin typeface="Arial"/>
              </a:rPr>
              <a:t>2</a:t>
            </a:r>
            <a:r>
              <a:rPr lang="en-US" dirty="0"/>
              <a:t>?</a:t>
            </a:r>
          </a:p>
        </p:txBody>
      </p:sp>
      <p:sp>
        <p:nvSpPr>
          <p:cNvPr id="5" name="TextBox 4"/>
          <p:cNvSpPr txBox="1"/>
          <p:nvPr/>
        </p:nvSpPr>
        <p:spPr>
          <a:xfrm>
            <a:off x="6629400" y="3810000"/>
            <a:ext cx="1981200" cy="86177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0" dirty="0">
                <a:latin typeface="cmmi10"/>
              </a:rPr>
              <a:t>®</a:t>
            </a:r>
            <a:r>
              <a:rPr lang="en-US" b="0" dirty="0">
                <a:latin typeface="Arial"/>
              </a:rPr>
              <a:t>, </a:t>
            </a:r>
            <a:r>
              <a:rPr lang="en-US" b="0" dirty="0">
                <a:latin typeface="cmmi10"/>
              </a:rPr>
              <a:t>¯</a:t>
            </a:r>
            <a:r>
              <a:rPr lang="en-US" b="0" dirty="0">
                <a:latin typeface="Arial"/>
              </a:rPr>
              <a:t>, </a:t>
            </a:r>
            <a:r>
              <a:rPr lang="en-US" b="0" dirty="0">
                <a:latin typeface="cmmi10"/>
              </a:rPr>
              <a:t>°</a:t>
            </a:r>
            <a:r>
              <a:rPr lang="en-US" b="0" dirty="0">
                <a:latin typeface="Arial"/>
              </a:rPr>
              <a:t>, …</a:t>
            </a:r>
          </a:p>
          <a:p>
            <a:r>
              <a:rPr lang="en-US" b="0" dirty="0"/>
              <a:t>f</a:t>
            </a:r>
            <a:r>
              <a:rPr lang="en-US" b="0" baseline="-25000" dirty="0"/>
              <a:t>1</a:t>
            </a:r>
            <a:r>
              <a:rPr lang="en-US" dirty="0"/>
              <a:t> || </a:t>
            </a:r>
            <a:r>
              <a:rPr lang="en-US" b="0" dirty="0"/>
              <a:t>f</a:t>
            </a:r>
            <a:r>
              <a:rPr lang="en-US" b="0" baseline="-25000" dirty="0"/>
              <a:t>2</a:t>
            </a:r>
            <a:r>
              <a:rPr lang="en-US" b="0" dirty="0"/>
              <a:t> = f’</a:t>
            </a:r>
            <a:r>
              <a:rPr lang="en-US" baseline="-25000" dirty="0"/>
              <a:t>1</a:t>
            </a:r>
            <a:r>
              <a:rPr lang="en-US" dirty="0"/>
              <a:t> || </a:t>
            </a:r>
            <a:r>
              <a:rPr lang="en-US" b="0" dirty="0"/>
              <a:t>f’</a:t>
            </a:r>
            <a:r>
              <a:rPr lang="en-US" baseline="-25000" dirty="0"/>
              <a:t>2</a:t>
            </a:r>
            <a:endParaRPr lang="en-US" dirty="0"/>
          </a:p>
        </p:txBody>
      </p:sp>
      <p:pic>
        <p:nvPicPr>
          <p:cNvPr id="1026" name="Picture 2" descr="C:\Documents and Settings\chaki\Local Settings\Temporary Internet Files\Content.IE5\8RRWZ6TR\MC900078772[1].wmf"/>
          <p:cNvPicPr>
            <a:picLocks noChangeAspect="1" noChangeArrowheads="1"/>
          </p:cNvPicPr>
          <p:nvPr/>
        </p:nvPicPr>
        <p:blipFill>
          <a:blip r:embed="rId2" cstate="print"/>
          <a:srcRect/>
          <a:stretch>
            <a:fillRect/>
          </a:stretch>
        </p:blipFill>
        <p:spPr bwMode="auto">
          <a:xfrm>
            <a:off x="6665315" y="4879848"/>
            <a:ext cx="1945285" cy="1292352"/>
          </a:xfrm>
          <a:prstGeom prst="rect">
            <a:avLst/>
          </a:prstGeom>
          <a:noFill/>
        </p:spPr>
      </p:pic>
      <p:cxnSp>
        <p:nvCxnSpPr>
          <p:cNvPr id="8" name="Straight Connector 7"/>
          <p:cNvCxnSpPr>
            <a:stCxn id="5" idx="1"/>
            <a:endCxn id="5" idx="3"/>
          </p:cNvCxnSpPr>
          <p:nvPr/>
        </p:nvCxnSpPr>
        <p:spPr bwMode="auto">
          <a:xfrm rot="10800000" flipH="1">
            <a:off x="6629400" y="4240887"/>
            <a:ext cx="1981200" cy="0"/>
          </a:xfrm>
          <a:prstGeom prst="line">
            <a:avLst/>
          </a:prstGeom>
          <a:solidFill>
            <a:srgbClr val="5CA1FB"/>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a:off x="7181791" y="1276290"/>
            <a:ext cx="800219"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b="0" dirty="0">
                <a:latin typeface="Arial"/>
              </a:rPr>
              <a:t>f</a:t>
            </a:r>
            <a:r>
              <a:rPr lang="en-US" b="0" baseline="-25000" dirty="0">
                <a:latin typeface="Arial"/>
              </a:rPr>
              <a:t>1</a:t>
            </a:r>
            <a:r>
              <a:rPr lang="en-US" dirty="0"/>
              <a:t> || </a:t>
            </a:r>
            <a:r>
              <a:rPr lang="en-US" b="0" dirty="0">
                <a:latin typeface="Arial"/>
              </a:rPr>
              <a:t>f</a:t>
            </a:r>
            <a:r>
              <a:rPr lang="en-US" b="0" baseline="-25000" dirty="0">
                <a:latin typeface="Arial"/>
              </a:rPr>
              <a:t>2</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Multi-Threaded Program</a:t>
            </a:r>
          </a:p>
        </p:txBody>
      </p:sp>
      <p:sp>
        <p:nvSpPr>
          <p:cNvPr id="3" name="Content Placeholder 2"/>
          <p:cNvSpPr>
            <a:spLocks noGrp="1"/>
          </p:cNvSpPr>
          <p:nvPr>
            <p:ph idx="1"/>
          </p:nvPr>
        </p:nvSpPr>
        <p:spPr>
          <a:xfrm>
            <a:off x="533400" y="1295400"/>
            <a:ext cx="5410200" cy="4800600"/>
          </a:xfrm>
        </p:spPr>
        <p:txBody>
          <a:bodyPr/>
          <a:lstStyle/>
          <a:p>
            <a:r>
              <a:rPr lang="en-US" dirty="0"/>
              <a:t>Finite set of C functions : P = f</a:t>
            </a:r>
            <a:r>
              <a:rPr lang="en-US" baseline="-25000" dirty="0"/>
              <a:t>1</a:t>
            </a:r>
            <a:r>
              <a:rPr lang="en-US" dirty="0"/>
              <a:t> || … || f</a:t>
            </a:r>
            <a:r>
              <a:rPr lang="en-US" baseline="-25000" dirty="0"/>
              <a:t>n</a:t>
            </a:r>
          </a:p>
          <a:p>
            <a:pPr lvl="1">
              <a:buFont typeface="Arial" pitchFamily="34" charset="0"/>
              <a:buChar char="•"/>
            </a:pPr>
            <a:r>
              <a:rPr lang="en-US" dirty="0"/>
              <a:t>Each executed in a separate thread of control</a:t>
            </a:r>
          </a:p>
          <a:p>
            <a:pPr lvl="1">
              <a:buFont typeface="Arial" pitchFamily="34" charset="0"/>
              <a:buChar char="•"/>
            </a:pPr>
            <a:r>
              <a:rPr lang="en-US" dirty="0"/>
              <a:t>Communicate via shared variables</a:t>
            </a:r>
          </a:p>
          <a:p>
            <a:endParaRPr lang="en-US" dirty="0"/>
          </a:p>
          <a:p>
            <a:r>
              <a:rPr lang="en-US" dirty="0"/>
              <a:t>Programs pre-processed as follows</a:t>
            </a:r>
          </a:p>
          <a:p>
            <a:pPr lvl="1">
              <a:buFont typeface="Arial" pitchFamily="34" charset="0"/>
              <a:buChar char="•"/>
            </a:pPr>
            <a:r>
              <a:rPr lang="en-US" dirty="0"/>
              <a:t>Loops are outlined to recursive functions</a:t>
            </a:r>
          </a:p>
          <a:p>
            <a:pPr lvl="1">
              <a:buFont typeface="Arial" pitchFamily="34" charset="0"/>
              <a:buChar char="•"/>
            </a:pPr>
            <a:r>
              <a:rPr lang="en-US" dirty="0"/>
              <a:t>Mutual recursion converted to simple recursion</a:t>
            </a:r>
          </a:p>
          <a:p>
            <a:pPr lvl="1">
              <a:buFont typeface="Arial" pitchFamily="34" charset="0"/>
              <a:buChar char="•"/>
            </a:pPr>
            <a:r>
              <a:rPr lang="en-US" dirty="0"/>
              <a:t>Non-recursive functions </a:t>
            </a:r>
            <a:r>
              <a:rPr lang="en-US" dirty="0" err="1"/>
              <a:t>inlined</a:t>
            </a:r>
            <a:endParaRPr lang="en-US" dirty="0"/>
          </a:p>
          <a:p>
            <a:pPr lvl="1">
              <a:buFont typeface="Arial" pitchFamily="34" charset="0"/>
              <a:buChar char="•"/>
            </a:pPr>
            <a:r>
              <a:rPr lang="en-US" dirty="0"/>
              <a:t>Auxiliary variables introduced to load and store shared variables such that:</a:t>
            </a:r>
          </a:p>
          <a:p>
            <a:pPr lvl="2">
              <a:buFont typeface="Arial" pitchFamily="34" charset="0"/>
              <a:buChar char="•"/>
            </a:pPr>
            <a:r>
              <a:rPr lang="en-US" dirty="0"/>
              <a:t>Shared variable x only appears in </a:t>
            </a:r>
          </a:p>
          <a:p>
            <a:pPr lvl="3">
              <a:buFont typeface="Arial" pitchFamily="34" charset="0"/>
              <a:buChar char="•"/>
            </a:pPr>
            <a:r>
              <a:rPr lang="en-US" dirty="0"/>
              <a:t>t = x or x = exp</a:t>
            </a:r>
          </a:p>
          <a:p>
            <a:pPr lvl="2">
              <a:buFont typeface="Arial" pitchFamily="34" charset="0"/>
              <a:buChar char="•"/>
            </a:pPr>
            <a:r>
              <a:rPr lang="en-US" dirty="0"/>
              <a:t>Each auxiliary variable is read once</a:t>
            </a:r>
          </a:p>
          <a:p>
            <a:pPr lvl="1">
              <a:buFont typeface="Arial" pitchFamily="34" charset="0"/>
              <a:buChar char="•"/>
            </a:pPr>
            <a:r>
              <a:rPr lang="en-US" dirty="0"/>
              <a:t>Functions return values through parameters passed by reference</a:t>
            </a:r>
          </a:p>
        </p:txBody>
      </p:sp>
      <p:sp>
        <p:nvSpPr>
          <p:cNvPr id="5" name="TextBox 4"/>
          <p:cNvSpPr txBox="1"/>
          <p:nvPr/>
        </p:nvSpPr>
        <p:spPr>
          <a:xfrm>
            <a:off x="5739415" y="1828800"/>
            <a:ext cx="2840842" cy="373948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l">
              <a:lnSpc>
                <a:spcPts val="1000"/>
              </a:lnSpc>
            </a:pPr>
            <a:endParaRPr lang="en-US" sz="1600" b="0" dirty="0">
              <a:latin typeface="Consolas" pitchFamily="49" charset="0"/>
              <a:cs typeface="Consolas" pitchFamily="49" charset="0"/>
            </a:endParaRPr>
          </a:p>
          <a:p>
            <a:pPr algn="l">
              <a:lnSpc>
                <a:spcPts val="1000"/>
              </a:lnSpc>
            </a:pP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base = 1;</a:t>
            </a:r>
          </a:p>
          <a:p>
            <a:pPr algn="l">
              <a:lnSpc>
                <a:spcPts val="1000"/>
              </a:lnSpc>
            </a:pPr>
            <a:endParaRPr lang="en-US" sz="1600" b="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void f</a:t>
            </a:r>
            <a:r>
              <a:rPr lang="en-US" sz="1600" b="0" baseline="-25000" dirty="0">
                <a:latin typeface="Consolas" pitchFamily="49" charset="0"/>
                <a:cs typeface="Consolas" pitchFamily="49" charset="0"/>
              </a:rPr>
              <a:t>1</a:t>
            </a:r>
            <a:r>
              <a:rPr lang="en-US" sz="1600" b="0" dirty="0">
                <a:latin typeface="Consolas" pitchFamily="49" charset="0"/>
                <a:cs typeface="Consolas" pitchFamily="49" charset="0"/>
              </a:rPr>
              <a:t>(</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n,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*r) {</a:t>
            </a:r>
          </a:p>
          <a:p>
            <a:pPr algn="l">
              <a:lnSpc>
                <a:spcPts val="1000"/>
              </a:lnSpc>
            </a:pPr>
            <a:r>
              <a:rPr lang="en-US" sz="1600" b="0" dirty="0">
                <a:latin typeface="Consolas" pitchFamily="49" charset="0"/>
                <a:cs typeface="Consolas" pitchFamily="49" charset="0"/>
              </a:rPr>
              <a:t>  if (n &lt; 1) *r = base;</a:t>
            </a:r>
          </a:p>
          <a:p>
            <a:pPr algn="l">
              <a:lnSpc>
                <a:spcPts val="1000"/>
              </a:lnSpc>
            </a:pPr>
            <a:r>
              <a:rPr lang="en-US" sz="1600" b="0" dirty="0">
                <a:latin typeface="Consolas" pitchFamily="49" charset="0"/>
                <a:cs typeface="Consolas" pitchFamily="49" charset="0"/>
              </a:rPr>
              <a:t>  else {</a:t>
            </a:r>
          </a:p>
          <a:p>
            <a:pPr algn="l">
              <a:lnSpc>
                <a:spcPts val="1000"/>
              </a:lnSpc>
            </a:pP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x;</a:t>
            </a:r>
          </a:p>
          <a:p>
            <a:pPr algn="l">
              <a:lnSpc>
                <a:spcPts val="1000"/>
              </a:lnSpc>
            </a:pPr>
            <a:r>
              <a:rPr lang="en-US" sz="1600" b="0" dirty="0">
                <a:latin typeface="Consolas" pitchFamily="49" charset="0"/>
                <a:cs typeface="Consolas" pitchFamily="49" charset="0"/>
              </a:rPr>
              <a:t>    f</a:t>
            </a:r>
            <a:r>
              <a:rPr lang="en-US" sz="1600" b="0" baseline="-25000" dirty="0">
                <a:latin typeface="Consolas" pitchFamily="49" charset="0"/>
                <a:cs typeface="Consolas" pitchFamily="49" charset="0"/>
              </a:rPr>
              <a:t>1</a:t>
            </a:r>
            <a:r>
              <a:rPr lang="en-US" sz="1600" b="0" dirty="0">
                <a:latin typeface="Consolas" pitchFamily="49" charset="0"/>
                <a:cs typeface="Consolas" pitchFamily="49" charset="0"/>
              </a:rPr>
              <a:t>(n-1, &amp;x);</a:t>
            </a:r>
          </a:p>
          <a:p>
            <a:pPr algn="l">
              <a:lnSpc>
                <a:spcPts val="1000"/>
              </a:lnSpc>
            </a:pPr>
            <a:r>
              <a:rPr lang="en-US" sz="1600" b="0" dirty="0">
                <a:latin typeface="Consolas" pitchFamily="49" charset="0"/>
                <a:cs typeface="Consolas" pitchFamily="49" charset="0"/>
              </a:rPr>
              <a:t>    *r = n * x;</a:t>
            </a:r>
          </a:p>
          <a:p>
            <a:pPr algn="l">
              <a:lnSpc>
                <a:spcPts val="1000"/>
              </a:lnSpc>
            </a:pPr>
            <a:r>
              <a:rPr lang="en-US" sz="1600" b="0" dirty="0">
                <a:latin typeface="Consolas" pitchFamily="49" charset="0"/>
                <a:cs typeface="Consolas" pitchFamily="49" charset="0"/>
              </a:rPr>
              <a:t>  }</a:t>
            </a:r>
          </a:p>
          <a:p>
            <a:pPr algn="l">
              <a:lnSpc>
                <a:spcPts val="1000"/>
              </a:lnSpc>
            </a:pPr>
            <a:r>
              <a:rPr lang="en-US" sz="1600" b="0" dirty="0">
                <a:latin typeface="Consolas" pitchFamily="49" charset="0"/>
                <a:cs typeface="Consolas" pitchFamily="49" charset="0"/>
              </a:rPr>
              <a:t>}</a:t>
            </a:r>
          </a:p>
          <a:p>
            <a:pPr algn="l">
              <a:lnSpc>
                <a:spcPts val="1000"/>
              </a:lnSpc>
            </a:pPr>
            <a:endParaRPr lang="en-US" sz="1600" b="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void f</a:t>
            </a:r>
            <a:r>
              <a:rPr lang="en-US" sz="1600" b="0" baseline="-25000" dirty="0">
                <a:latin typeface="Consolas" pitchFamily="49" charset="0"/>
                <a:cs typeface="Consolas" pitchFamily="49" charset="0"/>
              </a:rPr>
              <a:t>2</a:t>
            </a:r>
            <a:r>
              <a:rPr lang="en-US" sz="1600" b="0" dirty="0">
                <a:latin typeface="Consolas" pitchFamily="49" charset="0"/>
                <a:cs typeface="Consolas" pitchFamily="49" charset="0"/>
              </a:rPr>
              <a:t>() {</a:t>
            </a:r>
          </a:p>
          <a:p>
            <a:pPr algn="l">
              <a:lnSpc>
                <a:spcPts val="1000"/>
              </a:lnSpc>
            </a:pPr>
            <a:r>
              <a:rPr lang="en-US" sz="1600" b="0" dirty="0">
                <a:latin typeface="Consolas" pitchFamily="49" charset="0"/>
                <a:cs typeface="Consolas" pitchFamily="49" charset="0"/>
              </a:rPr>
              <a:t>  base = 2;</a:t>
            </a:r>
          </a:p>
          <a:p>
            <a:pPr algn="l">
              <a:lnSpc>
                <a:spcPts val="1000"/>
              </a:lnSpc>
            </a:pPr>
            <a:r>
              <a:rPr lang="en-US" sz="1600" b="0" dirty="0">
                <a:latin typeface="Consolas" pitchFamily="49" charset="0"/>
                <a:cs typeface="Consolas" pitchFamily="49" charset="0"/>
              </a:rPr>
              <a:t>}</a:t>
            </a:r>
          </a:p>
        </p:txBody>
      </p:sp>
      <p:sp>
        <p:nvSpPr>
          <p:cNvPr id="6" name="TextBox 5"/>
          <p:cNvSpPr txBox="1"/>
          <p:nvPr/>
        </p:nvSpPr>
        <p:spPr>
          <a:xfrm>
            <a:off x="7086600" y="5638800"/>
            <a:ext cx="356188"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P</a:t>
            </a:r>
          </a:p>
        </p:txBody>
      </p:sp>
      <p:sp>
        <p:nvSpPr>
          <p:cNvPr id="7" name="Rounded Rectangular Callout 6"/>
          <p:cNvSpPr/>
          <p:nvPr/>
        </p:nvSpPr>
        <p:spPr bwMode="auto">
          <a:xfrm>
            <a:off x="5181600" y="685800"/>
            <a:ext cx="950389" cy="544830"/>
          </a:xfrm>
          <a:prstGeom prst="wedgeRoundRectCallout">
            <a:avLst>
              <a:gd name="adj1" fmla="val 80422"/>
              <a:gd name="adj2" fmla="val 203094"/>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s</a:t>
            </a:r>
            <a:r>
              <a:rPr kumimoji="0" lang="en-US" sz="1600" b="0" i="0" u="none" strike="noStrike" cap="none" normalizeH="0" baseline="0" dirty="0">
                <a:ln>
                  <a:noFill/>
                </a:ln>
                <a:solidFill>
                  <a:schemeClr val="tx1"/>
                </a:solidFill>
                <a:effectLst/>
                <a:latin typeface="Arial" charset="0"/>
                <a:ea typeface="ＭＳ Ｐゴシック" pitchFamily="1" charset="-128"/>
              </a:rPr>
              <a:t>hared variable</a:t>
            </a:r>
          </a:p>
        </p:txBody>
      </p:sp>
      <p:sp>
        <p:nvSpPr>
          <p:cNvPr id="8" name="Rounded Rectangular Callout 7"/>
          <p:cNvSpPr/>
          <p:nvPr/>
        </p:nvSpPr>
        <p:spPr bwMode="auto">
          <a:xfrm>
            <a:off x="6629400" y="840580"/>
            <a:ext cx="2133600" cy="272415"/>
          </a:xfrm>
          <a:prstGeom prst="wedgeRoundRectCallout">
            <a:avLst>
              <a:gd name="adj1" fmla="val 19105"/>
              <a:gd name="adj2" fmla="val 577677"/>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return value / output</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9" name="Rounded Rectangular Callout 8"/>
          <p:cNvSpPr/>
          <p:nvPr/>
        </p:nvSpPr>
        <p:spPr bwMode="auto">
          <a:xfrm>
            <a:off x="8117411" y="3200400"/>
            <a:ext cx="950389" cy="817245"/>
          </a:xfrm>
          <a:prstGeom prst="wedgeRoundRectCallout">
            <a:avLst>
              <a:gd name="adj1" fmla="val -107822"/>
              <a:gd name="adj2" fmla="val -75815"/>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omitting auxiliary variable</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10" name="Rounded Rectangular Callout 9"/>
          <p:cNvSpPr/>
          <p:nvPr/>
        </p:nvSpPr>
        <p:spPr bwMode="auto">
          <a:xfrm>
            <a:off x="5105400" y="5867400"/>
            <a:ext cx="1828800" cy="817245"/>
          </a:xfrm>
          <a:prstGeom prst="wedgeRoundRectCallout">
            <a:avLst>
              <a:gd name="adj1" fmla="val 57396"/>
              <a:gd name="adj2" fmla="val -62843"/>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Computes factorial(n) or 2*factorial(n)</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13" name="Rounded Rectangular Callout 12"/>
          <p:cNvSpPr/>
          <p:nvPr/>
        </p:nvSpPr>
        <p:spPr bwMode="auto">
          <a:xfrm>
            <a:off x="6553200" y="1447800"/>
            <a:ext cx="950389" cy="272415"/>
          </a:xfrm>
          <a:prstGeom prst="wedgeRoundRectCallout">
            <a:avLst>
              <a:gd name="adj1" fmla="val 18755"/>
              <a:gd name="adj2" fmla="val 366831"/>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input</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
        <p:nvSpPr>
          <p:cNvPr id="11" name="Rounded Rectangular Callout 10"/>
          <p:cNvSpPr/>
          <p:nvPr/>
        </p:nvSpPr>
        <p:spPr bwMode="auto">
          <a:xfrm>
            <a:off x="4114800" y="2362200"/>
            <a:ext cx="950389" cy="272415"/>
          </a:xfrm>
          <a:prstGeom prst="wedgeRoundRectCallout">
            <a:avLst>
              <a:gd name="adj1" fmla="val 124019"/>
              <a:gd name="adj2" fmla="val 50996"/>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dirty="0"/>
              <a:t>thread</a:t>
            </a:r>
            <a:endParaRPr kumimoji="0" lang="en-US" sz="1600" b="1" i="0" u="none" strike="noStrike" cap="none" normalizeH="0" baseline="0" dirty="0">
              <a:ln>
                <a:noFill/>
              </a:ln>
              <a:solidFill>
                <a:schemeClr val="tx1"/>
              </a:solidFill>
              <a:effectLst/>
              <a:latin typeface="Arial" charset="0"/>
              <a:ea typeface="ＭＳ Ｐゴシック" pitchFamily="1" charset="-128"/>
            </a:endParaRPr>
          </a:p>
        </p:txBody>
      </p:sp>
      <p:sp>
        <p:nvSpPr>
          <p:cNvPr id="12" name="Rounded Rectangular Callout 11"/>
          <p:cNvSpPr/>
          <p:nvPr/>
        </p:nvSpPr>
        <p:spPr bwMode="auto">
          <a:xfrm>
            <a:off x="4114800" y="2362200"/>
            <a:ext cx="950389" cy="272415"/>
          </a:xfrm>
          <a:prstGeom prst="wedgeRoundRectCallout">
            <a:avLst>
              <a:gd name="adj1" fmla="val 128529"/>
              <a:gd name="adj2" fmla="val 874423"/>
              <a:gd name="adj3" fmla="val 1666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1600" b="0" dirty="0"/>
              <a:t>thread</a:t>
            </a: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ChangeArrowheads="1"/>
          </p:cNvSpPr>
          <p:nvPr>
            <p:ph type="title"/>
          </p:nvPr>
        </p:nvSpPr>
        <p:spPr/>
        <p:txBody>
          <a:bodyPr/>
          <a:lstStyle/>
          <a:p>
            <a:r>
              <a:rPr lang="en-US" dirty="0"/>
              <a:t>Partial equivalence of </a:t>
            </a:r>
            <a:r>
              <a:rPr lang="en-US" dirty="0">
                <a:solidFill>
                  <a:schemeClr val="accent2">
                    <a:lumMod val="75000"/>
                  </a:schemeClr>
                </a:solidFill>
              </a:rPr>
              <a:t>multithreaded</a:t>
            </a:r>
            <a:r>
              <a:rPr lang="en-US" dirty="0"/>
              <a:t> programs</a:t>
            </a:r>
          </a:p>
        </p:txBody>
      </p:sp>
      <p:sp>
        <p:nvSpPr>
          <p:cNvPr id="707587" name="Rectangle 3"/>
          <p:cNvSpPr>
            <a:spLocks noGrp="1" noChangeArrowheads="1"/>
          </p:cNvSpPr>
          <p:nvPr>
            <p:ph idx="1"/>
          </p:nvPr>
        </p:nvSpPr>
        <p:spPr>
          <a:xfrm>
            <a:off x="533400" y="1295400"/>
            <a:ext cx="5105400" cy="4800600"/>
          </a:xfrm>
        </p:spPr>
        <p:txBody>
          <a:bodyPr/>
          <a:lstStyle/>
          <a:p>
            <a:endParaRPr lang="en-US" dirty="0"/>
          </a:p>
          <a:p>
            <a:r>
              <a:rPr lang="en-US" dirty="0"/>
              <a:t>Partial equivalence of sequential programs:</a:t>
            </a:r>
          </a:p>
          <a:p>
            <a:pPr lvl="1"/>
            <a:r>
              <a:rPr lang="en-US" dirty="0"/>
              <a:t>P1 and P2 partially equivalent , all executions of P1 and P2 on equal inputs </a:t>
            </a:r>
          </a:p>
          <a:p>
            <a:pPr lvl="2"/>
            <a:r>
              <a:rPr lang="en-US" dirty="0"/>
              <a:t>…which terminate,</a:t>
            </a:r>
          </a:p>
          <a:p>
            <a:pPr lvl="2"/>
            <a:r>
              <a:rPr lang="en-US" dirty="0"/>
              <a:t>result in equal outputs </a:t>
            </a:r>
          </a:p>
          <a:p>
            <a:pPr lvl="2"/>
            <a:endParaRPr lang="en-US" dirty="0"/>
          </a:p>
          <a:p>
            <a:r>
              <a:rPr lang="en-US" dirty="0"/>
              <a:t>Consider multithreaded program P from previous slide</a:t>
            </a:r>
          </a:p>
          <a:p>
            <a:pPr lvl="1"/>
            <a:r>
              <a:rPr lang="en-US" dirty="0"/>
              <a:t>Is P partially equivalent to itself? </a:t>
            </a:r>
          </a:p>
        </p:txBody>
      </p:sp>
      <p:sp>
        <p:nvSpPr>
          <p:cNvPr id="7" name="Explosion 2 6"/>
          <p:cNvSpPr/>
          <p:nvPr/>
        </p:nvSpPr>
        <p:spPr bwMode="auto">
          <a:xfrm>
            <a:off x="1295400" y="4648200"/>
            <a:ext cx="3276600" cy="1371600"/>
          </a:xfrm>
          <a:prstGeom prst="irregularSeal2">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4000" b="1" i="0" u="none" strike="noStrike" cap="none" normalizeH="0" baseline="0" dirty="0">
                <a:ln>
                  <a:noFill/>
                </a:ln>
                <a:solidFill>
                  <a:schemeClr val="tx1"/>
                </a:solidFill>
                <a:effectLst/>
                <a:latin typeface="Aharoni" pitchFamily="2" charset="-79"/>
                <a:cs typeface="Aharoni" pitchFamily="2" charset="-79"/>
              </a:rPr>
              <a:t>No!</a:t>
            </a:r>
          </a:p>
        </p:txBody>
      </p:sp>
      <p:sp>
        <p:nvSpPr>
          <p:cNvPr id="9" name="TextBox 8"/>
          <p:cNvSpPr txBox="1"/>
          <p:nvPr/>
        </p:nvSpPr>
        <p:spPr>
          <a:xfrm>
            <a:off x="5739415" y="1828800"/>
            <a:ext cx="2840842" cy="373948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l">
              <a:lnSpc>
                <a:spcPts val="1000"/>
              </a:lnSpc>
            </a:pPr>
            <a:endParaRPr lang="en-US" sz="1600" b="0" dirty="0">
              <a:latin typeface="Consolas" pitchFamily="49" charset="0"/>
              <a:cs typeface="Consolas" pitchFamily="49" charset="0"/>
            </a:endParaRPr>
          </a:p>
          <a:p>
            <a:pPr algn="l">
              <a:lnSpc>
                <a:spcPts val="1000"/>
              </a:lnSpc>
            </a:pP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base = 1;</a:t>
            </a:r>
          </a:p>
          <a:p>
            <a:pPr algn="l">
              <a:lnSpc>
                <a:spcPts val="1000"/>
              </a:lnSpc>
            </a:pPr>
            <a:endParaRPr lang="en-US" sz="1600" b="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void f</a:t>
            </a:r>
            <a:r>
              <a:rPr lang="en-US" sz="1600" b="0" baseline="-25000" dirty="0">
                <a:latin typeface="Consolas" pitchFamily="49" charset="0"/>
                <a:cs typeface="Consolas" pitchFamily="49" charset="0"/>
              </a:rPr>
              <a:t>1</a:t>
            </a:r>
            <a:r>
              <a:rPr lang="en-US" sz="1600" b="0" dirty="0">
                <a:latin typeface="Consolas" pitchFamily="49" charset="0"/>
                <a:cs typeface="Consolas" pitchFamily="49" charset="0"/>
              </a:rPr>
              <a:t>(</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n,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*r) {</a:t>
            </a:r>
          </a:p>
          <a:p>
            <a:pPr algn="l">
              <a:lnSpc>
                <a:spcPts val="1000"/>
              </a:lnSpc>
            </a:pPr>
            <a:r>
              <a:rPr lang="en-US" sz="1600" b="0" dirty="0">
                <a:latin typeface="Consolas" pitchFamily="49" charset="0"/>
                <a:cs typeface="Consolas" pitchFamily="49" charset="0"/>
              </a:rPr>
              <a:t>  if (n &lt; 1) *r = base;</a:t>
            </a:r>
          </a:p>
          <a:p>
            <a:pPr algn="l">
              <a:lnSpc>
                <a:spcPts val="1000"/>
              </a:lnSpc>
            </a:pPr>
            <a:r>
              <a:rPr lang="en-US" sz="1600" b="0" dirty="0">
                <a:latin typeface="Consolas" pitchFamily="49" charset="0"/>
                <a:cs typeface="Consolas" pitchFamily="49" charset="0"/>
              </a:rPr>
              <a:t>  else {</a:t>
            </a:r>
          </a:p>
          <a:p>
            <a:pPr algn="l">
              <a:lnSpc>
                <a:spcPts val="1000"/>
              </a:lnSpc>
            </a:pPr>
            <a:r>
              <a:rPr lang="en-US" sz="1600" b="0" dirty="0">
                <a:latin typeface="Consolas" pitchFamily="49" charset="0"/>
                <a:cs typeface="Consolas" pitchFamily="49" charset="0"/>
              </a:rPr>
              <a:t>    </a:t>
            </a:r>
            <a:r>
              <a:rPr lang="en-US" sz="1600" b="0" dirty="0" err="1">
                <a:latin typeface="Consolas" pitchFamily="49" charset="0"/>
                <a:cs typeface="Consolas" pitchFamily="49" charset="0"/>
              </a:rPr>
              <a:t>int</a:t>
            </a:r>
            <a:r>
              <a:rPr lang="en-US" sz="1600" b="0" dirty="0">
                <a:latin typeface="Consolas" pitchFamily="49" charset="0"/>
                <a:cs typeface="Consolas" pitchFamily="49" charset="0"/>
              </a:rPr>
              <a:t> x;</a:t>
            </a:r>
          </a:p>
          <a:p>
            <a:pPr algn="l">
              <a:lnSpc>
                <a:spcPts val="1000"/>
              </a:lnSpc>
            </a:pPr>
            <a:r>
              <a:rPr lang="en-US" sz="1600" b="0" dirty="0">
                <a:latin typeface="Consolas" pitchFamily="49" charset="0"/>
                <a:cs typeface="Consolas" pitchFamily="49" charset="0"/>
              </a:rPr>
              <a:t>    f</a:t>
            </a:r>
            <a:r>
              <a:rPr lang="en-US" sz="1600" b="0" baseline="-25000" dirty="0">
                <a:latin typeface="Consolas" pitchFamily="49" charset="0"/>
                <a:cs typeface="Consolas" pitchFamily="49" charset="0"/>
              </a:rPr>
              <a:t>1</a:t>
            </a:r>
            <a:r>
              <a:rPr lang="en-US" sz="1600" b="0" dirty="0">
                <a:latin typeface="Consolas" pitchFamily="49" charset="0"/>
                <a:cs typeface="Consolas" pitchFamily="49" charset="0"/>
              </a:rPr>
              <a:t>(n-1, &amp;x);</a:t>
            </a:r>
          </a:p>
          <a:p>
            <a:pPr algn="l">
              <a:lnSpc>
                <a:spcPts val="1000"/>
              </a:lnSpc>
            </a:pPr>
            <a:r>
              <a:rPr lang="en-US" sz="1600" b="0" dirty="0">
                <a:latin typeface="Consolas" pitchFamily="49" charset="0"/>
                <a:cs typeface="Consolas" pitchFamily="49" charset="0"/>
              </a:rPr>
              <a:t>    *r = n * x;</a:t>
            </a:r>
          </a:p>
          <a:p>
            <a:pPr algn="l">
              <a:lnSpc>
                <a:spcPts val="1000"/>
              </a:lnSpc>
            </a:pPr>
            <a:r>
              <a:rPr lang="en-US" sz="1600" b="0" dirty="0">
                <a:latin typeface="Consolas" pitchFamily="49" charset="0"/>
                <a:cs typeface="Consolas" pitchFamily="49" charset="0"/>
              </a:rPr>
              <a:t>  }</a:t>
            </a:r>
          </a:p>
          <a:p>
            <a:pPr algn="l">
              <a:lnSpc>
                <a:spcPts val="1000"/>
              </a:lnSpc>
            </a:pPr>
            <a:r>
              <a:rPr lang="en-US" sz="1600" b="0" dirty="0">
                <a:latin typeface="Consolas" pitchFamily="49" charset="0"/>
                <a:cs typeface="Consolas" pitchFamily="49" charset="0"/>
              </a:rPr>
              <a:t>}</a:t>
            </a:r>
          </a:p>
          <a:p>
            <a:pPr algn="l">
              <a:lnSpc>
                <a:spcPts val="1000"/>
              </a:lnSpc>
            </a:pPr>
            <a:endParaRPr lang="en-US" sz="1600" b="0" dirty="0">
              <a:latin typeface="Consolas" pitchFamily="49" charset="0"/>
              <a:cs typeface="Consolas" pitchFamily="49" charset="0"/>
            </a:endParaRPr>
          </a:p>
          <a:p>
            <a:pPr algn="l">
              <a:lnSpc>
                <a:spcPts val="1000"/>
              </a:lnSpc>
            </a:pPr>
            <a:r>
              <a:rPr lang="en-US" sz="1600" b="0" dirty="0">
                <a:latin typeface="Consolas" pitchFamily="49" charset="0"/>
                <a:cs typeface="Consolas" pitchFamily="49" charset="0"/>
              </a:rPr>
              <a:t>void f</a:t>
            </a:r>
            <a:r>
              <a:rPr lang="en-US" sz="1600" b="0" baseline="-25000" dirty="0">
                <a:latin typeface="Consolas" pitchFamily="49" charset="0"/>
                <a:cs typeface="Consolas" pitchFamily="49" charset="0"/>
              </a:rPr>
              <a:t>2</a:t>
            </a:r>
            <a:r>
              <a:rPr lang="en-US" sz="1600" b="0" dirty="0">
                <a:latin typeface="Consolas" pitchFamily="49" charset="0"/>
                <a:cs typeface="Consolas" pitchFamily="49" charset="0"/>
              </a:rPr>
              <a:t>() {</a:t>
            </a:r>
          </a:p>
          <a:p>
            <a:pPr algn="l">
              <a:lnSpc>
                <a:spcPts val="1000"/>
              </a:lnSpc>
            </a:pPr>
            <a:r>
              <a:rPr lang="en-US" sz="1600" b="0" dirty="0">
                <a:latin typeface="Consolas" pitchFamily="49" charset="0"/>
                <a:cs typeface="Consolas" pitchFamily="49" charset="0"/>
              </a:rPr>
              <a:t>  base = 2;</a:t>
            </a:r>
          </a:p>
          <a:p>
            <a:pPr algn="l">
              <a:lnSpc>
                <a:spcPts val="1000"/>
              </a:lnSpc>
            </a:pPr>
            <a:r>
              <a:rPr lang="en-US" sz="1600" b="0" dirty="0">
                <a:latin typeface="Consolas" pitchFamily="49" charset="0"/>
                <a:cs typeface="Consolas" pitchFamily="49"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7587">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7587">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7" grpId="0" uiExpand="1" build="p"/>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DEFAULTDISPLAYSOURCE" val="\documentclass{article}\pagestyle{empty}&#10;\begin{document}&#10;&#10;\end{document}&#10;"/>
  <p:tag name="EMBEDFONTS" val="1"/>
  <p:tag name="FIRSTCHAKI@GPOQGTZZRCIJINPU" val="4256"/>
  <p:tag name="FIRSTCHAKI@BJPTXTYZTFGJKKTU" val="4268"/>
  <p:tag name="FIRSTARIE20GURFINKEL@PU8CGYQIFIZABY1M" val="4120"/>
</p:tagLst>
</file>

<file path=ppt/tags/tag2.xml><?xml version="1.0" encoding="utf-8"?>
<p:tagLst xmlns:a="http://schemas.openxmlformats.org/drawingml/2006/main" xmlns:r="http://schemas.openxmlformats.org/officeDocument/2006/relationships" xmlns:p="http://schemas.openxmlformats.org/presentationml/2006/main">
  <p:tag name="TIMING" val="|89.7|0.3|0.1|0.2|0.2"/>
</p:tagLst>
</file>

<file path=ppt/tags/tag3.xml><?xml version="1.0" encoding="utf-8"?>
<p:tagLst xmlns:a="http://schemas.openxmlformats.org/drawingml/2006/main" xmlns:r="http://schemas.openxmlformats.org/officeDocument/2006/relationships" xmlns:p="http://schemas.openxmlformats.org/presentationml/2006/main">
  <p:tag name="TIMING" val="|0.2|0.4"/>
</p:tagLst>
</file>

<file path=ppt/tags/tag4.xml><?xml version="1.0" encoding="utf-8"?>
<p:tagLst xmlns:a="http://schemas.openxmlformats.org/drawingml/2006/main" xmlns:r="http://schemas.openxmlformats.org/officeDocument/2006/relationships" xmlns:p="http://schemas.openxmlformats.org/presentationml/2006/main">
  <p:tag name="TIMING" val="|22.8|10.6"/>
</p:tagLst>
</file>

<file path=ppt/tags/tag5.xml><?xml version="1.0" encoding="utf-8"?>
<p:tagLst xmlns:a="http://schemas.openxmlformats.org/drawingml/2006/main" xmlns:r="http://schemas.openxmlformats.org/officeDocument/2006/relationships" xmlns:p="http://schemas.openxmlformats.org/presentationml/2006/main">
  <p:tag name="TIMING" val="|13.8|90.4|3.3"/>
</p:tagLst>
</file>

<file path=ppt/tags/tag6.xml><?xml version="1.0" encoding="utf-8"?>
<p:tagLst xmlns:a="http://schemas.openxmlformats.org/drawingml/2006/main" xmlns:r="http://schemas.openxmlformats.org/officeDocument/2006/relationships" xmlns:p="http://schemas.openxmlformats.org/presentationml/2006/main">
  <p:tag name="TIMING" val="|23.6|12.6|22.7"/>
</p:tagLst>
</file>

<file path=ppt/tags/tag7.xml><?xml version="1.0" encoding="utf-8"?>
<p:tagLst xmlns:a="http://schemas.openxmlformats.org/drawingml/2006/main" xmlns:r="http://schemas.openxmlformats.org/officeDocument/2006/relationships" xmlns:p="http://schemas.openxmlformats.org/presentationml/2006/main">
  <p:tag name="TIMING" val="|8.9|18.8|116.5"/>
</p:tagLst>
</file>

<file path=ppt/theme/theme1.xml><?xml version="1.0" encoding="utf-8"?>
<a:theme xmlns:a="http://schemas.openxmlformats.org/drawingml/2006/main" name="identity-presentation-fullcolor">
  <a:themeElements>
    <a:clrScheme name="">
      <a:dk1>
        <a:srgbClr val="000000"/>
      </a:dk1>
      <a:lt1>
        <a:srgbClr val="FFFFFF"/>
      </a:lt1>
      <a:dk2>
        <a:srgbClr val="000000"/>
      </a:dk2>
      <a:lt2>
        <a:srgbClr val="808080"/>
      </a:lt2>
      <a:accent1>
        <a:srgbClr val="0066FF"/>
      </a:accent1>
      <a:accent2>
        <a:srgbClr val="9933FF"/>
      </a:accent2>
      <a:accent3>
        <a:srgbClr val="FFFFFF"/>
      </a:accent3>
      <a:accent4>
        <a:srgbClr val="000000"/>
      </a:accent4>
      <a:accent5>
        <a:srgbClr val="AAB8FF"/>
      </a:accent5>
      <a:accent6>
        <a:srgbClr val="8A2DE7"/>
      </a:accent6>
      <a:hlink>
        <a:srgbClr val="3C4F82"/>
      </a:hlink>
      <a:folHlink>
        <a:srgbClr val="33CC33"/>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CA1FB"/>
        </a:solidFill>
        <a:ln w="38100"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rgbClr val="5CA1FB"/>
        </a:solidFill>
        <a:ln w="38100"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3399"/>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80000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66FF"/>
        </a:hlink>
        <a:folHlink>
          <a:srgbClr val="0066FF"/>
        </a:folHlink>
      </a:clrScheme>
      <a:clrMap bg1="lt1" tx1="dk1" bg2="lt2" tx2="dk2" accent1="accent1" accent2="accent2" accent3="accent3" accent4="accent4" accent5="accent5" accent6="accent6" hlink="hlink" folHlink="folHlink"/>
    </a:extraClrScheme>
    <a:extraClrScheme>
      <a:clrScheme name="Blank Presentatio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C4F82"/>
        </a:hlink>
        <a:folHlink>
          <a:srgbClr val="0066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17B50F0-A7A2-4F08-B7B0-7BD53C084C56}" vid="{8913C94E-9336-4C7E-A817-69736CA8537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12DB10AD7D3B4B8BFB77057B2A210C" ma:contentTypeVersion="0" ma:contentTypeDescription="Create a new document." ma:contentTypeScope="" ma:versionID="72aa03ce4c83ecea441ae7861d44147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A70280-E4D5-49C2-948F-85FFDB877C15}">
  <ds:schemaRefs>
    <ds:schemaRef ds:uri="http://schemas.microsoft.com/office/2006/metadata/properties"/>
  </ds:schemaRefs>
</ds:datastoreItem>
</file>

<file path=customXml/itemProps2.xml><?xml version="1.0" encoding="utf-8"?>
<ds:datastoreItem xmlns:ds="http://schemas.openxmlformats.org/officeDocument/2006/customXml" ds:itemID="{9116FE4A-ACA9-4A44-91B4-A3B9BDCB2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4510176-82EB-4957-9721-DC2B1AC419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presentation-fullcolor</Template>
  <TotalTime>6566</TotalTime>
  <Words>2417</Words>
  <Application>Microsoft Macintosh PowerPoint</Application>
  <PresentationFormat>On-screen Show (4:3)</PresentationFormat>
  <Paragraphs>438</Paragraphs>
  <Slides>28</Slides>
  <Notes>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cmsy10</vt:lpstr>
      <vt:lpstr>Garamond</vt:lpstr>
      <vt:lpstr>Consolas</vt:lpstr>
      <vt:lpstr>Times New Roman</vt:lpstr>
      <vt:lpstr>Courier New</vt:lpstr>
      <vt:lpstr>Calibri</vt:lpstr>
      <vt:lpstr>Wingdings</vt:lpstr>
      <vt:lpstr>cmmi10</vt:lpstr>
      <vt:lpstr>Times</vt:lpstr>
      <vt:lpstr>ＭＳ Ｐゴシック</vt:lpstr>
      <vt:lpstr>cmcsc10</vt:lpstr>
      <vt:lpstr>Aharoni</vt:lpstr>
      <vt:lpstr>Symbol</vt:lpstr>
      <vt:lpstr>Arial</vt:lpstr>
      <vt:lpstr>Comic Sans MS</vt:lpstr>
      <vt:lpstr>Arial Unicode MS</vt:lpstr>
      <vt:lpstr>identity-presentation-fullcolor</vt:lpstr>
      <vt:lpstr>Custom Design</vt:lpstr>
      <vt:lpstr>Regression Verification for Multi-Threaded Programs</vt:lpstr>
      <vt:lpstr>PowerPoint Presentation</vt:lpstr>
      <vt:lpstr>Regression Verification</vt:lpstr>
      <vt:lpstr>Applications of an “ideal” RV tool</vt:lpstr>
      <vt:lpstr>Definition: Partial Equivalence (Strichman et al.)</vt:lpstr>
      <vt:lpstr>Our Motivation</vt:lpstr>
      <vt:lpstr>Outline</vt:lpstr>
      <vt:lpstr>Multi-Threaded Program</vt:lpstr>
      <vt:lpstr>Partial equivalence of multithreaded programs</vt:lpstr>
      <vt:lpstr>Partial equivalence of multithreaded programs</vt:lpstr>
      <vt:lpstr>Sound proof rules for regression verification of multi-threaded programs </vt:lpstr>
      <vt:lpstr>What affects partial equivalence of MTPs?</vt:lpstr>
      <vt:lpstr>What affects partial equivalence of MTPs?</vt:lpstr>
      <vt:lpstr>What affects partial equivalence of MTPs?</vt:lpstr>
      <vt:lpstr>Mapping</vt:lpstr>
      <vt:lpstr>Function Semantics: Observable Stream</vt:lpstr>
      <vt:lpstr>Observable Equivalence of Functions</vt:lpstr>
      <vt:lpstr>Checking Observable Equivalence of f and f’ </vt:lpstr>
      <vt:lpstr>Example</vt:lpstr>
      <vt:lpstr>PowerPoint Presentation</vt:lpstr>
      <vt:lpstr>PowerPoint Presentation</vt:lpstr>
      <vt:lpstr>Proof Rule 1</vt:lpstr>
      <vt:lpstr>Proof Rule 2</vt:lpstr>
      <vt:lpstr>Other extensions</vt:lpstr>
      <vt:lpstr>Summary and Future Thoughts</vt:lpstr>
      <vt:lpstr>THANK YOU!</vt:lpstr>
      <vt:lpstr>Contact Information</vt:lpstr>
      <vt:lpstr>PowerPoint Presentation</vt:lpstr>
    </vt:vector>
  </TitlesOfParts>
  <Company>Software Engineering Institute</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 Presentation (Full Color): Preformatted Design and Template Items </dc:title>
  <dc:creator>Sagar Chaki</dc:creator>
  <cp:lastModifiedBy>Arie Gurfinkel</cp:lastModifiedBy>
  <cp:revision>1201</cp:revision>
  <cp:lastPrinted>2006-06-21T20:45:34Z</cp:lastPrinted>
  <dcterms:created xsi:type="dcterms:W3CDTF">2011-08-15T14:20:31Z</dcterms:created>
  <dcterms:modified xsi:type="dcterms:W3CDTF">2018-04-12T07:41:06Z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0x0101008B12DB10AD7D3B4B8BFB77057B2A210C</vt:lpwstr>
  </property>
</Properties>
</file>