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422" r:id="rId3"/>
    <p:sldId id="427" r:id="rId4"/>
    <p:sldId id="428" r:id="rId5"/>
    <p:sldId id="407" r:id="rId6"/>
    <p:sldId id="411" r:id="rId7"/>
    <p:sldId id="376" r:id="rId8"/>
    <p:sldId id="425" r:id="rId9"/>
    <p:sldId id="400" r:id="rId10"/>
    <p:sldId id="401" r:id="rId11"/>
    <p:sldId id="402" r:id="rId12"/>
    <p:sldId id="406" r:id="rId13"/>
    <p:sldId id="405" r:id="rId14"/>
    <p:sldId id="399" r:id="rId15"/>
    <p:sldId id="426" r:id="rId16"/>
    <p:sldId id="322" r:id="rId17"/>
    <p:sldId id="389" r:id="rId18"/>
    <p:sldId id="379" r:id="rId19"/>
    <p:sldId id="418" r:id="rId20"/>
    <p:sldId id="380" r:id="rId21"/>
    <p:sldId id="383" r:id="rId22"/>
    <p:sldId id="396" r:id="rId23"/>
    <p:sldId id="384" r:id="rId24"/>
    <p:sldId id="415" r:id="rId25"/>
    <p:sldId id="417" r:id="rId26"/>
    <p:sldId id="416" r:id="rId27"/>
    <p:sldId id="423" r:id="rId28"/>
    <p:sldId id="424" r:id="rId29"/>
    <p:sldId id="413" r:id="rId30"/>
    <p:sldId id="421" r:id="rId31"/>
    <p:sldId id="388" r:id="rId32"/>
    <p:sldId id="387" r:id="rId33"/>
    <p:sldId id="392" r:id="rId34"/>
    <p:sldId id="420" r:id="rId35"/>
    <p:sldId id="397" r:id="rId36"/>
  </p:sldIdLst>
  <p:sldSz cx="9144000" cy="6858000" type="screen4x3"/>
  <p:notesSz cx="6934200" cy="9220200"/>
  <p:custDataLst>
    <p:tags r:id="rId39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744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720">
          <p15:clr>
            <a:srgbClr val="A4A3A4"/>
          </p15:clr>
        </p15:guide>
        <p15:guide id="5" pos="336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CCE5"/>
    <a:srgbClr val="5CA1FB"/>
    <a:srgbClr val="3C4F82"/>
    <a:srgbClr val="777777"/>
    <a:srgbClr val="8BADE5"/>
    <a:srgbClr val="B3C2D7"/>
    <a:srgbClr val="33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640" autoAdjust="0"/>
    <p:restoredTop sz="92102" autoAdjust="0"/>
  </p:normalViewPr>
  <p:slideViewPr>
    <p:cSldViewPr>
      <p:cViewPr varScale="1">
        <p:scale>
          <a:sx n="104" d="100"/>
          <a:sy n="104" d="100"/>
        </p:scale>
        <p:origin x="216" y="784"/>
      </p:cViewPr>
      <p:guideLst>
        <p:guide orient="horz" pos="288"/>
        <p:guide orient="horz" pos="3744"/>
        <p:guide orient="horz" pos="960"/>
        <p:guide orient="horz" pos="720"/>
        <p:guide pos="336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802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tags" Target="tags/tag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45FCA-9310-E241-9228-5CA782A22BA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46E9A8-90D4-AB41-B67A-F2B6E4755F66}">
      <dgm:prSet phldrT="[Text]"/>
      <dgm:spPr/>
      <dgm:t>
        <a:bodyPr/>
        <a:lstStyle/>
        <a:p>
          <a:r>
            <a:rPr lang="en-US" dirty="0" smtClean="0"/>
            <a:t>Program + Spec</a:t>
          </a:r>
          <a:endParaRPr lang="en-US" dirty="0"/>
        </a:p>
      </dgm:t>
    </dgm:pt>
    <dgm:pt modelId="{40EAD567-074F-9047-9297-C3BCE5CE0B9B}" type="parTrans" cxnId="{2627F323-904D-FA42-947F-4F91685480D4}">
      <dgm:prSet/>
      <dgm:spPr/>
      <dgm:t>
        <a:bodyPr/>
        <a:lstStyle/>
        <a:p>
          <a:endParaRPr lang="en-US"/>
        </a:p>
      </dgm:t>
    </dgm:pt>
    <dgm:pt modelId="{1A5FF69D-F08B-BD4F-AF2B-36A622837B6C}" type="sibTrans" cxnId="{2627F323-904D-FA42-947F-4F91685480D4}">
      <dgm:prSet/>
      <dgm:spPr/>
      <dgm:t>
        <a:bodyPr/>
        <a:lstStyle/>
        <a:p>
          <a:endParaRPr lang="en-US"/>
        </a:p>
      </dgm:t>
    </dgm:pt>
    <dgm:pt modelId="{33EA21B5-590C-2345-8563-E9E61DC0F521}">
      <dgm:prSet phldrT="[Text]"/>
      <dgm:spPr/>
      <dgm:t>
        <a:bodyPr/>
        <a:lstStyle/>
        <a:p>
          <a:r>
            <a:rPr lang="en-US" dirty="0" smtClean="0"/>
            <a:t>Verification Condition (in Logic)</a:t>
          </a:r>
          <a:endParaRPr lang="en-US" dirty="0"/>
        </a:p>
      </dgm:t>
    </dgm:pt>
    <dgm:pt modelId="{B936B8B4-170A-E64E-9E09-D7548D374111}" type="parTrans" cxnId="{EB1E3BCD-BF9F-B646-8ED9-7A1F1A9F4E1E}">
      <dgm:prSet/>
      <dgm:spPr/>
      <dgm:t>
        <a:bodyPr/>
        <a:lstStyle/>
        <a:p>
          <a:endParaRPr lang="en-US"/>
        </a:p>
      </dgm:t>
    </dgm:pt>
    <dgm:pt modelId="{01452423-4414-2640-B479-E85CC3780956}" type="sibTrans" cxnId="{EB1E3BCD-BF9F-B646-8ED9-7A1F1A9F4E1E}">
      <dgm:prSet/>
      <dgm:spPr/>
      <dgm:t>
        <a:bodyPr/>
        <a:lstStyle/>
        <a:p>
          <a:endParaRPr lang="en-US"/>
        </a:p>
      </dgm:t>
    </dgm:pt>
    <dgm:pt modelId="{99C118EE-8D03-A148-A6E2-16CC9E0BA990}">
      <dgm:prSet phldrT="[Text]"/>
      <dgm:spPr/>
      <dgm:t>
        <a:bodyPr/>
        <a:lstStyle/>
        <a:p>
          <a:r>
            <a:rPr lang="en-US" dirty="0" smtClean="0"/>
            <a:t>Decision Procedure</a:t>
          </a:r>
          <a:endParaRPr lang="en-US" dirty="0"/>
        </a:p>
      </dgm:t>
    </dgm:pt>
    <dgm:pt modelId="{98C17FD8-762D-F446-8048-E33EFB3C9FE2}" type="parTrans" cxnId="{532C1413-53D8-1B48-934A-78A06480A683}">
      <dgm:prSet/>
      <dgm:spPr/>
      <dgm:t>
        <a:bodyPr/>
        <a:lstStyle/>
        <a:p>
          <a:endParaRPr lang="en-US"/>
        </a:p>
      </dgm:t>
    </dgm:pt>
    <dgm:pt modelId="{0660A3E7-9480-A343-9962-66BD00BDB314}" type="sibTrans" cxnId="{532C1413-53D8-1B48-934A-78A06480A683}">
      <dgm:prSet/>
      <dgm:spPr/>
      <dgm:t>
        <a:bodyPr/>
        <a:lstStyle/>
        <a:p>
          <a:pPr rtl="0"/>
          <a:endParaRPr lang="en-US"/>
        </a:p>
      </dgm:t>
    </dgm:pt>
    <dgm:pt modelId="{69A893B9-C0FD-534E-B272-56B7E2808964}" type="pres">
      <dgm:prSet presAssocID="{FEE45FCA-9310-E241-9228-5CA782A22BAE}" presName="outerComposite" presStyleCnt="0">
        <dgm:presLayoutVars>
          <dgm:chMax val="5"/>
          <dgm:dir/>
          <dgm:resizeHandles val="exact"/>
        </dgm:presLayoutVars>
      </dgm:prSet>
      <dgm:spPr/>
    </dgm:pt>
    <dgm:pt modelId="{C4FCB384-B967-B94C-9874-FB089E9D7E88}" type="pres">
      <dgm:prSet presAssocID="{FEE45FCA-9310-E241-9228-5CA782A22BAE}" presName="dummyMaxCanvas" presStyleCnt="0">
        <dgm:presLayoutVars/>
      </dgm:prSet>
      <dgm:spPr/>
    </dgm:pt>
    <dgm:pt modelId="{181859E1-C906-7045-80C2-CB14AC2A8F4C}" type="pres">
      <dgm:prSet presAssocID="{FEE45FCA-9310-E241-9228-5CA782A22BA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E752C-0DE7-AF43-B48E-54F505E041DA}" type="pres">
      <dgm:prSet presAssocID="{FEE45FCA-9310-E241-9228-5CA782A22BA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BDECC-CBCD-1D4C-B8DA-ED002E367B77}" type="pres">
      <dgm:prSet presAssocID="{FEE45FCA-9310-E241-9228-5CA782A22BAE}" presName="ThreeNodes_3" presStyleLbl="node1" presStyleIdx="2" presStyleCnt="3">
        <dgm:presLayoutVars>
          <dgm:bulletEnabled val="1"/>
        </dgm:presLayoutVars>
      </dgm:prSet>
      <dgm:spPr/>
    </dgm:pt>
    <dgm:pt modelId="{DF246046-6C04-2B40-9FE6-BB64752685F1}" type="pres">
      <dgm:prSet presAssocID="{FEE45FCA-9310-E241-9228-5CA782A22BAE}" presName="ThreeConn_1-2" presStyleLbl="fgAccFollowNode1" presStyleIdx="0" presStyleCnt="2">
        <dgm:presLayoutVars>
          <dgm:bulletEnabled val="1"/>
        </dgm:presLayoutVars>
      </dgm:prSet>
      <dgm:spPr/>
    </dgm:pt>
    <dgm:pt modelId="{E9738FC7-7372-9C4E-BEEE-149D9505A446}" type="pres">
      <dgm:prSet presAssocID="{FEE45FCA-9310-E241-9228-5CA782A22BAE}" presName="ThreeConn_2-3" presStyleLbl="fgAccFollowNode1" presStyleIdx="1" presStyleCnt="2">
        <dgm:presLayoutVars>
          <dgm:bulletEnabled val="1"/>
        </dgm:presLayoutVars>
      </dgm:prSet>
      <dgm:spPr/>
    </dgm:pt>
    <dgm:pt modelId="{67574474-D7F2-C84A-9384-D62F9C5E9E94}" type="pres">
      <dgm:prSet presAssocID="{FEE45FCA-9310-E241-9228-5CA782A22BA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274FA-3C10-0944-BBB8-8D51CFCF13A1}" type="pres">
      <dgm:prSet presAssocID="{FEE45FCA-9310-E241-9228-5CA782A22BA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72EE4-111D-B140-8633-4615D07A3712}" type="pres">
      <dgm:prSet presAssocID="{FEE45FCA-9310-E241-9228-5CA782A22BA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FE031B7-0839-F64A-A891-CE76316082AD}" type="presOf" srcId="{99C118EE-8D03-A148-A6E2-16CC9E0BA990}" destId="{CAABDECC-CBCD-1D4C-B8DA-ED002E367B77}" srcOrd="0" destOrd="0" presId="urn:microsoft.com/office/officeart/2005/8/layout/vProcess5"/>
    <dgm:cxn modelId="{2627F323-904D-FA42-947F-4F91685480D4}" srcId="{FEE45FCA-9310-E241-9228-5CA782A22BAE}" destId="{5646E9A8-90D4-AB41-B67A-F2B6E4755F66}" srcOrd="0" destOrd="0" parTransId="{40EAD567-074F-9047-9297-C3BCE5CE0B9B}" sibTransId="{1A5FF69D-F08B-BD4F-AF2B-36A622837B6C}"/>
    <dgm:cxn modelId="{DB48FA77-520B-5D48-9DF0-6E3A85FB70BA}" type="presOf" srcId="{1A5FF69D-F08B-BD4F-AF2B-36A622837B6C}" destId="{DF246046-6C04-2B40-9FE6-BB64752685F1}" srcOrd="0" destOrd="0" presId="urn:microsoft.com/office/officeart/2005/8/layout/vProcess5"/>
    <dgm:cxn modelId="{EB1E3BCD-BF9F-B646-8ED9-7A1F1A9F4E1E}" srcId="{FEE45FCA-9310-E241-9228-5CA782A22BAE}" destId="{33EA21B5-590C-2345-8563-E9E61DC0F521}" srcOrd="1" destOrd="0" parTransId="{B936B8B4-170A-E64E-9E09-D7548D374111}" sibTransId="{01452423-4414-2640-B479-E85CC3780956}"/>
    <dgm:cxn modelId="{532C1413-53D8-1B48-934A-78A06480A683}" srcId="{FEE45FCA-9310-E241-9228-5CA782A22BAE}" destId="{99C118EE-8D03-A148-A6E2-16CC9E0BA990}" srcOrd="2" destOrd="0" parTransId="{98C17FD8-762D-F446-8048-E33EFB3C9FE2}" sibTransId="{0660A3E7-9480-A343-9962-66BD00BDB314}"/>
    <dgm:cxn modelId="{F1254E43-A68D-3D47-B8BB-001F6E93B4EF}" type="presOf" srcId="{01452423-4414-2640-B479-E85CC3780956}" destId="{E9738FC7-7372-9C4E-BEEE-149D9505A446}" srcOrd="0" destOrd="0" presId="urn:microsoft.com/office/officeart/2005/8/layout/vProcess5"/>
    <dgm:cxn modelId="{DF3EF879-73DB-004A-9A43-76D9C9FC6FF5}" type="presOf" srcId="{99C118EE-8D03-A148-A6E2-16CC9E0BA990}" destId="{5DD72EE4-111D-B140-8633-4615D07A3712}" srcOrd="1" destOrd="0" presId="urn:microsoft.com/office/officeart/2005/8/layout/vProcess5"/>
    <dgm:cxn modelId="{F3CC05AE-DFF7-AF4C-98B0-2AA8C053E417}" type="presOf" srcId="{5646E9A8-90D4-AB41-B67A-F2B6E4755F66}" destId="{181859E1-C906-7045-80C2-CB14AC2A8F4C}" srcOrd="0" destOrd="0" presId="urn:microsoft.com/office/officeart/2005/8/layout/vProcess5"/>
    <dgm:cxn modelId="{53478112-1797-D845-B895-044B81E062C9}" type="presOf" srcId="{5646E9A8-90D4-AB41-B67A-F2B6E4755F66}" destId="{67574474-D7F2-C84A-9384-D62F9C5E9E94}" srcOrd="1" destOrd="0" presId="urn:microsoft.com/office/officeart/2005/8/layout/vProcess5"/>
    <dgm:cxn modelId="{D314B163-E7DF-974A-87DF-D17408126ED9}" type="presOf" srcId="{FEE45FCA-9310-E241-9228-5CA782A22BAE}" destId="{69A893B9-C0FD-534E-B272-56B7E2808964}" srcOrd="0" destOrd="0" presId="urn:microsoft.com/office/officeart/2005/8/layout/vProcess5"/>
    <dgm:cxn modelId="{72463780-9537-2E44-80BA-E025D5B30BA3}" type="presOf" srcId="{33EA21B5-590C-2345-8563-E9E61DC0F521}" destId="{FF4E752C-0DE7-AF43-B48E-54F505E041DA}" srcOrd="0" destOrd="0" presId="urn:microsoft.com/office/officeart/2005/8/layout/vProcess5"/>
    <dgm:cxn modelId="{300D7BDF-0A11-3644-8615-66BE32F53A44}" type="presOf" srcId="{33EA21B5-590C-2345-8563-E9E61DC0F521}" destId="{558274FA-3C10-0944-BBB8-8D51CFCF13A1}" srcOrd="1" destOrd="0" presId="urn:microsoft.com/office/officeart/2005/8/layout/vProcess5"/>
    <dgm:cxn modelId="{C82452B4-D05B-AD47-835D-8168F6BEBDFA}" type="presParOf" srcId="{69A893B9-C0FD-534E-B272-56B7E2808964}" destId="{C4FCB384-B967-B94C-9874-FB089E9D7E88}" srcOrd="0" destOrd="0" presId="urn:microsoft.com/office/officeart/2005/8/layout/vProcess5"/>
    <dgm:cxn modelId="{FB3D471C-6043-594C-932B-34A3EAFF20BD}" type="presParOf" srcId="{69A893B9-C0FD-534E-B272-56B7E2808964}" destId="{181859E1-C906-7045-80C2-CB14AC2A8F4C}" srcOrd="1" destOrd="0" presId="urn:microsoft.com/office/officeart/2005/8/layout/vProcess5"/>
    <dgm:cxn modelId="{1C524C5E-8DCD-4944-8DE3-6196C31CC761}" type="presParOf" srcId="{69A893B9-C0FD-534E-B272-56B7E2808964}" destId="{FF4E752C-0DE7-AF43-B48E-54F505E041DA}" srcOrd="2" destOrd="0" presId="urn:microsoft.com/office/officeart/2005/8/layout/vProcess5"/>
    <dgm:cxn modelId="{F14091AF-8176-464F-8CDE-4C19FAF56C6D}" type="presParOf" srcId="{69A893B9-C0FD-534E-B272-56B7E2808964}" destId="{CAABDECC-CBCD-1D4C-B8DA-ED002E367B77}" srcOrd="3" destOrd="0" presId="urn:microsoft.com/office/officeart/2005/8/layout/vProcess5"/>
    <dgm:cxn modelId="{542D68C1-16AC-1F4E-B2BF-9BA18D60CA6C}" type="presParOf" srcId="{69A893B9-C0FD-534E-B272-56B7E2808964}" destId="{DF246046-6C04-2B40-9FE6-BB64752685F1}" srcOrd="4" destOrd="0" presId="urn:microsoft.com/office/officeart/2005/8/layout/vProcess5"/>
    <dgm:cxn modelId="{56745B0E-3CD4-F548-B183-9EBEC164FDC9}" type="presParOf" srcId="{69A893B9-C0FD-534E-B272-56B7E2808964}" destId="{E9738FC7-7372-9C4E-BEEE-149D9505A446}" srcOrd="5" destOrd="0" presId="urn:microsoft.com/office/officeart/2005/8/layout/vProcess5"/>
    <dgm:cxn modelId="{69264A77-9BA3-5347-8D0F-E2D6BB38B6BE}" type="presParOf" srcId="{69A893B9-C0FD-534E-B272-56B7E2808964}" destId="{67574474-D7F2-C84A-9384-D62F9C5E9E94}" srcOrd="6" destOrd="0" presId="urn:microsoft.com/office/officeart/2005/8/layout/vProcess5"/>
    <dgm:cxn modelId="{DD3B1D46-BA58-1D41-AA17-47156ADE37D6}" type="presParOf" srcId="{69A893B9-C0FD-534E-B272-56B7E2808964}" destId="{558274FA-3C10-0944-BBB8-8D51CFCF13A1}" srcOrd="7" destOrd="0" presId="urn:microsoft.com/office/officeart/2005/8/layout/vProcess5"/>
    <dgm:cxn modelId="{926F255B-8F06-1048-AB01-480928F5E47C}" type="presParOf" srcId="{69A893B9-C0FD-534E-B272-56B7E2808964}" destId="{5DD72EE4-111D-B140-8633-4615D07A371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859E1-C906-7045-80C2-CB14AC2A8F4C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Program + Spec</a:t>
          </a:r>
          <a:endParaRPr lang="en-US" sz="3200" kern="1200" dirty="0"/>
        </a:p>
      </dsp:txBody>
      <dsp:txXfrm>
        <a:off x="35709" y="35709"/>
        <a:ext cx="3865988" cy="1147782"/>
      </dsp:txXfrm>
    </dsp:sp>
    <dsp:sp modelId="{FF4E752C-0DE7-AF43-B48E-54F505E041DA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Verification Condition (in Logic)</a:t>
          </a:r>
          <a:endParaRPr lang="en-US" sz="3200" kern="1200" dirty="0"/>
        </a:p>
      </dsp:txBody>
      <dsp:txXfrm>
        <a:off x="492908" y="1458108"/>
        <a:ext cx="3860502" cy="1147782"/>
      </dsp:txXfrm>
    </dsp:sp>
    <dsp:sp modelId="{CAABDECC-CBCD-1D4C-B8DA-ED002E367B77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Decision Procedure</a:t>
          </a:r>
          <a:endParaRPr lang="en-US" sz="3200" kern="1200" dirty="0"/>
        </a:p>
      </dsp:txBody>
      <dsp:txXfrm>
        <a:off x="950108" y="2880508"/>
        <a:ext cx="3860502" cy="1147782"/>
      </dsp:txXfrm>
    </dsp:sp>
    <dsp:sp modelId="{DF246046-6C04-2B40-9FE6-BB64752685F1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567428" y="924560"/>
        <a:ext cx="435864" cy="596341"/>
      </dsp:txXfrm>
    </dsp:sp>
    <dsp:sp modelId="{E9738FC7-7372-9C4E-BEEE-149D9505A446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AC363E17-291A-4AC6-942A-2CC827AAF43E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46104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6105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3A6F02B3-FA41-0144-A820-A7FB86451623}" type="datetime1">
              <a:rPr lang="en-US" smtClean="0"/>
              <a:t>9/30/16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5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0229"/>
            <a:ext cx="5086350" cy="414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96682DAF-BC0D-4CE6-B4F0-24EEC6997256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7192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6713317C-AE4F-304A-A417-76747B19E616}" type="datetime1">
              <a:rPr lang="en-US" smtClean="0"/>
              <a:t>9/30/16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554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3429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6350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914400" algn="l" rtl="0" fontAlgn="base">
      <a:spcBef>
        <a:spcPct val="30000"/>
      </a:spcBef>
      <a:spcAft>
        <a:spcPct val="0"/>
      </a:spcAft>
      <a:buChar char="•"/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 smtClean="0"/>
              <a:t>Author</a:t>
            </a:r>
            <a:endParaRPr lang="en-US" dirty="0"/>
          </a:p>
          <a:p>
            <a:r>
              <a:rPr lang="en-US" dirty="0" smtClean="0"/>
              <a:t>Software Engineering Institute</a:t>
            </a: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096E88-BFCD-9942-B9CD-1CAA83296993}" type="datetime1">
              <a:rPr lang="en-US" smtClean="0"/>
              <a:t>9/30/16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b="1" dirty="0"/>
              <a:t>Title Slide</a:t>
            </a:r>
          </a:p>
          <a:p>
            <a:pPr marL="685800" lvl="1" indent="-342900"/>
            <a:r>
              <a:rPr lang="en-US" dirty="0"/>
              <a:t>Title and Subtitle text blocks should not be moved from their position if at all possible.</a:t>
            </a:r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7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0B75F6-6FB6-8140-8C31-C69C171E2D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78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tiff"/><Relationship Id="rId3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bucket.org/spacer/code" TargetMode="Externa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ChangeArrowheads="1"/>
          </p:cNvSpPr>
          <p:nvPr/>
        </p:nvSpPr>
        <p:spPr bwMode="auto">
          <a:xfrm>
            <a:off x="4181475" y="5726113"/>
            <a:ext cx="18415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848600" cy="1077206"/>
          </a:xfrm>
        </p:spPr>
        <p:txBody>
          <a:bodyPr/>
          <a:lstStyle/>
          <a:p>
            <a:r>
              <a:rPr lang="en-US" dirty="0" smtClean="0"/>
              <a:t>Algorithmic Logic-Based </a:t>
            </a:r>
            <a:r>
              <a:rPr lang="en-US" dirty="0" smtClean="0"/>
              <a:t>Verification:</a:t>
            </a:r>
            <a:br>
              <a:rPr lang="en-US" dirty="0" smtClean="0"/>
            </a:br>
            <a:r>
              <a:rPr lang="en-US" dirty="0" smtClean="0"/>
              <a:t>Parameterized Systems</a:t>
            </a:r>
            <a:endParaRPr lang="en-US" dirty="0"/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Arie</a:t>
            </a:r>
            <a:r>
              <a:rPr lang="en-US" dirty="0" smtClean="0"/>
              <a:t> </a:t>
            </a:r>
            <a:r>
              <a:rPr lang="en-US" dirty="0" err="1" smtClean="0"/>
              <a:t>Gurfinkel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Department of Electrical and Computer Engineering</a:t>
            </a:r>
          </a:p>
          <a:p>
            <a:r>
              <a:rPr lang="en-US" dirty="0" smtClean="0"/>
              <a:t>University of Waterloo</a:t>
            </a:r>
          </a:p>
          <a:p>
            <a:r>
              <a:rPr lang="en-US" dirty="0" smtClean="0"/>
              <a:t>Waterloo, Ontario, Canada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ece.uwaterloo.ca</a:t>
            </a:r>
            <a:r>
              <a:rPr lang="en-US" dirty="0" smtClean="0"/>
              <a:t>/~</a:t>
            </a:r>
            <a:r>
              <a:rPr lang="en-US" dirty="0" err="1" smtClean="0"/>
              <a:t>agurfink</a:t>
            </a:r>
            <a:endParaRPr lang="en-US" dirty="0" smtClean="0"/>
          </a:p>
        </p:txBody>
      </p:sp>
      <p:pic>
        <p:nvPicPr>
          <p:cNvPr id="12" name="Picture 11" title="University of Waterlo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3487" y="2441986"/>
            <a:ext cx="8477026" cy="372214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(2)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GPDR: Non-Linear CHC with Arithmetic constraints</a:t>
            </a:r>
          </a:p>
          <a:p>
            <a:pPr lvl="1"/>
            <a:r>
              <a:rPr lang="en-US" dirty="0" smtClean="0"/>
              <a:t>Generalized Property Directed Reachability</a:t>
            </a:r>
          </a:p>
          <a:p>
            <a:pPr lvl="1"/>
            <a:r>
              <a:rPr lang="en-US" dirty="0" smtClean="0"/>
              <a:t>K. </a:t>
            </a:r>
            <a:r>
              <a:rPr lang="en-US" dirty="0" err="1" smtClean="0"/>
              <a:t>Hoder</a:t>
            </a:r>
            <a:r>
              <a:rPr lang="en-US" dirty="0" smtClean="0"/>
              <a:t> and N. </a:t>
            </a:r>
            <a:r>
              <a:rPr lang="en-US" dirty="0" err="1" smtClean="0"/>
              <a:t>Bjørner</a:t>
            </a:r>
            <a:r>
              <a:rPr lang="en-US" dirty="0" smtClean="0"/>
              <a:t>: Generalized </a:t>
            </a:r>
            <a:r>
              <a:rPr lang="en-US" dirty="0"/>
              <a:t>Property Directed Reachability. SAT </a:t>
            </a:r>
            <a:r>
              <a:rPr lang="en-US" dirty="0" smtClean="0"/>
              <a:t>2012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SPACER: Non-Linear CHC with Arithmetic</a:t>
            </a:r>
          </a:p>
          <a:p>
            <a:pPr lvl="1"/>
            <a:r>
              <a:rPr lang="en-US" dirty="0" smtClean="0"/>
              <a:t>fixes an incompleteness issue in GPDR and extends it with under-approximate summaries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Komuravelli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Gurfinkel, </a:t>
            </a:r>
            <a:r>
              <a:rPr lang="en-US" dirty="0" smtClean="0"/>
              <a:t>S. </a:t>
            </a:r>
            <a:r>
              <a:rPr lang="en-US" dirty="0" err="1" smtClean="0"/>
              <a:t>Chaki</a:t>
            </a:r>
            <a:r>
              <a:rPr lang="en-US" dirty="0" smtClean="0"/>
              <a:t>: SMT</a:t>
            </a:r>
            <a:r>
              <a:rPr lang="en-US" dirty="0"/>
              <a:t>-Based Model Checking for Recursive Programs. CAV </a:t>
            </a:r>
            <a:r>
              <a:rPr lang="en-US" dirty="0" smtClean="0"/>
              <a:t>2014</a:t>
            </a:r>
          </a:p>
          <a:p>
            <a:r>
              <a:rPr lang="en-US" b="1" dirty="0" err="1" smtClean="0"/>
              <a:t>PolyPDR</a:t>
            </a:r>
            <a:r>
              <a:rPr lang="en-US" b="1" dirty="0" smtClean="0"/>
              <a:t>: Convex models for Linear CHC</a:t>
            </a:r>
          </a:p>
          <a:p>
            <a:pPr lvl="1"/>
            <a:r>
              <a:rPr lang="en-US" dirty="0" smtClean="0"/>
              <a:t>simulating Numeric Abstract Interpretation with PDR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 </a:t>
            </a:r>
            <a:r>
              <a:rPr lang="en-US" dirty="0" smtClean="0"/>
              <a:t>and A. Gurfinkel: Property </a:t>
            </a:r>
            <a:r>
              <a:rPr lang="en-US" dirty="0"/>
              <a:t>Directed Polyhedral Abstraction. VMCAI </a:t>
            </a:r>
            <a:r>
              <a:rPr lang="en-US" dirty="0" smtClean="0"/>
              <a:t>2015</a:t>
            </a:r>
          </a:p>
          <a:p>
            <a:r>
              <a:rPr lang="en-US" b="1" dirty="0" err="1" smtClean="0"/>
              <a:t>ArrayPDR</a:t>
            </a:r>
            <a:r>
              <a:rPr lang="en-US" b="1" dirty="0" smtClean="0"/>
              <a:t>: CHC with constraints over </a:t>
            </a:r>
            <a:r>
              <a:rPr lang="en-US" b="1" dirty="0" err="1" smtClean="0"/>
              <a:t>Airthmetic</a:t>
            </a:r>
            <a:r>
              <a:rPr lang="en-US" b="1" dirty="0" smtClean="0"/>
              <a:t> + Arrays</a:t>
            </a:r>
          </a:p>
          <a:p>
            <a:pPr lvl="1"/>
            <a:r>
              <a:rPr lang="en-US" dirty="0" smtClean="0"/>
              <a:t>Required to model heap manipulating programs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 smtClean="0"/>
              <a:t>Komuravelli</a:t>
            </a:r>
            <a:r>
              <a:rPr lang="en-US" dirty="0"/>
              <a:t>, </a:t>
            </a:r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, </a:t>
            </a:r>
            <a:r>
              <a:rPr lang="en-US" dirty="0" smtClean="0"/>
              <a:t>A. Gurfinkel</a:t>
            </a:r>
            <a:r>
              <a:rPr lang="en-US" dirty="0"/>
              <a:t>, </a:t>
            </a:r>
            <a:r>
              <a:rPr lang="en-US" dirty="0" smtClean="0"/>
              <a:t>K. L</a:t>
            </a:r>
            <a:r>
              <a:rPr lang="en-US" dirty="0"/>
              <a:t>. </a:t>
            </a:r>
            <a:r>
              <a:rPr lang="en-US" dirty="0" err="1"/>
              <a:t>McMillan:Compositional</a:t>
            </a:r>
            <a:r>
              <a:rPr lang="en-US" dirty="0"/>
              <a:t> Verification of Procedural Programs using Horn Clauses over Integers and Arrays. FMCAD </a:t>
            </a:r>
            <a:r>
              <a:rPr lang="en-US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037913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Spacer In Pictures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60538" y="228600"/>
            <a:ext cx="165301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SpcrMkSafe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=1,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ular Callout 33"/>
              <p:cNvSpPr/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=3,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4" name="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ular Callout 34"/>
              <p:cNvSpPr/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≠3∨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5" name="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ular Callout 38"/>
              <p:cNvSpPr/>
              <p:nvPr/>
            </p:nvSpPr>
            <p:spPr bwMode="auto">
              <a:xfrm>
                <a:off x="4993201" y="2886415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&gt;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9" name="Rectangular Callout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86415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4226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31" grpId="0" animBg="1"/>
      <p:bldP spid="32" grpId="0" animBg="1"/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4" grpId="0" animBg="1"/>
      <p:bldP spid="34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Logic-based Algorithmic Verification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1162050" cy="115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07" y="2818169"/>
            <a:ext cx="1647444" cy="119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1400" y="30581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CPR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9571947" flipH="1">
            <a:off x="1695505" y="2321561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41507" y="841864"/>
            <a:ext cx="1066800" cy="596123"/>
          </a:xfrm>
          <a:prstGeom prst="wedgeRoundRectCallout">
            <a:avLst>
              <a:gd name="adj1" fmla="val -36290"/>
              <a:gd name="adj2" fmla="val 8513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Simulink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493646" y="2962420"/>
            <a:ext cx="1066800" cy="596123"/>
          </a:xfrm>
          <a:prstGeom prst="wedgeRoundRectCallout">
            <a:avLst>
              <a:gd name="adj1" fmla="val 77527"/>
              <a:gd name="adj2" fmla="val 2981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Lustre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982085" y="1437987"/>
            <a:ext cx="1944763" cy="1109106"/>
          </a:xfrm>
          <a:prstGeom prst="wedgeRoundRectCallout">
            <a:avLst>
              <a:gd name="adj1" fmla="val 3272"/>
              <a:gd name="adj2" fmla="val 8283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c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oncurrent /distributed systems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0359" y="410959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T2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383910" y="3956876"/>
            <a:ext cx="1286272" cy="636088"/>
          </a:xfrm>
          <a:prstGeom prst="wedgeRoundRectCallout">
            <a:avLst>
              <a:gd name="adj1" fmla="val 72466"/>
              <a:gd name="adj2" fmla="val 1456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Termination for 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dirty="0" smtClean="0">
                <a:latin typeface="Gill Sans"/>
                <a:ea typeface="Gill Sans"/>
                <a:cs typeface="Gill Sans"/>
                <a:sym typeface="Gill Sans"/>
              </a:rPr>
              <a:t>SeaHorn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58388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12 at 3.19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510"/>
            <a:ext cx="7162800" cy="582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2195" y="5663624"/>
            <a:ext cx="5599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nsolas"/>
                <a:cs typeface="Consolas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Consolas"/>
                <a:cs typeface="Consolas"/>
              </a:rPr>
              <a:t>seahorn.github.io</a:t>
            </a:r>
            <a:endParaRPr lang="en-US" sz="3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5042" y="652958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43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00295" y="915492"/>
            <a:ext cx="793527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lang="en-US" sz="2000" dirty="0" smtClean="0"/>
              <a:t>Example: </a:t>
            </a:r>
            <a:r>
              <a:rPr lang="en-US" sz="2000" b="0" dirty="0" smtClean="0"/>
              <a:t>in </a:t>
            </a:r>
            <a:r>
              <a:rPr lang="en-US" sz="2000" b="0" dirty="0" err="1" smtClean="0"/>
              <a:t>test.c</a:t>
            </a:r>
            <a:r>
              <a:rPr lang="en-US" sz="2000" b="0" dirty="0" smtClean="0"/>
              <a:t>, check</a:t>
            </a:r>
            <a:r>
              <a:rPr sz="2000" b="0" dirty="0" smtClean="0"/>
              <a:t> </a:t>
            </a:r>
            <a:r>
              <a:rPr sz="2000" b="0" dirty="0"/>
              <a:t>that </a:t>
            </a:r>
            <a:r>
              <a:rPr sz="2000" b="0" dirty="0">
                <a:solidFill>
                  <a:srgbClr val="C82506"/>
                </a:solidFill>
              </a:rPr>
              <a:t>x is always greater </a:t>
            </a:r>
            <a:r>
              <a:rPr lang="en-US" sz="2000" b="0" dirty="0" smtClean="0">
                <a:solidFill>
                  <a:srgbClr val="C82506"/>
                </a:solidFill>
              </a:rPr>
              <a:t>than </a:t>
            </a:r>
            <a:r>
              <a:rPr sz="2000" b="0" dirty="0" smtClean="0">
                <a:solidFill>
                  <a:srgbClr val="C82506"/>
                </a:solidFill>
              </a:rPr>
              <a:t>or </a:t>
            </a:r>
            <a:r>
              <a:rPr sz="2000" b="0" dirty="0">
                <a:solidFill>
                  <a:srgbClr val="C82506"/>
                </a:solidFill>
              </a:rPr>
              <a:t>equal </a:t>
            </a:r>
            <a:r>
              <a:rPr sz="2000" b="0" dirty="0" smtClean="0">
                <a:solidFill>
                  <a:srgbClr val="C82506"/>
                </a:solidFill>
              </a:rPr>
              <a:t>t</a:t>
            </a:r>
            <a:r>
              <a:rPr lang="en-US" sz="2000" b="0" dirty="0">
                <a:solidFill>
                  <a:srgbClr val="C82506"/>
                </a:solidFill>
              </a:rPr>
              <a:t>o</a:t>
            </a:r>
            <a:r>
              <a:rPr sz="2000" b="0" dirty="0" smtClean="0">
                <a:solidFill>
                  <a:srgbClr val="C82506"/>
                </a:solidFill>
              </a:rPr>
              <a:t> </a:t>
            </a:r>
            <a:r>
              <a:rPr sz="2000" b="0" dirty="0">
                <a:solidFill>
                  <a:srgbClr val="C82506"/>
                </a:solidFill>
              </a:rPr>
              <a:t>y</a:t>
            </a:r>
            <a:r>
              <a:rPr sz="2000" dirty="0">
                <a:solidFill>
                  <a:srgbClr val="C82506"/>
                </a:solidFill>
              </a:rPr>
              <a:t> 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1233137" y="1202726"/>
            <a:ext cx="5523182" cy="3834900"/>
            <a:chOff x="0" y="-22683"/>
            <a:chExt cx="7855191" cy="5454077"/>
          </a:xfrm>
        </p:grpSpPr>
        <p:pic>
          <p:nvPicPr>
            <p:cNvPr id="70" name="Screen Shot 2015-10-04 at 5.58.30 P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6213"/>
              <a:ext cx="7855191" cy="476518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Shape 71"/>
            <p:cNvSpPr/>
            <p:nvPr/>
          </p:nvSpPr>
          <p:spPr>
            <a:xfrm>
              <a:off x="303605" y="4328099"/>
              <a:ext cx="2219723" cy="361621"/>
            </a:xfrm>
            <a:prstGeom prst="rect">
              <a:avLst/>
            </a:prstGeom>
            <a:noFill/>
            <a:ln w="508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3116299" y="-22683"/>
              <a:ext cx="1164484" cy="693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2500"/>
                <a:t>test.c</a:t>
              </a:r>
            </a:p>
          </p:txBody>
        </p:sp>
      </p:grpSp>
      <p:sp>
        <p:nvSpPr>
          <p:cNvPr id="74" name="Shape 74"/>
          <p:cNvSpPr/>
          <p:nvPr/>
        </p:nvSpPr>
        <p:spPr>
          <a:xfrm>
            <a:off x="337497" y="5373617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command: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500295" y="5897092"/>
            <a:ext cx="3166599" cy="592334"/>
            <a:chOff x="-127000" y="-88900"/>
            <a:chExt cx="4503605" cy="842429"/>
          </a:xfrm>
        </p:grpSpPr>
        <p:pic>
          <p:nvPicPr>
            <p:cNvPr id="76" name="Screen Shot 2015-10-04 at 6.26.31 PM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49606" cy="5122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4503606" cy="842430"/>
            </a:xfrm>
            <a:prstGeom prst="rect">
              <a:avLst/>
            </a:prstGeom>
            <a:effectLst/>
          </p:spPr>
        </p:pic>
      </p:grpSp>
      <p:grpSp>
        <p:nvGrpSpPr>
          <p:cNvPr id="80" name="Group 80"/>
          <p:cNvGrpSpPr/>
          <p:nvPr/>
        </p:nvGrpSpPr>
        <p:grpSpPr>
          <a:xfrm>
            <a:off x="5573381" y="5501063"/>
            <a:ext cx="3314979" cy="1415359"/>
            <a:chOff x="-127000" y="-88900"/>
            <a:chExt cx="4714635" cy="2012954"/>
          </a:xfrm>
        </p:grpSpPr>
        <p:pic>
          <p:nvPicPr>
            <p:cNvPr id="79" name="Screen Shot 2015-10-04 at 6.30.38 PM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60636" cy="16827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" name="Picture 7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88900"/>
              <a:ext cx="4714636" cy="2012955"/>
            </a:xfrm>
            <a:prstGeom prst="rect">
              <a:avLst/>
            </a:prstGeom>
            <a:effectLst/>
          </p:spPr>
        </p:pic>
      </p:grpSp>
      <p:sp>
        <p:nvSpPr>
          <p:cNvPr id="83" name="Shape 83"/>
          <p:cNvSpPr/>
          <p:nvPr/>
        </p:nvSpPr>
        <p:spPr>
          <a:xfrm>
            <a:off x="5776912" y="5209632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result: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Usage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4065104" y="5897092"/>
            <a:ext cx="1003853" cy="4972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113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430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18255"/>
          </a:xfrm>
        </p:spPr>
        <p:txBody>
          <a:bodyPr/>
          <a:lstStyle/>
          <a:p>
            <a:r>
              <a:rPr lang="en-US" dirty="0" smtClean="0"/>
              <a:t>Parametrized Symbolic reachability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On_Beyond_Zeb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308"/>
            <a:ext cx="2819400" cy="3837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6096000"/>
            <a:ext cx="483689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b="0" dirty="0" err="1"/>
              <a:t>Arie</a:t>
            </a:r>
            <a:r>
              <a:rPr lang="en-US" sz="1400" b="0" dirty="0"/>
              <a:t> </a:t>
            </a:r>
            <a:r>
              <a:rPr lang="en-US" sz="1400" b="0" dirty="0" err="1"/>
              <a:t>Gurfinkel</a:t>
            </a:r>
            <a:r>
              <a:rPr lang="en-US" sz="1400" b="0" dirty="0"/>
              <a:t>, Sharon </a:t>
            </a:r>
            <a:r>
              <a:rPr lang="en-US" sz="1400" b="0" dirty="0" err="1"/>
              <a:t>Shoham</a:t>
            </a:r>
            <a:r>
              <a:rPr lang="en-US" sz="1400" b="0" dirty="0"/>
              <a:t>, and Yuri </a:t>
            </a:r>
            <a:r>
              <a:rPr lang="en-US" sz="1400" b="0" dirty="0" err="1"/>
              <a:t>Meshman</a:t>
            </a:r>
            <a:r>
              <a:rPr lang="en-US" sz="1400" b="0" dirty="0"/>
              <a:t>. SMT-Based Verification of Parameterized Systems. FSE 2016.</a:t>
            </a:r>
          </a:p>
        </p:txBody>
      </p:sp>
    </p:spTree>
    <p:extLst>
      <p:ext uri="{BB962C8B-B14F-4D97-AF65-F5344CB8AC3E}">
        <p14:creationId xmlns:p14="http://schemas.microsoft.com/office/powerpoint/2010/main" val="3675208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What we want to do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95" y="1066800"/>
            <a:ext cx="7725409" cy="485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Parameterized Symbolic Reachability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 = ( </a:t>
            </a:r>
            <a:r>
              <a:rPr lang="en-US" b="1" dirty="0" smtClean="0"/>
              <a:t>v</a:t>
            </a:r>
            <a:r>
              <a:rPr lang="en-US" dirty="0" smtClean="0"/>
              <a:t>, </a:t>
            </a:r>
            <a:r>
              <a:rPr lang="en-US" i="1" dirty="0" err="1" smtClean="0"/>
              <a:t>Init</a:t>
            </a:r>
            <a:r>
              <a:rPr lang="en-US" dirty="0" smtClean="0"/>
              <a:t>(</a:t>
            </a:r>
            <a:r>
              <a:rPr lang="en-US" dirty="0" err="1" smtClean="0"/>
              <a:t>N,</a:t>
            </a:r>
            <a:r>
              <a:rPr lang="en-US" b="1" dirty="0" err="1" smtClean="0"/>
              <a:t>v</a:t>
            </a:r>
            <a:r>
              <a:rPr lang="en-US" dirty="0" smtClean="0"/>
              <a:t>), </a:t>
            </a:r>
            <a:r>
              <a:rPr lang="en-US" i="1" dirty="0" err="1" smtClean="0"/>
              <a:t>Tr</a:t>
            </a:r>
            <a:r>
              <a:rPr lang="en-US" dirty="0" smtClean="0"/>
              <a:t>(</a:t>
            </a:r>
            <a:r>
              <a:rPr lang="en-US" i="1" dirty="0" err="1" smtClean="0"/>
              <a:t>i</a:t>
            </a:r>
            <a:r>
              <a:rPr lang="en-US" dirty="0" smtClean="0"/>
              <a:t>, N, </a:t>
            </a:r>
            <a:r>
              <a:rPr lang="en-US" b="1" dirty="0" smtClean="0"/>
              <a:t>v</a:t>
            </a:r>
            <a:r>
              <a:rPr lang="en-US" dirty="0" smtClean="0"/>
              <a:t>, </a:t>
            </a:r>
            <a:r>
              <a:rPr lang="en-US" b="1" dirty="0" smtClean="0"/>
              <a:t>v</a:t>
            </a:r>
            <a:r>
              <a:rPr lang="en-US" dirty="0" smtClean="0"/>
              <a:t>’), </a:t>
            </a:r>
            <a:r>
              <a:rPr lang="en-US" i="1" dirty="0" smtClean="0"/>
              <a:t>Bad </a:t>
            </a:r>
            <a:r>
              <a:rPr lang="en-US" dirty="0" smtClean="0"/>
              <a:t>(</a:t>
            </a:r>
            <a:r>
              <a:rPr lang="en-US" dirty="0" err="1" smtClean="0"/>
              <a:t>N,</a:t>
            </a:r>
            <a:r>
              <a:rPr lang="en-US" b="1" dirty="0" err="1" smtClean="0"/>
              <a:t>v</a:t>
            </a:r>
            <a:r>
              <a:rPr lang="en-US" dirty="0" smtClean="0"/>
              <a:t>) )</a:t>
            </a:r>
          </a:p>
          <a:p>
            <a:pPr lvl="1"/>
            <a:r>
              <a:rPr lang="en-US" b="1" dirty="0" smtClean="0"/>
              <a:t>v</a:t>
            </a:r>
            <a:r>
              <a:rPr lang="en-US" dirty="0" smtClean="0"/>
              <a:t> is a set of state variables</a:t>
            </a:r>
          </a:p>
          <a:p>
            <a:pPr lvl="2"/>
            <a:r>
              <a:rPr lang="en-US" dirty="0" smtClean="0"/>
              <a:t>each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k</a:t>
            </a:r>
            <a:r>
              <a:rPr lang="en-US" baseline="-25000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2</a:t>
            </a:r>
            <a:r>
              <a:rPr lang="en-US" dirty="0" smtClean="0"/>
              <a:t> </a:t>
            </a:r>
            <a:r>
              <a:rPr lang="en-US" b="1" dirty="0" smtClean="0"/>
              <a:t>v</a:t>
            </a:r>
            <a:r>
              <a:rPr lang="en-US" dirty="0" smtClean="0"/>
              <a:t> is a map </a:t>
            </a:r>
            <a:r>
              <a:rPr lang="en-US" i="1" dirty="0" err="1" smtClean="0"/>
              <a:t>Nat</a:t>
            </a:r>
            <a:r>
              <a:rPr lang="en-US" dirty="0" err="1" smtClean="0">
                <a:latin typeface="Symbol"/>
                <a:sym typeface="Symbol"/>
              </a:rPr>
              <a:t>→</a:t>
            </a:r>
            <a:r>
              <a:rPr lang="en-US" i="1" dirty="0" err="1" smtClean="0"/>
              <a:t>Rat</a:t>
            </a:r>
            <a:endParaRPr lang="en-US" i="1" dirty="0" smtClean="0"/>
          </a:p>
          <a:p>
            <a:pPr lvl="2"/>
            <a:r>
              <a:rPr lang="en-US" b="1" dirty="0" smtClean="0"/>
              <a:t>v</a:t>
            </a:r>
            <a:r>
              <a:rPr lang="en-US" dirty="0" smtClean="0"/>
              <a:t> is partitioned into </a:t>
            </a:r>
            <a:r>
              <a:rPr lang="en-US" i="1" dirty="0" smtClean="0"/>
              <a:t>Local</a:t>
            </a:r>
            <a:r>
              <a:rPr lang="en-US" dirty="0" smtClean="0"/>
              <a:t>(</a:t>
            </a:r>
            <a:r>
              <a:rPr lang="en-US" b="1" dirty="0" smtClean="0"/>
              <a:t>v</a:t>
            </a:r>
            <a:r>
              <a:rPr lang="en-US" dirty="0" smtClean="0"/>
              <a:t>) and </a:t>
            </a:r>
            <a:r>
              <a:rPr lang="en-US" i="1" dirty="0" smtClean="0"/>
              <a:t>Global</a:t>
            </a:r>
            <a:r>
              <a:rPr lang="en-US" dirty="0" smtClean="0"/>
              <a:t>(</a:t>
            </a:r>
            <a:r>
              <a:rPr lang="en-US" b="1" dirty="0" smtClean="0"/>
              <a:t>v</a:t>
            </a:r>
            <a:r>
              <a:rPr lang="en-US" dirty="0" smtClean="0"/>
              <a:t>)</a:t>
            </a:r>
          </a:p>
          <a:p>
            <a:pPr lvl="1"/>
            <a:r>
              <a:rPr lang="en-US" i="1" dirty="0" err="1" smtClean="0"/>
              <a:t>Init</a:t>
            </a:r>
            <a:r>
              <a:rPr lang="en-US" dirty="0" smtClean="0"/>
              <a:t>(</a:t>
            </a:r>
            <a:r>
              <a:rPr lang="en-US" dirty="0" err="1" smtClean="0"/>
              <a:t>N,</a:t>
            </a:r>
            <a:r>
              <a:rPr lang="en-US" b="1" dirty="0" err="1" smtClean="0"/>
              <a:t>v</a:t>
            </a:r>
            <a:r>
              <a:rPr lang="en-US" dirty="0" smtClean="0"/>
              <a:t>) and </a:t>
            </a:r>
            <a:r>
              <a:rPr lang="en-US" i="1" dirty="0" smtClean="0"/>
              <a:t>Bad</a:t>
            </a:r>
            <a:r>
              <a:rPr lang="en-US" dirty="0" smtClean="0"/>
              <a:t>(</a:t>
            </a:r>
            <a:r>
              <a:rPr lang="en-US" dirty="0" err="1" smtClean="0"/>
              <a:t>N,</a:t>
            </a:r>
            <a:r>
              <a:rPr lang="en-US" b="1" dirty="0" err="1" smtClean="0"/>
              <a:t>v</a:t>
            </a:r>
            <a:r>
              <a:rPr lang="en-US" dirty="0" smtClean="0"/>
              <a:t>) are initial and bad states, respectively</a:t>
            </a:r>
          </a:p>
          <a:p>
            <a:pPr lvl="1"/>
            <a:r>
              <a:rPr lang="en-US" i="1" dirty="0" err="1" smtClean="0"/>
              <a:t>Tr</a:t>
            </a:r>
            <a:r>
              <a:rPr lang="en-US" dirty="0" smtClean="0"/>
              <a:t>(</a:t>
            </a:r>
            <a:r>
              <a:rPr lang="en-US" i="1" dirty="0" err="1" smtClean="0"/>
              <a:t>i</a:t>
            </a:r>
            <a:r>
              <a:rPr lang="en-US" dirty="0" smtClean="0"/>
              <a:t>, N, </a:t>
            </a:r>
            <a:r>
              <a:rPr lang="en-US" b="1" dirty="0" smtClean="0"/>
              <a:t>v</a:t>
            </a:r>
            <a:r>
              <a:rPr lang="en-US" dirty="0" smtClean="0"/>
              <a:t>, </a:t>
            </a:r>
            <a:r>
              <a:rPr lang="en-US" b="1" dirty="0" smtClean="0"/>
              <a:t>v</a:t>
            </a:r>
            <a:r>
              <a:rPr lang="en-US" dirty="0" smtClean="0"/>
              <a:t>’) is a transition relation, parameterized by a process identifier </a:t>
            </a:r>
            <a:r>
              <a:rPr lang="en-US" i="1" dirty="0" err="1" smtClean="0"/>
              <a:t>i</a:t>
            </a:r>
            <a:r>
              <a:rPr lang="en-US" dirty="0" smtClean="0"/>
              <a:t> and total number of processes N</a:t>
            </a:r>
          </a:p>
          <a:p>
            <a:r>
              <a:rPr lang="en-US" dirty="0" smtClean="0"/>
              <a:t>All formulas are over the combined theories of arrays and LRA</a:t>
            </a:r>
          </a:p>
          <a:p>
            <a:r>
              <a:rPr lang="en-US" i="1" dirty="0" err="1" smtClean="0"/>
              <a:t>Init</a:t>
            </a:r>
            <a:r>
              <a:rPr lang="en-US" i="1" dirty="0" smtClean="0"/>
              <a:t>(</a:t>
            </a:r>
            <a:r>
              <a:rPr lang="en-US" dirty="0" err="1" smtClean="0"/>
              <a:t>N</a:t>
            </a:r>
            <a:r>
              <a:rPr lang="en-US" i="1" dirty="0" err="1" smtClean="0"/>
              <a:t>,</a:t>
            </a:r>
            <a:r>
              <a:rPr lang="en-US" b="1" dirty="0" err="1" smtClean="0"/>
              <a:t>v</a:t>
            </a:r>
            <a:r>
              <a:rPr lang="en-US" i="1" dirty="0" smtClean="0"/>
              <a:t>)</a:t>
            </a:r>
            <a:r>
              <a:rPr lang="en-US" dirty="0" smtClean="0"/>
              <a:t> and </a:t>
            </a:r>
            <a:r>
              <a:rPr lang="en-US" i="1" dirty="0" smtClean="0"/>
              <a:t>Bad(</a:t>
            </a:r>
            <a:r>
              <a:rPr lang="en-US" dirty="0" err="1" smtClean="0"/>
              <a:t>N</a:t>
            </a:r>
            <a:r>
              <a:rPr lang="en-US" i="1" dirty="0" err="1" smtClean="0"/>
              <a:t>,</a:t>
            </a:r>
            <a:r>
              <a:rPr lang="en-US" b="1" dirty="0" err="1" smtClean="0"/>
              <a:t>v</a:t>
            </a:r>
            <a:r>
              <a:rPr lang="en-US" i="1" dirty="0" smtClean="0"/>
              <a:t>)</a:t>
            </a:r>
            <a:r>
              <a:rPr lang="en-US" dirty="0" smtClean="0"/>
              <a:t> contain at most 2 quantifiers</a:t>
            </a:r>
          </a:p>
          <a:p>
            <a:pPr lvl="1"/>
            <a:r>
              <a:rPr lang="en-US" dirty="0" err="1" smtClean="0"/>
              <a:t>Init</a:t>
            </a:r>
            <a:r>
              <a:rPr lang="en-US" dirty="0" smtClean="0"/>
              <a:t>(</a:t>
            </a:r>
            <a:r>
              <a:rPr lang="en-US" dirty="0" err="1" smtClean="0"/>
              <a:t>N,</a:t>
            </a:r>
            <a:r>
              <a:rPr lang="en-US" b="1" dirty="0" err="1" smtClean="0"/>
              <a:t>v</a:t>
            </a:r>
            <a:r>
              <a:rPr lang="en-US" dirty="0" smtClean="0"/>
              <a:t>) = </a:t>
            </a:r>
            <a:r>
              <a:rPr lang="en-US" dirty="0" smtClean="0">
                <a:latin typeface="cmsy10"/>
                <a:ea typeface="cmsy10"/>
                <a:cs typeface="cmsy10"/>
              </a:rPr>
              <a:t>8</a:t>
            </a:r>
            <a:r>
              <a:rPr lang="en-US" dirty="0" smtClean="0"/>
              <a:t> </a:t>
            </a:r>
            <a:r>
              <a:rPr lang="en-US" dirty="0" err="1" smtClean="0"/>
              <a:t>x,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y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.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  <a:sym typeface="Symbol"/>
              </a:rPr>
              <a:t>φ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  <a:sym typeface="Symbol"/>
              </a:rPr>
              <a:t>Init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(N, x, y</a:t>
            </a:r>
            <a:r>
              <a:rPr lang="en-US" dirty="0" smtClean="0"/>
              <a:t>, </a:t>
            </a:r>
            <a:r>
              <a:rPr lang="en-US" b="1" dirty="0" smtClean="0"/>
              <a:t>v</a:t>
            </a:r>
            <a:r>
              <a:rPr lang="en-US" dirty="0" smtClean="0"/>
              <a:t>), where </a:t>
            </a:r>
            <a:r>
              <a:rPr lang="en-US" dirty="0" err="1">
                <a:latin typeface="Arial" charset="0"/>
                <a:ea typeface="Arial" charset="0"/>
                <a:cs typeface="Arial" charset="0"/>
                <a:sym typeface="Symbol"/>
              </a:rPr>
              <a:t>φ</a:t>
            </a:r>
            <a:r>
              <a:rPr lang="en-US" baseline="-25000" dirty="0" err="1" smtClean="0">
                <a:sym typeface="Symbol"/>
              </a:rPr>
              <a:t>Init</a:t>
            </a:r>
            <a:r>
              <a:rPr lang="en-US" dirty="0" smtClean="0"/>
              <a:t> is quantifier free (QF)</a:t>
            </a:r>
          </a:p>
          <a:p>
            <a:pPr lvl="1"/>
            <a:r>
              <a:rPr lang="en-US" dirty="0" smtClean="0"/>
              <a:t>Bad(</a:t>
            </a:r>
            <a:r>
              <a:rPr lang="en-US" dirty="0" err="1" smtClean="0"/>
              <a:t>N,</a:t>
            </a:r>
            <a:r>
              <a:rPr lang="en-US" b="1" dirty="0" err="1" smtClean="0"/>
              <a:t>v</a:t>
            </a:r>
            <a:r>
              <a:rPr lang="en-US" dirty="0"/>
              <a:t>) = </a:t>
            </a:r>
            <a:r>
              <a:rPr lang="en-US" dirty="0">
                <a:latin typeface="cmsy10"/>
                <a:ea typeface="cmsy10"/>
                <a:cs typeface="cmsy10"/>
              </a:rPr>
              <a:t>8</a:t>
            </a:r>
            <a:r>
              <a:rPr lang="en-US" dirty="0"/>
              <a:t> </a:t>
            </a:r>
            <a:r>
              <a:rPr lang="en-US" dirty="0" err="1"/>
              <a:t>x,y</a:t>
            </a:r>
            <a:r>
              <a:rPr lang="en-US" dirty="0"/>
              <a:t> .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  <a:sym typeface="Symbol"/>
              </a:rPr>
              <a:t>φ</a:t>
            </a:r>
            <a:r>
              <a:rPr lang="en-US" baseline="-25000" dirty="0" err="1" smtClean="0">
                <a:sym typeface="Symbol"/>
              </a:rPr>
              <a:t>Bad</a:t>
            </a:r>
            <a:r>
              <a:rPr lang="en-US" dirty="0" smtClean="0"/>
              <a:t>(N, x</a:t>
            </a:r>
            <a:r>
              <a:rPr lang="en-US" dirty="0"/>
              <a:t>, y, </a:t>
            </a:r>
            <a:r>
              <a:rPr lang="en-US" b="1" dirty="0"/>
              <a:t>v</a:t>
            </a:r>
            <a:r>
              <a:rPr lang="en-US" dirty="0"/>
              <a:t>), where </a:t>
            </a:r>
            <a:r>
              <a:rPr lang="en-US" dirty="0" err="1">
                <a:latin typeface="Arial" charset="0"/>
                <a:ea typeface="Arial" charset="0"/>
                <a:cs typeface="Arial" charset="0"/>
                <a:sym typeface="Symbol"/>
              </a:rPr>
              <a:t>φ</a:t>
            </a:r>
            <a:r>
              <a:rPr lang="en-US" baseline="-25000" dirty="0" err="1" smtClean="0">
                <a:sym typeface="Symbol"/>
              </a:rPr>
              <a:t>Bad</a:t>
            </a:r>
            <a:r>
              <a:rPr lang="en-US" baseline="-25000" dirty="0" smtClean="0">
                <a:sym typeface="Symbol"/>
              </a:rPr>
              <a:t> </a:t>
            </a:r>
            <a:r>
              <a:rPr lang="en-US" dirty="0" smtClean="0"/>
              <a:t>is QF</a:t>
            </a:r>
          </a:p>
          <a:p>
            <a:r>
              <a:rPr lang="en-US" i="1" dirty="0" err="1" smtClean="0"/>
              <a:t>Tr</a:t>
            </a:r>
            <a:r>
              <a:rPr lang="en-US" dirty="0" smtClean="0"/>
              <a:t> contains at most 1 quantifier</a:t>
            </a:r>
          </a:p>
          <a:p>
            <a:pPr lvl="1"/>
            <a:r>
              <a:rPr lang="en-US" i="1" dirty="0" err="1" smtClean="0"/>
              <a:t>Tr</a:t>
            </a:r>
            <a:r>
              <a:rPr lang="en-US" dirty="0" smtClean="0"/>
              <a:t>(</a:t>
            </a:r>
            <a:r>
              <a:rPr lang="en-US" i="1" dirty="0" err="1" smtClean="0"/>
              <a:t>i</a:t>
            </a:r>
            <a:r>
              <a:rPr lang="en-US" dirty="0" smtClean="0"/>
              <a:t>, N, </a:t>
            </a:r>
            <a:r>
              <a:rPr lang="en-US" b="1" dirty="0" smtClean="0"/>
              <a:t>v</a:t>
            </a:r>
            <a:r>
              <a:rPr lang="en-US" dirty="0" smtClean="0"/>
              <a:t>, </a:t>
            </a:r>
            <a:r>
              <a:rPr lang="en-US" b="1" dirty="0" smtClean="0"/>
              <a:t>v</a:t>
            </a:r>
            <a:r>
              <a:rPr lang="en-US" dirty="0" smtClean="0"/>
              <a:t>’) = </a:t>
            </a:r>
            <a:r>
              <a:rPr lang="en-US" dirty="0" smtClean="0">
                <a:latin typeface="cmsy10"/>
                <a:ea typeface="cmsy10"/>
                <a:cs typeface="cmsy10"/>
              </a:rPr>
              <a:t>8</a:t>
            </a:r>
            <a:r>
              <a:rPr lang="en-US" dirty="0" smtClean="0"/>
              <a:t> </a:t>
            </a:r>
            <a:r>
              <a:rPr lang="en-US" i="1" dirty="0" smtClean="0"/>
              <a:t>j</a:t>
            </a:r>
            <a:r>
              <a:rPr lang="en-US" dirty="0" smtClean="0"/>
              <a:t> . </a:t>
            </a:r>
            <a:r>
              <a:rPr lang="en-US" dirty="0" smtClean="0">
                <a:latin typeface="cmmi10"/>
                <a:ea typeface="cmmi10"/>
                <a:cs typeface="cmmi10"/>
              </a:rPr>
              <a:t>½</a:t>
            </a:r>
            <a:r>
              <a:rPr lang="en-US" dirty="0" smtClean="0"/>
              <a:t> (</a:t>
            </a:r>
            <a:r>
              <a:rPr lang="en-US" i="1" dirty="0" err="1" smtClean="0"/>
              <a:t>i</a:t>
            </a:r>
            <a:r>
              <a:rPr lang="en-US" dirty="0" smtClean="0"/>
              <a:t>, </a:t>
            </a:r>
            <a:r>
              <a:rPr lang="en-US" i="1" dirty="0" smtClean="0"/>
              <a:t>j</a:t>
            </a:r>
            <a:r>
              <a:rPr lang="en-US" dirty="0" smtClean="0"/>
              <a:t>, N, </a:t>
            </a:r>
            <a:r>
              <a:rPr lang="en-US" b="1" dirty="0" smtClean="0"/>
              <a:t>v</a:t>
            </a:r>
            <a:r>
              <a:rPr lang="en-US" dirty="0" smtClean="0"/>
              <a:t>, </a:t>
            </a:r>
            <a:r>
              <a:rPr lang="en-US" b="1" dirty="0" smtClean="0"/>
              <a:t>v</a:t>
            </a:r>
            <a:r>
              <a:rPr lang="en-US" dirty="0" smtClean="0"/>
              <a:t>’)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8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A State of </a:t>
            </a:r>
            <a:r>
              <a:rPr lang="en-US" smtClean="0"/>
              <a:t>a Parameterized System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05432"/>
              </p:ext>
            </p:extLst>
          </p:nvPr>
        </p:nvGraphicFramePr>
        <p:xfrm>
          <a:off x="4038600" y="1235765"/>
          <a:ext cx="2770910" cy="4079240"/>
        </p:xfrm>
        <a:graphic>
          <a:graphicData uri="http://schemas.openxmlformats.org/drawingml/2006/table">
            <a:tbl>
              <a:tblPr firstRow="1" firstCol="1">
                <a:tableStyleId>{284E427A-3D55-4303-BF80-6455036E1DE7}</a:tableStyleId>
              </a:tblPr>
              <a:tblGrid>
                <a:gridCol w="554182"/>
                <a:gridCol w="554182"/>
                <a:gridCol w="554182"/>
                <a:gridCol w="554182"/>
                <a:gridCol w="5541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-25000" dirty="0" smtClean="0"/>
                        <a:t>PID</a:t>
                      </a:r>
                      <a:endParaRPr lang="en-US" sz="2400" b="1" i="0" u="none" baseline="-25000" dirty="0">
                        <a:latin typeface="Arial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u="none" baseline="-25000" dirty="0" smtClean="0"/>
                        <a:t>Local</a:t>
                      </a:r>
                      <a:endParaRPr lang="en-US" sz="2400" b="1" i="0" u="none" baseline="-25000" dirty="0">
                        <a:latin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baseline="0" dirty="0" smtClean="0"/>
                        <a:t>v</a:t>
                      </a:r>
                      <a:r>
                        <a:rPr lang="en-US" u="none" baseline="-25000" dirty="0" smtClean="0"/>
                        <a:t>4</a:t>
                      </a:r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baseline="0" dirty="0" smtClean="0"/>
                        <a:t>v</a:t>
                      </a:r>
                      <a:r>
                        <a:rPr lang="en-US" u="none" baseline="-25000" dirty="0" smtClean="0"/>
                        <a:t>5</a:t>
                      </a:r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baseline="0" dirty="0" smtClean="0"/>
                        <a:t>v</a:t>
                      </a:r>
                      <a:r>
                        <a:rPr lang="en-US" u="none" baseline="-25000" dirty="0" smtClean="0"/>
                        <a:t>6</a:t>
                      </a:r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baseline="0" dirty="0" smtClean="0"/>
                        <a:t>v</a:t>
                      </a:r>
                      <a:r>
                        <a:rPr lang="en-US" u="none" baseline="-25000" dirty="0" smtClean="0"/>
                        <a:t>7</a:t>
                      </a:r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721389"/>
              </p:ext>
            </p:extLst>
          </p:nvPr>
        </p:nvGraphicFramePr>
        <p:xfrm>
          <a:off x="838200" y="1235765"/>
          <a:ext cx="2216728" cy="1112520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554182"/>
                <a:gridCol w="554182"/>
                <a:gridCol w="554182"/>
                <a:gridCol w="554182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u="none" baseline="-25000" dirty="0" smtClean="0"/>
                        <a:t>Global</a:t>
                      </a:r>
                      <a:endParaRPr lang="en-US" sz="2400" b="1" i="0" u="none" baseline="-25000" dirty="0">
                        <a:latin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u="none" baseline="0" dirty="0" smtClean="0"/>
                        <a:t>v</a:t>
                      </a:r>
                      <a:r>
                        <a:rPr lang="en-US" b="0" u="none" baseline="-25000" dirty="0" smtClean="0"/>
                        <a:t>0</a:t>
                      </a:r>
                      <a:endParaRPr lang="en-US" b="0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baseline="0" dirty="0" smtClean="0"/>
                        <a:t>v</a:t>
                      </a:r>
                      <a:r>
                        <a:rPr lang="en-US" u="none" baseline="-25000" dirty="0" smtClean="0"/>
                        <a:t>1</a:t>
                      </a:r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baseline="0" dirty="0" smtClean="0"/>
                        <a:t>v</a:t>
                      </a:r>
                      <a:r>
                        <a:rPr lang="en-US" u="none" baseline="-25000" dirty="0" smtClean="0"/>
                        <a:t>2</a:t>
                      </a:r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baseline="0" dirty="0" smtClean="0"/>
                        <a:t>v</a:t>
                      </a:r>
                      <a:r>
                        <a:rPr lang="en-US" u="none" baseline="-25000" dirty="0" smtClean="0"/>
                        <a:t>3</a:t>
                      </a:r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0" u="none" baseline="-25000" dirty="0">
                        <a:latin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397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Algorithmic Logic-Based Verification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4640408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73384" y="6019800"/>
            <a:ext cx="627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601980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 bwMode="auto">
          <a:xfrm rot="1945359">
            <a:off x="3521871" y="5549899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9654641" flipH="1">
            <a:off x="5562125" y="5572297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035996" y="914400"/>
            <a:ext cx="1812604" cy="685800"/>
          </a:xfrm>
          <a:prstGeom prst="wedgeRoundRectCallout">
            <a:avLst>
              <a:gd name="adj1" fmla="val -35427"/>
              <a:gd name="adj2" fmla="val 7455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Safety Properties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6874196" y="2082800"/>
            <a:ext cx="1812604" cy="685800"/>
          </a:xfrm>
          <a:prstGeom prst="wedgeRoundRectCallout">
            <a:avLst>
              <a:gd name="adj1" fmla="val -42926"/>
              <a:gd name="adj2" fmla="val 9798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Constrained Horn Clauses</a:t>
            </a: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247098" y="3429000"/>
            <a:ext cx="1812604" cy="685800"/>
            <a:chOff x="7247098" y="3429000"/>
            <a:chExt cx="1812604" cy="6858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7247098" y="3429000"/>
              <a:ext cx="1812604" cy="685800"/>
            </a:xfrm>
            <a:prstGeom prst="wedgeRoundRectCallout">
              <a:avLst>
                <a:gd name="adj1" fmla="val -42926"/>
                <a:gd name="adj2" fmla="val 9798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12" name="Picture 11" descr="zyckekoT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705" y="3472136"/>
              <a:ext cx="481997" cy="642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424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Parameterized Symbolic Reachability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T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= 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Init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Tr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Bad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endParaRPr lang="en-US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i="1" dirty="0" smtClean="0"/>
              <a:t> </a:t>
            </a:r>
            <a:r>
              <a:rPr lang="en-US" dirty="0" smtClean="0"/>
              <a:t>is UNSAFE if and only if there exists a number 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dirty="0" smtClean="0"/>
              <a:t> </a:t>
            </a:r>
            <a:r>
              <a:rPr lang="en-US" dirty="0" err="1" smtClean="0"/>
              <a:t>s.t.</a:t>
            </a:r>
            <a:endParaRPr lang="en-US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i="1" dirty="0" smtClean="0"/>
              <a:t> </a:t>
            </a:r>
            <a:r>
              <a:rPr lang="en-US" dirty="0" smtClean="0"/>
              <a:t>is SAFE if and only if there exists a </a:t>
            </a:r>
            <a:r>
              <a:rPr lang="en-US" i="1" dirty="0" smtClean="0"/>
              <a:t>safe inductive invariant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Inv</a:t>
            </a:r>
            <a:r>
              <a:rPr lang="en-US" i="1" dirty="0" smtClean="0"/>
              <a:t> </a:t>
            </a:r>
            <a:r>
              <a:rPr lang="en-US" i="1" dirty="0" err="1" smtClean="0"/>
              <a:t>s.t.</a:t>
            </a:r>
            <a:endParaRPr lang="en-US" i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14600"/>
            <a:ext cx="7200900" cy="736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419600"/>
            <a:ext cx="4648200" cy="1231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385" y="4800600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VC(T)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 bwMode="auto">
          <a:xfrm>
            <a:off x="6553200" y="4419600"/>
            <a:ext cx="533400" cy="1295400"/>
          </a:xfrm>
          <a:prstGeom prst="rightBrace">
            <a:avLst>
              <a:gd name="adj1" fmla="val 38796"/>
              <a:gd name="adj2" fmla="val 4789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7207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775597"/>
          </a:xfrm>
        </p:spPr>
        <p:txBody>
          <a:bodyPr/>
          <a:lstStyle/>
          <a:p>
            <a:r>
              <a:rPr lang="en-US" dirty="0" smtClean="0"/>
              <a:t>Parameterized vs Non-Parameterized Reachability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67000"/>
            <a:ext cx="8153400" cy="3429000"/>
          </a:xfrm>
        </p:spPr>
        <p:txBody>
          <a:bodyPr/>
          <a:lstStyle/>
          <a:p>
            <a:r>
              <a:rPr lang="en-US" i="1" dirty="0" err="1" smtClean="0"/>
              <a:t>Init</a:t>
            </a:r>
            <a:r>
              <a:rPr lang="en-US" i="1" dirty="0" smtClean="0"/>
              <a:t>, Bad, and </a:t>
            </a:r>
            <a:r>
              <a:rPr lang="en-US" i="1" dirty="0" err="1" smtClean="0"/>
              <a:t>Tr</a:t>
            </a:r>
            <a:r>
              <a:rPr lang="en-US" dirty="0" smtClean="0"/>
              <a:t> might contain quantifiers</a:t>
            </a:r>
          </a:p>
          <a:p>
            <a:pPr lvl="1"/>
            <a:r>
              <a:rPr lang="en-US" i="1" dirty="0" smtClean="0"/>
              <a:t>e.g., “ALL processes start in unique locations”</a:t>
            </a:r>
          </a:p>
          <a:p>
            <a:pPr lvl="1"/>
            <a:r>
              <a:rPr lang="en-US" i="1" dirty="0" smtClean="0"/>
              <a:t>e.g., “only make a step if ALL other processes are ok”</a:t>
            </a:r>
          </a:p>
          <a:p>
            <a:pPr lvl="1"/>
            <a:r>
              <a:rPr lang="en-US" i="1" dirty="0" smtClean="0"/>
              <a:t>e.g., “EXIST two distinct process in a critical section”</a:t>
            </a:r>
          </a:p>
          <a:p>
            <a:r>
              <a:rPr lang="en-US" i="1" dirty="0" err="1" smtClean="0"/>
              <a:t>Inv</a:t>
            </a:r>
            <a:r>
              <a:rPr lang="en-US" dirty="0" smtClean="0"/>
              <a:t> cannot be assumed to be quantifier free</a:t>
            </a:r>
          </a:p>
          <a:p>
            <a:pPr lvl="1"/>
            <a:r>
              <a:rPr lang="en-US" dirty="0" smtClean="0"/>
              <a:t>QF </a:t>
            </a:r>
            <a:r>
              <a:rPr lang="en-US" i="1" dirty="0" err="1" smtClean="0"/>
              <a:t>Inv</a:t>
            </a:r>
            <a:r>
              <a:rPr lang="en-US" dirty="0" smtClean="0"/>
              <a:t> is either non-parametric or trivial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Decide existence of </a:t>
            </a:r>
            <a:r>
              <a:rPr lang="en-US" b="1" dirty="0" smtClean="0"/>
              <a:t>quantified</a:t>
            </a:r>
            <a:r>
              <a:rPr lang="en-US" dirty="0" smtClean="0"/>
              <a:t> solution for CHC</a:t>
            </a:r>
          </a:p>
          <a:p>
            <a:pPr lvl="1"/>
            <a:r>
              <a:rPr lang="en-US" dirty="0" smtClean="0"/>
              <a:t>stratify search by the number of quantifiers</a:t>
            </a:r>
          </a:p>
          <a:p>
            <a:pPr lvl="1"/>
            <a:r>
              <a:rPr lang="en-US" dirty="0" smtClean="0"/>
              <a:t>solutions with 1 quantifier, 2 quantifiers, 3 quantifiers, etc…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81" y="1143000"/>
            <a:ext cx="4648200" cy="123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3266" y="1524000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VC(T)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 bwMode="auto">
          <a:xfrm>
            <a:off x="6185081" y="1143000"/>
            <a:ext cx="533400" cy="1295400"/>
          </a:xfrm>
          <a:prstGeom prst="rightBrace">
            <a:avLst>
              <a:gd name="adj1" fmla="val 38796"/>
              <a:gd name="adj2" fmla="val 4789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2547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18255"/>
          </a:xfrm>
        </p:spPr>
        <p:txBody>
          <a:bodyPr/>
          <a:lstStyle/>
          <a:p>
            <a:r>
              <a:rPr lang="en-US" dirty="0" smtClean="0"/>
              <a:t>One quantifier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 two quantifier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one_f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"/>
            <a:ext cx="647700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69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One Quantifier (Solution)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971800"/>
            <a:ext cx="8153400" cy="3124200"/>
          </a:xfrm>
        </p:spPr>
        <p:txBody>
          <a:bodyPr/>
          <a:lstStyle/>
          <a:p>
            <a:r>
              <a:rPr lang="en-US" b="1" dirty="0" smtClean="0"/>
              <a:t>Claim</a:t>
            </a:r>
          </a:p>
          <a:p>
            <a:pPr lvl="1"/>
            <a:r>
              <a:rPr lang="en-US" dirty="0" smtClean="0"/>
              <a:t>If VC</a:t>
            </a:r>
            <a:r>
              <a:rPr lang="en-US" baseline="-25000" dirty="0" smtClean="0"/>
              <a:t>1</a:t>
            </a:r>
            <a:r>
              <a:rPr lang="en-US" dirty="0" smtClean="0"/>
              <a:t>(T) is QF-SAT then VC(T) is SAT</a:t>
            </a:r>
          </a:p>
          <a:p>
            <a:pPr lvl="1"/>
            <a:r>
              <a:rPr lang="en-US" dirty="0" smtClean="0"/>
              <a:t>If </a:t>
            </a:r>
            <a:r>
              <a:rPr lang="en-US" i="1" dirty="0" err="1" smtClean="0"/>
              <a:t>Tr</a:t>
            </a:r>
            <a:r>
              <a:rPr lang="en-US" dirty="0" smtClean="0"/>
              <a:t> does not contain functions that range over PIDs, then VC</a:t>
            </a:r>
            <a:r>
              <a:rPr lang="en-US" baseline="-25000" dirty="0" smtClean="0"/>
              <a:t>1</a:t>
            </a:r>
            <a:r>
              <a:rPr lang="en-US" dirty="0" smtClean="0"/>
              <a:t>(T) is QF-SAT only if VC(T) admits a solution definable by a </a:t>
            </a:r>
            <a:r>
              <a:rPr lang="en-US" i="1" dirty="0" smtClean="0"/>
              <a:t>simple</a:t>
            </a:r>
            <a:r>
              <a:rPr lang="en-US" dirty="0" smtClean="0"/>
              <a:t> single quantifier formula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imple == quantified id variables do not appear as arguments to functions</a:t>
            </a:r>
          </a:p>
          <a:p>
            <a:endParaRPr lang="en-US" dirty="0"/>
          </a:p>
          <a:p>
            <a:r>
              <a:rPr lang="en-US" dirty="0" smtClean="0"/>
              <a:t>VC</a:t>
            </a:r>
            <a:r>
              <a:rPr lang="en-US" baseline="-25000" dirty="0" smtClean="0"/>
              <a:t>1</a:t>
            </a:r>
            <a:r>
              <a:rPr lang="en-US" dirty="0" smtClean="0"/>
              <a:t>(T) is essentially </a:t>
            </a:r>
            <a:r>
              <a:rPr lang="en-US" dirty="0" err="1" smtClean="0"/>
              <a:t>Owicki-Gries</a:t>
            </a:r>
            <a:r>
              <a:rPr lang="en-US" dirty="0" smtClean="0"/>
              <a:t> for 2 processes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j</a:t>
            </a:r>
            <a:endParaRPr lang="en-US" dirty="0"/>
          </a:p>
          <a:p>
            <a:r>
              <a:rPr lang="en-US" dirty="0" smtClean="0"/>
              <a:t>If there are no global variables then (3) is unnecessary</a:t>
            </a:r>
          </a:p>
          <a:p>
            <a:pPr marL="627063" lvl="1" indent="-342900">
              <a:buFont typeface="Arial" charset="0"/>
              <a:buChar char="•"/>
            </a:pPr>
            <a:r>
              <a:rPr lang="en-US" dirty="0" smtClean="0"/>
              <a:t>VC</a:t>
            </a:r>
            <a:r>
              <a:rPr lang="en-US" baseline="-25000" dirty="0" smtClean="0"/>
              <a:t>1</a:t>
            </a:r>
            <a:r>
              <a:rPr lang="en-US" dirty="0" smtClean="0"/>
              <a:t>(T) is linear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11430" y="1676400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VC</a:t>
            </a:r>
            <a:r>
              <a:rPr lang="en-US" baseline="-25000" dirty="0" smtClean="0"/>
              <a:t>1</a:t>
            </a:r>
            <a:r>
              <a:rPr lang="en-US" dirty="0" smtClean="0"/>
              <a:t>(T)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 bwMode="auto">
          <a:xfrm>
            <a:off x="7402887" y="1219200"/>
            <a:ext cx="533400" cy="1447800"/>
          </a:xfrm>
          <a:prstGeom prst="rightBrace">
            <a:avLst>
              <a:gd name="adj1" fmla="val 38796"/>
              <a:gd name="adj2" fmla="val 4789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44" y="1295400"/>
            <a:ext cx="67818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54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get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Restrict </a:t>
            </a:r>
            <a:r>
              <a:rPr lang="en-US" dirty="0" err="1" smtClean="0"/>
              <a:t>Inv</a:t>
            </a:r>
            <a:r>
              <a:rPr lang="en-US" dirty="0" smtClean="0"/>
              <a:t> to a fixed number of quantifiers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.g., replace </a:t>
            </a:r>
            <a:r>
              <a:rPr lang="en-US" dirty="0" err="1" smtClean="0"/>
              <a:t>Inv</a:t>
            </a:r>
            <a:r>
              <a:rPr lang="en-US" dirty="0" smtClean="0"/>
              <a:t>(N, v) with ∀k.Inv</a:t>
            </a:r>
            <a:r>
              <a:rPr lang="en-US" baseline="-25000" dirty="0" smtClean="0"/>
              <a:t>1</a:t>
            </a:r>
            <a:r>
              <a:rPr lang="en-US" dirty="0" smtClean="0"/>
              <a:t>(k, N, v)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2. Case split consecution Horn clause based on the process that makes the move</a:t>
            </a:r>
            <a:endParaRPr lang="en-US" dirty="0"/>
          </a:p>
          <a:p>
            <a:pPr lvl="1"/>
            <a:r>
              <a:rPr lang="en-US" dirty="0" smtClean="0"/>
              <a:t>w+1 cases for w-quantifiers</a:t>
            </a:r>
          </a:p>
          <a:p>
            <a:pPr lvl="2"/>
            <a:r>
              <a:rPr lang="en-US" dirty="0" smtClean="0"/>
              <a:t>one for each quantified id variable</a:t>
            </a:r>
          </a:p>
          <a:p>
            <a:pPr lvl="2"/>
            <a:r>
              <a:rPr lang="en-US" dirty="0" smtClean="0"/>
              <a:t>one for interference by “other” process (only for global variables)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3. Instantiate the universal quantifier in ∀k.Inv</a:t>
            </a:r>
            <a:r>
              <a:rPr lang="en-US" baseline="-25000" dirty="0" smtClean="0"/>
              <a:t>1</a:t>
            </a:r>
            <a:r>
              <a:rPr lang="en-US" dirty="0" smtClean="0"/>
              <a:t>(k, N, v)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 symmetry to reduce the space of instantiations</a:t>
            </a:r>
          </a:p>
          <a:p>
            <a:pPr lvl="1"/>
            <a:endParaRPr lang="en-US" dirty="0"/>
          </a:p>
          <a:p>
            <a:r>
              <a:rPr lang="en-US" dirty="0" smtClean="0"/>
              <a:t>4. Other instantiations might be needed for quantifiers if </a:t>
            </a:r>
          </a:p>
          <a:p>
            <a:pPr lvl="1"/>
            <a:r>
              <a:rPr lang="en-US" dirty="0" smtClean="0"/>
              <a:t>id variables appear as arguments to functions</a:t>
            </a:r>
          </a:p>
        </p:txBody>
      </p:sp>
    </p:spTree>
    <p:extLst>
      <p:ext uri="{BB962C8B-B14F-4D97-AF65-F5344CB8AC3E}">
        <p14:creationId xmlns:p14="http://schemas.microsoft.com/office/powerpoint/2010/main" val="46693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get it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9466"/>
            <a:ext cx="5829300" cy="66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59000"/>
            <a:ext cx="5003800" cy="27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04900"/>
            <a:ext cx="3683000" cy="27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876799"/>
            <a:ext cx="6477000" cy="66040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 bwMode="auto">
          <a:xfrm>
            <a:off x="6998911" y="1066800"/>
            <a:ext cx="609600" cy="774700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6293" y="1083089"/>
            <a:ext cx="105349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smtClean="0"/>
              <a:t>Restrict</a:t>
            </a:r>
            <a:endParaRPr lang="en-US" b="0" dirty="0"/>
          </a:p>
        </p:txBody>
      </p:sp>
      <p:sp>
        <p:nvSpPr>
          <p:cNvPr id="11" name="Down Arrow 10"/>
          <p:cNvSpPr/>
          <p:nvPr/>
        </p:nvSpPr>
        <p:spPr bwMode="auto">
          <a:xfrm>
            <a:off x="6998911" y="2362200"/>
            <a:ext cx="609600" cy="774700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6826" y="2378489"/>
            <a:ext cx="91242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Cases</a:t>
            </a:r>
            <a:endParaRPr lang="en-US" b="0" dirty="0"/>
          </a:p>
        </p:txBody>
      </p:sp>
      <p:sp>
        <p:nvSpPr>
          <p:cNvPr id="13" name="Down Arrow 12"/>
          <p:cNvSpPr/>
          <p:nvPr/>
        </p:nvSpPr>
        <p:spPr bwMode="auto">
          <a:xfrm>
            <a:off x="6950174" y="3787773"/>
            <a:ext cx="609600" cy="774700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0" y="3733800"/>
            <a:ext cx="136608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Instantiate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32842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Quantifier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05200"/>
            <a:ext cx="8153400" cy="2590800"/>
          </a:xfrm>
        </p:spPr>
        <p:txBody>
          <a:bodyPr/>
          <a:lstStyle/>
          <a:p>
            <a:r>
              <a:rPr lang="en-US" b="1" dirty="0"/>
              <a:t>Claim</a:t>
            </a:r>
          </a:p>
          <a:p>
            <a:pPr lvl="1"/>
            <a:r>
              <a:rPr lang="en-US" dirty="0"/>
              <a:t>If </a:t>
            </a:r>
            <a:r>
              <a:rPr lang="en-US" dirty="0" smtClean="0"/>
              <a:t>VC</a:t>
            </a:r>
            <a:r>
              <a:rPr lang="en-US" baseline="-25000" dirty="0" smtClean="0"/>
              <a:t>2</a:t>
            </a:r>
            <a:r>
              <a:rPr lang="en-US" dirty="0" smtClean="0"/>
              <a:t>(T</a:t>
            </a:r>
            <a:r>
              <a:rPr lang="en-US" dirty="0"/>
              <a:t>) is QF-SAT then VC(T) is </a:t>
            </a:r>
            <a:r>
              <a:rPr lang="en-US" dirty="0" smtClean="0"/>
              <a:t>SAT</a:t>
            </a:r>
          </a:p>
          <a:p>
            <a:pPr lvl="1"/>
            <a:r>
              <a:rPr lang="en-US" dirty="0"/>
              <a:t>If </a:t>
            </a:r>
            <a:r>
              <a:rPr lang="en-US" i="1" dirty="0" err="1"/>
              <a:t>Tr</a:t>
            </a:r>
            <a:r>
              <a:rPr lang="en-US" dirty="0"/>
              <a:t> does not contain functions that range over PIDs, then </a:t>
            </a:r>
            <a:r>
              <a:rPr lang="en-US" dirty="0" smtClean="0"/>
              <a:t>VC</a:t>
            </a:r>
            <a:r>
              <a:rPr lang="en-US" baseline="-25000" dirty="0" smtClean="0"/>
              <a:t>2</a:t>
            </a:r>
            <a:r>
              <a:rPr lang="en-US" dirty="0" smtClean="0"/>
              <a:t>(T</a:t>
            </a:r>
            <a:r>
              <a:rPr lang="en-US" dirty="0"/>
              <a:t>) is QF-SAT only if VC(T) admits a solution definable by a </a:t>
            </a:r>
            <a:r>
              <a:rPr lang="en-US" i="1" dirty="0"/>
              <a:t>simple</a:t>
            </a:r>
            <a:r>
              <a:rPr lang="en-US" dirty="0"/>
              <a:t> </a:t>
            </a:r>
            <a:r>
              <a:rPr lang="en-US" dirty="0" smtClean="0"/>
              <a:t>two quantifier </a:t>
            </a:r>
            <a:r>
              <a:rPr lang="en-US" dirty="0"/>
              <a:t>formula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At least 2 quantifiers are “needed” for systems with global guards</a:t>
            </a:r>
          </a:p>
          <a:p>
            <a:pPr lvl="1"/>
            <a:endParaRPr lang="en-US" dirty="0"/>
          </a:p>
          <a:p>
            <a:r>
              <a:rPr lang="en-US" dirty="0" smtClean="0"/>
              <a:t>Extends to </a:t>
            </a:r>
            <a:r>
              <a:rPr lang="en-US" i="1" dirty="0" smtClean="0"/>
              <a:t>k</a:t>
            </a:r>
            <a:r>
              <a:rPr lang="en-US" dirty="0" smtClean="0"/>
              <a:t>-quantifiers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229600" cy="171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3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Ticket Protocol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990600" y="1295400"/>
            <a:ext cx="5410200" cy="2973859"/>
            <a:chOff x="990600" y="1219200"/>
            <a:chExt cx="5410200" cy="2973859"/>
          </a:xfrm>
        </p:grpSpPr>
        <p:sp>
          <p:nvSpPr>
            <p:cNvPr id="4" name="Oval 3"/>
            <p:cNvSpPr/>
            <p:nvPr/>
          </p:nvSpPr>
          <p:spPr bwMode="auto">
            <a:xfrm>
              <a:off x="990600" y="1219200"/>
              <a:ext cx="1447800" cy="990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Thinking</a:t>
              </a: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2432222" y="2209800"/>
              <a:ext cx="1447800" cy="990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Hungry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4038600" y="3202459"/>
              <a:ext cx="1447800" cy="990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Eating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8" name="Curved Connector 7"/>
            <p:cNvCxnSpPr>
              <a:stCxn id="4" idx="6"/>
              <a:endCxn id="5" idx="0"/>
            </p:cNvCxnSpPr>
            <p:nvPr/>
          </p:nvCxnSpPr>
          <p:spPr bwMode="auto">
            <a:xfrm>
              <a:off x="2438400" y="1714500"/>
              <a:ext cx="717722" cy="495300"/>
            </a:xfrm>
            <a:prstGeom prst="curvedConnector2">
              <a:avLst/>
            </a:prstGeom>
            <a:solidFill>
              <a:srgbClr val="5CA1F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Curved Connector 8"/>
            <p:cNvCxnSpPr>
              <a:stCxn id="5" idx="6"/>
              <a:endCxn id="6" idx="0"/>
            </p:cNvCxnSpPr>
            <p:nvPr/>
          </p:nvCxnSpPr>
          <p:spPr bwMode="auto">
            <a:xfrm>
              <a:off x="3880022" y="2705100"/>
              <a:ext cx="882478" cy="497359"/>
            </a:xfrm>
            <a:prstGeom prst="curvedConnector2">
              <a:avLst/>
            </a:prstGeom>
            <a:solidFill>
              <a:srgbClr val="5CA1F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Curved Connector 11"/>
            <p:cNvCxnSpPr>
              <a:stCxn id="6" idx="2"/>
              <a:endCxn id="4" idx="4"/>
            </p:cNvCxnSpPr>
            <p:nvPr/>
          </p:nvCxnSpPr>
          <p:spPr bwMode="auto">
            <a:xfrm rot="10800000">
              <a:off x="1714500" y="2209801"/>
              <a:ext cx="2324100" cy="1487959"/>
            </a:xfrm>
            <a:prstGeom prst="curvedConnector2">
              <a:avLst/>
            </a:prstGeom>
            <a:solidFill>
              <a:srgbClr val="5CA1F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2743200" y="1295400"/>
              <a:ext cx="26731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err="1">
                  <a:latin typeface="Consolas" charset="0"/>
                  <a:ea typeface="Consolas" charset="0"/>
                  <a:cs typeface="Consolas" charset="0"/>
                </a:rPr>
                <a:t>s</a:t>
              </a:r>
              <a:r>
                <a:rPr lang="en-US" sz="1600" dirty="0" err="1" smtClean="0">
                  <a:latin typeface="Consolas" charset="0"/>
                  <a:ea typeface="Consolas" charset="0"/>
                  <a:cs typeface="Consolas" charset="0"/>
                </a:rPr>
                <a:t>elf.t</a:t>
              </a:r>
              <a:r>
                <a:rPr lang="en-US" sz="1600" dirty="0" smtClean="0">
                  <a:latin typeface="Consolas" charset="0"/>
                  <a:ea typeface="Consolas" charset="0"/>
                  <a:cs typeface="Consolas" charset="0"/>
                </a:rPr>
                <a:t>:=ticket ticket:=ticket+1</a:t>
              </a:r>
              <a:endParaRPr lang="en-US" sz="1600" dirty="0">
                <a:latin typeface="Consolas" charset="0"/>
                <a:ea typeface="Consolas" charset="0"/>
                <a:cs typeface="Consolas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67199" y="2480846"/>
              <a:ext cx="21336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>
                  <a:latin typeface="Consolas" charset="0"/>
                  <a:ea typeface="Consolas" charset="0"/>
                  <a:cs typeface="Consolas" charset="0"/>
                </a:rPr>
                <a:t>[</a:t>
              </a:r>
              <a:r>
                <a:rPr lang="en-US" sz="1600" dirty="0" err="1" smtClean="0">
                  <a:latin typeface="Consolas" charset="0"/>
                  <a:ea typeface="Consolas" charset="0"/>
                  <a:cs typeface="Consolas" charset="0"/>
                </a:rPr>
                <a:t>self.t</a:t>
              </a:r>
              <a:r>
                <a:rPr lang="en-US" sz="1600" dirty="0" smtClean="0">
                  <a:latin typeface="Consolas" charset="0"/>
                  <a:ea typeface="Consolas" charset="0"/>
                  <a:cs typeface="Consolas" charset="0"/>
                </a:rPr>
                <a:t>=serving]</a:t>
              </a:r>
              <a:endParaRPr lang="en-US" sz="1600" dirty="0">
                <a:latin typeface="Consolas" charset="0"/>
                <a:ea typeface="Consolas" charset="0"/>
                <a:cs typeface="Consolas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3473" y="3451080"/>
              <a:ext cx="2673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>
                  <a:latin typeface="Consolas" charset="0"/>
                  <a:ea typeface="Consolas" charset="0"/>
                  <a:cs typeface="Consolas" charset="0"/>
                </a:rPr>
                <a:t>s</a:t>
              </a:r>
              <a:r>
                <a:rPr lang="en-US" sz="1600" smtClean="0">
                  <a:latin typeface="Consolas" charset="0"/>
                  <a:ea typeface="Consolas" charset="0"/>
                  <a:cs typeface="Consolas" charset="0"/>
                </a:rPr>
                <a:t>erving:=self.t+1</a:t>
              </a:r>
              <a:endParaRPr lang="en-US" sz="1600" dirty="0">
                <a:latin typeface="Consolas" charset="0"/>
                <a:ea typeface="Consolas" charset="0"/>
                <a:cs typeface="Consolas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7910" y="4778514"/>
            <a:ext cx="60228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INIT: pc=Thinking, ticket=0, serving=0</a:t>
            </a:r>
          </a:p>
          <a:p>
            <a:pPr algn="l"/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BAD: </a:t>
            </a:r>
            <a:r>
              <a:rPr lang="en-US" dirty="0" err="1" smtClean="0">
                <a:latin typeface="Consolas" charset="0"/>
                <a:ea typeface="Consolas" charset="0"/>
                <a:cs typeface="Consolas" charset="0"/>
              </a:rPr>
              <a:t>self.pc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=Eating, </a:t>
            </a:r>
            <a:r>
              <a:rPr lang="en-US" dirty="0" err="1" smtClean="0">
                <a:latin typeface="Consolas" charset="0"/>
                <a:ea typeface="Consolas" charset="0"/>
                <a:cs typeface="Consolas" charset="0"/>
              </a:rPr>
              <a:t>other.pc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=Eating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59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Discovered Invariant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61"/>
            <a:ext cx="9144000" cy="6504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981200"/>
            <a:ext cx="8157357" cy="26352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45529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1524000"/>
            <a:ext cx="8242300" cy="34417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4724400" y="1066800"/>
            <a:ext cx="2286000" cy="681038"/>
          </a:xfrm>
          <a:prstGeom prst="wedgeRoundRectCallout">
            <a:avLst>
              <a:gd name="adj1" fmla="val -53442"/>
              <a:gd name="adj2" fmla="val 11128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Solve for Inductive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Invariant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5108713" y="3698081"/>
            <a:ext cx="1905000" cy="340519"/>
          </a:xfrm>
          <a:prstGeom prst="wedgeRoundRectCallout">
            <a:avLst>
              <a:gd name="adj1" fmla="val -101268"/>
              <a:gd name="adj2" fmla="val -1860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Look for bugs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4372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64257"/>
          </a:xfrm>
        </p:spPr>
        <p:txBody>
          <a:bodyPr/>
          <a:lstStyle/>
          <a:p>
            <a:r>
              <a:rPr lang="en-US" dirty="0" smtClean="0"/>
              <a:t>Symbolic reachability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-Seusss-AB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"/>
            <a:ext cx="7162800" cy="35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5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vs Infinite Number of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40742"/>
            <a:ext cx="8153400" cy="2555258"/>
          </a:xfrm>
        </p:spPr>
        <p:txBody>
          <a:bodyPr/>
          <a:lstStyle/>
          <a:p>
            <a:r>
              <a:rPr lang="en-US" dirty="0" err="1" smtClean="0"/>
              <a:t>Tr</a:t>
            </a:r>
            <a:r>
              <a:rPr lang="en-US" dirty="0" smtClean="0"/>
              <a:t> does not depend on N (number of processes)</a:t>
            </a:r>
          </a:p>
          <a:p>
            <a:r>
              <a:rPr lang="en-US" dirty="0" smtClean="0"/>
              <a:t>Safe for infinitely many </a:t>
            </a:r>
            <a:r>
              <a:rPr lang="en-US" dirty="0" smtClean="0"/>
              <a:t>processes. Invariant is: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Unsafe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for N =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2!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47" y="1143000"/>
            <a:ext cx="7683500" cy="235329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 bwMode="auto">
          <a:xfrm>
            <a:off x="4114800" y="806450"/>
            <a:ext cx="1981200" cy="787400"/>
          </a:xfrm>
          <a:prstGeom prst="wedgeRoundRectCallout">
            <a:avLst>
              <a:gd name="adj1" fmla="val 15233"/>
              <a:gd name="adj2" fmla="val 10682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Init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b[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] and move to pc=D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342204" y="1098550"/>
            <a:ext cx="1981200" cy="990600"/>
          </a:xfrm>
          <a:prstGeom prst="wedgeRoundRectCallout">
            <a:avLst>
              <a:gd name="adj1" fmla="val -13457"/>
              <a:gd name="adj2" fmla="val 8332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Move 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to pc=E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when all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distinctly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init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96" y="4466250"/>
            <a:ext cx="8150678" cy="102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2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Evaluation and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Python-based Implementation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Simple language for specifying concurrent protocols</a:t>
            </a:r>
          </a:p>
          <a:p>
            <a:pPr lvl="1"/>
            <a:r>
              <a:rPr lang="en-US" dirty="0" smtClean="0">
                <a:sym typeface="Wingdings"/>
              </a:rPr>
              <a:t>Local and Universally guarded transitions</a:t>
            </a:r>
          </a:p>
          <a:p>
            <a:pPr lvl="1"/>
            <a:r>
              <a:rPr lang="en-US" dirty="0" smtClean="0">
                <a:sym typeface="Wingdings"/>
              </a:rPr>
              <a:t>Constraints over arrays and integer arithmetic</a:t>
            </a:r>
          </a:p>
          <a:p>
            <a:pPr lvl="1"/>
            <a:r>
              <a:rPr lang="en-US" dirty="0" smtClean="0">
                <a:sym typeface="Wingdings"/>
              </a:rPr>
              <a:t>Reduce to CHC using the rules and solve using Spacer</a:t>
            </a:r>
          </a:p>
          <a:p>
            <a:pPr lvl="1"/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Evaluated on Simple/Tricky Well-Know Protocols</a:t>
            </a:r>
          </a:p>
          <a:p>
            <a:pPr lvl="1"/>
            <a:r>
              <a:rPr lang="en-US" dirty="0" smtClean="0">
                <a:sym typeface="Wingdings"/>
              </a:rPr>
              <a:t>Dining philosophers, bakery1, bakery2, collision avoidance</a:t>
            </a:r>
            <a:r>
              <a:rPr lang="en-US" dirty="0" smtClean="0">
                <a:sym typeface="Wingdings"/>
              </a:rPr>
              <a:t>, ticket</a:t>
            </a:r>
            <a:endParaRPr lang="is-IS" dirty="0" smtClean="0">
              <a:solidFill>
                <a:schemeClr val="accent2">
                  <a:lumMod val="75000"/>
                </a:schemeClr>
              </a:solidFill>
              <a:sym typeface="Wingdings"/>
            </a:endParaRPr>
          </a:p>
          <a:p>
            <a:pPr lvl="1"/>
            <a:r>
              <a:rPr lang="is-IS" dirty="0" smtClean="0">
                <a:sym typeface="Wingdings"/>
              </a:rPr>
              <a:t>Models are pretty close to an implementation </a:t>
            </a:r>
          </a:p>
          <a:p>
            <a:pPr lvl="2"/>
            <a:r>
              <a:rPr lang="is-IS" dirty="0" smtClean="0">
                <a:sym typeface="Wingdings"/>
              </a:rPr>
              <a:t>limit abstraction in modeling, try to make verification hard</a:t>
            </a:r>
          </a:p>
          <a:p>
            <a:pPr lvl="1"/>
            <a:r>
              <a:rPr lang="en-US" dirty="0" smtClean="0">
                <a:sym typeface="Wingdings"/>
              </a:rPr>
              <a:t>Safe inductive invariants computed within seconds</a:t>
            </a:r>
          </a:p>
          <a:p>
            <a:pPr lvl="1"/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98518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Kedar</a:t>
            </a:r>
            <a:r>
              <a:rPr lang="en-US" dirty="0" smtClean="0"/>
              <a:t> </a:t>
            </a:r>
            <a:r>
              <a:rPr lang="en-US" dirty="0" err="1" smtClean="0"/>
              <a:t>Namjoshi</a:t>
            </a:r>
            <a:r>
              <a:rPr lang="en-US" dirty="0" smtClean="0"/>
              <a:t> et al.</a:t>
            </a:r>
          </a:p>
          <a:p>
            <a:pPr lvl="1"/>
            <a:r>
              <a:rPr lang="en-US" dirty="0" smtClean="0"/>
              <a:t>Local Proofs for Global Safety Properties, and many other papers</a:t>
            </a:r>
          </a:p>
          <a:p>
            <a:pPr lvl="1"/>
            <a:r>
              <a:rPr lang="en-US" dirty="0" smtClean="0"/>
              <a:t>systematic derivation of proof rules for </a:t>
            </a:r>
            <a:r>
              <a:rPr lang="en-US" i="1" dirty="0" smtClean="0"/>
              <a:t>concurrent</a:t>
            </a:r>
            <a:r>
              <a:rPr lang="en-US" dirty="0" smtClean="0"/>
              <a:t> systems</a:t>
            </a:r>
          </a:p>
          <a:p>
            <a:pPr lvl="1"/>
            <a:r>
              <a:rPr lang="en-US" dirty="0" smtClean="0"/>
              <a:t>finite state and fixed number of processes</a:t>
            </a:r>
          </a:p>
          <a:p>
            <a:r>
              <a:rPr lang="en-US" dirty="0" err="1" smtClean="0"/>
              <a:t>Andrey</a:t>
            </a:r>
            <a:r>
              <a:rPr lang="en-US" dirty="0" smtClean="0"/>
              <a:t> </a:t>
            </a:r>
            <a:r>
              <a:rPr lang="en-US" dirty="0" err="1" smtClean="0"/>
              <a:t>Rybalchenko</a:t>
            </a:r>
            <a:r>
              <a:rPr lang="en-US" dirty="0" smtClean="0"/>
              <a:t> et al.</a:t>
            </a:r>
          </a:p>
          <a:p>
            <a:pPr lvl="1"/>
            <a:r>
              <a:rPr lang="en-US" dirty="0" smtClean="0"/>
              <a:t>Compositional Verification of Multi-Threaded Programs, and others</a:t>
            </a:r>
          </a:p>
          <a:p>
            <a:pPr lvl="1"/>
            <a:r>
              <a:rPr lang="en-US" dirty="0" smtClean="0"/>
              <a:t>compositional proof rules for concurrent systems are CHC</a:t>
            </a:r>
          </a:p>
          <a:p>
            <a:pPr lvl="1"/>
            <a:r>
              <a:rPr lang="en-US" dirty="0" smtClean="0"/>
              <a:t>infinite state and fixed number of processes</a:t>
            </a:r>
          </a:p>
          <a:p>
            <a:r>
              <a:rPr lang="en-US" dirty="0" smtClean="0"/>
              <a:t>Lenore </a:t>
            </a:r>
            <a:r>
              <a:rPr lang="en-US" dirty="0" err="1" smtClean="0"/>
              <a:t>Zuck</a:t>
            </a:r>
            <a:r>
              <a:rPr lang="en-US" dirty="0" smtClean="0"/>
              <a:t> et al.</a:t>
            </a:r>
          </a:p>
          <a:p>
            <a:pPr lvl="1"/>
            <a:r>
              <a:rPr lang="en-US" dirty="0" smtClean="0"/>
              <a:t>Invisible Invariants</a:t>
            </a:r>
          </a:p>
          <a:p>
            <a:pPr lvl="1"/>
            <a:r>
              <a:rPr lang="en-US" dirty="0" smtClean="0"/>
              <a:t>finite state and parametric number of processes</a:t>
            </a:r>
          </a:p>
          <a:p>
            <a:pPr lvl="1"/>
            <a:r>
              <a:rPr lang="en-US" dirty="0" smtClean="0"/>
              <a:t>finite model theorem for special classes of parametric systems</a:t>
            </a:r>
          </a:p>
          <a:p>
            <a:r>
              <a:rPr lang="en-US" dirty="0" err="1"/>
              <a:t>Nikolaj</a:t>
            </a:r>
            <a:r>
              <a:rPr lang="en-US" dirty="0"/>
              <a:t> </a:t>
            </a:r>
            <a:r>
              <a:rPr lang="en-US" dirty="0" err="1"/>
              <a:t>Bjørner</a:t>
            </a:r>
            <a:r>
              <a:rPr lang="en-US" dirty="0"/>
              <a:t>, Kenneth L. McMillan, </a:t>
            </a:r>
            <a:r>
              <a:rPr lang="en-US" dirty="0" smtClean="0"/>
              <a:t>and </a:t>
            </a:r>
            <a:r>
              <a:rPr lang="en-US" dirty="0" err="1" smtClean="0"/>
              <a:t>Andrey</a:t>
            </a:r>
            <a:r>
              <a:rPr lang="en-US" dirty="0" smtClean="0"/>
              <a:t> </a:t>
            </a:r>
            <a:r>
              <a:rPr lang="en-US" dirty="0" err="1" smtClean="0"/>
              <a:t>Rybalchenko</a:t>
            </a:r>
            <a:endParaRPr lang="en-US" dirty="0"/>
          </a:p>
          <a:p>
            <a:pPr lvl="1"/>
            <a:r>
              <a:rPr lang="en-US" dirty="0" smtClean="0"/>
              <a:t>On </a:t>
            </a:r>
            <a:r>
              <a:rPr lang="en-US" dirty="0"/>
              <a:t>Solving Universally Quantified Horn Clauses. SAS 2013</a:t>
            </a:r>
            <a:r>
              <a:rPr lang="en-US" dirty="0" smtClean="0"/>
              <a:t>: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036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Parameterized Verification == Quantified solutions for CHC</a:t>
            </a:r>
          </a:p>
          <a:p>
            <a:endParaRPr lang="en-US" dirty="0" smtClean="0"/>
          </a:p>
          <a:p>
            <a:r>
              <a:rPr lang="en-US" dirty="0" smtClean="0"/>
              <a:t>Quantifier instantiation to </a:t>
            </a:r>
            <a:r>
              <a:rPr lang="en-US" i="1" dirty="0" smtClean="0"/>
              <a:t>systematically</a:t>
            </a:r>
            <a:r>
              <a:rPr lang="en-US" dirty="0" smtClean="0"/>
              <a:t> derive proof rules for verification of safety properties of parameterized systems </a:t>
            </a:r>
          </a:p>
          <a:p>
            <a:pPr lvl="1"/>
            <a:r>
              <a:rPr lang="en-US" dirty="0" smtClean="0"/>
              <a:t>Parameterized systems definable with SMT-LIB syntax</a:t>
            </a:r>
          </a:p>
          <a:p>
            <a:endParaRPr lang="en-US" dirty="0"/>
          </a:p>
          <a:p>
            <a:r>
              <a:rPr lang="en-US" dirty="0" smtClean="0"/>
              <a:t>Lazy </a:t>
            </a:r>
            <a:r>
              <a:rPr lang="en-US" dirty="0" err="1" smtClean="0"/>
              <a:t>vs</a:t>
            </a:r>
            <a:r>
              <a:rPr lang="en-US" dirty="0" smtClean="0"/>
              <a:t> Eager Quantifier Instantiation</a:t>
            </a:r>
          </a:p>
          <a:p>
            <a:pPr lvl="1"/>
            <a:r>
              <a:rPr lang="en-US" dirty="0" smtClean="0"/>
              <a:t>eager instantiation in this talk</a:t>
            </a:r>
          </a:p>
          <a:p>
            <a:pPr lvl="1"/>
            <a:r>
              <a:rPr lang="en-US" dirty="0" smtClean="0"/>
              <a:t>would be good to extend to lazy / dynamic / model-based instantiation</a:t>
            </a:r>
          </a:p>
          <a:p>
            <a:pPr lvl="1"/>
            <a:endParaRPr lang="en-US" dirty="0"/>
          </a:p>
          <a:p>
            <a:r>
              <a:rPr lang="en-US" dirty="0" smtClean="0"/>
              <a:t>Connections with other work in parameterized verification</a:t>
            </a:r>
          </a:p>
          <a:p>
            <a:pPr lvl="1"/>
            <a:r>
              <a:rPr lang="en-US" dirty="0" smtClean="0"/>
              <a:t>complete instantiation = decidability ?</a:t>
            </a:r>
          </a:p>
          <a:p>
            <a:pPr lvl="1"/>
            <a:r>
              <a:rPr lang="en-US" dirty="0" smtClean="0"/>
              <a:t>relative completeness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22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356" y="368300"/>
            <a:ext cx="7136344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35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09600"/>
            <a:ext cx="4114800" cy="5465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712" y="16002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17526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533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5"/>
            <a:ext cx="9144000" cy="68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76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Symbolic Reachability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= (V,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Init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Tr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Bad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endParaRPr lang="en-US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UNSAFE if and only if there exists a number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 err="1" smtClean="0"/>
              <a:t>s.t.</a:t>
            </a:r>
            <a:endParaRPr lang="en-US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SAFE if and only if there exists a </a:t>
            </a:r>
            <a:r>
              <a:rPr lang="en-US" i="1" dirty="0" smtClean="0"/>
              <a:t>safe inductive invariant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Inv</a:t>
            </a:r>
            <a:r>
              <a:rPr lang="en-US" i="1" dirty="0" smtClean="0"/>
              <a:t> </a:t>
            </a:r>
            <a:r>
              <a:rPr lang="en-US" i="1" dirty="0" err="1" smtClean="0"/>
              <a:t>s.t.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5638800" y="4191000"/>
            <a:ext cx="381000" cy="1066800"/>
          </a:xfrm>
          <a:prstGeom prst="rightBrace">
            <a:avLst>
              <a:gd name="adj1" fmla="val 55205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495800"/>
            <a:ext cx="121121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Inductive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5334000"/>
            <a:ext cx="71227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Safe</a:t>
            </a:r>
            <a:endParaRPr lang="en-US" b="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425700"/>
            <a:ext cx="6731000" cy="927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241800"/>
            <a:ext cx="4140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Constrained Horn Clauses (CHC)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 Constrained Horn Clause (CHC) is a FOL formula of the forms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       </a:t>
            </a:r>
          </a:p>
          <a:p>
            <a:r>
              <a:rPr lang="en-US" sz="2800" dirty="0">
                <a:latin typeface="cmsy10"/>
                <a:ea typeface="cmsy10"/>
                <a:cs typeface="cmsy10"/>
              </a:rPr>
              <a:t>	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/>
              <a:t> V . (</a:t>
            </a:r>
            <a:r>
              <a:rPr lang="en-US" sz="28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Arial"/>
              </a:rPr>
              <a:t>p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[</a:t>
            </a:r>
            <a:r>
              <a:rPr lang="en-US" sz="2800" dirty="0" smtClean="0">
                <a:latin typeface="Arial"/>
              </a:rPr>
              <a:t>X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] </a:t>
            </a:r>
            <a:r>
              <a:rPr lang="en-US" sz="2800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…</a:t>
            </a:r>
            <a:r>
              <a:rPr lang="en-US" sz="2800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Arial"/>
              </a:rPr>
              <a:t>p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[</a:t>
            </a:r>
            <a:r>
              <a:rPr lang="en-US" sz="2800" dirty="0" err="1" smtClean="0">
                <a:latin typeface="Arial"/>
              </a:rPr>
              <a:t>X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] </a:t>
            </a:r>
            <a:r>
              <a:rPr lang="en-US" sz="2800" dirty="0" smtClean="0">
                <a:latin typeface="Symbol"/>
                <a:sym typeface="Symbol"/>
              </a:rPr>
              <a:t>→</a:t>
            </a:r>
            <a:r>
              <a:rPr lang="en-US" sz="2800" dirty="0" smtClean="0"/>
              <a:t> p</a:t>
            </a:r>
            <a:r>
              <a:rPr lang="en-US" sz="2800" baseline="-25000" dirty="0" smtClean="0"/>
              <a:t>n+1</a:t>
            </a:r>
            <a:r>
              <a:rPr lang="en-US" sz="2800" dirty="0" smtClean="0"/>
              <a:t>[X])</a:t>
            </a:r>
          </a:p>
          <a:p>
            <a:r>
              <a:rPr lang="en-US" sz="2800" dirty="0" smtClean="0"/>
              <a:t>         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/>
              <a:t> </a:t>
            </a:r>
            <a:r>
              <a:rPr lang="en-US" sz="2800" dirty="0"/>
              <a:t>V . (</a:t>
            </a:r>
            <a:r>
              <a:rPr lang="en-US" sz="2800" dirty="0" err="1">
                <a:latin typeface="cmmi10"/>
                <a:ea typeface="cmmi10"/>
                <a:cs typeface="cmmi10"/>
              </a:rPr>
              <a:t>Á</a:t>
            </a:r>
            <a:r>
              <a:rPr lang="en-US" sz="2800" dirty="0"/>
              <a:t> </a:t>
            </a:r>
            <a:r>
              <a:rPr lang="en-US" sz="2800" dirty="0" err="1">
                <a:latin typeface="cmsy10"/>
                <a:ea typeface="cmsy10"/>
                <a:cs typeface="cmsy10"/>
              </a:rPr>
              <a:t>Æ</a:t>
            </a:r>
            <a:r>
              <a:rPr lang="en-US" sz="2800" dirty="0"/>
              <a:t> p</a:t>
            </a:r>
            <a:r>
              <a:rPr lang="en-US" sz="2800" baseline="-25000" dirty="0"/>
              <a:t>1</a:t>
            </a:r>
            <a:r>
              <a:rPr lang="en-US" sz="2800" dirty="0"/>
              <a:t>[X</a:t>
            </a:r>
            <a:r>
              <a:rPr lang="en-US" sz="2800" baseline="-25000" dirty="0"/>
              <a:t>1</a:t>
            </a:r>
            <a:r>
              <a:rPr lang="en-US" sz="2800" dirty="0"/>
              <a:t>] </a:t>
            </a:r>
            <a:r>
              <a:rPr lang="en-US" sz="2800" dirty="0" err="1">
                <a:latin typeface="cmsy10"/>
                <a:ea typeface="cmsy10"/>
                <a:cs typeface="cmsy10"/>
              </a:rPr>
              <a:t>Æ</a:t>
            </a:r>
            <a:r>
              <a:rPr lang="en-US" sz="2800" dirty="0">
                <a:latin typeface="cmsy10"/>
                <a:ea typeface="cmsy10"/>
                <a:cs typeface="cmsy10"/>
              </a:rPr>
              <a:t>…</a:t>
            </a:r>
            <a:r>
              <a:rPr lang="en-US" sz="2800" dirty="0" err="1">
                <a:latin typeface="cmsy10"/>
                <a:ea typeface="cmsy10"/>
                <a:cs typeface="cmsy10"/>
              </a:rPr>
              <a:t>Æ</a:t>
            </a:r>
            <a:r>
              <a:rPr lang="en-US" sz="2800" dirty="0"/>
              <a:t> </a:t>
            </a:r>
            <a:r>
              <a:rPr lang="en-US" sz="2800" dirty="0" err="1"/>
              <a:t>p</a:t>
            </a:r>
            <a:r>
              <a:rPr lang="en-US" sz="2800" baseline="-25000" dirty="0" err="1"/>
              <a:t>n</a:t>
            </a:r>
            <a:r>
              <a:rPr lang="en-US" sz="2800" dirty="0"/>
              <a:t>[</a:t>
            </a:r>
            <a:r>
              <a:rPr lang="en-US" sz="2800" dirty="0" err="1"/>
              <a:t>X</a:t>
            </a:r>
            <a:r>
              <a:rPr lang="en-US" sz="2800" baseline="-25000" dirty="0" err="1"/>
              <a:t>n</a:t>
            </a:r>
            <a:r>
              <a:rPr lang="en-US" sz="2800" dirty="0"/>
              <a:t>] </a:t>
            </a:r>
            <a:r>
              <a:rPr lang="en-US" sz="2800" dirty="0">
                <a:latin typeface="Symbol"/>
                <a:sym typeface="Symbol"/>
              </a:rPr>
              <a:t>→</a:t>
            </a:r>
            <a:r>
              <a:rPr lang="en-US" sz="2800" dirty="0"/>
              <a:t> </a:t>
            </a:r>
            <a:r>
              <a:rPr lang="en-US" sz="2800" dirty="0" smtClean="0"/>
              <a:t>false)</a:t>
            </a:r>
          </a:p>
          <a:p>
            <a:r>
              <a:rPr lang="en-US" sz="2800" dirty="0" smtClean="0"/>
              <a:t>where</a:t>
            </a:r>
            <a:endParaRPr lang="en-US" sz="2400" dirty="0" smtClean="0">
              <a:latin typeface="cmmi10"/>
              <a:ea typeface="cmmi10"/>
              <a:cs typeface="cmmi10"/>
            </a:endParaRPr>
          </a:p>
          <a:p>
            <a:pPr lvl="1"/>
            <a:r>
              <a:rPr lang="en-US" sz="24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400" dirty="0" smtClean="0"/>
              <a:t> is a constrained in </a:t>
            </a:r>
            <a:r>
              <a:rPr lang="en-US" sz="2400" dirty="0" smtClean="0">
                <a:ea typeface="cmmi10"/>
                <a:cs typeface="cmmi10"/>
              </a:rPr>
              <a:t>a </a:t>
            </a:r>
            <a:r>
              <a:rPr lang="en-US" sz="2400" dirty="0">
                <a:ea typeface="cmmi10"/>
                <a:cs typeface="cmmi10"/>
              </a:rPr>
              <a:t>background theory </a:t>
            </a:r>
            <a:r>
              <a:rPr lang="en-US" sz="2400" dirty="0" smtClean="0">
                <a:ea typeface="cmmi10"/>
                <a:cs typeface="cmmi10"/>
              </a:rPr>
              <a:t>A</a:t>
            </a:r>
          </a:p>
          <a:p>
            <a:pPr lvl="2"/>
            <a:r>
              <a:rPr lang="en-US" sz="2400" dirty="0" smtClean="0">
                <a:ea typeface="cmmi10"/>
                <a:cs typeface="cmmi10"/>
              </a:rPr>
              <a:t>of </a:t>
            </a:r>
            <a:r>
              <a:rPr lang="en-US" sz="2400" dirty="0">
                <a:ea typeface="cmmi10"/>
                <a:cs typeface="cmmi10"/>
              </a:rPr>
              <a:t>combined theory of Linear Arithmetic, Arrays, Bit-Vectors, …</a:t>
            </a:r>
            <a:endParaRPr lang="en-US" sz="2400" dirty="0" smtClean="0"/>
          </a:p>
          <a:p>
            <a:pPr lvl="1"/>
            <a:r>
              <a:rPr lang="en-US" sz="2400" dirty="0" smtClean="0"/>
              <a:t> </a:t>
            </a:r>
            <a:r>
              <a:rPr lang="en-US" sz="2400" dirty="0" smtClean="0">
                <a:latin typeface="Arial"/>
              </a:rPr>
              <a:t>p</a:t>
            </a:r>
            <a:r>
              <a:rPr lang="en-US" sz="2400" baseline="-25000" dirty="0" smtClean="0">
                <a:latin typeface="Arial"/>
              </a:rPr>
              <a:t>1</a:t>
            </a:r>
            <a:r>
              <a:rPr lang="en-US" sz="2400" dirty="0" smtClean="0"/>
              <a:t>, …, </a:t>
            </a:r>
            <a:r>
              <a:rPr lang="en-US" sz="2400" dirty="0" smtClean="0">
                <a:latin typeface="Arial"/>
              </a:rPr>
              <a:t>p</a:t>
            </a:r>
            <a:r>
              <a:rPr lang="en-US" sz="2400" baseline="-25000" dirty="0" smtClean="0">
                <a:latin typeface="Arial"/>
              </a:rPr>
              <a:t>n+1</a:t>
            </a:r>
            <a:r>
              <a:rPr lang="en-US" sz="2400" dirty="0"/>
              <a:t> </a:t>
            </a:r>
            <a:r>
              <a:rPr lang="en-US" sz="2400" dirty="0" smtClean="0"/>
              <a:t>are n-</a:t>
            </a:r>
            <a:r>
              <a:rPr lang="en-US" sz="2400" dirty="0" err="1" smtClean="0"/>
              <a:t>ary</a:t>
            </a:r>
            <a:r>
              <a:rPr lang="en-US" sz="2400" dirty="0" smtClean="0"/>
              <a:t> predicates</a:t>
            </a:r>
          </a:p>
          <a:p>
            <a:pPr lvl="1"/>
            <a:r>
              <a:rPr lang="en-US" sz="2400" dirty="0" smtClean="0"/>
              <a:t>p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[X] is an application of a predicate to first-order terms</a:t>
            </a:r>
            <a:endParaRPr lang="en-US" sz="24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1972468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Spacer: Solving SMT-constrained CHC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Spacer: a solver for SMT-constrained Horn Clauses</a:t>
            </a:r>
          </a:p>
          <a:p>
            <a:pPr lvl="1"/>
            <a:r>
              <a:rPr lang="en-US" dirty="0" smtClean="0"/>
              <a:t>stand-alone implementation in a fork of Z3</a:t>
            </a:r>
          </a:p>
          <a:p>
            <a:pPr lvl="1"/>
            <a:r>
              <a:rPr lang="en-US" dirty="0" smtClean="0">
                <a:hlinkClick r:id="rId2"/>
              </a:rPr>
              <a:t>http://bitbucket.org/spacer/code</a:t>
            </a:r>
            <a:endParaRPr lang="en-US" dirty="0" smtClean="0"/>
          </a:p>
          <a:p>
            <a:r>
              <a:rPr lang="en-US" dirty="0" smtClean="0"/>
              <a:t>Support for Non-Linear CHC</a:t>
            </a:r>
          </a:p>
          <a:p>
            <a:pPr lvl="1"/>
            <a:r>
              <a:rPr lang="en-US" dirty="0" smtClean="0"/>
              <a:t>model procedure summaries in inter-procedural verification conditions</a:t>
            </a:r>
          </a:p>
          <a:p>
            <a:pPr lvl="1"/>
            <a:r>
              <a:rPr lang="en-US" dirty="0" smtClean="0"/>
              <a:t>model assume-guarantee reasoning</a:t>
            </a:r>
          </a:p>
          <a:p>
            <a:pPr lvl="1"/>
            <a:r>
              <a:rPr lang="en-US" dirty="0" smtClean="0"/>
              <a:t>uses MBP to under-approximate models for finite </a:t>
            </a:r>
            <a:r>
              <a:rPr lang="en-US" dirty="0" err="1" smtClean="0"/>
              <a:t>unfoldings</a:t>
            </a:r>
            <a:r>
              <a:rPr lang="en-US" dirty="0"/>
              <a:t> </a:t>
            </a:r>
            <a:r>
              <a:rPr lang="en-US" dirty="0" smtClean="0"/>
              <a:t>of predicates</a:t>
            </a:r>
          </a:p>
          <a:p>
            <a:pPr lvl="1"/>
            <a:r>
              <a:rPr lang="en-US" dirty="0" smtClean="0"/>
              <a:t>uses MAX-SAT to decide on an unfolding strategy</a:t>
            </a:r>
          </a:p>
          <a:p>
            <a:r>
              <a:rPr lang="en-US" dirty="0" smtClean="0"/>
              <a:t>Supported SMT-Theories</a:t>
            </a:r>
          </a:p>
          <a:p>
            <a:pPr lvl="1"/>
            <a:r>
              <a:rPr lang="en-US" dirty="0" smtClean="0"/>
              <a:t>Best-effort support for arbitrary SMT-theories</a:t>
            </a:r>
          </a:p>
          <a:p>
            <a:pPr lvl="2"/>
            <a:r>
              <a:rPr lang="en-US" dirty="0" smtClean="0"/>
              <a:t>data-structures, bit-vectors, non-linear arithmetic</a:t>
            </a:r>
          </a:p>
          <a:p>
            <a:pPr lvl="1"/>
            <a:r>
              <a:rPr lang="en-US" dirty="0" smtClean="0"/>
              <a:t>Full support for Linear arithmetic (rational and integer)</a:t>
            </a:r>
          </a:p>
          <a:p>
            <a:pPr lvl="1"/>
            <a:r>
              <a:rPr lang="en-US" dirty="0" smtClean="0"/>
              <a:t>Quantifier-free theory of arrays</a:t>
            </a:r>
          </a:p>
          <a:p>
            <a:pPr lvl="2"/>
            <a:r>
              <a:rPr lang="en-US" dirty="0" smtClean="0"/>
              <a:t>only quantifier free models with limited applications of array equality</a:t>
            </a:r>
            <a:endParaRPr lang="en-US" dirty="0"/>
          </a:p>
        </p:txBody>
      </p:sp>
      <p:pic>
        <p:nvPicPr>
          <p:cNvPr id="4" name="Picture 3" descr="zyckeko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4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Abstraction-Refinement in Spacer</a:t>
            </a:r>
            <a:endParaRPr lang="en-US" dirty="0"/>
          </a:p>
        </p:txBody>
      </p:sp>
      <p:sp>
        <p:nvSpPr>
          <p:cNvPr id="6" name="Data 5"/>
          <p:cNvSpPr/>
          <p:nvPr/>
        </p:nvSpPr>
        <p:spPr>
          <a:xfrm>
            <a:off x="3816866" y="916995"/>
            <a:ext cx="1834445" cy="612648"/>
          </a:xfrm>
          <a:prstGeom prst="flowChartInputOutp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b="0" dirty="0" smtClean="0">
                <a:solidFill>
                  <a:srgbClr val="000000"/>
                </a:solidFill>
                <a:latin typeface="Arial"/>
              </a:rPr>
              <a:t>Program</a:t>
            </a:r>
            <a:endParaRPr lang="en-US" sz="18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rocess 6"/>
          <p:cNvSpPr/>
          <p:nvPr/>
        </p:nvSpPr>
        <p:spPr>
          <a:xfrm>
            <a:off x="3689866" y="2144663"/>
            <a:ext cx="1715911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0" dirty="0" smtClean="0">
                <a:solidFill>
                  <a:srgbClr val="000000"/>
                </a:solidFill>
                <a:latin typeface="Arial"/>
              </a:rPr>
              <a:t>Under-Approximate</a:t>
            </a:r>
            <a:endParaRPr lang="en-US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Decision 8"/>
          <p:cNvSpPr/>
          <p:nvPr/>
        </p:nvSpPr>
        <p:spPr>
          <a:xfrm>
            <a:off x="3266533" y="3519308"/>
            <a:ext cx="2582334" cy="1425223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0" dirty="0" smtClean="0">
                <a:solidFill>
                  <a:srgbClr val="000000"/>
                </a:solidFill>
                <a:latin typeface="Arial"/>
              </a:rPr>
              <a:t>Check Safety</a:t>
            </a:r>
            <a:endParaRPr lang="en-US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Decision 9"/>
          <p:cNvSpPr/>
          <p:nvPr/>
        </p:nvSpPr>
        <p:spPr>
          <a:xfrm>
            <a:off x="6455645" y="3763433"/>
            <a:ext cx="2455334" cy="945444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0" dirty="0" smtClean="0">
                <a:solidFill>
                  <a:srgbClr val="000000"/>
                </a:solidFill>
                <a:latin typeface="Arial"/>
              </a:rPr>
              <a:t>Feasible?</a:t>
            </a:r>
            <a:endParaRPr lang="en-US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Decision 11"/>
          <p:cNvSpPr/>
          <p:nvPr/>
        </p:nvSpPr>
        <p:spPr>
          <a:xfrm>
            <a:off x="215712" y="3763433"/>
            <a:ext cx="2455334" cy="945444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0" dirty="0" smtClean="0">
                <a:solidFill>
                  <a:srgbClr val="000000"/>
                </a:solidFill>
                <a:latin typeface="Arial"/>
              </a:rPr>
              <a:t>Feasible?</a:t>
            </a:r>
            <a:endParaRPr lang="en-US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rocess 13"/>
          <p:cNvSpPr/>
          <p:nvPr/>
        </p:nvSpPr>
        <p:spPr>
          <a:xfrm>
            <a:off x="867644" y="2144663"/>
            <a:ext cx="1157111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0" dirty="0" smtClean="0">
                <a:solidFill>
                  <a:srgbClr val="000000"/>
                </a:solidFill>
                <a:latin typeface="Arial"/>
              </a:rPr>
              <a:t>Abstract</a:t>
            </a:r>
            <a:endParaRPr lang="en-US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rocess 14"/>
          <p:cNvSpPr/>
          <p:nvPr/>
        </p:nvSpPr>
        <p:spPr>
          <a:xfrm>
            <a:off x="7104755" y="2144663"/>
            <a:ext cx="1157111" cy="612648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0" dirty="0" smtClean="0">
                <a:solidFill>
                  <a:srgbClr val="000000"/>
                </a:solidFill>
                <a:latin typeface="Arial"/>
              </a:rPr>
              <a:t>Refine</a:t>
            </a:r>
            <a:endParaRPr lang="en-US" b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7" name="Straight Arrow Connector 16"/>
          <p:cNvCxnSpPr>
            <a:stCxn id="6" idx="3"/>
            <a:endCxn id="7" idx="0"/>
          </p:cNvCxnSpPr>
          <p:nvPr/>
        </p:nvCxnSpPr>
        <p:spPr>
          <a:xfrm flipH="1">
            <a:off x="4547822" y="1529643"/>
            <a:ext cx="2822" cy="615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2"/>
            <a:endCxn id="9" idx="0"/>
          </p:cNvCxnSpPr>
          <p:nvPr/>
        </p:nvCxnSpPr>
        <p:spPr>
          <a:xfrm>
            <a:off x="4547822" y="2757311"/>
            <a:ext cx="9878" cy="761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3"/>
            <a:endCxn id="10" idx="1"/>
          </p:cNvCxnSpPr>
          <p:nvPr/>
        </p:nvCxnSpPr>
        <p:spPr>
          <a:xfrm>
            <a:off x="5848867" y="4231920"/>
            <a:ext cx="606778" cy="4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0"/>
            <a:endCxn id="15" idx="2"/>
          </p:cNvCxnSpPr>
          <p:nvPr/>
        </p:nvCxnSpPr>
        <p:spPr>
          <a:xfrm flipH="1" flipV="1">
            <a:off x="7683311" y="2757311"/>
            <a:ext cx="1" cy="1006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1"/>
            <a:endCxn id="7" idx="3"/>
          </p:cNvCxnSpPr>
          <p:nvPr/>
        </p:nvCxnSpPr>
        <p:spPr>
          <a:xfrm flipH="1">
            <a:off x="5405777" y="2450987"/>
            <a:ext cx="16989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1"/>
            <a:endCxn id="12" idx="3"/>
          </p:cNvCxnSpPr>
          <p:nvPr/>
        </p:nvCxnSpPr>
        <p:spPr>
          <a:xfrm flipH="1">
            <a:off x="2671046" y="4231920"/>
            <a:ext cx="595487" cy="4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0"/>
            <a:endCxn id="14" idx="2"/>
          </p:cNvCxnSpPr>
          <p:nvPr/>
        </p:nvCxnSpPr>
        <p:spPr>
          <a:xfrm flipV="1">
            <a:off x="1443379" y="2757311"/>
            <a:ext cx="2821" cy="1006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4" idx="3"/>
            <a:endCxn id="7" idx="1"/>
          </p:cNvCxnSpPr>
          <p:nvPr/>
        </p:nvCxnSpPr>
        <p:spPr>
          <a:xfrm>
            <a:off x="2024755" y="2450987"/>
            <a:ext cx="16651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17315" y="3066534"/>
            <a:ext cx="2950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Proof-Based Abstraction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0" name="Curved Down Arrow 39"/>
          <p:cNvSpPr/>
          <p:nvPr/>
        </p:nvSpPr>
        <p:spPr>
          <a:xfrm rot="10800000">
            <a:off x="2264646" y="2919024"/>
            <a:ext cx="1216152" cy="731520"/>
          </a:xfrm>
          <a:prstGeom prst="curvedDownArrow">
            <a:avLst/>
          </a:prstGeom>
          <a:solidFill>
            <a:schemeClr val="accent3">
              <a:lumMod val="5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Curved Up Arrow 40"/>
          <p:cNvSpPr/>
          <p:nvPr/>
        </p:nvSpPr>
        <p:spPr>
          <a:xfrm>
            <a:off x="5611147" y="2931157"/>
            <a:ext cx="1319578" cy="731521"/>
          </a:xfrm>
          <a:prstGeom prst="curvedUpArrow">
            <a:avLst/>
          </a:prstGeom>
          <a:solidFill>
            <a:schemeClr val="accent2">
              <a:lumMod val="75000"/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61544" y="3072558"/>
            <a:ext cx="1096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CEGAR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1251" y="3080645"/>
            <a:ext cx="51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No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08062" y="3080645"/>
            <a:ext cx="51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No</a:t>
            </a:r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46" name="Picture 3" descr="C:\Documents and Settings\arie\Local Settings\Temporary Internet Files\Content.IE5\CDV5HDAD\MC90044131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00" y="5240867"/>
            <a:ext cx="1219200" cy="1219200"/>
          </a:xfrm>
          <a:prstGeom prst="rect">
            <a:avLst/>
          </a:prstGeom>
          <a:noFill/>
        </p:spPr>
      </p:pic>
      <p:sp>
        <p:nvSpPr>
          <p:cNvPr id="47" name="Multiply 46"/>
          <p:cNvSpPr/>
          <p:nvPr/>
        </p:nvSpPr>
        <p:spPr>
          <a:xfrm>
            <a:off x="7226112" y="5283200"/>
            <a:ext cx="914400" cy="914400"/>
          </a:xfrm>
          <a:prstGeom prst="mathMultiply">
            <a:avLst/>
          </a:prstGeom>
          <a:solidFill>
            <a:srgbClr val="CC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9" name="Straight Arrow Connector 48"/>
          <p:cNvCxnSpPr>
            <a:stCxn id="12" idx="2"/>
            <a:endCxn id="46" idx="0"/>
          </p:cNvCxnSpPr>
          <p:nvPr/>
        </p:nvCxnSpPr>
        <p:spPr>
          <a:xfrm>
            <a:off x="1443379" y="4708877"/>
            <a:ext cx="2821" cy="531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0" idx="2"/>
          </p:cNvCxnSpPr>
          <p:nvPr/>
        </p:nvCxnSpPr>
        <p:spPr>
          <a:xfrm>
            <a:off x="7683312" y="4708877"/>
            <a:ext cx="0" cy="574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7876" y="4759865"/>
            <a:ext cx="603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Yes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03535" y="4759865"/>
            <a:ext cx="603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Yes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19966" y="4367767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Safety Proof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53641" y="4367767"/>
            <a:ext cx="2066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Counterexample</a:t>
            </a:r>
            <a:endParaRPr 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45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(1)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IC3: A SAT-based Hardware Model Checker</a:t>
            </a:r>
          </a:p>
          <a:p>
            <a:pPr lvl="1"/>
            <a:r>
              <a:rPr lang="en-US" dirty="0" smtClean="0"/>
              <a:t>Incremental </a:t>
            </a:r>
            <a:r>
              <a:rPr lang="en-US" dirty="0"/>
              <a:t>Construction </a:t>
            </a:r>
            <a:r>
              <a:rPr lang="en-US" dirty="0" smtClean="0"/>
              <a:t>of Inductive </a:t>
            </a:r>
            <a:r>
              <a:rPr lang="en-US" dirty="0"/>
              <a:t>Clauses for Indubitable Correctness</a:t>
            </a:r>
            <a:endParaRPr lang="en-US" dirty="0" smtClean="0"/>
          </a:p>
          <a:p>
            <a:pPr lvl="1"/>
            <a:r>
              <a:rPr lang="en-US" dirty="0" smtClean="0"/>
              <a:t>A. Bradley: SAT</a:t>
            </a:r>
            <a:r>
              <a:rPr lang="en-US" dirty="0"/>
              <a:t>-Based Model Checking without Unrolling. VMCAI 2011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PDR: Explained and extended the implementation</a:t>
            </a:r>
          </a:p>
          <a:p>
            <a:pPr lvl="1"/>
            <a:r>
              <a:rPr lang="en-US" dirty="0" smtClean="0"/>
              <a:t>Property Directed Reachability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/>
              <a:t>Eén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Mishchenko</a:t>
            </a:r>
            <a:r>
              <a:rPr lang="en-US" dirty="0"/>
              <a:t>, </a:t>
            </a:r>
            <a:r>
              <a:rPr lang="en-US" dirty="0" smtClean="0"/>
              <a:t>R. </a:t>
            </a:r>
            <a:r>
              <a:rPr lang="en-US" dirty="0"/>
              <a:t>K. </a:t>
            </a:r>
            <a:r>
              <a:rPr lang="en-US" dirty="0" err="1" smtClean="0"/>
              <a:t>Brayton</a:t>
            </a:r>
            <a:r>
              <a:rPr lang="en-US" dirty="0" smtClean="0"/>
              <a:t>: Efficient </a:t>
            </a:r>
            <a:r>
              <a:rPr lang="en-US" dirty="0"/>
              <a:t>implementation of property directed reachability. FMCAD </a:t>
            </a:r>
            <a:r>
              <a:rPr lang="en-US" dirty="0" smtClean="0"/>
              <a:t>2011</a:t>
            </a:r>
          </a:p>
          <a:p>
            <a:endParaRPr lang="en-US" dirty="0" smtClean="0"/>
          </a:p>
          <a:p>
            <a:r>
              <a:rPr lang="en-US" b="1" dirty="0" smtClean="0"/>
              <a:t>PDR with Predicate Abstraction (easy extension of IC3/PDR to SMT)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Cimatti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Griggio</a:t>
            </a:r>
            <a:r>
              <a:rPr lang="en-US" dirty="0"/>
              <a:t>, </a:t>
            </a:r>
            <a:r>
              <a:rPr lang="en-US" dirty="0" smtClean="0"/>
              <a:t>S. </a:t>
            </a:r>
            <a:r>
              <a:rPr lang="en-US" dirty="0"/>
              <a:t>Mover, </a:t>
            </a:r>
            <a:r>
              <a:rPr lang="en-US" dirty="0" smtClean="0"/>
              <a:t>St. </a:t>
            </a:r>
            <a:r>
              <a:rPr lang="en-US" dirty="0" err="1" smtClean="0"/>
              <a:t>Tonetta</a:t>
            </a:r>
            <a:r>
              <a:rPr lang="en-US" dirty="0" smtClean="0"/>
              <a:t>: IC3 </a:t>
            </a:r>
            <a:r>
              <a:rPr lang="en-US" dirty="0"/>
              <a:t>Modulo Theories via Implicit Predicate Abstraction. TACAS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/>
              <a:t>J. </a:t>
            </a:r>
            <a:r>
              <a:rPr lang="en-US" dirty="0" err="1"/>
              <a:t>Birgmeier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Bradley, </a:t>
            </a:r>
            <a:r>
              <a:rPr lang="en-US" dirty="0" smtClean="0"/>
              <a:t>G. </a:t>
            </a:r>
            <a:r>
              <a:rPr lang="en-US" dirty="0" err="1" smtClean="0"/>
              <a:t>Weissenbacher</a:t>
            </a:r>
            <a:r>
              <a:rPr lang="en-US" dirty="0" smtClean="0"/>
              <a:t>: Counterexample </a:t>
            </a:r>
            <a:r>
              <a:rPr lang="en-US" dirty="0"/>
              <a:t>to Induction-Guided Abstraction-Refinement (CTIGAR). CAV </a:t>
            </a:r>
            <a:r>
              <a:rPr lang="en-US" dirty="0" smtClean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098911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RIE@C02KN0M1FFRT3PP7" val="5577"/>
  <p:tag name="DEFAULTDISPLAYSOURCE" val="\documentclass{article}&#10;&#10;\pagestyle{empty}&#10;&#10;\begin{document}&#10;&#10;&#10;\end{document}"/>
  <p:tag name="EMBEDFONTS" val="0"/>
</p:tagLst>
</file>

<file path=ppt/theme/theme1.xml><?xml version="1.0" encoding="utf-8"?>
<a:theme xmlns:a="http://schemas.openxmlformats.org/drawingml/2006/main" name="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identity-presentation-fullcolor.potx</Template>
  <TotalTime>19274</TotalTime>
  <Words>1585</Words>
  <Application>Microsoft Macintosh PowerPoint</Application>
  <PresentationFormat>On-screen Show (4:3)</PresentationFormat>
  <Paragraphs>292</Paragraphs>
  <Slides>35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Ayuthaya</vt:lpstr>
      <vt:lpstr>Cambria Math</vt:lpstr>
      <vt:lpstr>cmmi10</vt:lpstr>
      <vt:lpstr>cmsy10</vt:lpstr>
      <vt:lpstr>Consolas</vt:lpstr>
      <vt:lpstr>Gill Sans</vt:lpstr>
      <vt:lpstr>ＭＳ Ｐゴシック</vt:lpstr>
      <vt:lpstr>Symbol</vt:lpstr>
      <vt:lpstr>Times</vt:lpstr>
      <vt:lpstr>Times New Roman</vt:lpstr>
      <vt:lpstr>Wingdings</vt:lpstr>
      <vt:lpstr>Arial</vt:lpstr>
      <vt:lpstr>identity-presentation-fullcolor</vt:lpstr>
      <vt:lpstr>Algorithmic Logic-Based Verification: Parameterized Systems</vt:lpstr>
      <vt:lpstr>Algorithmic Logic-Based Verification</vt:lpstr>
      <vt:lpstr>Symbolic reachability</vt:lpstr>
      <vt:lpstr>PowerPoint Presentation</vt:lpstr>
      <vt:lpstr>Symbolic Reachability Problem</vt:lpstr>
      <vt:lpstr>Constrained Horn Clauses (CHC)</vt:lpstr>
      <vt:lpstr>Spacer: Solving SMT-constrained CHC</vt:lpstr>
      <vt:lpstr>Abstraction-Refinement in Spacer</vt:lpstr>
      <vt:lpstr>IC3, PDR, and Friends (1)</vt:lpstr>
      <vt:lpstr>IC3, PDR, and Friends (2)</vt:lpstr>
      <vt:lpstr>Spacer In Pictures</vt:lpstr>
      <vt:lpstr>Logic-based Algorithmic Verification</vt:lpstr>
      <vt:lpstr>PowerPoint Presentation</vt:lpstr>
      <vt:lpstr>SeaHorn Usage</vt:lpstr>
      <vt:lpstr>SeaHorn Architecture</vt:lpstr>
      <vt:lpstr>Parametrized Symbolic reachability</vt:lpstr>
      <vt:lpstr>What we want to do …</vt:lpstr>
      <vt:lpstr>Parameterized Symbolic Reachability Problem</vt:lpstr>
      <vt:lpstr>A State of a Parameterized System</vt:lpstr>
      <vt:lpstr>Parameterized Symbolic Reachability</vt:lpstr>
      <vt:lpstr>Parameterized vs Non-Parameterized Reachability</vt:lpstr>
      <vt:lpstr>One quantifier    two quantifier</vt:lpstr>
      <vt:lpstr>One Quantifier (Solution)</vt:lpstr>
      <vt:lpstr>How do we get it</vt:lpstr>
      <vt:lpstr>How do we get it</vt:lpstr>
      <vt:lpstr>Two Quantifier Solution</vt:lpstr>
      <vt:lpstr>Ticket Protocol</vt:lpstr>
      <vt:lpstr>Discovered Invariant</vt:lpstr>
      <vt:lpstr>Putting it all together</vt:lpstr>
      <vt:lpstr>Finite vs Infinite Number of Processes</vt:lpstr>
      <vt:lpstr>Evaluation and Implementation</vt:lpstr>
      <vt:lpstr>Related Work</vt:lpstr>
      <vt:lpstr>Conclusion</vt:lpstr>
      <vt:lpstr>PowerPoint Presentation</vt:lpstr>
      <vt:lpstr>PowerPoint Presentation</vt:lpstr>
    </vt:vector>
  </TitlesOfParts>
  <Company>Software Engineering Institute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Presentation (Full Color): Preformatted Design and Template Items</dc:title>
  <dc:creator>Mary Van Tyne</dc:creator>
  <cp:lastModifiedBy>Arie Gurfinkel</cp:lastModifiedBy>
  <cp:revision>286</cp:revision>
  <cp:lastPrinted>2006-06-21T20:45:34Z</cp:lastPrinted>
  <dcterms:created xsi:type="dcterms:W3CDTF">2013-12-16T13:47:47Z</dcterms:created>
  <dcterms:modified xsi:type="dcterms:W3CDTF">2016-10-02T07:49:13Z</dcterms:modified>
</cp:coreProperties>
</file>