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64" r:id="rId1"/>
    <p:sldMasterId id="2147483680" r:id="rId2"/>
  </p:sldMasterIdLst>
  <p:notesMasterIdLst>
    <p:notesMasterId r:id="rId44"/>
  </p:notesMasterIdLst>
  <p:sldIdLst>
    <p:sldId id="256" r:id="rId3"/>
    <p:sldId id="452" r:id="rId4"/>
    <p:sldId id="426" r:id="rId5"/>
    <p:sldId id="406" r:id="rId6"/>
    <p:sldId id="445" r:id="rId7"/>
    <p:sldId id="427" r:id="rId8"/>
    <p:sldId id="428" r:id="rId9"/>
    <p:sldId id="429" r:id="rId10"/>
    <p:sldId id="430" r:id="rId11"/>
    <p:sldId id="431" r:id="rId12"/>
    <p:sldId id="432" r:id="rId13"/>
    <p:sldId id="407" r:id="rId14"/>
    <p:sldId id="409" r:id="rId15"/>
    <p:sldId id="410" r:id="rId16"/>
    <p:sldId id="411" r:id="rId17"/>
    <p:sldId id="376" r:id="rId18"/>
    <p:sldId id="377" r:id="rId19"/>
    <p:sldId id="412" r:id="rId20"/>
    <p:sldId id="413" r:id="rId21"/>
    <p:sldId id="414" r:id="rId22"/>
    <p:sldId id="415" r:id="rId23"/>
    <p:sldId id="418" r:id="rId24"/>
    <p:sldId id="419" r:id="rId25"/>
    <p:sldId id="397" r:id="rId26"/>
    <p:sldId id="433" r:id="rId27"/>
    <p:sldId id="435" r:id="rId28"/>
    <p:sldId id="447" r:id="rId29"/>
    <p:sldId id="449" r:id="rId30"/>
    <p:sldId id="450" r:id="rId31"/>
    <p:sldId id="439" r:id="rId32"/>
    <p:sldId id="440" r:id="rId33"/>
    <p:sldId id="441" r:id="rId34"/>
    <p:sldId id="442" r:id="rId35"/>
    <p:sldId id="444" r:id="rId36"/>
    <p:sldId id="402" r:id="rId37"/>
    <p:sldId id="438" r:id="rId38"/>
    <p:sldId id="453" r:id="rId39"/>
    <p:sldId id="454" r:id="rId40"/>
    <p:sldId id="451" r:id="rId41"/>
    <p:sldId id="268" r:id="rId42"/>
    <p:sldId id="267" r:id="rId43"/>
  </p:sldIdLst>
  <p:sldSz cx="9144000" cy="6858000" type="screen4x3"/>
  <p:notesSz cx="6858000" cy="9144000"/>
  <p:custDataLst>
    <p:tags r:id="rId4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gar Chaki" initials="SJ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8000"/>
    <a:srgbClr val="DE8400"/>
    <a:srgbClr val="FF9900"/>
    <a:srgbClr val="B06900"/>
    <a:srgbClr val="6C7472"/>
    <a:srgbClr val="C9FFCE"/>
    <a:srgbClr val="33CC33"/>
    <a:srgbClr val="FFCC00"/>
    <a:srgbClr val="ECD1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4" autoAdjust="0"/>
    <p:restoredTop sz="94654" autoAdjust="0"/>
  </p:normalViewPr>
  <p:slideViewPr>
    <p:cSldViewPr>
      <p:cViewPr varScale="1">
        <p:scale>
          <a:sx n="112" d="100"/>
          <a:sy n="112" d="100"/>
        </p:scale>
        <p:origin x="-1112" y="-112"/>
      </p:cViewPr>
      <p:guideLst>
        <p:guide orient="horz" pos="2160"/>
        <p:guide pos="2880"/>
      </p:guideLst>
    </p:cSldViewPr>
  </p:slideViewPr>
  <p:outlineViewPr>
    <p:cViewPr>
      <p:scale>
        <a:sx n="33" d="100"/>
        <a:sy n="33" d="100"/>
      </p:scale>
      <p:origin x="0" y="30384"/>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gs" Target="tags/tag1.xml"/><Relationship Id="rId47" Type="http://schemas.openxmlformats.org/officeDocument/2006/relationships/commentAuthors" Target="commentAuthors.xml"/><Relationship Id="rId48" Type="http://schemas.openxmlformats.org/officeDocument/2006/relationships/presProps" Target="presProps.xml"/><Relationship Id="rId49" Type="http://schemas.openxmlformats.org/officeDocument/2006/relationships/viewProps" Target="viewProps.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50" Type="http://schemas.openxmlformats.org/officeDocument/2006/relationships/theme" Target="theme/theme1.xml"/><Relationship Id="rId5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notesMaster" Target="notesMasters/notesMaster1.xml"/><Relationship Id="rId45"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414F95-0454-400F-8F32-9564A6420F72}" type="datetimeFigureOut">
              <a:rPr lang="en-US" smtClean="0"/>
              <a:pPr/>
              <a:t>6/4/13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FE1A95-C5EB-46EB-8C0A-110967F4EC64}" type="slidenum">
              <a:rPr lang="en-US" smtClean="0"/>
              <a:pPr/>
              <a:t>‹#›</a:t>
            </a:fld>
            <a:endParaRPr lang="en-US"/>
          </a:p>
        </p:txBody>
      </p:sp>
    </p:spTree>
    <p:extLst>
      <p:ext uri="{BB962C8B-B14F-4D97-AF65-F5344CB8AC3E}">
        <p14:creationId xmlns:p14="http://schemas.microsoft.com/office/powerpoint/2010/main" val="2668301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4"/>
          <p:cNvSpPr>
            <a:spLocks noGrp="1" noChangeArrowheads="1"/>
          </p:cNvSpPr>
          <p:nvPr>
            <p:ph type="hdr" sz="quarter"/>
          </p:nvPr>
        </p:nvSpPr>
        <p:spPr>
          <a:ln/>
        </p:spPr>
        <p:txBody>
          <a:bodyPr/>
          <a:lstStyle/>
          <a:p>
            <a:r>
              <a:rPr lang="en-US"/>
              <a:t>Linda Northrop</a:t>
            </a:r>
          </a:p>
          <a:p>
            <a:r>
              <a:rPr lang="en-US"/>
              <a:t>Software Product Lines</a:t>
            </a:r>
          </a:p>
        </p:txBody>
      </p:sp>
      <p:sp>
        <p:nvSpPr>
          <p:cNvPr id="5" name="Rectangle 25"/>
          <p:cNvSpPr>
            <a:spLocks noGrp="1" noChangeArrowheads="1"/>
          </p:cNvSpPr>
          <p:nvPr>
            <p:ph type="dt" idx="1"/>
          </p:nvPr>
        </p:nvSpPr>
        <p:spPr>
          <a:ln/>
        </p:spPr>
        <p:txBody>
          <a:bodyPr/>
          <a:lstStyle/>
          <a:p>
            <a:fld id="{7714C061-06BC-4B45-90DB-3968B0D850B7}" type="datetime1">
              <a:rPr lang="en-US"/>
              <a:pPr/>
              <a:t>6/4/13</a:t>
            </a:fld>
            <a:endParaRPr lang="en-US"/>
          </a:p>
        </p:txBody>
      </p:sp>
      <p:sp>
        <p:nvSpPr>
          <p:cNvPr id="923650" name="Rectangle 2"/>
          <p:cNvSpPr>
            <a:spLocks noGrp="1" noRot="1" noChangeAspect="1" noChangeArrowheads="1" noTextEdit="1"/>
          </p:cNvSpPr>
          <p:nvPr>
            <p:ph type="sldImg"/>
          </p:nvPr>
        </p:nvSpPr>
        <p:spPr>
          <a:ln/>
        </p:spPr>
      </p:sp>
      <p:sp>
        <p:nvSpPr>
          <p:cNvPr id="923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4"/>
          <p:cNvSpPr>
            <a:spLocks noGrp="1" noChangeArrowheads="1"/>
          </p:cNvSpPr>
          <p:nvPr>
            <p:ph type="hdr" sz="quarter"/>
          </p:nvPr>
        </p:nvSpPr>
        <p:spPr>
          <a:ln/>
        </p:spPr>
        <p:txBody>
          <a:bodyPr/>
          <a:lstStyle/>
          <a:p>
            <a:r>
              <a:rPr lang="en-US"/>
              <a:t>Linda Northrop</a:t>
            </a:r>
          </a:p>
          <a:p>
            <a:r>
              <a:rPr lang="en-US"/>
              <a:t>Software Product Lines</a:t>
            </a:r>
          </a:p>
        </p:txBody>
      </p:sp>
      <p:sp>
        <p:nvSpPr>
          <p:cNvPr id="5" name="Rectangle 25"/>
          <p:cNvSpPr>
            <a:spLocks noGrp="1" noChangeArrowheads="1"/>
          </p:cNvSpPr>
          <p:nvPr>
            <p:ph type="dt" idx="1"/>
          </p:nvPr>
        </p:nvSpPr>
        <p:spPr>
          <a:ln/>
        </p:spPr>
        <p:txBody>
          <a:bodyPr/>
          <a:lstStyle/>
          <a:p>
            <a:fld id="{7714C061-06BC-4B45-90DB-3968B0D850B7}" type="datetime1">
              <a:rPr lang="en-US"/>
              <a:pPr/>
              <a:t>6/4/13</a:t>
            </a:fld>
            <a:endParaRPr lang="en-US"/>
          </a:p>
        </p:txBody>
      </p:sp>
      <p:sp>
        <p:nvSpPr>
          <p:cNvPr id="923650" name="Rectangle 2"/>
          <p:cNvSpPr>
            <a:spLocks noGrp="1" noRot="1" noChangeAspect="1" noChangeArrowheads="1" noTextEdit="1"/>
          </p:cNvSpPr>
          <p:nvPr>
            <p:ph type="sldImg"/>
          </p:nvPr>
        </p:nvSpPr>
        <p:spPr>
          <a:ln/>
        </p:spPr>
      </p:sp>
      <p:sp>
        <p:nvSpPr>
          <p:cNvPr id="923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8"/>
          <p:cNvSpPr>
            <a:spLocks noGrp="1" noChangeArrowheads="1"/>
          </p:cNvSpPr>
          <p:nvPr>
            <p:ph type="ftr" sz="quarter" idx="4"/>
          </p:nvPr>
        </p:nvSpPr>
        <p:spPr>
          <a:noFill/>
        </p:spPr>
        <p:txBody>
          <a:bodyPr/>
          <a:lstStyle/>
          <a:p>
            <a:r>
              <a:rPr lang="en-US" i="0" dirty="0" smtClean="0">
                <a:latin typeface="Arial" charset="0"/>
                <a:ea typeface="ＭＳ Ｐゴシック"/>
                <a:cs typeface="ＭＳ Ｐゴシック"/>
              </a:rPr>
              <a:t>© 2006 Carnegie Mellon University</a:t>
            </a:r>
          </a:p>
          <a:p>
            <a:pPr algn="l"/>
            <a:r>
              <a:rPr lang="en-US" sz="800" dirty="0" smtClean="0">
                <a:ea typeface="ＭＳ Ｐゴシック"/>
                <a:cs typeface="ＭＳ Ｐゴシック"/>
              </a:rPr>
              <a:t>  </a:t>
            </a:r>
          </a:p>
        </p:txBody>
      </p:sp>
      <p:sp>
        <p:nvSpPr>
          <p:cNvPr id="19458" name="Rectangle 12"/>
          <p:cNvSpPr>
            <a:spLocks noGrp="1" noChangeArrowheads="1"/>
          </p:cNvSpPr>
          <p:nvPr>
            <p:ph type="hdr" sz="quarter"/>
          </p:nvPr>
        </p:nvSpPr>
        <p:spPr>
          <a:noFill/>
        </p:spPr>
        <p:txBody>
          <a:bodyPr/>
          <a:lstStyle/>
          <a:p>
            <a:r>
              <a:rPr lang="en-US" smtClean="0">
                <a:ea typeface="ＭＳ Ｐゴシック"/>
                <a:cs typeface="ＭＳ Ｐゴシック"/>
              </a:rPr>
              <a:t>Presentation Title</a:t>
            </a:r>
          </a:p>
        </p:txBody>
      </p:sp>
      <p:sp>
        <p:nvSpPr>
          <p:cNvPr id="19459" name="Rectangle 13"/>
          <p:cNvSpPr>
            <a:spLocks noGrp="1" noChangeArrowheads="1"/>
          </p:cNvSpPr>
          <p:nvPr>
            <p:ph type="dt" sz="quarter" idx="1"/>
          </p:nvPr>
        </p:nvSpPr>
        <p:spPr>
          <a:noFill/>
        </p:spPr>
        <p:txBody>
          <a:bodyPr/>
          <a:lstStyle/>
          <a:p>
            <a:fld id="{AE3B07EF-C312-4D4F-B049-567ADC4AAEB0}" type="datetime1">
              <a:rPr lang="en-US" smtClean="0">
                <a:ea typeface="ＭＳ Ｐゴシック"/>
                <a:cs typeface="ＭＳ Ｐゴシック"/>
              </a:rPr>
              <a:pPr/>
              <a:t>6/4/13</a:t>
            </a:fld>
            <a:endParaRPr lang="en-US" smtClean="0">
              <a:ea typeface="ＭＳ Ｐゴシック"/>
              <a:cs typeface="ＭＳ Ｐゴシック"/>
            </a:endParaRPr>
          </a:p>
        </p:txBody>
      </p:sp>
      <p:sp>
        <p:nvSpPr>
          <p:cNvPr id="19460" name="Rectangle 2"/>
          <p:cNvSpPr>
            <a:spLocks noGrp="1" noRot="1" noChangeAspect="1" noChangeArrowheads="1" noTextEdit="1"/>
          </p:cNvSpPr>
          <p:nvPr>
            <p:ph type="sldImg"/>
          </p:nvPr>
        </p:nvSpPr>
        <p:spPr>
          <a:ln/>
        </p:spPr>
      </p:sp>
      <p:sp>
        <p:nvSpPr>
          <p:cNvPr id="19461" name="Rectangle 3"/>
          <p:cNvSpPr>
            <a:spLocks noGrp="1" noChangeArrowheads="1"/>
          </p:cNvSpPr>
          <p:nvPr>
            <p:ph type="body" idx="1"/>
          </p:nvPr>
        </p:nvSpPr>
        <p:spPr>
          <a:noFill/>
          <a:ln/>
        </p:spPr>
        <p:txBody>
          <a:bodyPr/>
          <a:lstStyle/>
          <a:p>
            <a:pPr eaLnBrk="1" hangingPunct="1"/>
            <a:endParaRPr lang="en-US" smtClean="0">
              <a:ea typeface="ＭＳ Ｐゴシック"/>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8"/>
          <p:cNvSpPr>
            <a:spLocks noGrp="1" noChangeArrowheads="1"/>
          </p:cNvSpPr>
          <p:nvPr>
            <p:ph type="ftr" sz="quarter" idx="4"/>
          </p:nvPr>
        </p:nvSpPr>
        <p:spPr>
          <a:noFill/>
        </p:spPr>
        <p:txBody>
          <a:bodyPr/>
          <a:lstStyle/>
          <a:p>
            <a:r>
              <a:rPr lang="en-US" i="0" dirty="0" smtClean="0">
                <a:latin typeface="Arial" charset="0"/>
                <a:ea typeface="ＭＳ Ｐゴシック"/>
                <a:cs typeface="ＭＳ Ｐゴシック"/>
              </a:rPr>
              <a:t>© 2006 Carnegie Mellon University</a:t>
            </a:r>
          </a:p>
          <a:p>
            <a:pPr algn="l"/>
            <a:r>
              <a:rPr lang="en-US" sz="800" dirty="0" smtClean="0">
                <a:ea typeface="ＭＳ Ｐゴシック"/>
                <a:cs typeface="ＭＳ Ｐゴシック"/>
              </a:rPr>
              <a:t>  </a:t>
            </a:r>
          </a:p>
        </p:txBody>
      </p:sp>
      <p:sp>
        <p:nvSpPr>
          <p:cNvPr id="31746" name="Rectangle 12"/>
          <p:cNvSpPr>
            <a:spLocks noGrp="1" noChangeArrowheads="1"/>
          </p:cNvSpPr>
          <p:nvPr>
            <p:ph type="hdr" sz="quarter"/>
          </p:nvPr>
        </p:nvSpPr>
        <p:spPr>
          <a:noFill/>
        </p:spPr>
        <p:txBody>
          <a:bodyPr/>
          <a:lstStyle/>
          <a:p>
            <a:r>
              <a:rPr lang="en-US" smtClean="0">
                <a:ea typeface="ＭＳ Ｐゴシック"/>
                <a:cs typeface="ＭＳ Ｐゴシック"/>
              </a:rPr>
              <a:t>Presentation Title</a:t>
            </a:r>
          </a:p>
        </p:txBody>
      </p:sp>
      <p:sp>
        <p:nvSpPr>
          <p:cNvPr id="31747" name="Rectangle 13"/>
          <p:cNvSpPr>
            <a:spLocks noGrp="1" noChangeArrowheads="1"/>
          </p:cNvSpPr>
          <p:nvPr>
            <p:ph type="dt" sz="quarter" idx="1"/>
          </p:nvPr>
        </p:nvSpPr>
        <p:spPr>
          <a:noFill/>
        </p:spPr>
        <p:txBody>
          <a:bodyPr/>
          <a:lstStyle/>
          <a:p>
            <a:fld id="{D2FC7D3B-85B0-4F58-A8F5-9806B8A40772}" type="datetime1">
              <a:rPr lang="en-US" smtClean="0">
                <a:ea typeface="ＭＳ Ｐゴシック"/>
                <a:cs typeface="ＭＳ Ｐゴシック"/>
              </a:rPr>
              <a:pPr/>
              <a:t>6/4/13</a:t>
            </a:fld>
            <a:endParaRPr lang="en-US" smtClean="0">
              <a:ea typeface="ＭＳ Ｐゴシック"/>
              <a:cs typeface="ＭＳ Ｐゴシック"/>
            </a:endParaRPr>
          </a:p>
        </p:txBody>
      </p:sp>
      <p:sp>
        <p:nvSpPr>
          <p:cNvPr id="31748" name="Rectangle 2"/>
          <p:cNvSpPr>
            <a:spLocks noGrp="1" noRot="1" noChangeAspect="1" noChangeArrowheads="1" noTextEdit="1"/>
          </p:cNvSpPr>
          <p:nvPr>
            <p:ph type="sldImg"/>
          </p:nvPr>
        </p:nvSpPr>
        <p:spPr>
          <a:ln/>
        </p:spPr>
      </p:sp>
      <p:sp>
        <p:nvSpPr>
          <p:cNvPr id="31749" name="Rectangle 3"/>
          <p:cNvSpPr>
            <a:spLocks noGrp="1" noChangeArrowheads="1"/>
          </p:cNvSpPr>
          <p:nvPr>
            <p:ph type="body" idx="1"/>
          </p:nvPr>
        </p:nvSpPr>
        <p:spPr>
          <a:noFill/>
          <a:ln/>
        </p:spPr>
        <p:txBody>
          <a:bodyPr/>
          <a:lstStyle/>
          <a:p>
            <a:pPr eaLnBrk="1" hangingPunct="1"/>
            <a:endParaRPr lang="en-US" smtClean="0">
              <a:ea typeface="ＭＳ Ｐゴシック"/>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8"/>
          <p:cNvSpPr>
            <a:spLocks noGrp="1" noChangeArrowheads="1"/>
          </p:cNvSpPr>
          <p:nvPr>
            <p:ph type="ftr" sz="quarter" idx="4"/>
          </p:nvPr>
        </p:nvSpPr>
        <p:spPr>
          <a:noFill/>
        </p:spPr>
        <p:txBody>
          <a:bodyPr/>
          <a:lstStyle/>
          <a:p>
            <a:r>
              <a:rPr lang="en-US" i="0" dirty="0" smtClean="0">
                <a:latin typeface="Arial" charset="0"/>
                <a:ea typeface="ＭＳ Ｐゴシック"/>
                <a:cs typeface="ＭＳ Ｐゴシック"/>
              </a:rPr>
              <a:t>© 2006 Carnegie Mellon University</a:t>
            </a:r>
          </a:p>
          <a:p>
            <a:pPr algn="l"/>
            <a:r>
              <a:rPr lang="en-US" sz="800" dirty="0" smtClean="0">
                <a:ea typeface="ＭＳ Ｐゴシック"/>
                <a:cs typeface="ＭＳ Ｐゴシック"/>
              </a:rPr>
              <a:t>  </a:t>
            </a:r>
          </a:p>
        </p:txBody>
      </p:sp>
      <p:sp>
        <p:nvSpPr>
          <p:cNvPr id="39938" name="Rectangle 12"/>
          <p:cNvSpPr>
            <a:spLocks noGrp="1" noChangeArrowheads="1"/>
          </p:cNvSpPr>
          <p:nvPr>
            <p:ph type="hdr" sz="quarter"/>
          </p:nvPr>
        </p:nvSpPr>
        <p:spPr>
          <a:noFill/>
        </p:spPr>
        <p:txBody>
          <a:bodyPr/>
          <a:lstStyle/>
          <a:p>
            <a:r>
              <a:rPr lang="en-US" smtClean="0">
                <a:ea typeface="ＭＳ Ｐゴシック"/>
                <a:cs typeface="ＭＳ Ｐゴシック"/>
              </a:rPr>
              <a:t>Presentation Title</a:t>
            </a:r>
          </a:p>
        </p:txBody>
      </p:sp>
      <p:sp>
        <p:nvSpPr>
          <p:cNvPr id="39939" name="Rectangle 13"/>
          <p:cNvSpPr>
            <a:spLocks noGrp="1" noChangeArrowheads="1"/>
          </p:cNvSpPr>
          <p:nvPr>
            <p:ph type="dt" sz="quarter" idx="1"/>
          </p:nvPr>
        </p:nvSpPr>
        <p:spPr>
          <a:noFill/>
        </p:spPr>
        <p:txBody>
          <a:bodyPr/>
          <a:lstStyle/>
          <a:p>
            <a:fld id="{E9759CB2-01CD-4819-AC1C-26C3C6F6E8A6}" type="datetime1">
              <a:rPr lang="en-US" smtClean="0">
                <a:ea typeface="ＭＳ Ｐゴシック"/>
                <a:cs typeface="ＭＳ Ｐゴシック"/>
              </a:rPr>
              <a:pPr/>
              <a:t>6/4/13</a:t>
            </a:fld>
            <a:endParaRPr lang="en-US" smtClean="0">
              <a:ea typeface="ＭＳ Ｐゴシック"/>
              <a:cs typeface="ＭＳ Ｐゴシック"/>
            </a:endParaRPr>
          </a:p>
        </p:txBody>
      </p:sp>
      <p:sp>
        <p:nvSpPr>
          <p:cNvPr id="39940" name="Rectangle 2"/>
          <p:cNvSpPr>
            <a:spLocks noGrp="1" noRot="1" noChangeAspect="1" noChangeArrowheads="1" noTextEdit="1"/>
          </p:cNvSpPr>
          <p:nvPr>
            <p:ph type="sldImg"/>
          </p:nvPr>
        </p:nvSpPr>
        <p:spPr>
          <a:ln/>
        </p:spPr>
      </p:sp>
      <p:sp>
        <p:nvSpPr>
          <p:cNvPr id="39941" name="Rectangle 3"/>
          <p:cNvSpPr>
            <a:spLocks noGrp="1" noChangeArrowheads="1"/>
          </p:cNvSpPr>
          <p:nvPr>
            <p:ph type="body" idx="1"/>
          </p:nvPr>
        </p:nvSpPr>
        <p:spPr>
          <a:noFill/>
          <a:ln/>
        </p:spPr>
        <p:txBody>
          <a:bodyPr/>
          <a:lstStyle/>
          <a:p>
            <a:pPr eaLnBrk="1" hangingPunct="1"/>
            <a:endParaRPr lang="en-US" smtClean="0">
              <a:ea typeface="ＭＳ Ｐゴシック"/>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8"/>
          <p:cNvSpPr>
            <a:spLocks noGrp="1" noChangeArrowheads="1"/>
          </p:cNvSpPr>
          <p:nvPr>
            <p:ph type="ftr" sz="quarter" idx="4"/>
          </p:nvPr>
        </p:nvSpPr>
        <p:spPr>
          <a:noFill/>
        </p:spPr>
        <p:txBody>
          <a:bodyPr/>
          <a:lstStyle/>
          <a:p>
            <a:r>
              <a:rPr lang="en-US" i="0" dirty="0" smtClean="0">
                <a:latin typeface="Arial" charset="0"/>
                <a:ea typeface="ＭＳ Ｐゴシック"/>
                <a:cs typeface="ＭＳ Ｐゴシック"/>
              </a:rPr>
              <a:t>© 2006 Carnegie Mellon University</a:t>
            </a:r>
          </a:p>
          <a:p>
            <a:pPr algn="l"/>
            <a:r>
              <a:rPr lang="en-US" sz="800" dirty="0" smtClean="0">
                <a:ea typeface="ＭＳ Ｐゴシック"/>
                <a:cs typeface="ＭＳ Ｐゴシック"/>
              </a:rPr>
              <a:t>  </a:t>
            </a:r>
          </a:p>
        </p:txBody>
      </p:sp>
      <p:sp>
        <p:nvSpPr>
          <p:cNvPr id="39938" name="Rectangle 12"/>
          <p:cNvSpPr>
            <a:spLocks noGrp="1" noChangeArrowheads="1"/>
          </p:cNvSpPr>
          <p:nvPr>
            <p:ph type="hdr" sz="quarter"/>
          </p:nvPr>
        </p:nvSpPr>
        <p:spPr>
          <a:noFill/>
        </p:spPr>
        <p:txBody>
          <a:bodyPr/>
          <a:lstStyle/>
          <a:p>
            <a:r>
              <a:rPr lang="en-US" smtClean="0">
                <a:ea typeface="ＭＳ Ｐゴシック"/>
                <a:cs typeface="ＭＳ Ｐゴシック"/>
              </a:rPr>
              <a:t>Presentation Title</a:t>
            </a:r>
          </a:p>
        </p:txBody>
      </p:sp>
      <p:sp>
        <p:nvSpPr>
          <p:cNvPr id="39939" name="Rectangle 13"/>
          <p:cNvSpPr>
            <a:spLocks noGrp="1" noChangeArrowheads="1"/>
          </p:cNvSpPr>
          <p:nvPr>
            <p:ph type="dt" sz="quarter" idx="1"/>
          </p:nvPr>
        </p:nvSpPr>
        <p:spPr>
          <a:noFill/>
        </p:spPr>
        <p:txBody>
          <a:bodyPr/>
          <a:lstStyle/>
          <a:p>
            <a:fld id="{E9759CB2-01CD-4819-AC1C-26C3C6F6E8A6}" type="datetime1">
              <a:rPr lang="en-US" smtClean="0">
                <a:ea typeface="ＭＳ Ｐゴシック"/>
                <a:cs typeface="ＭＳ Ｐゴシック"/>
              </a:rPr>
              <a:pPr/>
              <a:t>6/4/13</a:t>
            </a:fld>
            <a:endParaRPr lang="en-US" smtClean="0">
              <a:ea typeface="ＭＳ Ｐゴシック"/>
              <a:cs typeface="ＭＳ Ｐゴシック"/>
            </a:endParaRPr>
          </a:p>
        </p:txBody>
      </p:sp>
      <p:sp>
        <p:nvSpPr>
          <p:cNvPr id="39940" name="Rectangle 2"/>
          <p:cNvSpPr>
            <a:spLocks noGrp="1" noRot="1" noChangeAspect="1" noChangeArrowheads="1" noTextEdit="1"/>
          </p:cNvSpPr>
          <p:nvPr>
            <p:ph type="sldImg"/>
          </p:nvPr>
        </p:nvSpPr>
        <p:spPr>
          <a:ln/>
        </p:spPr>
      </p:sp>
      <p:sp>
        <p:nvSpPr>
          <p:cNvPr id="39941" name="Rectangle 3"/>
          <p:cNvSpPr>
            <a:spLocks noGrp="1" noChangeArrowheads="1"/>
          </p:cNvSpPr>
          <p:nvPr>
            <p:ph type="body" idx="1"/>
          </p:nvPr>
        </p:nvSpPr>
        <p:spPr>
          <a:noFill/>
          <a:ln/>
        </p:spPr>
        <p:txBody>
          <a:bodyPr/>
          <a:lstStyle/>
          <a:p>
            <a:pPr eaLnBrk="1" hangingPunct="1"/>
            <a:endParaRPr lang="en-US" smtClean="0">
              <a:ea typeface="ＭＳ Ｐゴシック"/>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8"/>
          <p:cNvSpPr>
            <a:spLocks noGrp="1" noChangeArrowheads="1"/>
          </p:cNvSpPr>
          <p:nvPr>
            <p:ph type="ftr" sz="quarter" idx="4"/>
          </p:nvPr>
        </p:nvSpPr>
        <p:spPr>
          <a:noFill/>
        </p:spPr>
        <p:txBody>
          <a:bodyPr/>
          <a:lstStyle/>
          <a:p>
            <a:r>
              <a:rPr lang="en-US" i="0" dirty="0" smtClean="0">
                <a:latin typeface="Arial" charset="0"/>
                <a:ea typeface="ＭＳ Ｐゴシック"/>
                <a:cs typeface="ＭＳ Ｐゴシック"/>
              </a:rPr>
              <a:t>© 2006 Carnegie Mellon University</a:t>
            </a:r>
          </a:p>
          <a:p>
            <a:pPr algn="l"/>
            <a:r>
              <a:rPr lang="en-US" sz="800" dirty="0" smtClean="0">
                <a:ea typeface="ＭＳ Ｐゴシック"/>
                <a:cs typeface="ＭＳ Ｐゴシック"/>
              </a:rPr>
              <a:t>  </a:t>
            </a:r>
          </a:p>
        </p:txBody>
      </p:sp>
      <p:sp>
        <p:nvSpPr>
          <p:cNvPr id="33794" name="Rectangle 12"/>
          <p:cNvSpPr>
            <a:spLocks noGrp="1" noChangeArrowheads="1"/>
          </p:cNvSpPr>
          <p:nvPr>
            <p:ph type="hdr" sz="quarter"/>
          </p:nvPr>
        </p:nvSpPr>
        <p:spPr>
          <a:noFill/>
        </p:spPr>
        <p:txBody>
          <a:bodyPr/>
          <a:lstStyle/>
          <a:p>
            <a:r>
              <a:rPr lang="en-US" smtClean="0">
                <a:ea typeface="ＭＳ Ｐゴシック"/>
                <a:cs typeface="ＭＳ Ｐゴシック"/>
              </a:rPr>
              <a:t>Presentation Title</a:t>
            </a:r>
          </a:p>
        </p:txBody>
      </p:sp>
      <p:sp>
        <p:nvSpPr>
          <p:cNvPr id="33795" name="Rectangle 13"/>
          <p:cNvSpPr>
            <a:spLocks noGrp="1" noChangeArrowheads="1"/>
          </p:cNvSpPr>
          <p:nvPr>
            <p:ph type="dt" sz="quarter" idx="1"/>
          </p:nvPr>
        </p:nvSpPr>
        <p:spPr>
          <a:noFill/>
        </p:spPr>
        <p:txBody>
          <a:bodyPr/>
          <a:lstStyle/>
          <a:p>
            <a:fld id="{DBA82E54-AC10-42C3-B29A-3BB55DB4C4F3}" type="datetime1">
              <a:rPr lang="en-US" smtClean="0">
                <a:ea typeface="ＭＳ Ｐゴシック"/>
                <a:cs typeface="ＭＳ Ｐゴシック"/>
              </a:rPr>
              <a:pPr/>
              <a:t>6/4/13</a:t>
            </a:fld>
            <a:endParaRPr lang="en-US" smtClean="0">
              <a:ea typeface="ＭＳ Ｐゴシック"/>
              <a:cs typeface="ＭＳ Ｐゴシック"/>
            </a:endParaRPr>
          </a:p>
        </p:txBody>
      </p:sp>
      <p:sp>
        <p:nvSpPr>
          <p:cNvPr id="33796" name="Rectangle 2"/>
          <p:cNvSpPr>
            <a:spLocks noGrp="1" noRot="1" noChangeAspect="1" noChangeArrowheads="1" noTextEdit="1"/>
          </p:cNvSpPr>
          <p:nvPr>
            <p:ph type="sldImg"/>
          </p:nvPr>
        </p:nvSpPr>
        <p:spPr>
          <a:ln/>
        </p:spPr>
      </p:sp>
      <p:sp>
        <p:nvSpPr>
          <p:cNvPr id="33797" name="Rectangle 3"/>
          <p:cNvSpPr>
            <a:spLocks noGrp="1" noChangeArrowheads="1"/>
          </p:cNvSpPr>
          <p:nvPr>
            <p:ph type="body" idx="1"/>
          </p:nvPr>
        </p:nvSpPr>
        <p:spPr>
          <a:noFill/>
          <a:ln/>
        </p:spPr>
        <p:txBody>
          <a:bodyPr/>
          <a:lstStyle/>
          <a:p>
            <a:pPr eaLnBrk="1" hangingPunct="1"/>
            <a:endParaRPr lang="en-US" smtClean="0">
              <a:ea typeface="ＭＳ Ｐゴシック"/>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8"/>
          <p:cNvSpPr>
            <a:spLocks noGrp="1" noChangeArrowheads="1"/>
          </p:cNvSpPr>
          <p:nvPr>
            <p:ph type="ftr" sz="quarter" idx="4"/>
          </p:nvPr>
        </p:nvSpPr>
        <p:spPr>
          <a:noFill/>
        </p:spPr>
        <p:txBody>
          <a:bodyPr/>
          <a:lstStyle/>
          <a:p>
            <a:r>
              <a:rPr lang="en-US" i="0" dirty="0" smtClean="0">
                <a:latin typeface="Arial" charset="0"/>
                <a:ea typeface="ＭＳ Ｐゴシック"/>
                <a:cs typeface="ＭＳ Ｐゴシック"/>
              </a:rPr>
              <a:t>© 2006 Carnegie Mellon University</a:t>
            </a:r>
          </a:p>
          <a:p>
            <a:pPr algn="l"/>
            <a:r>
              <a:rPr lang="en-US" sz="800" dirty="0" smtClean="0">
                <a:ea typeface="ＭＳ Ｐゴシック"/>
                <a:cs typeface="ＭＳ Ｐゴシック"/>
              </a:rPr>
              <a:t>  </a:t>
            </a:r>
          </a:p>
        </p:txBody>
      </p:sp>
      <p:sp>
        <p:nvSpPr>
          <p:cNvPr id="35842" name="Rectangle 12"/>
          <p:cNvSpPr>
            <a:spLocks noGrp="1" noChangeArrowheads="1"/>
          </p:cNvSpPr>
          <p:nvPr>
            <p:ph type="hdr" sz="quarter"/>
          </p:nvPr>
        </p:nvSpPr>
        <p:spPr>
          <a:noFill/>
        </p:spPr>
        <p:txBody>
          <a:bodyPr/>
          <a:lstStyle/>
          <a:p>
            <a:r>
              <a:rPr lang="en-US" smtClean="0">
                <a:ea typeface="ＭＳ Ｐゴシック"/>
                <a:cs typeface="ＭＳ Ｐゴシック"/>
              </a:rPr>
              <a:t>Presentation Title</a:t>
            </a:r>
          </a:p>
        </p:txBody>
      </p:sp>
      <p:sp>
        <p:nvSpPr>
          <p:cNvPr id="35843" name="Rectangle 13"/>
          <p:cNvSpPr>
            <a:spLocks noGrp="1" noChangeArrowheads="1"/>
          </p:cNvSpPr>
          <p:nvPr>
            <p:ph type="dt" sz="quarter" idx="1"/>
          </p:nvPr>
        </p:nvSpPr>
        <p:spPr>
          <a:noFill/>
        </p:spPr>
        <p:txBody>
          <a:bodyPr/>
          <a:lstStyle/>
          <a:p>
            <a:fld id="{EDDF2D31-81D9-4F58-98A7-3863D22410D6}" type="datetime1">
              <a:rPr lang="en-US" smtClean="0">
                <a:ea typeface="ＭＳ Ｐゴシック"/>
                <a:cs typeface="ＭＳ Ｐゴシック"/>
              </a:rPr>
              <a:pPr/>
              <a:t>6/4/13</a:t>
            </a:fld>
            <a:endParaRPr lang="en-US" smtClean="0">
              <a:ea typeface="ＭＳ Ｐゴシック"/>
              <a:cs typeface="ＭＳ Ｐゴシック"/>
            </a:endParaRPr>
          </a:p>
        </p:txBody>
      </p:sp>
      <p:sp>
        <p:nvSpPr>
          <p:cNvPr id="35844" name="Rectangle 2"/>
          <p:cNvSpPr>
            <a:spLocks noGrp="1" noRot="1" noChangeAspect="1" noChangeArrowheads="1" noTextEdit="1"/>
          </p:cNvSpPr>
          <p:nvPr>
            <p:ph type="sldImg"/>
          </p:nvPr>
        </p:nvSpPr>
        <p:spPr>
          <a:ln/>
        </p:spPr>
      </p:sp>
      <p:sp>
        <p:nvSpPr>
          <p:cNvPr id="35845" name="Rectangle 3"/>
          <p:cNvSpPr>
            <a:spLocks noGrp="1" noChangeArrowheads="1"/>
          </p:cNvSpPr>
          <p:nvPr>
            <p:ph type="body" idx="1"/>
          </p:nvPr>
        </p:nvSpPr>
        <p:spPr>
          <a:noFill/>
          <a:ln/>
        </p:spPr>
        <p:txBody>
          <a:bodyPr/>
          <a:lstStyle/>
          <a:p>
            <a:pPr eaLnBrk="1" hangingPunct="1"/>
            <a:endParaRPr lang="en-US" smtClean="0">
              <a:ea typeface="ＭＳ Ｐゴシック"/>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8"/>
          <p:cNvSpPr>
            <a:spLocks noGrp="1" noChangeArrowheads="1"/>
          </p:cNvSpPr>
          <p:nvPr>
            <p:ph type="ftr" sz="quarter" idx="4"/>
          </p:nvPr>
        </p:nvSpPr>
        <p:spPr>
          <a:noFill/>
        </p:spPr>
        <p:txBody>
          <a:bodyPr/>
          <a:lstStyle/>
          <a:p>
            <a:r>
              <a:rPr lang="en-US" i="0" dirty="0" smtClean="0">
                <a:latin typeface="Arial" charset="0"/>
                <a:ea typeface="ＭＳ Ｐゴシック"/>
                <a:cs typeface="ＭＳ Ｐゴシック"/>
              </a:rPr>
              <a:t>© 2006 Carnegie Mellon University</a:t>
            </a:r>
          </a:p>
          <a:p>
            <a:pPr algn="l"/>
            <a:r>
              <a:rPr lang="en-US" sz="800" dirty="0" smtClean="0">
                <a:ea typeface="ＭＳ Ｐゴシック"/>
                <a:cs typeface="ＭＳ Ｐゴシック"/>
              </a:rPr>
              <a:t>  </a:t>
            </a:r>
          </a:p>
        </p:txBody>
      </p:sp>
      <p:sp>
        <p:nvSpPr>
          <p:cNvPr id="37890" name="Rectangle 12"/>
          <p:cNvSpPr>
            <a:spLocks noGrp="1" noChangeArrowheads="1"/>
          </p:cNvSpPr>
          <p:nvPr>
            <p:ph type="hdr" sz="quarter"/>
          </p:nvPr>
        </p:nvSpPr>
        <p:spPr>
          <a:noFill/>
        </p:spPr>
        <p:txBody>
          <a:bodyPr/>
          <a:lstStyle/>
          <a:p>
            <a:r>
              <a:rPr lang="en-US" smtClean="0">
                <a:ea typeface="ＭＳ Ｐゴシック"/>
                <a:cs typeface="ＭＳ Ｐゴシック"/>
              </a:rPr>
              <a:t>Presentation Title</a:t>
            </a:r>
          </a:p>
        </p:txBody>
      </p:sp>
      <p:sp>
        <p:nvSpPr>
          <p:cNvPr id="37891" name="Rectangle 13"/>
          <p:cNvSpPr>
            <a:spLocks noGrp="1" noChangeArrowheads="1"/>
          </p:cNvSpPr>
          <p:nvPr>
            <p:ph type="dt" sz="quarter" idx="1"/>
          </p:nvPr>
        </p:nvSpPr>
        <p:spPr>
          <a:noFill/>
        </p:spPr>
        <p:txBody>
          <a:bodyPr/>
          <a:lstStyle/>
          <a:p>
            <a:fld id="{85178D58-99A3-447E-B363-113C10F7DA47}" type="datetime1">
              <a:rPr lang="en-US" smtClean="0">
                <a:ea typeface="ＭＳ Ｐゴシック"/>
                <a:cs typeface="ＭＳ Ｐゴシック"/>
              </a:rPr>
              <a:pPr/>
              <a:t>6/4/13</a:t>
            </a:fld>
            <a:endParaRPr lang="en-US" smtClean="0">
              <a:ea typeface="ＭＳ Ｐゴシック"/>
              <a:cs typeface="ＭＳ Ｐゴシック"/>
            </a:endParaRPr>
          </a:p>
        </p:txBody>
      </p:sp>
      <p:sp>
        <p:nvSpPr>
          <p:cNvPr id="37892" name="Rectangle 2"/>
          <p:cNvSpPr>
            <a:spLocks noGrp="1" noRot="1" noChangeAspect="1" noChangeArrowheads="1" noTextEdit="1"/>
          </p:cNvSpPr>
          <p:nvPr>
            <p:ph type="sldImg"/>
          </p:nvPr>
        </p:nvSpPr>
        <p:spPr>
          <a:ln/>
        </p:spPr>
      </p:sp>
      <p:sp>
        <p:nvSpPr>
          <p:cNvPr id="37893" name="Rectangle 3"/>
          <p:cNvSpPr>
            <a:spLocks noGrp="1" noChangeArrowheads="1"/>
          </p:cNvSpPr>
          <p:nvPr>
            <p:ph type="body" idx="1"/>
          </p:nvPr>
        </p:nvSpPr>
        <p:spPr>
          <a:noFill/>
          <a:ln/>
        </p:spPr>
        <p:txBody>
          <a:bodyPr/>
          <a:lstStyle/>
          <a:p>
            <a:pPr eaLnBrk="1" hangingPunct="1"/>
            <a:endParaRPr lang="en-US" smtClean="0">
              <a:ea typeface="ＭＳ Ｐゴシック"/>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9CCFC02-D717-44F3-96CD-224E2F867C41}" type="slidenum">
              <a:rPr lang="en-US" smtClean="0"/>
              <a:pPr>
                <a:defRPr/>
              </a:pPr>
              <a:t>32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w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wmf"/></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solidFill>
          <a:srgbClr val="3C4F82"/>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dt" sz="half" idx="2"/>
          </p:nvPr>
        </p:nvSpPr>
        <p:spPr/>
        <p:txBody>
          <a:bodyPr/>
          <a:lstStyle>
            <a:lvl1pPr>
              <a:defRPr/>
            </a:lvl1pPr>
          </a:lstStyle>
          <a:p>
            <a:endParaRPr lang="en-US"/>
          </a:p>
        </p:txBody>
      </p:sp>
      <p:sp>
        <p:nvSpPr>
          <p:cNvPr id="3075" name="Rectangle 3"/>
          <p:cNvSpPr>
            <a:spLocks noChangeArrowheads="1"/>
          </p:cNvSpPr>
          <p:nvPr userDrawn="1"/>
        </p:nvSpPr>
        <p:spPr bwMode="auto">
          <a:xfrm>
            <a:off x="0" y="6151563"/>
            <a:ext cx="9144000" cy="706437"/>
          </a:xfrm>
          <a:prstGeom prst="rect">
            <a:avLst/>
          </a:prstGeom>
          <a:solidFill>
            <a:srgbClr val="000000"/>
          </a:solidFill>
          <a:ln w="9525">
            <a:noFill/>
            <a:miter lim="800000"/>
            <a:headEnd/>
            <a:tailEnd/>
          </a:ln>
          <a:effectLst/>
        </p:spPr>
        <p:txBody>
          <a:bodyPr lIns="0" tIns="0" rIns="0" bIns="0" anchor="ctr">
            <a:spAutoFit/>
          </a:bodyPr>
          <a:lstStyle/>
          <a:p>
            <a:endParaRPr lang="en-US"/>
          </a:p>
        </p:txBody>
      </p:sp>
      <p:sp>
        <p:nvSpPr>
          <p:cNvPr id="3084" name="Rectangle 12"/>
          <p:cNvSpPr>
            <a:spLocks noGrp="1" noChangeArrowheads="1"/>
          </p:cNvSpPr>
          <p:nvPr>
            <p:ph type="ctrTitle"/>
          </p:nvPr>
        </p:nvSpPr>
        <p:spPr bwMode="white">
          <a:xfrm>
            <a:off x="4267200" y="2293938"/>
            <a:ext cx="4267200" cy="1143000"/>
          </a:xfrm>
        </p:spPr>
        <p:txBody>
          <a:bodyPr lIns="91428" tIns="45714" rIns="91428" bIns="45714"/>
          <a:lstStyle>
            <a:lvl1pPr>
              <a:lnSpc>
                <a:spcPct val="100000"/>
              </a:lnSpc>
              <a:defRPr sz="2200">
                <a:solidFill>
                  <a:schemeClr val="bg1"/>
                </a:solidFill>
              </a:defRPr>
            </a:lvl1pPr>
          </a:lstStyle>
          <a:p>
            <a:r>
              <a:rPr lang="en-US" smtClean="0"/>
              <a:t>Click to edit Master title style</a:t>
            </a:r>
            <a:endParaRPr lang="en-US"/>
          </a:p>
        </p:txBody>
      </p:sp>
      <p:sp>
        <p:nvSpPr>
          <p:cNvPr id="3085" name="Rectangle 13"/>
          <p:cNvSpPr>
            <a:spLocks noGrp="1" noChangeArrowheads="1"/>
          </p:cNvSpPr>
          <p:nvPr>
            <p:ph type="subTitle" idx="1"/>
          </p:nvPr>
        </p:nvSpPr>
        <p:spPr bwMode="white">
          <a:xfrm>
            <a:off x="4267200" y="3894138"/>
            <a:ext cx="4267200" cy="1751012"/>
          </a:xfrm>
        </p:spPr>
        <p:txBody>
          <a:bodyPr lIns="91428" tIns="45714" rIns="91428" bIns="45714"/>
          <a:lstStyle>
            <a:lvl1pPr>
              <a:spcAft>
                <a:spcPct val="0"/>
              </a:spcAft>
              <a:defRPr sz="1800">
                <a:solidFill>
                  <a:schemeClr val="bg1"/>
                </a:solidFill>
              </a:defRPr>
            </a:lvl1pPr>
          </a:lstStyle>
          <a:p>
            <a:r>
              <a:rPr lang="en-US" smtClean="0"/>
              <a:t>Click to edit Master subtitle style</a:t>
            </a:r>
            <a:endParaRPr lang="en-US"/>
          </a:p>
        </p:txBody>
      </p:sp>
      <p:sp>
        <p:nvSpPr>
          <p:cNvPr id="3097" name="Rectangle 25"/>
          <p:cNvSpPr>
            <a:spLocks noChangeArrowheads="1"/>
          </p:cNvSpPr>
          <p:nvPr userDrawn="1"/>
        </p:nvSpPr>
        <p:spPr bwMode="white">
          <a:xfrm>
            <a:off x="7210425" y="6408738"/>
            <a:ext cx="1665288" cy="212873"/>
          </a:xfrm>
          <a:prstGeom prst="rect">
            <a:avLst/>
          </a:prstGeom>
          <a:noFill/>
          <a:ln w="9525">
            <a:noFill/>
            <a:miter lim="800000"/>
            <a:headEnd/>
            <a:tailEnd/>
          </a:ln>
          <a:effectLst/>
        </p:spPr>
        <p:txBody>
          <a:bodyPr lIns="0" tIns="0" rIns="91428" bIns="45714">
            <a:spAutoFit/>
          </a:bodyPr>
          <a:lstStyle/>
          <a:p>
            <a:pPr algn="l" eaLnBrk="0" hangingPunct="0">
              <a:lnSpc>
                <a:spcPts val="1300"/>
              </a:lnSpc>
              <a:spcBef>
                <a:spcPct val="0"/>
              </a:spcBef>
            </a:pPr>
            <a:r>
              <a:rPr lang="en-US" sz="700" dirty="0">
                <a:solidFill>
                  <a:schemeClr val="bg1"/>
                </a:solidFill>
              </a:rPr>
              <a:t>© </a:t>
            </a:r>
            <a:r>
              <a:rPr lang="en-US" sz="700" dirty="0" smtClean="0">
                <a:solidFill>
                  <a:schemeClr val="bg1"/>
                </a:solidFill>
              </a:rPr>
              <a:t>2013</a:t>
            </a:r>
            <a:r>
              <a:rPr lang="en-US" sz="700" baseline="0" dirty="0" smtClean="0">
                <a:solidFill>
                  <a:schemeClr val="bg1"/>
                </a:solidFill>
              </a:rPr>
              <a:t> </a:t>
            </a:r>
            <a:r>
              <a:rPr lang="en-US" sz="700" dirty="0" smtClean="0">
                <a:solidFill>
                  <a:schemeClr val="bg1"/>
                </a:solidFill>
              </a:rPr>
              <a:t>Carnegie </a:t>
            </a:r>
            <a:r>
              <a:rPr lang="en-US" sz="700" dirty="0">
                <a:solidFill>
                  <a:schemeClr val="bg1"/>
                </a:solidFill>
              </a:rPr>
              <a:t>Mellon University</a:t>
            </a:r>
          </a:p>
        </p:txBody>
      </p:sp>
      <p:grpSp>
        <p:nvGrpSpPr>
          <p:cNvPr id="2" name="Group 49"/>
          <p:cNvGrpSpPr>
            <a:grpSpLocks/>
          </p:cNvGrpSpPr>
          <p:nvPr userDrawn="1"/>
        </p:nvGrpSpPr>
        <p:grpSpPr bwMode="auto">
          <a:xfrm>
            <a:off x="26988" y="23813"/>
            <a:ext cx="4057650" cy="6094412"/>
            <a:chOff x="17" y="15"/>
            <a:chExt cx="2728" cy="3839"/>
          </a:xfrm>
        </p:grpSpPr>
        <p:sp>
          <p:nvSpPr>
            <p:cNvPr id="3110" name="Freeform 38"/>
            <p:cNvSpPr>
              <a:spLocks/>
            </p:cNvSpPr>
            <p:nvPr userDrawn="1"/>
          </p:nvSpPr>
          <p:spPr bwMode="auto">
            <a:xfrm>
              <a:off x="17" y="2179"/>
              <a:ext cx="1004" cy="98"/>
            </a:xfrm>
            <a:custGeom>
              <a:avLst/>
              <a:gdLst/>
              <a:ahLst/>
              <a:cxnLst>
                <a:cxn ang="0">
                  <a:pos x="1004" y="0"/>
                </a:cxn>
                <a:cxn ang="0">
                  <a:pos x="0" y="0"/>
                </a:cxn>
                <a:cxn ang="0">
                  <a:pos x="0" y="98"/>
                </a:cxn>
                <a:cxn ang="0">
                  <a:pos x="906" y="98"/>
                </a:cxn>
                <a:cxn ang="0">
                  <a:pos x="1004" y="0"/>
                </a:cxn>
              </a:cxnLst>
              <a:rect l="0" t="0" r="r" b="b"/>
              <a:pathLst>
                <a:path w="1004" h="98">
                  <a:moveTo>
                    <a:pt x="1004" y="0"/>
                  </a:moveTo>
                  <a:lnTo>
                    <a:pt x="0" y="0"/>
                  </a:lnTo>
                  <a:lnTo>
                    <a:pt x="0" y="98"/>
                  </a:lnTo>
                  <a:lnTo>
                    <a:pt x="906" y="98"/>
                  </a:lnTo>
                  <a:lnTo>
                    <a:pt x="1004" y="0"/>
                  </a:lnTo>
                  <a:close/>
                </a:path>
              </a:pathLst>
            </a:custGeom>
            <a:solidFill>
              <a:srgbClr val="506697"/>
            </a:solidFill>
            <a:ln w="14351">
              <a:noFill/>
              <a:prstDash val="solid"/>
              <a:round/>
              <a:headEnd/>
              <a:tailEnd/>
            </a:ln>
          </p:spPr>
          <p:txBody>
            <a:bodyPr/>
            <a:lstStyle/>
            <a:p>
              <a:endParaRPr lang="en-US"/>
            </a:p>
          </p:txBody>
        </p:sp>
        <p:sp>
          <p:nvSpPr>
            <p:cNvPr id="3111" name="Freeform 39"/>
            <p:cNvSpPr>
              <a:spLocks/>
            </p:cNvSpPr>
            <p:nvPr userDrawn="1"/>
          </p:nvSpPr>
          <p:spPr bwMode="auto">
            <a:xfrm>
              <a:off x="17" y="1011"/>
              <a:ext cx="409" cy="98"/>
            </a:xfrm>
            <a:custGeom>
              <a:avLst/>
              <a:gdLst/>
              <a:ahLst/>
              <a:cxnLst>
                <a:cxn ang="0">
                  <a:pos x="311" y="0"/>
                </a:cxn>
                <a:cxn ang="0">
                  <a:pos x="0" y="0"/>
                </a:cxn>
                <a:cxn ang="0">
                  <a:pos x="0" y="98"/>
                </a:cxn>
                <a:cxn ang="0">
                  <a:pos x="409" y="98"/>
                </a:cxn>
                <a:cxn ang="0">
                  <a:pos x="311" y="0"/>
                </a:cxn>
              </a:cxnLst>
              <a:rect l="0" t="0" r="r" b="b"/>
              <a:pathLst>
                <a:path w="409" h="98">
                  <a:moveTo>
                    <a:pt x="311" y="0"/>
                  </a:moveTo>
                  <a:lnTo>
                    <a:pt x="0" y="0"/>
                  </a:lnTo>
                  <a:lnTo>
                    <a:pt x="0" y="98"/>
                  </a:lnTo>
                  <a:lnTo>
                    <a:pt x="409" y="98"/>
                  </a:lnTo>
                  <a:lnTo>
                    <a:pt x="311" y="0"/>
                  </a:lnTo>
                  <a:close/>
                </a:path>
              </a:pathLst>
            </a:custGeom>
            <a:solidFill>
              <a:srgbClr val="506697"/>
            </a:solidFill>
            <a:ln w="14351">
              <a:noFill/>
              <a:prstDash val="solid"/>
              <a:round/>
              <a:headEnd/>
              <a:tailEnd/>
            </a:ln>
          </p:spPr>
          <p:txBody>
            <a:bodyPr/>
            <a:lstStyle/>
            <a:p>
              <a:endParaRPr lang="en-US"/>
            </a:p>
          </p:txBody>
        </p:sp>
        <p:sp>
          <p:nvSpPr>
            <p:cNvPr id="3112" name="Freeform 40"/>
            <p:cNvSpPr>
              <a:spLocks/>
            </p:cNvSpPr>
            <p:nvPr userDrawn="1"/>
          </p:nvSpPr>
          <p:spPr bwMode="auto">
            <a:xfrm>
              <a:off x="17" y="2775"/>
              <a:ext cx="418" cy="107"/>
            </a:xfrm>
            <a:custGeom>
              <a:avLst/>
              <a:gdLst/>
              <a:ahLst/>
              <a:cxnLst>
                <a:cxn ang="0">
                  <a:pos x="418" y="0"/>
                </a:cxn>
                <a:cxn ang="0">
                  <a:pos x="0" y="0"/>
                </a:cxn>
                <a:cxn ang="0">
                  <a:pos x="0" y="107"/>
                </a:cxn>
                <a:cxn ang="0">
                  <a:pos x="311" y="107"/>
                </a:cxn>
                <a:cxn ang="0">
                  <a:pos x="418" y="0"/>
                </a:cxn>
              </a:cxnLst>
              <a:rect l="0" t="0" r="r" b="b"/>
              <a:pathLst>
                <a:path w="418" h="107">
                  <a:moveTo>
                    <a:pt x="418" y="0"/>
                  </a:moveTo>
                  <a:lnTo>
                    <a:pt x="0" y="0"/>
                  </a:lnTo>
                  <a:lnTo>
                    <a:pt x="0" y="107"/>
                  </a:lnTo>
                  <a:lnTo>
                    <a:pt x="311" y="107"/>
                  </a:lnTo>
                  <a:lnTo>
                    <a:pt x="418" y="0"/>
                  </a:lnTo>
                  <a:close/>
                </a:path>
              </a:pathLst>
            </a:custGeom>
            <a:solidFill>
              <a:srgbClr val="506697"/>
            </a:solidFill>
            <a:ln w="14351">
              <a:noFill/>
              <a:prstDash val="solid"/>
              <a:round/>
              <a:headEnd/>
              <a:tailEnd/>
            </a:ln>
          </p:spPr>
          <p:txBody>
            <a:bodyPr/>
            <a:lstStyle/>
            <a:p>
              <a:endParaRPr lang="en-US"/>
            </a:p>
          </p:txBody>
        </p:sp>
        <p:sp>
          <p:nvSpPr>
            <p:cNvPr id="3113" name="Freeform 41"/>
            <p:cNvSpPr>
              <a:spLocks/>
            </p:cNvSpPr>
            <p:nvPr userDrawn="1"/>
          </p:nvSpPr>
          <p:spPr bwMode="auto">
            <a:xfrm>
              <a:off x="17" y="1591"/>
              <a:ext cx="1004" cy="98"/>
            </a:xfrm>
            <a:custGeom>
              <a:avLst/>
              <a:gdLst/>
              <a:ahLst/>
              <a:cxnLst>
                <a:cxn ang="0">
                  <a:pos x="906" y="0"/>
                </a:cxn>
                <a:cxn ang="0">
                  <a:pos x="0" y="0"/>
                </a:cxn>
                <a:cxn ang="0">
                  <a:pos x="0" y="98"/>
                </a:cxn>
                <a:cxn ang="0">
                  <a:pos x="1004" y="98"/>
                </a:cxn>
                <a:cxn ang="0">
                  <a:pos x="906" y="0"/>
                </a:cxn>
              </a:cxnLst>
              <a:rect l="0" t="0" r="r" b="b"/>
              <a:pathLst>
                <a:path w="1004" h="98">
                  <a:moveTo>
                    <a:pt x="906" y="0"/>
                  </a:moveTo>
                  <a:lnTo>
                    <a:pt x="0" y="0"/>
                  </a:lnTo>
                  <a:lnTo>
                    <a:pt x="0" y="98"/>
                  </a:lnTo>
                  <a:lnTo>
                    <a:pt x="1004" y="98"/>
                  </a:lnTo>
                  <a:lnTo>
                    <a:pt x="906" y="0"/>
                  </a:lnTo>
                  <a:close/>
                </a:path>
              </a:pathLst>
            </a:custGeom>
            <a:solidFill>
              <a:srgbClr val="506697"/>
            </a:solidFill>
            <a:ln w="14351">
              <a:noFill/>
              <a:prstDash val="solid"/>
              <a:round/>
              <a:headEnd/>
              <a:tailEnd/>
            </a:ln>
          </p:spPr>
          <p:txBody>
            <a:bodyPr/>
            <a:lstStyle/>
            <a:p>
              <a:endParaRPr lang="en-US"/>
            </a:p>
          </p:txBody>
        </p:sp>
        <p:sp>
          <p:nvSpPr>
            <p:cNvPr id="3114" name="Freeform 42"/>
            <p:cNvSpPr>
              <a:spLocks/>
            </p:cNvSpPr>
            <p:nvPr userDrawn="1"/>
          </p:nvSpPr>
          <p:spPr bwMode="auto">
            <a:xfrm>
              <a:off x="17" y="1216"/>
              <a:ext cx="2266" cy="285"/>
            </a:xfrm>
            <a:custGeom>
              <a:avLst/>
              <a:gdLst/>
              <a:ahLst/>
              <a:cxnLst>
                <a:cxn ang="0">
                  <a:pos x="0" y="285"/>
                </a:cxn>
                <a:cxn ang="0">
                  <a:pos x="2266" y="285"/>
                </a:cxn>
                <a:cxn ang="0">
                  <a:pos x="1982" y="0"/>
                </a:cxn>
                <a:cxn ang="0">
                  <a:pos x="0" y="0"/>
                </a:cxn>
                <a:cxn ang="0">
                  <a:pos x="0" y="285"/>
                </a:cxn>
              </a:cxnLst>
              <a:rect l="0" t="0" r="r" b="b"/>
              <a:pathLst>
                <a:path w="2266" h="285">
                  <a:moveTo>
                    <a:pt x="0" y="285"/>
                  </a:moveTo>
                  <a:lnTo>
                    <a:pt x="2266" y="285"/>
                  </a:lnTo>
                  <a:lnTo>
                    <a:pt x="1982" y="0"/>
                  </a:lnTo>
                  <a:lnTo>
                    <a:pt x="0" y="0"/>
                  </a:lnTo>
                  <a:lnTo>
                    <a:pt x="0" y="285"/>
                  </a:lnTo>
                  <a:close/>
                </a:path>
              </a:pathLst>
            </a:custGeom>
            <a:solidFill>
              <a:srgbClr val="506697"/>
            </a:solidFill>
            <a:ln w="14351">
              <a:noFill/>
              <a:prstDash val="solid"/>
              <a:round/>
              <a:headEnd/>
              <a:tailEnd/>
            </a:ln>
          </p:spPr>
          <p:txBody>
            <a:bodyPr/>
            <a:lstStyle/>
            <a:p>
              <a:endParaRPr lang="en-US"/>
            </a:p>
          </p:txBody>
        </p:sp>
        <p:sp>
          <p:nvSpPr>
            <p:cNvPr id="3115" name="Freeform 43"/>
            <p:cNvSpPr>
              <a:spLocks/>
            </p:cNvSpPr>
            <p:nvPr userDrawn="1"/>
          </p:nvSpPr>
          <p:spPr bwMode="auto">
            <a:xfrm>
              <a:off x="17" y="2383"/>
              <a:ext cx="2275" cy="285"/>
            </a:xfrm>
            <a:custGeom>
              <a:avLst/>
              <a:gdLst/>
              <a:ahLst/>
              <a:cxnLst>
                <a:cxn ang="0">
                  <a:pos x="0" y="285"/>
                </a:cxn>
                <a:cxn ang="0">
                  <a:pos x="1991" y="285"/>
                </a:cxn>
                <a:cxn ang="0">
                  <a:pos x="2275" y="0"/>
                </a:cxn>
                <a:cxn ang="0">
                  <a:pos x="0" y="0"/>
                </a:cxn>
                <a:cxn ang="0">
                  <a:pos x="0" y="285"/>
                </a:cxn>
              </a:cxnLst>
              <a:rect l="0" t="0" r="r" b="b"/>
              <a:pathLst>
                <a:path w="2275" h="285">
                  <a:moveTo>
                    <a:pt x="0" y="285"/>
                  </a:moveTo>
                  <a:lnTo>
                    <a:pt x="1991" y="285"/>
                  </a:lnTo>
                  <a:lnTo>
                    <a:pt x="2275" y="0"/>
                  </a:lnTo>
                  <a:lnTo>
                    <a:pt x="0" y="0"/>
                  </a:lnTo>
                  <a:lnTo>
                    <a:pt x="0" y="285"/>
                  </a:lnTo>
                  <a:close/>
                </a:path>
              </a:pathLst>
            </a:custGeom>
            <a:solidFill>
              <a:srgbClr val="506697"/>
            </a:solidFill>
            <a:ln w="14351">
              <a:noFill/>
              <a:prstDash val="solid"/>
              <a:round/>
              <a:headEnd/>
              <a:tailEnd/>
            </a:ln>
          </p:spPr>
          <p:txBody>
            <a:bodyPr/>
            <a:lstStyle/>
            <a:p>
              <a:endParaRPr lang="en-US"/>
            </a:p>
          </p:txBody>
        </p:sp>
        <p:sp>
          <p:nvSpPr>
            <p:cNvPr id="3116" name="Freeform 44"/>
            <p:cNvSpPr>
              <a:spLocks/>
            </p:cNvSpPr>
            <p:nvPr userDrawn="1"/>
          </p:nvSpPr>
          <p:spPr bwMode="auto">
            <a:xfrm>
              <a:off x="17" y="1796"/>
              <a:ext cx="2728" cy="285"/>
            </a:xfrm>
            <a:custGeom>
              <a:avLst/>
              <a:gdLst/>
              <a:ahLst/>
              <a:cxnLst>
                <a:cxn ang="0">
                  <a:pos x="2586" y="0"/>
                </a:cxn>
                <a:cxn ang="0">
                  <a:pos x="0" y="0"/>
                </a:cxn>
                <a:cxn ang="0">
                  <a:pos x="0" y="285"/>
                </a:cxn>
                <a:cxn ang="0">
                  <a:pos x="2586" y="285"/>
                </a:cxn>
                <a:cxn ang="0">
                  <a:pos x="2728" y="142"/>
                </a:cxn>
                <a:cxn ang="0">
                  <a:pos x="2586" y="0"/>
                </a:cxn>
              </a:cxnLst>
              <a:rect l="0" t="0" r="r" b="b"/>
              <a:pathLst>
                <a:path w="2728" h="285">
                  <a:moveTo>
                    <a:pt x="2586" y="0"/>
                  </a:moveTo>
                  <a:lnTo>
                    <a:pt x="0" y="0"/>
                  </a:lnTo>
                  <a:lnTo>
                    <a:pt x="0" y="285"/>
                  </a:lnTo>
                  <a:lnTo>
                    <a:pt x="2586" y="285"/>
                  </a:lnTo>
                  <a:lnTo>
                    <a:pt x="2728" y="142"/>
                  </a:lnTo>
                  <a:lnTo>
                    <a:pt x="2586" y="0"/>
                  </a:lnTo>
                  <a:close/>
                </a:path>
              </a:pathLst>
            </a:custGeom>
            <a:solidFill>
              <a:srgbClr val="506697"/>
            </a:solidFill>
            <a:ln w="14351">
              <a:noFill/>
              <a:prstDash val="solid"/>
              <a:round/>
              <a:headEnd/>
              <a:tailEnd/>
            </a:ln>
          </p:spPr>
          <p:txBody>
            <a:bodyPr/>
            <a:lstStyle/>
            <a:p>
              <a:endParaRPr lang="en-US"/>
            </a:p>
          </p:txBody>
        </p:sp>
        <p:sp>
          <p:nvSpPr>
            <p:cNvPr id="3117" name="Freeform 45"/>
            <p:cNvSpPr>
              <a:spLocks/>
            </p:cNvSpPr>
            <p:nvPr userDrawn="1"/>
          </p:nvSpPr>
          <p:spPr bwMode="auto">
            <a:xfrm>
              <a:off x="17" y="2979"/>
              <a:ext cx="1671" cy="285"/>
            </a:xfrm>
            <a:custGeom>
              <a:avLst/>
              <a:gdLst/>
              <a:ahLst/>
              <a:cxnLst>
                <a:cxn ang="0">
                  <a:pos x="0" y="285"/>
                </a:cxn>
                <a:cxn ang="0">
                  <a:pos x="1386" y="285"/>
                </a:cxn>
                <a:cxn ang="0">
                  <a:pos x="1671" y="0"/>
                </a:cxn>
                <a:cxn ang="0">
                  <a:pos x="0" y="0"/>
                </a:cxn>
                <a:cxn ang="0">
                  <a:pos x="0" y="285"/>
                </a:cxn>
              </a:cxnLst>
              <a:rect l="0" t="0" r="r" b="b"/>
              <a:pathLst>
                <a:path w="1671" h="285">
                  <a:moveTo>
                    <a:pt x="0" y="285"/>
                  </a:moveTo>
                  <a:lnTo>
                    <a:pt x="1386" y="285"/>
                  </a:lnTo>
                  <a:lnTo>
                    <a:pt x="1671" y="0"/>
                  </a:lnTo>
                  <a:lnTo>
                    <a:pt x="0" y="0"/>
                  </a:lnTo>
                  <a:lnTo>
                    <a:pt x="0" y="285"/>
                  </a:lnTo>
                  <a:close/>
                </a:path>
              </a:pathLst>
            </a:custGeom>
            <a:solidFill>
              <a:srgbClr val="506697"/>
            </a:solidFill>
            <a:ln w="14351">
              <a:noFill/>
              <a:prstDash val="solid"/>
              <a:round/>
              <a:headEnd/>
              <a:tailEnd/>
            </a:ln>
          </p:spPr>
          <p:txBody>
            <a:bodyPr/>
            <a:lstStyle/>
            <a:p>
              <a:endParaRPr lang="en-US"/>
            </a:p>
          </p:txBody>
        </p:sp>
        <p:sp>
          <p:nvSpPr>
            <p:cNvPr id="3118" name="Freeform 46"/>
            <p:cNvSpPr>
              <a:spLocks/>
            </p:cNvSpPr>
            <p:nvPr userDrawn="1"/>
          </p:nvSpPr>
          <p:spPr bwMode="auto">
            <a:xfrm>
              <a:off x="17" y="3570"/>
              <a:ext cx="1066" cy="284"/>
            </a:xfrm>
            <a:custGeom>
              <a:avLst/>
              <a:gdLst/>
              <a:ahLst/>
              <a:cxnLst>
                <a:cxn ang="0">
                  <a:pos x="0" y="284"/>
                </a:cxn>
                <a:cxn ang="0">
                  <a:pos x="782" y="284"/>
                </a:cxn>
                <a:cxn ang="0">
                  <a:pos x="1066" y="0"/>
                </a:cxn>
                <a:cxn ang="0">
                  <a:pos x="0" y="0"/>
                </a:cxn>
                <a:cxn ang="0">
                  <a:pos x="0" y="284"/>
                </a:cxn>
              </a:cxnLst>
              <a:rect l="0" t="0" r="r" b="b"/>
              <a:pathLst>
                <a:path w="1066" h="284">
                  <a:moveTo>
                    <a:pt x="0" y="284"/>
                  </a:moveTo>
                  <a:lnTo>
                    <a:pt x="782" y="284"/>
                  </a:lnTo>
                  <a:lnTo>
                    <a:pt x="1066" y="0"/>
                  </a:lnTo>
                  <a:lnTo>
                    <a:pt x="0" y="0"/>
                  </a:lnTo>
                  <a:lnTo>
                    <a:pt x="0" y="284"/>
                  </a:lnTo>
                  <a:close/>
                </a:path>
              </a:pathLst>
            </a:custGeom>
            <a:solidFill>
              <a:srgbClr val="506697"/>
            </a:solidFill>
            <a:ln w="14351">
              <a:noFill/>
              <a:prstDash val="solid"/>
              <a:round/>
              <a:headEnd/>
              <a:tailEnd/>
            </a:ln>
          </p:spPr>
          <p:txBody>
            <a:bodyPr/>
            <a:lstStyle/>
            <a:p>
              <a:endParaRPr lang="en-US"/>
            </a:p>
          </p:txBody>
        </p:sp>
        <p:sp>
          <p:nvSpPr>
            <p:cNvPr id="3119" name="Freeform 47"/>
            <p:cNvSpPr>
              <a:spLocks/>
            </p:cNvSpPr>
            <p:nvPr userDrawn="1"/>
          </p:nvSpPr>
          <p:spPr bwMode="auto">
            <a:xfrm>
              <a:off x="17" y="15"/>
              <a:ext cx="1084" cy="285"/>
            </a:xfrm>
            <a:custGeom>
              <a:avLst/>
              <a:gdLst/>
              <a:ahLst/>
              <a:cxnLst>
                <a:cxn ang="0">
                  <a:pos x="0" y="285"/>
                </a:cxn>
                <a:cxn ang="0">
                  <a:pos x="1084" y="285"/>
                </a:cxn>
                <a:cxn ang="0">
                  <a:pos x="800" y="0"/>
                </a:cxn>
                <a:cxn ang="0">
                  <a:pos x="0" y="0"/>
                </a:cxn>
                <a:cxn ang="0">
                  <a:pos x="0" y="285"/>
                </a:cxn>
              </a:cxnLst>
              <a:rect l="0" t="0" r="r" b="b"/>
              <a:pathLst>
                <a:path w="1084" h="285">
                  <a:moveTo>
                    <a:pt x="0" y="285"/>
                  </a:moveTo>
                  <a:lnTo>
                    <a:pt x="1084" y="285"/>
                  </a:lnTo>
                  <a:lnTo>
                    <a:pt x="800" y="0"/>
                  </a:lnTo>
                  <a:lnTo>
                    <a:pt x="0" y="0"/>
                  </a:lnTo>
                  <a:lnTo>
                    <a:pt x="0" y="285"/>
                  </a:lnTo>
                  <a:close/>
                </a:path>
              </a:pathLst>
            </a:custGeom>
            <a:solidFill>
              <a:srgbClr val="506697"/>
            </a:solidFill>
            <a:ln w="14351">
              <a:noFill/>
              <a:prstDash val="solid"/>
              <a:round/>
              <a:headEnd/>
              <a:tailEnd/>
            </a:ln>
          </p:spPr>
          <p:txBody>
            <a:bodyPr/>
            <a:lstStyle/>
            <a:p>
              <a:endParaRPr lang="en-US"/>
            </a:p>
          </p:txBody>
        </p:sp>
        <p:sp>
          <p:nvSpPr>
            <p:cNvPr id="3120" name="Freeform 48"/>
            <p:cNvSpPr>
              <a:spLocks/>
            </p:cNvSpPr>
            <p:nvPr userDrawn="1"/>
          </p:nvSpPr>
          <p:spPr bwMode="auto">
            <a:xfrm>
              <a:off x="17" y="611"/>
              <a:ext cx="1680" cy="285"/>
            </a:xfrm>
            <a:custGeom>
              <a:avLst/>
              <a:gdLst/>
              <a:ahLst/>
              <a:cxnLst>
                <a:cxn ang="0">
                  <a:pos x="0" y="285"/>
                </a:cxn>
                <a:cxn ang="0">
                  <a:pos x="1680" y="285"/>
                </a:cxn>
                <a:cxn ang="0">
                  <a:pos x="1395" y="0"/>
                </a:cxn>
                <a:cxn ang="0">
                  <a:pos x="0" y="0"/>
                </a:cxn>
                <a:cxn ang="0">
                  <a:pos x="0" y="285"/>
                </a:cxn>
              </a:cxnLst>
              <a:rect l="0" t="0" r="r" b="b"/>
              <a:pathLst>
                <a:path w="1680" h="285">
                  <a:moveTo>
                    <a:pt x="0" y="285"/>
                  </a:moveTo>
                  <a:lnTo>
                    <a:pt x="1680" y="285"/>
                  </a:lnTo>
                  <a:lnTo>
                    <a:pt x="1395" y="0"/>
                  </a:lnTo>
                  <a:lnTo>
                    <a:pt x="0" y="0"/>
                  </a:lnTo>
                  <a:lnTo>
                    <a:pt x="0" y="285"/>
                  </a:lnTo>
                  <a:close/>
                </a:path>
              </a:pathLst>
            </a:custGeom>
            <a:solidFill>
              <a:srgbClr val="506697"/>
            </a:solidFill>
            <a:ln w="14351">
              <a:noFill/>
              <a:prstDash val="solid"/>
              <a:round/>
              <a:headEnd/>
              <a:tailEnd/>
            </a:ln>
          </p:spPr>
          <p:txBody>
            <a:bodyPr/>
            <a:lstStyle/>
            <a:p>
              <a:endParaRPr lang="en-US"/>
            </a:p>
          </p:txBody>
        </p:sp>
      </p:grpSp>
      <p:pic>
        <p:nvPicPr>
          <p:cNvPr id="3122" name="Picture 50" descr="SEI_CMU_1Line_White"/>
          <p:cNvPicPr>
            <a:picLocks noChangeAspect="1" noChangeArrowheads="1"/>
          </p:cNvPicPr>
          <p:nvPr userDrawn="1"/>
        </p:nvPicPr>
        <p:blipFill>
          <a:blip r:embed="rId2" cstate="print"/>
          <a:srcRect/>
          <a:stretch>
            <a:fillRect/>
          </a:stretch>
        </p:blipFill>
        <p:spPr bwMode="auto">
          <a:xfrm>
            <a:off x="438150" y="6338888"/>
            <a:ext cx="5581650" cy="346075"/>
          </a:xfrm>
          <a:prstGeom prst="rect">
            <a:avLst/>
          </a:prstGeom>
          <a:noFill/>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422275"/>
            <a:ext cx="2038350" cy="5673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422275"/>
            <a:ext cx="5962650" cy="5673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22275"/>
            <a:ext cx="8153400" cy="384175"/>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533400" y="1295400"/>
            <a:ext cx="4000500" cy="4800600"/>
          </a:xfrm>
        </p:spPr>
        <p:txBody>
          <a:bodyPr/>
          <a:lstStyle/>
          <a:p>
            <a:r>
              <a:rPr lang="en-US" smtClean="0"/>
              <a:t>Click icon to add chart</a:t>
            </a:r>
            <a:endParaRPr lang="en-US"/>
          </a:p>
        </p:txBody>
      </p:sp>
      <p:sp>
        <p:nvSpPr>
          <p:cNvPr id="4" name="Text Placeholder 3"/>
          <p:cNvSpPr>
            <a:spLocks noGrp="1"/>
          </p:cNvSpPr>
          <p:nvPr>
            <p:ph type="body" sz="half" idx="2"/>
          </p:nvPr>
        </p:nvSpPr>
        <p:spPr>
          <a:xfrm>
            <a:off x="4686300" y="1295400"/>
            <a:ext cx="40005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9988"/>
            <a:ext cx="1905000" cy="455612"/>
          </a:xfrm>
        </p:spPr>
        <p:txBody>
          <a:bodyPr/>
          <a:lstStyle>
            <a:lvl1pPr>
              <a:defRPr/>
            </a:lvl1pPr>
          </a:lstStyle>
          <a:p>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0" y="685800"/>
            <a:ext cx="4495800" cy="579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685800"/>
            <a:ext cx="4495800" cy="2819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657600"/>
            <a:ext cx="4495800" cy="2819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0"/>
            <a:ext cx="9144000" cy="609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0" y="685800"/>
            <a:ext cx="4495800" cy="2819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685800"/>
            <a:ext cx="4495800" cy="2819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0" y="3657600"/>
            <a:ext cx="4495800" cy="2819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657600"/>
            <a:ext cx="4495800" cy="2819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solidFill>
          <a:srgbClr val="3C4F82"/>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dt" sz="half" idx="2"/>
          </p:nvPr>
        </p:nvSpPr>
        <p:spPr/>
        <p:txBody>
          <a:bodyPr/>
          <a:lstStyle>
            <a:lvl1pPr>
              <a:defRPr/>
            </a:lvl1pPr>
          </a:lstStyle>
          <a:p>
            <a:endParaRPr lang="en-US"/>
          </a:p>
        </p:txBody>
      </p:sp>
      <p:sp>
        <p:nvSpPr>
          <p:cNvPr id="3075" name="Rectangle 3"/>
          <p:cNvSpPr>
            <a:spLocks noChangeArrowheads="1"/>
          </p:cNvSpPr>
          <p:nvPr userDrawn="1"/>
        </p:nvSpPr>
        <p:spPr bwMode="auto">
          <a:xfrm>
            <a:off x="0" y="6151563"/>
            <a:ext cx="9144000" cy="706437"/>
          </a:xfrm>
          <a:prstGeom prst="rect">
            <a:avLst/>
          </a:prstGeom>
          <a:solidFill>
            <a:srgbClr val="000000"/>
          </a:solidFill>
          <a:ln w="9525">
            <a:noFill/>
            <a:miter lim="800000"/>
            <a:headEnd/>
            <a:tailEnd/>
          </a:ln>
          <a:effectLst/>
        </p:spPr>
        <p:txBody>
          <a:bodyPr lIns="0" tIns="0" rIns="0" bIns="0" anchor="ctr">
            <a:spAutoFit/>
          </a:bodyPr>
          <a:lstStyle/>
          <a:p>
            <a:endParaRPr lang="en-US"/>
          </a:p>
        </p:txBody>
      </p:sp>
      <p:sp>
        <p:nvSpPr>
          <p:cNvPr id="3084" name="Rectangle 12"/>
          <p:cNvSpPr>
            <a:spLocks noGrp="1" noChangeArrowheads="1"/>
          </p:cNvSpPr>
          <p:nvPr>
            <p:ph type="ctrTitle"/>
          </p:nvPr>
        </p:nvSpPr>
        <p:spPr bwMode="white">
          <a:xfrm>
            <a:off x="4267200" y="2293938"/>
            <a:ext cx="4267200" cy="1143000"/>
          </a:xfrm>
        </p:spPr>
        <p:txBody>
          <a:bodyPr lIns="91428" tIns="45714" rIns="91428" bIns="45714"/>
          <a:lstStyle>
            <a:lvl1pPr>
              <a:lnSpc>
                <a:spcPct val="100000"/>
              </a:lnSpc>
              <a:defRPr sz="2200">
                <a:solidFill>
                  <a:schemeClr val="bg1"/>
                </a:solidFill>
              </a:defRPr>
            </a:lvl1pPr>
          </a:lstStyle>
          <a:p>
            <a:r>
              <a:rPr lang="en-US" smtClean="0"/>
              <a:t>Click to edit Master title style</a:t>
            </a:r>
            <a:endParaRPr lang="en-US"/>
          </a:p>
        </p:txBody>
      </p:sp>
      <p:sp>
        <p:nvSpPr>
          <p:cNvPr id="3085" name="Rectangle 13"/>
          <p:cNvSpPr>
            <a:spLocks noGrp="1" noChangeArrowheads="1"/>
          </p:cNvSpPr>
          <p:nvPr>
            <p:ph type="subTitle" idx="1"/>
          </p:nvPr>
        </p:nvSpPr>
        <p:spPr bwMode="white">
          <a:xfrm>
            <a:off x="4267200" y="3894138"/>
            <a:ext cx="4267200" cy="1751012"/>
          </a:xfrm>
        </p:spPr>
        <p:txBody>
          <a:bodyPr lIns="91428" tIns="45714" rIns="91428" bIns="45714"/>
          <a:lstStyle>
            <a:lvl1pPr>
              <a:spcAft>
                <a:spcPct val="0"/>
              </a:spcAft>
              <a:defRPr sz="1800">
                <a:solidFill>
                  <a:schemeClr val="bg1"/>
                </a:solidFill>
              </a:defRPr>
            </a:lvl1pPr>
          </a:lstStyle>
          <a:p>
            <a:r>
              <a:rPr lang="en-US" smtClean="0"/>
              <a:t>Click to edit Master subtitle style</a:t>
            </a:r>
            <a:endParaRPr lang="en-US"/>
          </a:p>
        </p:txBody>
      </p:sp>
      <p:sp>
        <p:nvSpPr>
          <p:cNvPr id="3097" name="Rectangle 25"/>
          <p:cNvSpPr>
            <a:spLocks noChangeArrowheads="1"/>
          </p:cNvSpPr>
          <p:nvPr userDrawn="1"/>
        </p:nvSpPr>
        <p:spPr bwMode="white">
          <a:xfrm>
            <a:off x="7210425" y="6408738"/>
            <a:ext cx="1665288" cy="212873"/>
          </a:xfrm>
          <a:prstGeom prst="rect">
            <a:avLst/>
          </a:prstGeom>
          <a:noFill/>
          <a:ln w="9525">
            <a:noFill/>
            <a:miter lim="800000"/>
            <a:headEnd/>
            <a:tailEnd/>
          </a:ln>
          <a:effectLst/>
        </p:spPr>
        <p:txBody>
          <a:bodyPr lIns="0" tIns="0" rIns="91428" bIns="45714">
            <a:spAutoFit/>
          </a:bodyPr>
          <a:lstStyle/>
          <a:p>
            <a:pPr algn="l" eaLnBrk="0" hangingPunct="0">
              <a:lnSpc>
                <a:spcPts val="1300"/>
              </a:lnSpc>
              <a:spcBef>
                <a:spcPct val="0"/>
              </a:spcBef>
            </a:pPr>
            <a:r>
              <a:rPr lang="en-US" sz="700" dirty="0">
                <a:solidFill>
                  <a:schemeClr val="bg1"/>
                </a:solidFill>
              </a:rPr>
              <a:t>© </a:t>
            </a:r>
            <a:r>
              <a:rPr lang="en-US" sz="700" dirty="0" smtClean="0">
                <a:solidFill>
                  <a:schemeClr val="bg1"/>
                </a:solidFill>
              </a:rPr>
              <a:t>2013 </a:t>
            </a:r>
            <a:r>
              <a:rPr lang="en-US" sz="700" dirty="0">
                <a:solidFill>
                  <a:schemeClr val="bg1"/>
                </a:solidFill>
              </a:rPr>
              <a:t>Carnegie Mellon University</a:t>
            </a:r>
          </a:p>
        </p:txBody>
      </p:sp>
      <p:grpSp>
        <p:nvGrpSpPr>
          <p:cNvPr id="2" name="Group 49"/>
          <p:cNvGrpSpPr>
            <a:grpSpLocks/>
          </p:cNvGrpSpPr>
          <p:nvPr userDrawn="1"/>
        </p:nvGrpSpPr>
        <p:grpSpPr bwMode="auto">
          <a:xfrm>
            <a:off x="26988" y="23813"/>
            <a:ext cx="4057650" cy="6094412"/>
            <a:chOff x="17" y="15"/>
            <a:chExt cx="2728" cy="3839"/>
          </a:xfrm>
        </p:grpSpPr>
        <p:sp>
          <p:nvSpPr>
            <p:cNvPr id="3110" name="Freeform 38"/>
            <p:cNvSpPr>
              <a:spLocks/>
            </p:cNvSpPr>
            <p:nvPr userDrawn="1"/>
          </p:nvSpPr>
          <p:spPr bwMode="auto">
            <a:xfrm>
              <a:off x="17" y="2179"/>
              <a:ext cx="1004" cy="98"/>
            </a:xfrm>
            <a:custGeom>
              <a:avLst/>
              <a:gdLst/>
              <a:ahLst/>
              <a:cxnLst>
                <a:cxn ang="0">
                  <a:pos x="1004" y="0"/>
                </a:cxn>
                <a:cxn ang="0">
                  <a:pos x="0" y="0"/>
                </a:cxn>
                <a:cxn ang="0">
                  <a:pos x="0" y="98"/>
                </a:cxn>
                <a:cxn ang="0">
                  <a:pos x="906" y="98"/>
                </a:cxn>
                <a:cxn ang="0">
                  <a:pos x="1004" y="0"/>
                </a:cxn>
              </a:cxnLst>
              <a:rect l="0" t="0" r="r" b="b"/>
              <a:pathLst>
                <a:path w="1004" h="98">
                  <a:moveTo>
                    <a:pt x="1004" y="0"/>
                  </a:moveTo>
                  <a:lnTo>
                    <a:pt x="0" y="0"/>
                  </a:lnTo>
                  <a:lnTo>
                    <a:pt x="0" y="98"/>
                  </a:lnTo>
                  <a:lnTo>
                    <a:pt x="906" y="98"/>
                  </a:lnTo>
                  <a:lnTo>
                    <a:pt x="1004" y="0"/>
                  </a:lnTo>
                  <a:close/>
                </a:path>
              </a:pathLst>
            </a:custGeom>
            <a:solidFill>
              <a:srgbClr val="506697"/>
            </a:solidFill>
            <a:ln w="14351">
              <a:noFill/>
              <a:prstDash val="solid"/>
              <a:round/>
              <a:headEnd/>
              <a:tailEnd/>
            </a:ln>
          </p:spPr>
          <p:txBody>
            <a:bodyPr/>
            <a:lstStyle/>
            <a:p>
              <a:endParaRPr lang="en-US"/>
            </a:p>
          </p:txBody>
        </p:sp>
        <p:sp>
          <p:nvSpPr>
            <p:cNvPr id="3111" name="Freeform 39"/>
            <p:cNvSpPr>
              <a:spLocks/>
            </p:cNvSpPr>
            <p:nvPr userDrawn="1"/>
          </p:nvSpPr>
          <p:spPr bwMode="auto">
            <a:xfrm>
              <a:off x="17" y="1011"/>
              <a:ext cx="409" cy="98"/>
            </a:xfrm>
            <a:custGeom>
              <a:avLst/>
              <a:gdLst/>
              <a:ahLst/>
              <a:cxnLst>
                <a:cxn ang="0">
                  <a:pos x="311" y="0"/>
                </a:cxn>
                <a:cxn ang="0">
                  <a:pos x="0" y="0"/>
                </a:cxn>
                <a:cxn ang="0">
                  <a:pos x="0" y="98"/>
                </a:cxn>
                <a:cxn ang="0">
                  <a:pos x="409" y="98"/>
                </a:cxn>
                <a:cxn ang="0">
                  <a:pos x="311" y="0"/>
                </a:cxn>
              </a:cxnLst>
              <a:rect l="0" t="0" r="r" b="b"/>
              <a:pathLst>
                <a:path w="409" h="98">
                  <a:moveTo>
                    <a:pt x="311" y="0"/>
                  </a:moveTo>
                  <a:lnTo>
                    <a:pt x="0" y="0"/>
                  </a:lnTo>
                  <a:lnTo>
                    <a:pt x="0" y="98"/>
                  </a:lnTo>
                  <a:lnTo>
                    <a:pt x="409" y="98"/>
                  </a:lnTo>
                  <a:lnTo>
                    <a:pt x="311" y="0"/>
                  </a:lnTo>
                  <a:close/>
                </a:path>
              </a:pathLst>
            </a:custGeom>
            <a:solidFill>
              <a:srgbClr val="506697"/>
            </a:solidFill>
            <a:ln w="14351">
              <a:noFill/>
              <a:prstDash val="solid"/>
              <a:round/>
              <a:headEnd/>
              <a:tailEnd/>
            </a:ln>
          </p:spPr>
          <p:txBody>
            <a:bodyPr/>
            <a:lstStyle/>
            <a:p>
              <a:endParaRPr lang="en-US"/>
            </a:p>
          </p:txBody>
        </p:sp>
        <p:sp>
          <p:nvSpPr>
            <p:cNvPr id="3112" name="Freeform 40"/>
            <p:cNvSpPr>
              <a:spLocks/>
            </p:cNvSpPr>
            <p:nvPr userDrawn="1"/>
          </p:nvSpPr>
          <p:spPr bwMode="auto">
            <a:xfrm>
              <a:off x="17" y="2775"/>
              <a:ext cx="418" cy="107"/>
            </a:xfrm>
            <a:custGeom>
              <a:avLst/>
              <a:gdLst/>
              <a:ahLst/>
              <a:cxnLst>
                <a:cxn ang="0">
                  <a:pos x="418" y="0"/>
                </a:cxn>
                <a:cxn ang="0">
                  <a:pos x="0" y="0"/>
                </a:cxn>
                <a:cxn ang="0">
                  <a:pos x="0" y="107"/>
                </a:cxn>
                <a:cxn ang="0">
                  <a:pos x="311" y="107"/>
                </a:cxn>
                <a:cxn ang="0">
                  <a:pos x="418" y="0"/>
                </a:cxn>
              </a:cxnLst>
              <a:rect l="0" t="0" r="r" b="b"/>
              <a:pathLst>
                <a:path w="418" h="107">
                  <a:moveTo>
                    <a:pt x="418" y="0"/>
                  </a:moveTo>
                  <a:lnTo>
                    <a:pt x="0" y="0"/>
                  </a:lnTo>
                  <a:lnTo>
                    <a:pt x="0" y="107"/>
                  </a:lnTo>
                  <a:lnTo>
                    <a:pt x="311" y="107"/>
                  </a:lnTo>
                  <a:lnTo>
                    <a:pt x="418" y="0"/>
                  </a:lnTo>
                  <a:close/>
                </a:path>
              </a:pathLst>
            </a:custGeom>
            <a:solidFill>
              <a:srgbClr val="506697"/>
            </a:solidFill>
            <a:ln w="14351">
              <a:noFill/>
              <a:prstDash val="solid"/>
              <a:round/>
              <a:headEnd/>
              <a:tailEnd/>
            </a:ln>
          </p:spPr>
          <p:txBody>
            <a:bodyPr/>
            <a:lstStyle/>
            <a:p>
              <a:endParaRPr lang="en-US"/>
            </a:p>
          </p:txBody>
        </p:sp>
        <p:sp>
          <p:nvSpPr>
            <p:cNvPr id="3113" name="Freeform 41"/>
            <p:cNvSpPr>
              <a:spLocks/>
            </p:cNvSpPr>
            <p:nvPr userDrawn="1"/>
          </p:nvSpPr>
          <p:spPr bwMode="auto">
            <a:xfrm>
              <a:off x="17" y="1591"/>
              <a:ext cx="1004" cy="98"/>
            </a:xfrm>
            <a:custGeom>
              <a:avLst/>
              <a:gdLst/>
              <a:ahLst/>
              <a:cxnLst>
                <a:cxn ang="0">
                  <a:pos x="906" y="0"/>
                </a:cxn>
                <a:cxn ang="0">
                  <a:pos x="0" y="0"/>
                </a:cxn>
                <a:cxn ang="0">
                  <a:pos x="0" y="98"/>
                </a:cxn>
                <a:cxn ang="0">
                  <a:pos x="1004" y="98"/>
                </a:cxn>
                <a:cxn ang="0">
                  <a:pos x="906" y="0"/>
                </a:cxn>
              </a:cxnLst>
              <a:rect l="0" t="0" r="r" b="b"/>
              <a:pathLst>
                <a:path w="1004" h="98">
                  <a:moveTo>
                    <a:pt x="906" y="0"/>
                  </a:moveTo>
                  <a:lnTo>
                    <a:pt x="0" y="0"/>
                  </a:lnTo>
                  <a:lnTo>
                    <a:pt x="0" y="98"/>
                  </a:lnTo>
                  <a:lnTo>
                    <a:pt x="1004" y="98"/>
                  </a:lnTo>
                  <a:lnTo>
                    <a:pt x="906" y="0"/>
                  </a:lnTo>
                  <a:close/>
                </a:path>
              </a:pathLst>
            </a:custGeom>
            <a:solidFill>
              <a:srgbClr val="506697"/>
            </a:solidFill>
            <a:ln w="14351">
              <a:noFill/>
              <a:prstDash val="solid"/>
              <a:round/>
              <a:headEnd/>
              <a:tailEnd/>
            </a:ln>
          </p:spPr>
          <p:txBody>
            <a:bodyPr/>
            <a:lstStyle/>
            <a:p>
              <a:endParaRPr lang="en-US"/>
            </a:p>
          </p:txBody>
        </p:sp>
        <p:sp>
          <p:nvSpPr>
            <p:cNvPr id="3114" name="Freeform 42"/>
            <p:cNvSpPr>
              <a:spLocks/>
            </p:cNvSpPr>
            <p:nvPr userDrawn="1"/>
          </p:nvSpPr>
          <p:spPr bwMode="auto">
            <a:xfrm>
              <a:off x="17" y="1216"/>
              <a:ext cx="2266" cy="285"/>
            </a:xfrm>
            <a:custGeom>
              <a:avLst/>
              <a:gdLst/>
              <a:ahLst/>
              <a:cxnLst>
                <a:cxn ang="0">
                  <a:pos x="0" y="285"/>
                </a:cxn>
                <a:cxn ang="0">
                  <a:pos x="2266" y="285"/>
                </a:cxn>
                <a:cxn ang="0">
                  <a:pos x="1982" y="0"/>
                </a:cxn>
                <a:cxn ang="0">
                  <a:pos x="0" y="0"/>
                </a:cxn>
                <a:cxn ang="0">
                  <a:pos x="0" y="285"/>
                </a:cxn>
              </a:cxnLst>
              <a:rect l="0" t="0" r="r" b="b"/>
              <a:pathLst>
                <a:path w="2266" h="285">
                  <a:moveTo>
                    <a:pt x="0" y="285"/>
                  </a:moveTo>
                  <a:lnTo>
                    <a:pt x="2266" y="285"/>
                  </a:lnTo>
                  <a:lnTo>
                    <a:pt x="1982" y="0"/>
                  </a:lnTo>
                  <a:lnTo>
                    <a:pt x="0" y="0"/>
                  </a:lnTo>
                  <a:lnTo>
                    <a:pt x="0" y="285"/>
                  </a:lnTo>
                  <a:close/>
                </a:path>
              </a:pathLst>
            </a:custGeom>
            <a:solidFill>
              <a:srgbClr val="506697"/>
            </a:solidFill>
            <a:ln w="14351">
              <a:noFill/>
              <a:prstDash val="solid"/>
              <a:round/>
              <a:headEnd/>
              <a:tailEnd/>
            </a:ln>
          </p:spPr>
          <p:txBody>
            <a:bodyPr/>
            <a:lstStyle/>
            <a:p>
              <a:endParaRPr lang="en-US"/>
            </a:p>
          </p:txBody>
        </p:sp>
        <p:sp>
          <p:nvSpPr>
            <p:cNvPr id="3115" name="Freeform 43"/>
            <p:cNvSpPr>
              <a:spLocks/>
            </p:cNvSpPr>
            <p:nvPr userDrawn="1"/>
          </p:nvSpPr>
          <p:spPr bwMode="auto">
            <a:xfrm>
              <a:off x="17" y="2383"/>
              <a:ext cx="2275" cy="285"/>
            </a:xfrm>
            <a:custGeom>
              <a:avLst/>
              <a:gdLst/>
              <a:ahLst/>
              <a:cxnLst>
                <a:cxn ang="0">
                  <a:pos x="0" y="285"/>
                </a:cxn>
                <a:cxn ang="0">
                  <a:pos x="1991" y="285"/>
                </a:cxn>
                <a:cxn ang="0">
                  <a:pos x="2275" y="0"/>
                </a:cxn>
                <a:cxn ang="0">
                  <a:pos x="0" y="0"/>
                </a:cxn>
                <a:cxn ang="0">
                  <a:pos x="0" y="285"/>
                </a:cxn>
              </a:cxnLst>
              <a:rect l="0" t="0" r="r" b="b"/>
              <a:pathLst>
                <a:path w="2275" h="285">
                  <a:moveTo>
                    <a:pt x="0" y="285"/>
                  </a:moveTo>
                  <a:lnTo>
                    <a:pt x="1991" y="285"/>
                  </a:lnTo>
                  <a:lnTo>
                    <a:pt x="2275" y="0"/>
                  </a:lnTo>
                  <a:lnTo>
                    <a:pt x="0" y="0"/>
                  </a:lnTo>
                  <a:lnTo>
                    <a:pt x="0" y="285"/>
                  </a:lnTo>
                  <a:close/>
                </a:path>
              </a:pathLst>
            </a:custGeom>
            <a:solidFill>
              <a:srgbClr val="506697"/>
            </a:solidFill>
            <a:ln w="14351">
              <a:noFill/>
              <a:prstDash val="solid"/>
              <a:round/>
              <a:headEnd/>
              <a:tailEnd/>
            </a:ln>
          </p:spPr>
          <p:txBody>
            <a:bodyPr/>
            <a:lstStyle/>
            <a:p>
              <a:endParaRPr lang="en-US"/>
            </a:p>
          </p:txBody>
        </p:sp>
        <p:sp>
          <p:nvSpPr>
            <p:cNvPr id="3116" name="Freeform 44"/>
            <p:cNvSpPr>
              <a:spLocks/>
            </p:cNvSpPr>
            <p:nvPr userDrawn="1"/>
          </p:nvSpPr>
          <p:spPr bwMode="auto">
            <a:xfrm>
              <a:off x="17" y="1796"/>
              <a:ext cx="2728" cy="285"/>
            </a:xfrm>
            <a:custGeom>
              <a:avLst/>
              <a:gdLst/>
              <a:ahLst/>
              <a:cxnLst>
                <a:cxn ang="0">
                  <a:pos x="2586" y="0"/>
                </a:cxn>
                <a:cxn ang="0">
                  <a:pos x="0" y="0"/>
                </a:cxn>
                <a:cxn ang="0">
                  <a:pos x="0" y="285"/>
                </a:cxn>
                <a:cxn ang="0">
                  <a:pos x="2586" y="285"/>
                </a:cxn>
                <a:cxn ang="0">
                  <a:pos x="2728" y="142"/>
                </a:cxn>
                <a:cxn ang="0">
                  <a:pos x="2586" y="0"/>
                </a:cxn>
              </a:cxnLst>
              <a:rect l="0" t="0" r="r" b="b"/>
              <a:pathLst>
                <a:path w="2728" h="285">
                  <a:moveTo>
                    <a:pt x="2586" y="0"/>
                  </a:moveTo>
                  <a:lnTo>
                    <a:pt x="0" y="0"/>
                  </a:lnTo>
                  <a:lnTo>
                    <a:pt x="0" y="285"/>
                  </a:lnTo>
                  <a:lnTo>
                    <a:pt x="2586" y="285"/>
                  </a:lnTo>
                  <a:lnTo>
                    <a:pt x="2728" y="142"/>
                  </a:lnTo>
                  <a:lnTo>
                    <a:pt x="2586" y="0"/>
                  </a:lnTo>
                  <a:close/>
                </a:path>
              </a:pathLst>
            </a:custGeom>
            <a:solidFill>
              <a:srgbClr val="506697"/>
            </a:solidFill>
            <a:ln w="14351">
              <a:noFill/>
              <a:prstDash val="solid"/>
              <a:round/>
              <a:headEnd/>
              <a:tailEnd/>
            </a:ln>
          </p:spPr>
          <p:txBody>
            <a:bodyPr/>
            <a:lstStyle/>
            <a:p>
              <a:endParaRPr lang="en-US"/>
            </a:p>
          </p:txBody>
        </p:sp>
        <p:sp>
          <p:nvSpPr>
            <p:cNvPr id="3117" name="Freeform 45"/>
            <p:cNvSpPr>
              <a:spLocks/>
            </p:cNvSpPr>
            <p:nvPr userDrawn="1"/>
          </p:nvSpPr>
          <p:spPr bwMode="auto">
            <a:xfrm>
              <a:off x="17" y="2979"/>
              <a:ext cx="1671" cy="285"/>
            </a:xfrm>
            <a:custGeom>
              <a:avLst/>
              <a:gdLst/>
              <a:ahLst/>
              <a:cxnLst>
                <a:cxn ang="0">
                  <a:pos x="0" y="285"/>
                </a:cxn>
                <a:cxn ang="0">
                  <a:pos x="1386" y="285"/>
                </a:cxn>
                <a:cxn ang="0">
                  <a:pos x="1671" y="0"/>
                </a:cxn>
                <a:cxn ang="0">
                  <a:pos x="0" y="0"/>
                </a:cxn>
                <a:cxn ang="0">
                  <a:pos x="0" y="285"/>
                </a:cxn>
              </a:cxnLst>
              <a:rect l="0" t="0" r="r" b="b"/>
              <a:pathLst>
                <a:path w="1671" h="285">
                  <a:moveTo>
                    <a:pt x="0" y="285"/>
                  </a:moveTo>
                  <a:lnTo>
                    <a:pt x="1386" y="285"/>
                  </a:lnTo>
                  <a:lnTo>
                    <a:pt x="1671" y="0"/>
                  </a:lnTo>
                  <a:lnTo>
                    <a:pt x="0" y="0"/>
                  </a:lnTo>
                  <a:lnTo>
                    <a:pt x="0" y="285"/>
                  </a:lnTo>
                  <a:close/>
                </a:path>
              </a:pathLst>
            </a:custGeom>
            <a:solidFill>
              <a:srgbClr val="506697"/>
            </a:solidFill>
            <a:ln w="14351">
              <a:noFill/>
              <a:prstDash val="solid"/>
              <a:round/>
              <a:headEnd/>
              <a:tailEnd/>
            </a:ln>
          </p:spPr>
          <p:txBody>
            <a:bodyPr/>
            <a:lstStyle/>
            <a:p>
              <a:endParaRPr lang="en-US"/>
            </a:p>
          </p:txBody>
        </p:sp>
        <p:sp>
          <p:nvSpPr>
            <p:cNvPr id="3118" name="Freeform 46"/>
            <p:cNvSpPr>
              <a:spLocks/>
            </p:cNvSpPr>
            <p:nvPr userDrawn="1"/>
          </p:nvSpPr>
          <p:spPr bwMode="auto">
            <a:xfrm>
              <a:off x="17" y="3570"/>
              <a:ext cx="1066" cy="284"/>
            </a:xfrm>
            <a:custGeom>
              <a:avLst/>
              <a:gdLst/>
              <a:ahLst/>
              <a:cxnLst>
                <a:cxn ang="0">
                  <a:pos x="0" y="284"/>
                </a:cxn>
                <a:cxn ang="0">
                  <a:pos x="782" y="284"/>
                </a:cxn>
                <a:cxn ang="0">
                  <a:pos x="1066" y="0"/>
                </a:cxn>
                <a:cxn ang="0">
                  <a:pos x="0" y="0"/>
                </a:cxn>
                <a:cxn ang="0">
                  <a:pos x="0" y="284"/>
                </a:cxn>
              </a:cxnLst>
              <a:rect l="0" t="0" r="r" b="b"/>
              <a:pathLst>
                <a:path w="1066" h="284">
                  <a:moveTo>
                    <a:pt x="0" y="284"/>
                  </a:moveTo>
                  <a:lnTo>
                    <a:pt x="782" y="284"/>
                  </a:lnTo>
                  <a:lnTo>
                    <a:pt x="1066" y="0"/>
                  </a:lnTo>
                  <a:lnTo>
                    <a:pt x="0" y="0"/>
                  </a:lnTo>
                  <a:lnTo>
                    <a:pt x="0" y="284"/>
                  </a:lnTo>
                  <a:close/>
                </a:path>
              </a:pathLst>
            </a:custGeom>
            <a:solidFill>
              <a:srgbClr val="506697"/>
            </a:solidFill>
            <a:ln w="14351">
              <a:noFill/>
              <a:prstDash val="solid"/>
              <a:round/>
              <a:headEnd/>
              <a:tailEnd/>
            </a:ln>
          </p:spPr>
          <p:txBody>
            <a:bodyPr/>
            <a:lstStyle/>
            <a:p>
              <a:endParaRPr lang="en-US"/>
            </a:p>
          </p:txBody>
        </p:sp>
        <p:sp>
          <p:nvSpPr>
            <p:cNvPr id="3119" name="Freeform 47"/>
            <p:cNvSpPr>
              <a:spLocks/>
            </p:cNvSpPr>
            <p:nvPr userDrawn="1"/>
          </p:nvSpPr>
          <p:spPr bwMode="auto">
            <a:xfrm>
              <a:off x="17" y="15"/>
              <a:ext cx="1084" cy="285"/>
            </a:xfrm>
            <a:custGeom>
              <a:avLst/>
              <a:gdLst/>
              <a:ahLst/>
              <a:cxnLst>
                <a:cxn ang="0">
                  <a:pos x="0" y="285"/>
                </a:cxn>
                <a:cxn ang="0">
                  <a:pos x="1084" y="285"/>
                </a:cxn>
                <a:cxn ang="0">
                  <a:pos x="800" y="0"/>
                </a:cxn>
                <a:cxn ang="0">
                  <a:pos x="0" y="0"/>
                </a:cxn>
                <a:cxn ang="0">
                  <a:pos x="0" y="285"/>
                </a:cxn>
              </a:cxnLst>
              <a:rect l="0" t="0" r="r" b="b"/>
              <a:pathLst>
                <a:path w="1084" h="285">
                  <a:moveTo>
                    <a:pt x="0" y="285"/>
                  </a:moveTo>
                  <a:lnTo>
                    <a:pt x="1084" y="285"/>
                  </a:lnTo>
                  <a:lnTo>
                    <a:pt x="800" y="0"/>
                  </a:lnTo>
                  <a:lnTo>
                    <a:pt x="0" y="0"/>
                  </a:lnTo>
                  <a:lnTo>
                    <a:pt x="0" y="285"/>
                  </a:lnTo>
                  <a:close/>
                </a:path>
              </a:pathLst>
            </a:custGeom>
            <a:solidFill>
              <a:srgbClr val="506697"/>
            </a:solidFill>
            <a:ln w="14351">
              <a:noFill/>
              <a:prstDash val="solid"/>
              <a:round/>
              <a:headEnd/>
              <a:tailEnd/>
            </a:ln>
          </p:spPr>
          <p:txBody>
            <a:bodyPr/>
            <a:lstStyle/>
            <a:p>
              <a:endParaRPr lang="en-US"/>
            </a:p>
          </p:txBody>
        </p:sp>
        <p:sp>
          <p:nvSpPr>
            <p:cNvPr id="3120" name="Freeform 48"/>
            <p:cNvSpPr>
              <a:spLocks/>
            </p:cNvSpPr>
            <p:nvPr userDrawn="1"/>
          </p:nvSpPr>
          <p:spPr bwMode="auto">
            <a:xfrm>
              <a:off x="17" y="611"/>
              <a:ext cx="1680" cy="285"/>
            </a:xfrm>
            <a:custGeom>
              <a:avLst/>
              <a:gdLst/>
              <a:ahLst/>
              <a:cxnLst>
                <a:cxn ang="0">
                  <a:pos x="0" y="285"/>
                </a:cxn>
                <a:cxn ang="0">
                  <a:pos x="1680" y="285"/>
                </a:cxn>
                <a:cxn ang="0">
                  <a:pos x="1395" y="0"/>
                </a:cxn>
                <a:cxn ang="0">
                  <a:pos x="0" y="0"/>
                </a:cxn>
                <a:cxn ang="0">
                  <a:pos x="0" y="285"/>
                </a:cxn>
              </a:cxnLst>
              <a:rect l="0" t="0" r="r" b="b"/>
              <a:pathLst>
                <a:path w="1680" h="285">
                  <a:moveTo>
                    <a:pt x="0" y="285"/>
                  </a:moveTo>
                  <a:lnTo>
                    <a:pt x="1680" y="285"/>
                  </a:lnTo>
                  <a:lnTo>
                    <a:pt x="1395" y="0"/>
                  </a:lnTo>
                  <a:lnTo>
                    <a:pt x="0" y="0"/>
                  </a:lnTo>
                  <a:lnTo>
                    <a:pt x="0" y="285"/>
                  </a:lnTo>
                  <a:close/>
                </a:path>
              </a:pathLst>
            </a:custGeom>
            <a:solidFill>
              <a:srgbClr val="506697"/>
            </a:solidFill>
            <a:ln w="14351">
              <a:noFill/>
              <a:prstDash val="solid"/>
              <a:round/>
              <a:headEnd/>
              <a:tailEnd/>
            </a:ln>
          </p:spPr>
          <p:txBody>
            <a:bodyPr/>
            <a:lstStyle/>
            <a:p>
              <a:endParaRPr lang="en-US"/>
            </a:p>
          </p:txBody>
        </p:sp>
      </p:grpSp>
      <p:pic>
        <p:nvPicPr>
          <p:cNvPr id="3122" name="Picture 50" descr="SEI_CMU_1Line_White"/>
          <p:cNvPicPr>
            <a:picLocks noChangeAspect="1" noChangeArrowheads="1"/>
          </p:cNvPicPr>
          <p:nvPr userDrawn="1"/>
        </p:nvPicPr>
        <p:blipFill>
          <a:blip r:embed="rId2" cstate="print"/>
          <a:srcRect/>
          <a:stretch>
            <a:fillRect/>
          </a:stretch>
        </p:blipFill>
        <p:spPr bwMode="auto">
          <a:xfrm>
            <a:off x="438150" y="6338888"/>
            <a:ext cx="5581650" cy="346075"/>
          </a:xfrm>
          <a:prstGeom prst="rect">
            <a:avLst/>
          </a:prstGeom>
          <a:noFill/>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295400"/>
            <a:ext cx="40005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95400"/>
            <a:ext cx="40005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8450" y="422275"/>
            <a:ext cx="2038350" cy="5673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422275"/>
            <a:ext cx="5962650" cy="56737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22275"/>
            <a:ext cx="8153400" cy="384175"/>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533400" y="1295400"/>
            <a:ext cx="4000500" cy="4800600"/>
          </a:xfrm>
        </p:spPr>
        <p:txBody>
          <a:bodyPr/>
          <a:lstStyle/>
          <a:p>
            <a:r>
              <a:rPr lang="en-US" smtClean="0"/>
              <a:t>Click icon to add chart</a:t>
            </a:r>
            <a:endParaRPr lang="en-US"/>
          </a:p>
        </p:txBody>
      </p:sp>
      <p:sp>
        <p:nvSpPr>
          <p:cNvPr id="4" name="Text Placeholder 3"/>
          <p:cNvSpPr>
            <a:spLocks noGrp="1"/>
          </p:cNvSpPr>
          <p:nvPr>
            <p:ph type="body" sz="half" idx="2"/>
          </p:nvPr>
        </p:nvSpPr>
        <p:spPr>
          <a:xfrm>
            <a:off x="4686300" y="1295400"/>
            <a:ext cx="4000500" cy="4800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295400"/>
            <a:ext cx="40005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95400"/>
            <a:ext cx="40005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5.xml"/><Relationship Id="rId12" Type="http://schemas.openxmlformats.org/officeDocument/2006/relationships/slideLayout" Target="../slideLayouts/slideLayout26.xml"/><Relationship Id="rId13" Type="http://schemas.openxmlformats.org/officeDocument/2006/relationships/theme" Target="../theme/theme2.xml"/><Relationship Id="rId14" Type="http://schemas.openxmlformats.org/officeDocument/2006/relationships/image" Target="../media/image1.wmf"/><Relationship Id="rId1" Type="http://schemas.openxmlformats.org/officeDocument/2006/relationships/slideLayout" Target="../slideLayouts/slideLayout15.xml"/><Relationship Id="rId2" Type="http://schemas.openxmlformats.org/officeDocument/2006/relationships/slideLayout" Target="../slideLayouts/slideLayout16.xml"/><Relationship Id="rId3" Type="http://schemas.openxmlformats.org/officeDocument/2006/relationships/slideLayout" Target="../slideLayouts/slideLayout17.xml"/><Relationship Id="rId4" Type="http://schemas.openxmlformats.org/officeDocument/2006/relationships/slideLayout" Target="../slideLayouts/slideLayout18.xml"/><Relationship Id="rId5" Type="http://schemas.openxmlformats.org/officeDocument/2006/relationships/slideLayout" Target="../slideLayouts/slideLayout19.xml"/><Relationship Id="rId6" Type="http://schemas.openxmlformats.org/officeDocument/2006/relationships/slideLayout" Target="../slideLayouts/slideLayout20.xml"/><Relationship Id="rId7" Type="http://schemas.openxmlformats.org/officeDocument/2006/relationships/slideLayout" Target="../slideLayouts/slideLayout21.xml"/><Relationship Id="rId8" Type="http://schemas.openxmlformats.org/officeDocument/2006/relationships/slideLayout" Target="../slideLayouts/slideLayout22.xml"/><Relationship Id="rId9" Type="http://schemas.openxmlformats.org/officeDocument/2006/relationships/slideLayout" Target="../slideLayouts/slideLayout23.xml"/><Relationship Id="rId10"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031" name="Rectangle 7"/>
          <p:cNvSpPr>
            <a:spLocks noGrp="1" noChangeArrowheads="1"/>
          </p:cNvSpPr>
          <p:nvPr>
            <p:ph type="dt" sz="half" idx="2"/>
          </p:nvPr>
        </p:nvSpPr>
        <p:spPr bwMode="auto">
          <a:xfrm>
            <a:off x="685800" y="6249988"/>
            <a:ext cx="1905000" cy="455612"/>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l" eaLnBrk="0" hangingPunct="0">
              <a:spcBef>
                <a:spcPct val="0"/>
              </a:spcBef>
              <a:defRPr sz="1300" b="0">
                <a:latin typeface="Times" pitchFamily="1" charset="0"/>
              </a:defRPr>
            </a:lvl1pPr>
          </a:lstStyle>
          <a:p>
            <a:endParaRPr lang="en-US"/>
          </a:p>
        </p:txBody>
      </p:sp>
      <p:sp>
        <p:nvSpPr>
          <p:cNvPr id="1032" name="Rectangle 8"/>
          <p:cNvSpPr>
            <a:spLocks noChangeArrowheads="1"/>
          </p:cNvSpPr>
          <p:nvPr/>
        </p:nvSpPr>
        <p:spPr bwMode="auto">
          <a:xfrm>
            <a:off x="0" y="6151563"/>
            <a:ext cx="9144000" cy="706437"/>
          </a:xfrm>
          <a:prstGeom prst="rect">
            <a:avLst/>
          </a:prstGeom>
          <a:solidFill>
            <a:srgbClr val="000000"/>
          </a:solidFill>
          <a:ln w="9525">
            <a:noFill/>
            <a:miter lim="800000"/>
            <a:headEnd/>
            <a:tailEnd/>
          </a:ln>
          <a:effectLst/>
        </p:spPr>
        <p:txBody>
          <a:bodyPr lIns="0" tIns="0" rIns="0" bIns="0" anchor="ctr">
            <a:spAutoFit/>
          </a:bodyPr>
          <a:lstStyle/>
          <a:p>
            <a:endParaRPr lang="en-US"/>
          </a:p>
        </p:txBody>
      </p:sp>
      <p:sp>
        <p:nvSpPr>
          <p:cNvPr id="1033" name="Rectangle 9"/>
          <p:cNvSpPr>
            <a:spLocks noGrp="1" noChangeArrowheads="1"/>
          </p:cNvSpPr>
          <p:nvPr>
            <p:ph type="body" idx="1"/>
          </p:nvPr>
        </p:nvSpPr>
        <p:spPr bwMode="gray">
          <a:xfrm>
            <a:off x="533400" y="1295400"/>
            <a:ext cx="8153400" cy="48006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4" name="Rectangle 10"/>
          <p:cNvSpPr>
            <a:spLocks noGrp="1" noChangeArrowheads="1"/>
          </p:cNvSpPr>
          <p:nvPr>
            <p:ph type="title"/>
          </p:nvPr>
        </p:nvSpPr>
        <p:spPr bwMode="auto">
          <a:xfrm>
            <a:off x="533400" y="422275"/>
            <a:ext cx="8153400" cy="3841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1035" name="Rectangle 11"/>
          <p:cNvSpPr>
            <a:spLocks noChangeArrowheads="1"/>
          </p:cNvSpPr>
          <p:nvPr/>
        </p:nvSpPr>
        <p:spPr bwMode="ltGray">
          <a:xfrm>
            <a:off x="7823200" y="6430963"/>
            <a:ext cx="838200" cy="165100"/>
          </a:xfrm>
          <a:prstGeom prst="rect">
            <a:avLst/>
          </a:prstGeom>
          <a:noFill/>
          <a:ln w="9525">
            <a:noFill/>
            <a:miter lim="800000"/>
            <a:headEnd/>
            <a:tailEnd/>
          </a:ln>
          <a:effectLst/>
        </p:spPr>
        <p:txBody>
          <a:bodyPr lIns="0" tIns="0" rIns="0" bIns="0" anchor="ctr">
            <a:spAutoFit/>
          </a:bodyPr>
          <a:lstStyle/>
          <a:p>
            <a:pPr algn="r" eaLnBrk="0" hangingPunct="0">
              <a:lnSpc>
                <a:spcPts val="1300"/>
              </a:lnSpc>
              <a:spcBef>
                <a:spcPct val="0"/>
              </a:spcBef>
            </a:pPr>
            <a:fld id="{5AA1AC9C-678F-4F94-BEAA-24498E25E435}" type="slidenum">
              <a:rPr lang="en-US" sz="800">
                <a:solidFill>
                  <a:schemeClr val="bg1"/>
                </a:solidFill>
              </a:rPr>
              <a:pPr algn="r" eaLnBrk="0" hangingPunct="0">
                <a:lnSpc>
                  <a:spcPts val="1300"/>
                </a:lnSpc>
                <a:spcBef>
                  <a:spcPct val="0"/>
                </a:spcBef>
              </a:pPr>
              <a:t>‹#›</a:t>
            </a:fld>
            <a:endParaRPr lang="en-US" sz="800">
              <a:solidFill>
                <a:schemeClr val="bg1"/>
              </a:solidFill>
            </a:endParaRPr>
          </a:p>
        </p:txBody>
      </p:sp>
      <p:sp>
        <p:nvSpPr>
          <p:cNvPr id="1097" name="Rectangle 73"/>
          <p:cNvSpPr>
            <a:spLocks noChangeArrowheads="1"/>
          </p:cNvSpPr>
          <p:nvPr/>
        </p:nvSpPr>
        <p:spPr bwMode="ltGray">
          <a:xfrm>
            <a:off x="6172200" y="6274198"/>
            <a:ext cx="2286000" cy="477042"/>
          </a:xfrm>
          <a:prstGeom prst="rect">
            <a:avLst/>
          </a:prstGeom>
          <a:noFill/>
          <a:ln w="9525">
            <a:noFill/>
            <a:miter lim="800000"/>
            <a:headEnd/>
            <a:tailEnd/>
          </a:ln>
          <a:effectLst/>
        </p:spPr>
        <p:txBody>
          <a:bodyPr lIns="45714" tIns="45714" rIns="45714" bIns="45714" anchor="ctr">
            <a:spAutoFit/>
          </a:bodyPr>
          <a:lstStyle/>
          <a:p>
            <a:pPr algn="l" eaLnBrk="0" hangingPunct="0">
              <a:spcBef>
                <a:spcPct val="0"/>
              </a:spcBef>
            </a:pPr>
            <a:r>
              <a:rPr lang="en-US" sz="900" dirty="0" err="1" smtClean="0">
                <a:solidFill>
                  <a:schemeClr val="bg1"/>
                </a:solidFill>
              </a:rPr>
              <a:t>Vinta</a:t>
            </a:r>
            <a:endParaRPr lang="en-US" sz="900" baseline="0" dirty="0" smtClean="0">
              <a:solidFill>
                <a:schemeClr val="bg1"/>
              </a:solidFill>
            </a:endParaRPr>
          </a:p>
          <a:p>
            <a:pPr algn="l" eaLnBrk="0" hangingPunct="0">
              <a:spcBef>
                <a:spcPct val="0"/>
              </a:spcBef>
            </a:pPr>
            <a:r>
              <a:rPr lang="en-US" sz="900" baseline="0" dirty="0" err="1" smtClean="0">
                <a:solidFill>
                  <a:schemeClr val="bg1"/>
                </a:solidFill>
              </a:rPr>
              <a:t>Arie</a:t>
            </a:r>
            <a:r>
              <a:rPr lang="en-US" sz="900" baseline="0" dirty="0" smtClean="0">
                <a:solidFill>
                  <a:schemeClr val="bg1"/>
                </a:solidFill>
              </a:rPr>
              <a:t> </a:t>
            </a:r>
            <a:r>
              <a:rPr lang="en-US" sz="900" baseline="0" dirty="0" err="1" smtClean="0">
                <a:solidFill>
                  <a:schemeClr val="bg1"/>
                </a:solidFill>
              </a:rPr>
              <a:t>Gurfinkel</a:t>
            </a:r>
            <a:endParaRPr lang="en-US" sz="900" baseline="0" dirty="0" smtClean="0">
              <a:solidFill>
                <a:schemeClr val="bg1"/>
              </a:solidFill>
            </a:endParaRPr>
          </a:p>
          <a:p>
            <a:pPr algn="l" eaLnBrk="0" hangingPunct="0">
              <a:spcBef>
                <a:spcPct val="0"/>
              </a:spcBef>
            </a:pPr>
            <a:r>
              <a:rPr lang="en-US" sz="700" b="1" spc="0" dirty="0" smtClean="0">
                <a:solidFill>
                  <a:schemeClr val="bg1"/>
                </a:solidFill>
              </a:rPr>
              <a:t>©</a:t>
            </a:r>
            <a:r>
              <a:rPr lang="en-US" sz="700" b="1" spc="0" baseline="0" dirty="0" smtClean="0">
                <a:solidFill>
                  <a:schemeClr val="bg1"/>
                </a:solidFill>
              </a:rPr>
              <a:t> 2013 Carnegie Mellon University</a:t>
            </a:r>
            <a:endParaRPr lang="en-US" sz="700" b="0" spc="0" dirty="0">
              <a:solidFill>
                <a:schemeClr val="bg1"/>
              </a:solidFill>
            </a:endParaRPr>
          </a:p>
        </p:txBody>
      </p:sp>
      <p:pic>
        <p:nvPicPr>
          <p:cNvPr id="1099" name="Picture 75" descr="SEI_CMU_1Line_White"/>
          <p:cNvPicPr>
            <a:picLocks noChangeAspect="1" noChangeArrowheads="1"/>
          </p:cNvPicPr>
          <p:nvPr/>
        </p:nvPicPr>
        <p:blipFill>
          <a:blip r:embed="rId16" cstate="print"/>
          <a:srcRect/>
          <a:stretch>
            <a:fillRect/>
          </a:stretch>
        </p:blipFill>
        <p:spPr bwMode="auto">
          <a:xfrm>
            <a:off x="438150" y="6338888"/>
            <a:ext cx="5581650" cy="346075"/>
          </a:xfrm>
          <a:prstGeom prst="rect">
            <a:avLst/>
          </a:prstGeom>
          <a:noFill/>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93" r:id="rId13"/>
    <p:sldLayoutId id="2147483694" r:id="rId14"/>
  </p:sldLayoutIdLst>
  <p:transition xmlns:p14="http://schemas.microsoft.com/office/powerpoint/2010/main"/>
  <p:timing>
    <p:tnLst>
      <p:par>
        <p:cTn xmlns:p14="http://schemas.microsoft.com/office/powerpoint/2010/main" id="1" dur="indefinite" restart="never" nodeType="tmRoot"/>
      </p:par>
    </p:tnLst>
  </p:timing>
  <p:txStyles>
    <p:titleStyle>
      <a:lvl1pPr algn="l" rtl="0" eaLnBrk="1" fontAlgn="base" hangingPunct="1">
        <a:lnSpc>
          <a:spcPct val="90000"/>
        </a:lnSpc>
        <a:spcBef>
          <a:spcPct val="0"/>
        </a:spcBef>
        <a:spcAft>
          <a:spcPct val="0"/>
        </a:spcAft>
        <a:defRPr sz="2800" b="1">
          <a:solidFill>
            <a:schemeClr val="tx1"/>
          </a:solidFill>
          <a:latin typeface="+mj-lt"/>
          <a:ea typeface="+mj-ea"/>
          <a:cs typeface="+mj-cs"/>
        </a:defRPr>
      </a:lvl1pPr>
      <a:lvl2pPr algn="l" rtl="0" eaLnBrk="1" fontAlgn="base" hangingPunct="1">
        <a:lnSpc>
          <a:spcPct val="90000"/>
        </a:lnSpc>
        <a:spcBef>
          <a:spcPct val="0"/>
        </a:spcBef>
        <a:spcAft>
          <a:spcPct val="0"/>
        </a:spcAft>
        <a:defRPr sz="2800" b="1">
          <a:solidFill>
            <a:schemeClr val="tx1"/>
          </a:solidFill>
          <a:latin typeface="Arial" charset="0"/>
        </a:defRPr>
      </a:lvl2pPr>
      <a:lvl3pPr algn="l" rtl="0" eaLnBrk="1" fontAlgn="base" hangingPunct="1">
        <a:lnSpc>
          <a:spcPct val="90000"/>
        </a:lnSpc>
        <a:spcBef>
          <a:spcPct val="0"/>
        </a:spcBef>
        <a:spcAft>
          <a:spcPct val="0"/>
        </a:spcAft>
        <a:defRPr sz="2800" b="1">
          <a:solidFill>
            <a:schemeClr val="tx1"/>
          </a:solidFill>
          <a:latin typeface="Arial" charset="0"/>
        </a:defRPr>
      </a:lvl3pPr>
      <a:lvl4pPr algn="l" rtl="0" eaLnBrk="1" fontAlgn="base" hangingPunct="1">
        <a:lnSpc>
          <a:spcPct val="90000"/>
        </a:lnSpc>
        <a:spcBef>
          <a:spcPct val="0"/>
        </a:spcBef>
        <a:spcAft>
          <a:spcPct val="0"/>
        </a:spcAft>
        <a:defRPr sz="2800" b="1">
          <a:solidFill>
            <a:schemeClr val="tx1"/>
          </a:solidFill>
          <a:latin typeface="Arial" charset="0"/>
        </a:defRPr>
      </a:lvl4pPr>
      <a:lvl5pPr algn="l" rtl="0" eaLnBrk="1" fontAlgn="base" hangingPunct="1">
        <a:lnSpc>
          <a:spcPct val="90000"/>
        </a:lnSpc>
        <a:spcBef>
          <a:spcPct val="0"/>
        </a:spcBef>
        <a:spcAft>
          <a:spcPct val="0"/>
        </a:spcAft>
        <a:defRPr sz="2800" b="1">
          <a:solidFill>
            <a:schemeClr val="tx1"/>
          </a:solidFill>
          <a:latin typeface="Arial" charset="0"/>
        </a:defRPr>
      </a:lvl5pPr>
      <a:lvl6pPr marL="457200" algn="l" rtl="0" eaLnBrk="1" fontAlgn="base" hangingPunct="1">
        <a:lnSpc>
          <a:spcPct val="90000"/>
        </a:lnSpc>
        <a:spcBef>
          <a:spcPct val="0"/>
        </a:spcBef>
        <a:spcAft>
          <a:spcPct val="0"/>
        </a:spcAft>
        <a:defRPr sz="2800" b="1">
          <a:solidFill>
            <a:schemeClr val="tx1"/>
          </a:solidFill>
          <a:latin typeface="Arial" charset="0"/>
        </a:defRPr>
      </a:lvl6pPr>
      <a:lvl7pPr marL="914400" algn="l" rtl="0" eaLnBrk="1" fontAlgn="base" hangingPunct="1">
        <a:lnSpc>
          <a:spcPct val="90000"/>
        </a:lnSpc>
        <a:spcBef>
          <a:spcPct val="0"/>
        </a:spcBef>
        <a:spcAft>
          <a:spcPct val="0"/>
        </a:spcAft>
        <a:defRPr sz="2800" b="1">
          <a:solidFill>
            <a:schemeClr val="tx1"/>
          </a:solidFill>
          <a:latin typeface="Arial" charset="0"/>
        </a:defRPr>
      </a:lvl7pPr>
      <a:lvl8pPr marL="1371600" algn="l" rtl="0" eaLnBrk="1" fontAlgn="base" hangingPunct="1">
        <a:lnSpc>
          <a:spcPct val="90000"/>
        </a:lnSpc>
        <a:spcBef>
          <a:spcPct val="0"/>
        </a:spcBef>
        <a:spcAft>
          <a:spcPct val="0"/>
        </a:spcAft>
        <a:defRPr sz="2800" b="1">
          <a:solidFill>
            <a:schemeClr val="tx1"/>
          </a:solidFill>
          <a:latin typeface="Arial" charset="0"/>
        </a:defRPr>
      </a:lvl8pPr>
      <a:lvl9pPr marL="1828800" algn="l" rtl="0" eaLnBrk="1" fontAlgn="base" hangingPunct="1">
        <a:lnSpc>
          <a:spcPct val="90000"/>
        </a:lnSpc>
        <a:spcBef>
          <a:spcPct val="0"/>
        </a:spcBef>
        <a:spcAft>
          <a:spcPct val="0"/>
        </a:spcAft>
        <a:defRPr sz="2800" b="1">
          <a:solidFill>
            <a:schemeClr val="tx1"/>
          </a:solidFill>
          <a:latin typeface="Arial" charset="0"/>
        </a:defRPr>
      </a:lvl9pPr>
    </p:titleStyle>
    <p:bodyStyle>
      <a:lvl1pPr algn="l" rtl="0" eaLnBrk="1" fontAlgn="base" hangingPunct="1">
        <a:lnSpc>
          <a:spcPct val="95000"/>
        </a:lnSpc>
        <a:spcBef>
          <a:spcPct val="0"/>
        </a:spcBef>
        <a:spcAft>
          <a:spcPct val="25000"/>
        </a:spcAft>
        <a:buSzPct val="70000"/>
        <a:defRPr sz="2000">
          <a:solidFill>
            <a:schemeClr val="tx1"/>
          </a:solidFill>
          <a:latin typeface="+mn-lt"/>
          <a:ea typeface="+mn-ea"/>
          <a:cs typeface="+mn-cs"/>
        </a:defRPr>
      </a:lvl1pPr>
      <a:lvl2pPr marL="284163" indent="-169863" algn="l" rtl="0" eaLnBrk="1" fontAlgn="base" hangingPunct="1">
        <a:lnSpc>
          <a:spcPct val="95000"/>
        </a:lnSpc>
        <a:spcBef>
          <a:spcPct val="0"/>
        </a:spcBef>
        <a:spcAft>
          <a:spcPct val="25000"/>
        </a:spcAft>
        <a:buFont typeface="Times" pitchFamily="1" charset="0"/>
        <a:buChar char="•"/>
        <a:defRPr>
          <a:solidFill>
            <a:srgbClr val="3C4F82"/>
          </a:solidFill>
          <a:latin typeface="+mn-lt"/>
        </a:defRPr>
      </a:lvl2pPr>
      <a:lvl3pPr marL="576263" indent="-179388" algn="l" rtl="0" eaLnBrk="1" fontAlgn="base" hangingPunct="1">
        <a:lnSpc>
          <a:spcPct val="95000"/>
        </a:lnSpc>
        <a:spcBef>
          <a:spcPct val="0"/>
        </a:spcBef>
        <a:spcAft>
          <a:spcPct val="25000"/>
        </a:spcAft>
        <a:buFont typeface="Times" pitchFamily="1" charset="0"/>
        <a:buChar char="–"/>
        <a:defRPr>
          <a:solidFill>
            <a:srgbClr val="3C4F82"/>
          </a:solidFill>
          <a:latin typeface="+mn-lt"/>
        </a:defRPr>
      </a:lvl3pPr>
      <a:lvl4pPr marL="858838" indent="-168275" algn="l" rtl="0" eaLnBrk="1" fontAlgn="base" hangingPunct="1">
        <a:lnSpc>
          <a:spcPct val="95000"/>
        </a:lnSpc>
        <a:spcBef>
          <a:spcPct val="0"/>
        </a:spcBef>
        <a:spcAft>
          <a:spcPct val="25000"/>
        </a:spcAft>
        <a:buChar char="•"/>
        <a:defRPr>
          <a:solidFill>
            <a:srgbClr val="727272"/>
          </a:solidFill>
          <a:latin typeface="+mn-lt"/>
        </a:defRPr>
      </a:lvl4pPr>
      <a:lvl5pPr marL="11430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5pPr>
      <a:lvl6pPr marL="16002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6pPr>
      <a:lvl7pPr marL="20574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7pPr>
      <a:lvl8pPr marL="25146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8pPr>
      <a:lvl9pPr marL="29718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031" name="Rectangle 7"/>
          <p:cNvSpPr>
            <a:spLocks noGrp="1" noChangeArrowheads="1"/>
          </p:cNvSpPr>
          <p:nvPr>
            <p:ph type="dt" sz="half" idx="2"/>
          </p:nvPr>
        </p:nvSpPr>
        <p:spPr bwMode="auto">
          <a:xfrm>
            <a:off x="685800" y="6249988"/>
            <a:ext cx="1905000" cy="455612"/>
          </a:xfrm>
          <a:prstGeom prst="rect">
            <a:avLst/>
          </a:prstGeom>
          <a:noFill/>
          <a:ln w="9525">
            <a:noFill/>
            <a:miter lim="800000"/>
            <a:headEnd/>
            <a:tailEnd/>
          </a:ln>
          <a:effectLst/>
        </p:spPr>
        <p:txBody>
          <a:bodyPr vert="horz" wrap="square" lIns="91428" tIns="45714" rIns="91428" bIns="45714" numCol="1" anchor="t" anchorCtr="0" compatLnSpc="1">
            <a:prstTxWarp prst="textNoShape">
              <a:avLst/>
            </a:prstTxWarp>
          </a:bodyPr>
          <a:lstStyle>
            <a:lvl1pPr algn="l" eaLnBrk="0" hangingPunct="0">
              <a:spcBef>
                <a:spcPct val="0"/>
              </a:spcBef>
              <a:defRPr sz="1300" b="0">
                <a:latin typeface="Times" pitchFamily="1" charset="0"/>
              </a:defRPr>
            </a:lvl1pPr>
          </a:lstStyle>
          <a:p>
            <a:endParaRPr lang="en-US"/>
          </a:p>
        </p:txBody>
      </p:sp>
      <p:sp>
        <p:nvSpPr>
          <p:cNvPr id="1032" name="Rectangle 8"/>
          <p:cNvSpPr>
            <a:spLocks noChangeArrowheads="1"/>
          </p:cNvSpPr>
          <p:nvPr/>
        </p:nvSpPr>
        <p:spPr bwMode="auto">
          <a:xfrm>
            <a:off x="0" y="6151563"/>
            <a:ext cx="9144000" cy="706437"/>
          </a:xfrm>
          <a:prstGeom prst="rect">
            <a:avLst/>
          </a:prstGeom>
          <a:solidFill>
            <a:srgbClr val="000000"/>
          </a:solidFill>
          <a:ln w="9525">
            <a:noFill/>
            <a:miter lim="800000"/>
            <a:headEnd/>
            <a:tailEnd/>
          </a:ln>
          <a:effectLst/>
        </p:spPr>
        <p:txBody>
          <a:bodyPr lIns="0" tIns="0" rIns="0" bIns="0" anchor="ctr">
            <a:spAutoFit/>
          </a:bodyPr>
          <a:lstStyle/>
          <a:p>
            <a:endParaRPr lang="en-US"/>
          </a:p>
        </p:txBody>
      </p:sp>
      <p:sp>
        <p:nvSpPr>
          <p:cNvPr id="1033" name="Rectangle 9"/>
          <p:cNvSpPr>
            <a:spLocks noGrp="1" noChangeArrowheads="1"/>
          </p:cNvSpPr>
          <p:nvPr>
            <p:ph type="body" idx="1"/>
          </p:nvPr>
        </p:nvSpPr>
        <p:spPr bwMode="gray">
          <a:xfrm>
            <a:off x="533400" y="1295400"/>
            <a:ext cx="8153400" cy="48006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0"/>
          <p:cNvSpPr>
            <a:spLocks noGrp="1" noChangeArrowheads="1"/>
          </p:cNvSpPr>
          <p:nvPr>
            <p:ph type="title"/>
          </p:nvPr>
        </p:nvSpPr>
        <p:spPr bwMode="auto">
          <a:xfrm>
            <a:off x="533400" y="422275"/>
            <a:ext cx="8153400" cy="3841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1035" name="Rectangle 11"/>
          <p:cNvSpPr>
            <a:spLocks noChangeArrowheads="1"/>
          </p:cNvSpPr>
          <p:nvPr/>
        </p:nvSpPr>
        <p:spPr bwMode="ltGray">
          <a:xfrm>
            <a:off x="7823200" y="6430963"/>
            <a:ext cx="838200" cy="165100"/>
          </a:xfrm>
          <a:prstGeom prst="rect">
            <a:avLst/>
          </a:prstGeom>
          <a:noFill/>
          <a:ln w="9525">
            <a:noFill/>
            <a:miter lim="800000"/>
            <a:headEnd/>
            <a:tailEnd/>
          </a:ln>
          <a:effectLst/>
        </p:spPr>
        <p:txBody>
          <a:bodyPr lIns="0" tIns="0" rIns="0" bIns="0" anchor="ctr">
            <a:spAutoFit/>
          </a:bodyPr>
          <a:lstStyle/>
          <a:p>
            <a:pPr algn="r" eaLnBrk="0" hangingPunct="0">
              <a:lnSpc>
                <a:spcPts val="1300"/>
              </a:lnSpc>
              <a:spcBef>
                <a:spcPct val="0"/>
              </a:spcBef>
            </a:pPr>
            <a:fld id="{5AA1AC9C-678F-4F94-BEAA-24498E25E435}" type="slidenum">
              <a:rPr lang="en-US" sz="800">
                <a:solidFill>
                  <a:schemeClr val="bg1"/>
                </a:solidFill>
              </a:rPr>
              <a:pPr algn="r" eaLnBrk="0" hangingPunct="0">
                <a:lnSpc>
                  <a:spcPts val="1300"/>
                </a:lnSpc>
                <a:spcBef>
                  <a:spcPct val="0"/>
                </a:spcBef>
              </a:pPr>
              <a:t>‹#›</a:t>
            </a:fld>
            <a:endParaRPr lang="en-US" sz="800">
              <a:solidFill>
                <a:schemeClr val="bg1"/>
              </a:solidFill>
            </a:endParaRPr>
          </a:p>
        </p:txBody>
      </p:sp>
      <p:pic>
        <p:nvPicPr>
          <p:cNvPr id="1099" name="Picture 75" descr="SEI_CMU_1Line_White"/>
          <p:cNvPicPr>
            <a:picLocks noChangeAspect="1" noChangeArrowheads="1"/>
          </p:cNvPicPr>
          <p:nvPr/>
        </p:nvPicPr>
        <p:blipFill>
          <a:blip r:embed="rId14" cstate="print"/>
          <a:srcRect/>
          <a:stretch>
            <a:fillRect/>
          </a:stretch>
        </p:blipFill>
        <p:spPr bwMode="auto">
          <a:xfrm>
            <a:off x="438150" y="6338888"/>
            <a:ext cx="5581650" cy="346075"/>
          </a:xfrm>
          <a:prstGeom prst="rect">
            <a:avLst/>
          </a:prstGeom>
          <a:noFill/>
        </p:spPr>
      </p:pic>
      <p:sp>
        <p:nvSpPr>
          <p:cNvPr id="10" name="Rectangle 73"/>
          <p:cNvSpPr>
            <a:spLocks noChangeArrowheads="1"/>
          </p:cNvSpPr>
          <p:nvPr userDrawn="1"/>
        </p:nvSpPr>
        <p:spPr bwMode="ltGray">
          <a:xfrm>
            <a:off x="6172200" y="6274198"/>
            <a:ext cx="2286000" cy="477042"/>
          </a:xfrm>
          <a:prstGeom prst="rect">
            <a:avLst/>
          </a:prstGeom>
          <a:noFill/>
          <a:ln w="9525">
            <a:noFill/>
            <a:miter lim="800000"/>
            <a:headEnd/>
            <a:tailEnd/>
          </a:ln>
          <a:effectLst/>
        </p:spPr>
        <p:txBody>
          <a:bodyPr lIns="45714" tIns="45714" rIns="45714" bIns="45714" anchor="ctr">
            <a:spAutoFit/>
          </a:bodyPr>
          <a:lstStyle/>
          <a:p>
            <a:pPr algn="l" eaLnBrk="0" hangingPunct="0">
              <a:spcBef>
                <a:spcPct val="0"/>
              </a:spcBef>
            </a:pPr>
            <a:r>
              <a:rPr lang="en-US" sz="900" dirty="0" smtClean="0">
                <a:solidFill>
                  <a:schemeClr val="bg1"/>
                </a:solidFill>
              </a:rPr>
              <a:t>UFO</a:t>
            </a:r>
            <a:endParaRPr lang="en-US" sz="900" baseline="0" dirty="0" smtClean="0">
              <a:solidFill>
                <a:schemeClr val="bg1"/>
              </a:solidFill>
            </a:endParaRPr>
          </a:p>
          <a:p>
            <a:pPr algn="l" eaLnBrk="0" hangingPunct="0">
              <a:spcBef>
                <a:spcPct val="0"/>
              </a:spcBef>
            </a:pPr>
            <a:r>
              <a:rPr lang="en-US" sz="900" baseline="0" dirty="0" err="1" smtClean="0">
                <a:solidFill>
                  <a:schemeClr val="bg1"/>
                </a:solidFill>
              </a:rPr>
              <a:t>Arie</a:t>
            </a:r>
            <a:r>
              <a:rPr lang="en-US" sz="900" baseline="0" dirty="0" smtClean="0">
                <a:solidFill>
                  <a:schemeClr val="bg1"/>
                </a:solidFill>
              </a:rPr>
              <a:t> </a:t>
            </a:r>
            <a:r>
              <a:rPr lang="en-US" sz="900" baseline="0" dirty="0" err="1" smtClean="0">
                <a:solidFill>
                  <a:schemeClr val="bg1"/>
                </a:solidFill>
              </a:rPr>
              <a:t>Gurfinkel</a:t>
            </a:r>
            <a:endParaRPr lang="en-US" sz="900" baseline="0" dirty="0" smtClean="0">
              <a:solidFill>
                <a:schemeClr val="bg1"/>
              </a:solidFill>
            </a:endParaRPr>
          </a:p>
          <a:p>
            <a:pPr algn="l" eaLnBrk="0" hangingPunct="0">
              <a:spcBef>
                <a:spcPct val="0"/>
              </a:spcBef>
            </a:pPr>
            <a:r>
              <a:rPr lang="en-US" sz="700" b="1" spc="0" dirty="0" smtClean="0">
                <a:solidFill>
                  <a:schemeClr val="bg1"/>
                </a:solidFill>
              </a:rPr>
              <a:t>©</a:t>
            </a:r>
            <a:r>
              <a:rPr lang="en-US" sz="700" b="1" spc="0" baseline="0" dirty="0" smtClean="0">
                <a:solidFill>
                  <a:schemeClr val="bg1"/>
                </a:solidFill>
              </a:rPr>
              <a:t> 2013 Carnegie Mellon University</a:t>
            </a:r>
            <a:endParaRPr lang="en-US" sz="700" b="0" spc="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Lst>
  <p:transition xmlns:p14="http://schemas.microsoft.com/office/powerpoint/2010/main"/>
  <p:timing>
    <p:tnLst>
      <p:par>
        <p:cTn xmlns:p14="http://schemas.microsoft.com/office/powerpoint/2010/main" id="1" dur="indefinite" restart="never" nodeType="tmRoot"/>
      </p:par>
    </p:tnLst>
  </p:timing>
  <p:txStyles>
    <p:titleStyle>
      <a:lvl1pPr algn="l" rtl="0" eaLnBrk="1" fontAlgn="base" hangingPunct="1">
        <a:lnSpc>
          <a:spcPct val="90000"/>
        </a:lnSpc>
        <a:spcBef>
          <a:spcPct val="0"/>
        </a:spcBef>
        <a:spcAft>
          <a:spcPct val="0"/>
        </a:spcAft>
        <a:defRPr sz="2800" b="1">
          <a:solidFill>
            <a:schemeClr val="tx1"/>
          </a:solidFill>
          <a:latin typeface="+mj-lt"/>
          <a:ea typeface="+mj-ea"/>
          <a:cs typeface="+mj-cs"/>
        </a:defRPr>
      </a:lvl1pPr>
      <a:lvl2pPr algn="l" rtl="0" eaLnBrk="1" fontAlgn="base" hangingPunct="1">
        <a:lnSpc>
          <a:spcPct val="90000"/>
        </a:lnSpc>
        <a:spcBef>
          <a:spcPct val="0"/>
        </a:spcBef>
        <a:spcAft>
          <a:spcPct val="0"/>
        </a:spcAft>
        <a:defRPr sz="2800" b="1">
          <a:solidFill>
            <a:schemeClr val="tx1"/>
          </a:solidFill>
          <a:latin typeface="Arial" charset="0"/>
        </a:defRPr>
      </a:lvl2pPr>
      <a:lvl3pPr algn="l" rtl="0" eaLnBrk="1" fontAlgn="base" hangingPunct="1">
        <a:lnSpc>
          <a:spcPct val="90000"/>
        </a:lnSpc>
        <a:spcBef>
          <a:spcPct val="0"/>
        </a:spcBef>
        <a:spcAft>
          <a:spcPct val="0"/>
        </a:spcAft>
        <a:defRPr sz="2800" b="1">
          <a:solidFill>
            <a:schemeClr val="tx1"/>
          </a:solidFill>
          <a:latin typeface="Arial" charset="0"/>
        </a:defRPr>
      </a:lvl3pPr>
      <a:lvl4pPr algn="l" rtl="0" eaLnBrk="1" fontAlgn="base" hangingPunct="1">
        <a:lnSpc>
          <a:spcPct val="90000"/>
        </a:lnSpc>
        <a:spcBef>
          <a:spcPct val="0"/>
        </a:spcBef>
        <a:spcAft>
          <a:spcPct val="0"/>
        </a:spcAft>
        <a:defRPr sz="2800" b="1">
          <a:solidFill>
            <a:schemeClr val="tx1"/>
          </a:solidFill>
          <a:latin typeface="Arial" charset="0"/>
        </a:defRPr>
      </a:lvl4pPr>
      <a:lvl5pPr algn="l" rtl="0" eaLnBrk="1" fontAlgn="base" hangingPunct="1">
        <a:lnSpc>
          <a:spcPct val="90000"/>
        </a:lnSpc>
        <a:spcBef>
          <a:spcPct val="0"/>
        </a:spcBef>
        <a:spcAft>
          <a:spcPct val="0"/>
        </a:spcAft>
        <a:defRPr sz="2800" b="1">
          <a:solidFill>
            <a:schemeClr val="tx1"/>
          </a:solidFill>
          <a:latin typeface="Arial" charset="0"/>
        </a:defRPr>
      </a:lvl5pPr>
      <a:lvl6pPr marL="457200" algn="l" rtl="0" eaLnBrk="1" fontAlgn="base" hangingPunct="1">
        <a:lnSpc>
          <a:spcPct val="90000"/>
        </a:lnSpc>
        <a:spcBef>
          <a:spcPct val="0"/>
        </a:spcBef>
        <a:spcAft>
          <a:spcPct val="0"/>
        </a:spcAft>
        <a:defRPr sz="2800" b="1">
          <a:solidFill>
            <a:schemeClr val="tx1"/>
          </a:solidFill>
          <a:latin typeface="Arial" charset="0"/>
        </a:defRPr>
      </a:lvl6pPr>
      <a:lvl7pPr marL="914400" algn="l" rtl="0" eaLnBrk="1" fontAlgn="base" hangingPunct="1">
        <a:lnSpc>
          <a:spcPct val="90000"/>
        </a:lnSpc>
        <a:spcBef>
          <a:spcPct val="0"/>
        </a:spcBef>
        <a:spcAft>
          <a:spcPct val="0"/>
        </a:spcAft>
        <a:defRPr sz="2800" b="1">
          <a:solidFill>
            <a:schemeClr val="tx1"/>
          </a:solidFill>
          <a:latin typeface="Arial" charset="0"/>
        </a:defRPr>
      </a:lvl7pPr>
      <a:lvl8pPr marL="1371600" algn="l" rtl="0" eaLnBrk="1" fontAlgn="base" hangingPunct="1">
        <a:lnSpc>
          <a:spcPct val="90000"/>
        </a:lnSpc>
        <a:spcBef>
          <a:spcPct val="0"/>
        </a:spcBef>
        <a:spcAft>
          <a:spcPct val="0"/>
        </a:spcAft>
        <a:defRPr sz="2800" b="1">
          <a:solidFill>
            <a:schemeClr val="tx1"/>
          </a:solidFill>
          <a:latin typeface="Arial" charset="0"/>
        </a:defRPr>
      </a:lvl8pPr>
      <a:lvl9pPr marL="1828800" algn="l" rtl="0" eaLnBrk="1" fontAlgn="base" hangingPunct="1">
        <a:lnSpc>
          <a:spcPct val="90000"/>
        </a:lnSpc>
        <a:spcBef>
          <a:spcPct val="0"/>
        </a:spcBef>
        <a:spcAft>
          <a:spcPct val="0"/>
        </a:spcAft>
        <a:defRPr sz="2800" b="1">
          <a:solidFill>
            <a:schemeClr val="tx1"/>
          </a:solidFill>
          <a:latin typeface="Arial" charset="0"/>
        </a:defRPr>
      </a:lvl9pPr>
    </p:titleStyle>
    <p:bodyStyle>
      <a:lvl1pPr algn="l" rtl="0" eaLnBrk="1" fontAlgn="base" hangingPunct="1">
        <a:lnSpc>
          <a:spcPct val="95000"/>
        </a:lnSpc>
        <a:spcBef>
          <a:spcPct val="0"/>
        </a:spcBef>
        <a:spcAft>
          <a:spcPct val="25000"/>
        </a:spcAft>
        <a:buSzPct val="70000"/>
        <a:defRPr sz="2000">
          <a:solidFill>
            <a:schemeClr val="tx1"/>
          </a:solidFill>
          <a:latin typeface="+mn-lt"/>
          <a:ea typeface="+mn-ea"/>
          <a:cs typeface="+mn-cs"/>
        </a:defRPr>
      </a:lvl1pPr>
      <a:lvl2pPr marL="284163" indent="-169863" algn="l" rtl="0" eaLnBrk="1" fontAlgn="base" hangingPunct="1">
        <a:lnSpc>
          <a:spcPct val="95000"/>
        </a:lnSpc>
        <a:spcBef>
          <a:spcPct val="0"/>
        </a:spcBef>
        <a:spcAft>
          <a:spcPct val="25000"/>
        </a:spcAft>
        <a:buFont typeface="Times" pitchFamily="1" charset="0"/>
        <a:buChar char="•"/>
        <a:defRPr>
          <a:solidFill>
            <a:srgbClr val="3C4F82"/>
          </a:solidFill>
          <a:latin typeface="+mn-lt"/>
        </a:defRPr>
      </a:lvl2pPr>
      <a:lvl3pPr marL="576263" indent="-179388" algn="l" rtl="0" eaLnBrk="1" fontAlgn="base" hangingPunct="1">
        <a:lnSpc>
          <a:spcPct val="95000"/>
        </a:lnSpc>
        <a:spcBef>
          <a:spcPct val="0"/>
        </a:spcBef>
        <a:spcAft>
          <a:spcPct val="25000"/>
        </a:spcAft>
        <a:buFont typeface="Times" pitchFamily="1" charset="0"/>
        <a:buChar char="–"/>
        <a:defRPr>
          <a:solidFill>
            <a:srgbClr val="3C4F82"/>
          </a:solidFill>
          <a:latin typeface="+mn-lt"/>
        </a:defRPr>
      </a:lvl3pPr>
      <a:lvl4pPr marL="858838" indent="-168275" algn="l" rtl="0" eaLnBrk="1" fontAlgn="base" hangingPunct="1">
        <a:lnSpc>
          <a:spcPct val="95000"/>
        </a:lnSpc>
        <a:spcBef>
          <a:spcPct val="0"/>
        </a:spcBef>
        <a:spcAft>
          <a:spcPct val="25000"/>
        </a:spcAft>
        <a:buChar char="•"/>
        <a:defRPr>
          <a:solidFill>
            <a:srgbClr val="727272"/>
          </a:solidFill>
          <a:latin typeface="+mn-lt"/>
        </a:defRPr>
      </a:lvl4pPr>
      <a:lvl5pPr marL="11430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5pPr>
      <a:lvl6pPr marL="16002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6pPr>
      <a:lvl7pPr marL="20574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7pPr>
      <a:lvl8pPr marL="25146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8pPr>
      <a:lvl9pPr marL="2971800" indent="-169863" algn="l" rtl="0" eaLnBrk="1" fontAlgn="base" hangingPunct="1">
        <a:lnSpc>
          <a:spcPct val="95000"/>
        </a:lnSpc>
        <a:spcBef>
          <a:spcPct val="0"/>
        </a:spcBef>
        <a:spcAft>
          <a:spcPct val="25000"/>
        </a:spcAft>
        <a:buFont typeface="Times" pitchFamily="1" charset="0"/>
        <a:buChar char="–"/>
        <a:defRPr>
          <a:solidFill>
            <a:srgbClr val="72727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2.xml"/><Relationship Id="rId3"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2.xml"/><Relationship Id="rId3"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5"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png"/><Relationship Id="rId5" Type="http://schemas.openxmlformats.org/officeDocument/2006/relationships/image" Target="../media/image17.png"/><Relationship Id="rId6" Type="http://schemas.openxmlformats.org/officeDocument/2006/relationships/image" Target="../media/image18.png"/><Relationship Id="rId7" Type="http://schemas.openxmlformats.org/officeDocument/2006/relationships/image" Target="../media/image19.png"/><Relationship Id="rId8" Type="http://schemas.openxmlformats.org/officeDocument/2006/relationships/image" Target="../media/image20.emf"/><Relationship Id="rId9" Type="http://schemas.openxmlformats.org/officeDocument/2006/relationships/image" Target="../media/image21.emf"/><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1" Type="http://schemas.openxmlformats.org/officeDocument/2006/relationships/image" Target="../media/image26.png"/><Relationship Id="rId12" Type="http://schemas.openxmlformats.org/officeDocument/2006/relationships/image" Target="../media/image27.png"/><Relationship Id="rId13" Type="http://schemas.openxmlformats.org/officeDocument/2006/relationships/image" Target="../media/image28.png"/><Relationship Id="rId14" Type="http://schemas.openxmlformats.org/officeDocument/2006/relationships/image" Target="../media/image29.png"/><Relationship Id="rId15" Type="http://schemas.openxmlformats.org/officeDocument/2006/relationships/image" Target="../media/image30.png"/><Relationship Id="rId16" Type="http://schemas.openxmlformats.org/officeDocument/2006/relationships/image" Target="../media/image31.png"/><Relationship Id="rId1" Type="http://schemas.openxmlformats.org/officeDocument/2006/relationships/slideLayout" Target="../slideLayouts/slideLayout2.xml"/><Relationship Id="rId2" Type="http://schemas.openxmlformats.org/officeDocument/2006/relationships/image" Target="../media/image14.png"/><Relationship Id="rId3" Type="http://schemas.openxmlformats.org/officeDocument/2006/relationships/image" Target="../media/image15.png"/><Relationship Id="rId4" Type="http://schemas.openxmlformats.org/officeDocument/2006/relationships/image" Target="../media/image16.png"/><Relationship Id="rId5" Type="http://schemas.openxmlformats.org/officeDocument/2006/relationships/image" Target="../media/image17.png"/><Relationship Id="rId6" Type="http://schemas.openxmlformats.org/officeDocument/2006/relationships/image" Target="../media/image18.png"/><Relationship Id="rId7" Type="http://schemas.openxmlformats.org/officeDocument/2006/relationships/image" Target="../media/image19.png"/><Relationship Id="rId8" Type="http://schemas.openxmlformats.org/officeDocument/2006/relationships/image" Target="../media/image23.png"/><Relationship Id="rId9" Type="http://schemas.openxmlformats.org/officeDocument/2006/relationships/image" Target="../media/image24.png"/><Relationship Id="rId10" Type="http://schemas.openxmlformats.org/officeDocument/2006/relationships/image" Target="../media/image25.png"/></Relationships>
</file>

<file path=ppt/slides/_rels/slide19.xml.rels><?xml version="1.0" encoding="UTF-8" standalone="yes"?>
<Relationships xmlns="http://schemas.openxmlformats.org/package/2006/relationships"><Relationship Id="rId9" Type="http://schemas.openxmlformats.org/officeDocument/2006/relationships/image" Target="../media/image33.png"/><Relationship Id="rId20" Type="http://schemas.openxmlformats.org/officeDocument/2006/relationships/image" Target="../media/image30.png"/><Relationship Id="rId21" Type="http://schemas.openxmlformats.org/officeDocument/2006/relationships/image" Target="../media/image31.png"/><Relationship Id="rId10" Type="http://schemas.openxmlformats.org/officeDocument/2006/relationships/image" Target="../media/image34.png"/><Relationship Id="rId11" Type="http://schemas.openxmlformats.org/officeDocument/2006/relationships/image" Target="../media/image35.png"/><Relationship Id="rId12" Type="http://schemas.openxmlformats.org/officeDocument/2006/relationships/image" Target="../media/image36.png"/><Relationship Id="rId13" Type="http://schemas.openxmlformats.org/officeDocument/2006/relationships/image" Target="../media/image37.png"/><Relationship Id="rId14" Type="http://schemas.openxmlformats.org/officeDocument/2006/relationships/image" Target="../media/image38.png"/><Relationship Id="rId15" Type="http://schemas.openxmlformats.org/officeDocument/2006/relationships/image" Target="../media/image19.png"/><Relationship Id="rId16" Type="http://schemas.openxmlformats.org/officeDocument/2006/relationships/image" Target="../media/image39.png"/><Relationship Id="rId17" Type="http://schemas.openxmlformats.org/officeDocument/2006/relationships/image" Target="../media/image27.png"/><Relationship Id="rId18" Type="http://schemas.openxmlformats.org/officeDocument/2006/relationships/image" Target="../media/image28.png"/><Relationship Id="rId19" Type="http://schemas.openxmlformats.org/officeDocument/2006/relationships/image" Target="../media/image29.png"/><Relationship Id="rId1" Type="http://schemas.openxmlformats.org/officeDocument/2006/relationships/slideLayout" Target="../slideLayouts/slideLayout2.xml"/><Relationship Id="rId2" Type="http://schemas.openxmlformats.org/officeDocument/2006/relationships/image" Target="../media/image14.png"/><Relationship Id="rId3" Type="http://schemas.openxmlformats.org/officeDocument/2006/relationships/image" Target="../media/image17.png"/><Relationship Id="rId4" Type="http://schemas.openxmlformats.org/officeDocument/2006/relationships/image" Target="../media/image23.png"/><Relationship Id="rId5" Type="http://schemas.openxmlformats.org/officeDocument/2006/relationships/image" Target="../media/image24.png"/><Relationship Id="rId6" Type="http://schemas.openxmlformats.org/officeDocument/2006/relationships/image" Target="../media/image25.png"/><Relationship Id="rId7" Type="http://schemas.openxmlformats.org/officeDocument/2006/relationships/image" Target="../media/image26.png"/><Relationship Id="rId8" Type="http://schemas.openxmlformats.org/officeDocument/2006/relationships/image" Target="../media/image3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hyperlink" Target="mailto:permission@sei.cmu.edu"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5" Type="http://schemas.openxmlformats.org/officeDocument/2006/relationships/image" Target="../media/image13.png"/><Relationship Id="rId6" Type="http://schemas.openxmlformats.org/officeDocument/2006/relationships/image" Target="../media/image40.png"/><Relationship Id="rId7" Type="http://schemas.openxmlformats.org/officeDocument/2006/relationships/image" Target="../media/image41.png"/><Relationship Id="rId8" Type="http://schemas.openxmlformats.org/officeDocument/2006/relationships/image" Target="../media/image42.png"/><Relationship Id="rId9" Type="http://schemas.openxmlformats.org/officeDocument/2006/relationships/image" Target="../media/image43.png"/><Relationship Id="rId10" Type="http://schemas.openxmlformats.org/officeDocument/2006/relationships/image" Target="../media/image44.png"/><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5.png"/><Relationship Id="rId3" Type="http://schemas.openxmlformats.org/officeDocument/2006/relationships/hyperlink" Target="http://bitbucket.org/arieg/ufo"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v-comp.sosy-lab.org/2013/benchmarks.php" TargetMode="External"/><Relationship Id="rId3" Type="http://schemas.openxmlformats.org/officeDocument/2006/relationships/hyperlink" Target="http://sv-comp.sosy-lab.org/2013/"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46.png"/><Relationship Id="rId4" Type="http://schemas.openxmlformats.org/officeDocument/2006/relationships/image" Target="../media/image47.png"/><Relationship Id="rId1" Type="http://schemas.openxmlformats.org/officeDocument/2006/relationships/slideLayout" Target="../slideLayouts/slideLayout2.xml"/><Relationship Id="rId2" Type="http://schemas.openxmlformats.org/officeDocument/2006/relationships/hyperlink" Target="http://sv-comp.sosy-lab.org/2013/results/index.php"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png"/><Relationship Id="rId7"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lindd.sf.net/" TargetMode="External"/><Relationship Id="rId3" Type="http://schemas.openxmlformats.org/officeDocument/2006/relationships/image" Target="../media/image48.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0.png"/><Relationship Id="rId4" Type="http://schemas.openxmlformats.org/officeDocument/2006/relationships/image" Target="../media/image9.png"/><Relationship Id="rId1" Type="http://schemas.openxmlformats.org/officeDocument/2006/relationships/slideLayout" Target="../slideLayouts/slideLayout6.xml"/><Relationship Id="rId2" Type="http://schemas.openxmlformats.org/officeDocument/2006/relationships/image" Target="../media/image49.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1.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 Id="rId3" Type="http://schemas.openxmlformats.org/officeDocument/2006/relationships/image" Target="../media/image52.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image" Target="../media/image7.png"/><Relationship Id="rId1" Type="http://schemas.openxmlformats.org/officeDocument/2006/relationships/tags" Target="../tags/tag3.x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image" Target="../media/image8.wmf"/><Relationship Id="rId5" Type="http://schemas.openxmlformats.org/officeDocument/2006/relationships/image" Target="../media/image7.png"/><Relationship Id="rId1" Type="http://schemas.openxmlformats.org/officeDocument/2006/relationships/tags" Target="../tags/tag4.x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67200" y="2293938"/>
            <a:ext cx="4267200" cy="1107984"/>
          </a:xfrm>
        </p:spPr>
        <p:txBody>
          <a:bodyPr/>
          <a:lstStyle/>
          <a:p>
            <a:r>
              <a:rPr lang="en-US" dirty="0" err="1" smtClean="0"/>
              <a:t>Vinta</a:t>
            </a:r>
            <a:r>
              <a:rPr lang="en-US" dirty="0" smtClean="0"/>
              <a:t>: Verification with </a:t>
            </a:r>
            <a:r>
              <a:rPr lang="en-US" dirty="0" err="1" smtClean="0"/>
              <a:t>INTerpolation</a:t>
            </a:r>
            <a:r>
              <a:rPr lang="en-US" dirty="0" smtClean="0"/>
              <a:t> and Abstract </a:t>
            </a:r>
            <a:r>
              <a:rPr lang="en-US" dirty="0" err="1" smtClean="0"/>
              <a:t>iterpretation</a:t>
            </a:r>
            <a:endParaRPr lang="en-US" dirty="0"/>
          </a:p>
        </p:txBody>
      </p:sp>
      <p:sp>
        <p:nvSpPr>
          <p:cNvPr id="3" name="Subtitle 2"/>
          <p:cNvSpPr>
            <a:spLocks noGrp="1"/>
          </p:cNvSpPr>
          <p:nvPr>
            <p:ph type="subTitle" idx="1"/>
          </p:nvPr>
        </p:nvSpPr>
        <p:spPr/>
        <p:txBody>
          <a:bodyPr/>
          <a:lstStyle/>
          <a:p>
            <a:r>
              <a:rPr lang="en-US" sz="1600" dirty="0" err="1"/>
              <a:t>Arie</a:t>
            </a:r>
            <a:r>
              <a:rPr lang="en-US" sz="1600" dirty="0"/>
              <a:t> </a:t>
            </a:r>
            <a:r>
              <a:rPr lang="en-US" sz="1600" dirty="0" err="1"/>
              <a:t>Gurfinkel</a:t>
            </a:r>
            <a:r>
              <a:rPr lang="en-US" sz="1600" dirty="0"/>
              <a:t> (SEI/CMU)</a:t>
            </a:r>
          </a:p>
          <a:p>
            <a:endParaRPr lang="en-US" sz="1600" dirty="0"/>
          </a:p>
          <a:p>
            <a:r>
              <a:rPr lang="en-US" sz="1600" dirty="0"/>
              <a:t>with </a:t>
            </a:r>
            <a:r>
              <a:rPr lang="en-US" sz="1600" dirty="0" err="1"/>
              <a:t>Aws</a:t>
            </a:r>
            <a:r>
              <a:rPr lang="en-US" sz="1600" dirty="0"/>
              <a:t> </a:t>
            </a:r>
            <a:r>
              <a:rPr lang="en-US" sz="1600" dirty="0" err="1"/>
              <a:t>Albarghouthi</a:t>
            </a:r>
            <a:r>
              <a:rPr lang="en-US" sz="1600" dirty="0"/>
              <a:t> and Marsha </a:t>
            </a:r>
            <a:r>
              <a:rPr lang="en-US" sz="1600" dirty="0" err="1"/>
              <a:t>Chechik</a:t>
            </a:r>
            <a:r>
              <a:rPr lang="en-US" sz="1600" dirty="0"/>
              <a:t> (U. of Toronto)</a:t>
            </a:r>
          </a:p>
          <a:p>
            <a:endParaRPr lang="en-US" sz="1600" dirty="0"/>
          </a:p>
          <a:p>
            <a:r>
              <a:rPr lang="en-US" sz="1600" dirty="0"/>
              <a:t>and </a:t>
            </a:r>
            <a:r>
              <a:rPr lang="en-US" sz="1600" dirty="0" err="1"/>
              <a:t>Sagar</a:t>
            </a:r>
            <a:r>
              <a:rPr lang="en-US" sz="1600" dirty="0"/>
              <a:t> </a:t>
            </a:r>
            <a:r>
              <a:rPr lang="en-US" sz="1600" dirty="0" err="1"/>
              <a:t>Chaki</a:t>
            </a:r>
            <a:r>
              <a:rPr lang="en-US" sz="1600" dirty="0"/>
              <a:t> (SEI/CMU), and Yi Li (U. of Toronto)</a:t>
            </a:r>
          </a:p>
          <a:p>
            <a:endParaRPr lang="en-US" sz="1600" dirty="0" smtClean="0"/>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smtClean="0"/>
              <a:t>TexPoint fonts used in EMF. </a:t>
            </a:r>
          </a:p>
          <a:p>
            <a:r>
              <a:rPr lang="en-US" smtClean="0"/>
              <a:t>Read the TexPoint manual before you delete this box.: </a:t>
            </a:r>
            <a:r>
              <a:rPr lang="en-US" smtClean="0">
                <a:latin typeface="CMR10"/>
              </a:rPr>
              <a:t>A</a:t>
            </a:r>
            <a:r>
              <a:rPr lang="en-US" smtClean="0">
                <a:latin typeface="CMMI10"/>
              </a:rPr>
              <a:t>A</a:t>
            </a:r>
            <a:r>
              <a:rPr lang="en-US" smtClean="0">
                <a:latin typeface="CMSY10ORIG"/>
              </a:rPr>
              <a:t>A</a:t>
            </a:r>
            <a:r>
              <a:rPr lang="en-US" smtClean="0">
                <a:latin typeface="CMMI7"/>
              </a:rPr>
              <a:t>A</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hangingPunct="1"/>
            <a:r>
              <a:rPr lang="en-US" dirty="0" smtClean="0"/>
              <a:t>Example: Box Abstract Domain</a:t>
            </a:r>
          </a:p>
        </p:txBody>
      </p:sp>
      <p:sp>
        <p:nvSpPr>
          <p:cNvPr id="34818" name="Text Box 3"/>
          <p:cNvSpPr txBox="1">
            <a:spLocks noChangeArrowheads="1"/>
          </p:cNvSpPr>
          <p:nvPr/>
        </p:nvSpPr>
        <p:spPr bwMode="auto">
          <a:xfrm>
            <a:off x="5167313" y="3336925"/>
            <a:ext cx="3328987" cy="396875"/>
          </a:xfrm>
          <a:prstGeom prst="rect">
            <a:avLst/>
          </a:prstGeom>
          <a:noFill/>
          <a:ln w="6350">
            <a:noFill/>
            <a:miter lim="800000"/>
            <a:headEnd/>
            <a:tailEnd/>
          </a:ln>
        </p:spPr>
        <p:txBody>
          <a:bodyPr wrap="none">
            <a:spAutoFit/>
          </a:bodyPr>
          <a:lstStyle/>
          <a:p>
            <a:pPr algn="ctr">
              <a:spcBef>
                <a:spcPct val="50000"/>
              </a:spcBef>
            </a:pPr>
            <a:r>
              <a:rPr lang="en-US"/>
              <a:t>(1, 10) </a:t>
            </a:r>
            <a:r>
              <a:rPr lang="en-US" b="1"/>
              <a:t>meet</a:t>
            </a:r>
            <a:r>
              <a:rPr lang="en-US"/>
              <a:t> (2, 12) = (2,10)</a:t>
            </a:r>
          </a:p>
        </p:txBody>
      </p:sp>
      <p:sp>
        <p:nvSpPr>
          <p:cNvPr id="34819" name="Text Box 4"/>
          <p:cNvSpPr txBox="1">
            <a:spLocks noChangeArrowheads="1"/>
          </p:cNvSpPr>
          <p:nvPr/>
        </p:nvSpPr>
        <p:spPr bwMode="auto">
          <a:xfrm>
            <a:off x="5224463" y="4213225"/>
            <a:ext cx="3046412" cy="396875"/>
          </a:xfrm>
          <a:prstGeom prst="rect">
            <a:avLst/>
          </a:prstGeom>
          <a:noFill/>
          <a:ln w="6350">
            <a:noFill/>
            <a:miter lim="800000"/>
            <a:headEnd/>
            <a:tailEnd/>
          </a:ln>
        </p:spPr>
        <p:txBody>
          <a:bodyPr wrap="none">
            <a:spAutoFit/>
          </a:bodyPr>
          <a:lstStyle/>
          <a:p>
            <a:pPr algn="ctr">
              <a:spcBef>
                <a:spcPct val="50000"/>
              </a:spcBef>
            </a:pPr>
            <a:r>
              <a:rPr lang="en-US"/>
              <a:t>(1, 3) </a:t>
            </a:r>
            <a:r>
              <a:rPr lang="en-US" b="1"/>
              <a:t>join</a:t>
            </a:r>
            <a:r>
              <a:rPr lang="en-US"/>
              <a:t> (7, 12) = (1,12)</a:t>
            </a:r>
          </a:p>
        </p:txBody>
      </p:sp>
      <p:grpSp>
        <p:nvGrpSpPr>
          <p:cNvPr id="2" name="Group 5"/>
          <p:cNvGrpSpPr>
            <a:grpSpLocks/>
          </p:cNvGrpSpPr>
          <p:nvPr/>
        </p:nvGrpSpPr>
        <p:grpSpPr bwMode="auto">
          <a:xfrm>
            <a:off x="1292225" y="1447800"/>
            <a:ext cx="6551613" cy="701675"/>
            <a:chOff x="384" y="912"/>
            <a:chExt cx="4127" cy="442"/>
          </a:xfrm>
        </p:grpSpPr>
        <p:sp>
          <p:nvSpPr>
            <p:cNvPr id="34828" name="Text Box 6"/>
            <p:cNvSpPr txBox="1">
              <a:spLocks noChangeArrowheads="1"/>
            </p:cNvSpPr>
            <p:nvPr/>
          </p:nvSpPr>
          <p:spPr bwMode="auto">
            <a:xfrm>
              <a:off x="384" y="1006"/>
              <a:ext cx="815" cy="250"/>
            </a:xfrm>
            <a:prstGeom prst="rect">
              <a:avLst/>
            </a:prstGeom>
            <a:noFill/>
            <a:ln w="6350">
              <a:noFill/>
              <a:miter lim="800000"/>
              <a:headEnd/>
              <a:tailEnd/>
            </a:ln>
          </p:spPr>
          <p:txBody>
            <a:bodyPr wrap="none">
              <a:spAutoFit/>
            </a:bodyPr>
            <a:lstStyle/>
            <a:p>
              <a:pPr algn="ctr">
                <a:spcBef>
                  <a:spcPct val="50000"/>
                </a:spcBef>
              </a:pPr>
              <a:r>
                <a:rPr lang="en-US"/>
                <a:t>1 </a:t>
              </a:r>
              <a:r>
                <a:rPr lang="en-US">
                  <a:sym typeface="Symbol" pitchFamily="18" charset="2"/>
                </a:rPr>
                <a:t></a:t>
              </a:r>
              <a:r>
                <a:rPr lang="en-US"/>
                <a:t> x </a:t>
              </a:r>
              <a:r>
                <a:rPr lang="en-US">
                  <a:sym typeface="Symbol" pitchFamily="18" charset="2"/>
                </a:rPr>
                <a:t></a:t>
              </a:r>
              <a:r>
                <a:rPr lang="en-US"/>
                <a:t> 10</a:t>
              </a:r>
            </a:p>
          </p:txBody>
        </p:sp>
        <p:sp>
          <p:nvSpPr>
            <p:cNvPr id="34829" name="Text Box 7"/>
            <p:cNvSpPr txBox="1">
              <a:spLocks noChangeArrowheads="1"/>
            </p:cNvSpPr>
            <p:nvPr/>
          </p:nvSpPr>
          <p:spPr bwMode="auto">
            <a:xfrm>
              <a:off x="2112" y="1008"/>
              <a:ext cx="577" cy="250"/>
            </a:xfrm>
            <a:prstGeom prst="rect">
              <a:avLst/>
            </a:prstGeom>
            <a:noFill/>
            <a:ln w="6350">
              <a:noFill/>
              <a:miter lim="800000"/>
              <a:headEnd/>
              <a:tailEnd/>
            </a:ln>
          </p:spPr>
          <p:txBody>
            <a:bodyPr wrap="none">
              <a:spAutoFit/>
            </a:bodyPr>
            <a:lstStyle/>
            <a:p>
              <a:pPr algn="ctr">
                <a:spcBef>
                  <a:spcPct val="50000"/>
                </a:spcBef>
              </a:pPr>
              <a:r>
                <a:rPr lang="en-US"/>
                <a:t>(1, 10)</a:t>
              </a:r>
            </a:p>
          </p:txBody>
        </p:sp>
        <p:sp>
          <p:nvSpPr>
            <p:cNvPr id="34830" name="AutoShape 8"/>
            <p:cNvSpPr>
              <a:spLocks noChangeArrowheads="1"/>
            </p:cNvSpPr>
            <p:nvPr/>
          </p:nvSpPr>
          <p:spPr bwMode="auto">
            <a:xfrm>
              <a:off x="1392" y="912"/>
              <a:ext cx="615" cy="442"/>
            </a:xfrm>
            <a:prstGeom prst="rightArrow">
              <a:avLst>
                <a:gd name="adj1" fmla="val 50000"/>
                <a:gd name="adj2" fmla="val 34785"/>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spcBef>
                  <a:spcPct val="50000"/>
                </a:spcBef>
              </a:pPr>
              <a:r>
                <a:rPr lang="el-GR">
                  <a:latin typeface="Times New Roman" pitchFamily="18" charset="0"/>
                  <a:cs typeface="Times New Roman" pitchFamily="18" charset="0"/>
                </a:rPr>
                <a:t>α</a:t>
              </a:r>
              <a:r>
                <a:rPr lang="en-US"/>
                <a:t> </a:t>
              </a:r>
            </a:p>
          </p:txBody>
        </p:sp>
        <p:sp>
          <p:nvSpPr>
            <p:cNvPr id="34831" name="AutoShape 9"/>
            <p:cNvSpPr>
              <a:spLocks noChangeArrowheads="1"/>
            </p:cNvSpPr>
            <p:nvPr/>
          </p:nvSpPr>
          <p:spPr bwMode="auto">
            <a:xfrm>
              <a:off x="2736" y="912"/>
              <a:ext cx="776" cy="442"/>
            </a:xfrm>
            <a:prstGeom prst="rightArrow">
              <a:avLst>
                <a:gd name="adj1" fmla="val 50000"/>
                <a:gd name="adj2" fmla="val 43891"/>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lstStyle/>
            <a:p>
              <a:pPr algn="ctr">
                <a:spcBef>
                  <a:spcPct val="50000"/>
                </a:spcBef>
              </a:pPr>
              <a:r>
                <a:rPr lang="el-GR">
                  <a:cs typeface="Times New Roman" pitchFamily="18" charset="0"/>
                </a:rPr>
                <a:t>γ</a:t>
              </a:r>
            </a:p>
          </p:txBody>
        </p:sp>
        <p:sp>
          <p:nvSpPr>
            <p:cNvPr id="34832" name="Text Box 10"/>
            <p:cNvSpPr txBox="1">
              <a:spLocks noChangeArrowheads="1"/>
            </p:cNvSpPr>
            <p:nvPr/>
          </p:nvSpPr>
          <p:spPr bwMode="auto">
            <a:xfrm>
              <a:off x="3696" y="1006"/>
              <a:ext cx="815" cy="250"/>
            </a:xfrm>
            <a:prstGeom prst="rect">
              <a:avLst/>
            </a:prstGeom>
            <a:noFill/>
            <a:ln w="6350">
              <a:noFill/>
              <a:miter lim="800000"/>
              <a:headEnd/>
              <a:tailEnd/>
            </a:ln>
          </p:spPr>
          <p:txBody>
            <a:bodyPr wrap="none">
              <a:spAutoFit/>
            </a:bodyPr>
            <a:lstStyle/>
            <a:p>
              <a:pPr algn="ctr">
                <a:spcBef>
                  <a:spcPct val="50000"/>
                </a:spcBef>
              </a:pPr>
              <a:r>
                <a:rPr lang="en-US"/>
                <a:t>1 </a:t>
              </a:r>
              <a:r>
                <a:rPr lang="en-US">
                  <a:sym typeface="Symbol" pitchFamily="18" charset="2"/>
                </a:rPr>
                <a:t></a:t>
              </a:r>
              <a:r>
                <a:rPr lang="en-US"/>
                <a:t> x </a:t>
              </a:r>
              <a:r>
                <a:rPr lang="en-US">
                  <a:sym typeface="Symbol" pitchFamily="18" charset="2"/>
                </a:rPr>
                <a:t></a:t>
              </a:r>
              <a:r>
                <a:rPr lang="en-US"/>
                <a:t> 10</a:t>
              </a:r>
            </a:p>
          </p:txBody>
        </p:sp>
      </p:grpSp>
      <p:sp>
        <p:nvSpPr>
          <p:cNvPr id="34821" name="Text Box 11"/>
          <p:cNvSpPr txBox="1">
            <a:spLocks noChangeArrowheads="1"/>
          </p:cNvSpPr>
          <p:nvPr/>
        </p:nvSpPr>
        <p:spPr bwMode="auto">
          <a:xfrm>
            <a:off x="214313" y="3336925"/>
            <a:ext cx="4594225" cy="396875"/>
          </a:xfrm>
          <a:prstGeom prst="rect">
            <a:avLst/>
          </a:prstGeom>
          <a:noFill/>
          <a:ln w="6350">
            <a:noFill/>
            <a:miter lim="800000"/>
            <a:headEnd/>
            <a:tailEnd/>
          </a:ln>
        </p:spPr>
        <p:txBody>
          <a:bodyPr wrap="none">
            <a:spAutoFit/>
          </a:bodyPr>
          <a:lstStyle/>
          <a:p>
            <a:pPr algn="ctr">
              <a:spcBef>
                <a:spcPct val="50000"/>
              </a:spcBef>
            </a:pPr>
            <a:r>
              <a:rPr lang="en-US"/>
              <a:t>(a, b) </a:t>
            </a:r>
            <a:r>
              <a:rPr lang="en-US" b="1"/>
              <a:t>meet</a:t>
            </a:r>
            <a:r>
              <a:rPr lang="en-US"/>
              <a:t> (c, d) = (max(a,c), min(b,d))</a:t>
            </a:r>
          </a:p>
        </p:txBody>
      </p:sp>
      <p:sp>
        <p:nvSpPr>
          <p:cNvPr id="34822" name="Text Box 12"/>
          <p:cNvSpPr txBox="1">
            <a:spLocks noChangeArrowheads="1"/>
          </p:cNvSpPr>
          <p:nvPr/>
        </p:nvSpPr>
        <p:spPr bwMode="auto">
          <a:xfrm>
            <a:off x="201613" y="4213225"/>
            <a:ext cx="4383087" cy="396875"/>
          </a:xfrm>
          <a:prstGeom prst="rect">
            <a:avLst/>
          </a:prstGeom>
          <a:noFill/>
          <a:ln w="6350">
            <a:noFill/>
            <a:miter lim="800000"/>
            <a:headEnd/>
            <a:tailEnd/>
          </a:ln>
        </p:spPr>
        <p:txBody>
          <a:bodyPr wrap="none">
            <a:spAutoFit/>
          </a:bodyPr>
          <a:lstStyle/>
          <a:p>
            <a:pPr algn="ctr">
              <a:spcBef>
                <a:spcPct val="50000"/>
              </a:spcBef>
            </a:pPr>
            <a:r>
              <a:rPr lang="en-US"/>
              <a:t>(a, b) </a:t>
            </a:r>
            <a:r>
              <a:rPr lang="en-US" b="1"/>
              <a:t>join</a:t>
            </a:r>
            <a:r>
              <a:rPr lang="en-US"/>
              <a:t> (c, d) = (min(a,c),max(b,d))</a:t>
            </a:r>
          </a:p>
        </p:txBody>
      </p:sp>
      <p:sp>
        <p:nvSpPr>
          <p:cNvPr id="34823" name="Text Box 13"/>
          <p:cNvSpPr txBox="1">
            <a:spLocks noChangeArrowheads="1"/>
          </p:cNvSpPr>
          <p:nvPr/>
        </p:nvSpPr>
        <p:spPr bwMode="auto">
          <a:xfrm>
            <a:off x="207963" y="5089525"/>
            <a:ext cx="4443412" cy="396875"/>
          </a:xfrm>
          <a:prstGeom prst="rect">
            <a:avLst/>
          </a:prstGeom>
          <a:noFill/>
          <a:ln w="6350">
            <a:noFill/>
            <a:miter lim="800000"/>
            <a:headEnd/>
            <a:tailEnd/>
          </a:ln>
        </p:spPr>
        <p:txBody>
          <a:bodyPr wrap="none">
            <a:spAutoFit/>
          </a:bodyPr>
          <a:lstStyle/>
          <a:p>
            <a:pPr algn="ctr">
              <a:spcBef>
                <a:spcPct val="50000"/>
              </a:spcBef>
            </a:pPr>
            <a:r>
              <a:rPr lang="el-GR" b="1">
                <a:latin typeface="Times New Roman" pitchFamily="18" charset="0"/>
                <a:cs typeface="Times New Roman" pitchFamily="18" charset="0"/>
              </a:rPr>
              <a:t>α</a:t>
            </a:r>
            <a:r>
              <a:rPr lang="en-US" b="1"/>
              <a:t>Post</a:t>
            </a:r>
            <a:r>
              <a:rPr lang="en-US"/>
              <a:t> (x := x + 1) ((a, b)) = (a+1, b+1)</a:t>
            </a:r>
          </a:p>
        </p:txBody>
      </p:sp>
      <p:sp>
        <p:nvSpPr>
          <p:cNvPr id="34824" name="Text Box 14"/>
          <p:cNvSpPr txBox="1">
            <a:spLocks noChangeArrowheads="1"/>
          </p:cNvSpPr>
          <p:nvPr/>
        </p:nvSpPr>
        <p:spPr bwMode="auto">
          <a:xfrm>
            <a:off x="5181600" y="5089525"/>
            <a:ext cx="2363788" cy="396875"/>
          </a:xfrm>
          <a:prstGeom prst="rect">
            <a:avLst/>
          </a:prstGeom>
          <a:noFill/>
          <a:ln w="6350">
            <a:noFill/>
            <a:miter lim="800000"/>
            <a:headEnd/>
            <a:tailEnd/>
          </a:ln>
        </p:spPr>
        <p:txBody>
          <a:bodyPr wrap="none">
            <a:spAutoFit/>
          </a:bodyPr>
          <a:lstStyle/>
          <a:p>
            <a:pPr algn="ctr">
              <a:spcBef>
                <a:spcPct val="50000"/>
              </a:spcBef>
            </a:pPr>
            <a:r>
              <a:rPr lang="en-US"/>
              <a:t>(1, 10) + 1 = (2, 11)</a:t>
            </a:r>
          </a:p>
        </p:txBody>
      </p:sp>
      <p:sp>
        <p:nvSpPr>
          <p:cNvPr id="34825" name="Text Box 15"/>
          <p:cNvSpPr txBox="1">
            <a:spLocks noChangeArrowheads="1"/>
          </p:cNvSpPr>
          <p:nvPr/>
        </p:nvSpPr>
        <p:spPr bwMode="auto">
          <a:xfrm>
            <a:off x="650607" y="2651125"/>
            <a:ext cx="2813591" cy="36933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spAutoFit/>
          </a:bodyPr>
          <a:lstStyle/>
          <a:p>
            <a:pPr algn="ctr">
              <a:spcBef>
                <a:spcPct val="50000"/>
              </a:spcBef>
            </a:pPr>
            <a:r>
              <a:rPr lang="en-US" b="1" dirty="0" smtClean="0">
                <a:solidFill>
                  <a:schemeClr val="tx1"/>
                </a:solidFill>
              </a:rPr>
              <a:t>Definition of Operations</a:t>
            </a:r>
            <a:endParaRPr lang="en-US" b="1" dirty="0">
              <a:solidFill>
                <a:schemeClr val="tx1"/>
              </a:solidFill>
            </a:endParaRPr>
          </a:p>
        </p:txBody>
      </p:sp>
      <p:sp>
        <p:nvSpPr>
          <p:cNvPr id="34826" name="Text Box 16"/>
          <p:cNvSpPr txBox="1">
            <a:spLocks noChangeArrowheads="1"/>
          </p:cNvSpPr>
          <p:nvPr/>
        </p:nvSpPr>
        <p:spPr bwMode="auto">
          <a:xfrm>
            <a:off x="5696039" y="2651125"/>
            <a:ext cx="1261884" cy="36933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spAutoFit/>
          </a:bodyPr>
          <a:lstStyle/>
          <a:p>
            <a:pPr algn="ctr">
              <a:spcBef>
                <a:spcPct val="50000"/>
              </a:spcBef>
            </a:pPr>
            <a:r>
              <a:rPr lang="en-US" b="1" dirty="0"/>
              <a:t>Examples</a:t>
            </a:r>
          </a:p>
        </p:txBody>
      </p:sp>
      <p:sp>
        <p:nvSpPr>
          <p:cNvPr id="374801" name="AutoShape 17"/>
          <p:cNvSpPr>
            <a:spLocks noChangeArrowheads="1"/>
          </p:cNvSpPr>
          <p:nvPr/>
        </p:nvSpPr>
        <p:spPr bwMode="auto">
          <a:xfrm>
            <a:off x="7045325" y="5486400"/>
            <a:ext cx="2098675" cy="393700"/>
          </a:xfrm>
          <a:prstGeom prst="wedgeRoundRectCallout">
            <a:avLst>
              <a:gd name="adj1" fmla="val -11120"/>
              <a:gd name="adj2" fmla="val -280644"/>
              <a:gd name="adj3"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a:spcBef>
                <a:spcPct val="50000"/>
              </a:spcBef>
            </a:pPr>
            <a:r>
              <a:rPr lang="en-US" sz="1600" dirty="0"/>
              <a:t>over-approximation</a:t>
            </a:r>
          </a:p>
        </p:txBody>
      </p:sp>
      <p:sp>
        <p:nvSpPr>
          <p:cNvPr id="18" name="Rounded Rectangular Callout 17"/>
          <p:cNvSpPr/>
          <p:nvPr/>
        </p:nvSpPr>
        <p:spPr bwMode="auto">
          <a:xfrm>
            <a:off x="2819400" y="1143000"/>
            <a:ext cx="936923" cy="340519"/>
          </a:xfrm>
          <a:prstGeom prst="wedgeRoundRectCallout">
            <a:avLst>
              <a:gd name="adj1" fmla="val -31440"/>
              <a:gd name="adj2" fmla="val 89970"/>
              <a:gd name="adj3"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0" tIns="0" rIns="0" bIns="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i="0" u="none" strike="noStrike" cap="none" normalizeH="0" baseline="0" dirty="0" smtClean="0">
                <a:ln>
                  <a:noFill/>
                </a:ln>
                <a:solidFill>
                  <a:schemeClr val="tx1"/>
                </a:solidFill>
                <a:effectLst/>
                <a:latin typeface="Arial" charset="0"/>
                <a:ea typeface="ＭＳ Ｐゴシック" pitchFamily="1" charset="-128"/>
              </a:rPr>
              <a:t>abstract</a:t>
            </a:r>
          </a:p>
        </p:txBody>
      </p:sp>
      <p:sp>
        <p:nvSpPr>
          <p:cNvPr id="19" name="Rounded Rectangular Callout 18"/>
          <p:cNvSpPr/>
          <p:nvPr/>
        </p:nvSpPr>
        <p:spPr bwMode="auto">
          <a:xfrm>
            <a:off x="5459562" y="1084660"/>
            <a:ext cx="1191193" cy="340519"/>
          </a:xfrm>
          <a:prstGeom prst="wedgeRoundRectCallout">
            <a:avLst>
              <a:gd name="adj1" fmla="val -32424"/>
              <a:gd name="adj2" fmla="val 100298"/>
              <a:gd name="adj3"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0" tIns="0" rIns="0" bIns="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i="0" u="none" strike="noStrike" cap="none" normalizeH="0" baseline="0" dirty="0" smtClean="0">
                <a:ln>
                  <a:noFill/>
                </a:ln>
                <a:solidFill>
                  <a:schemeClr val="tx1"/>
                </a:solidFill>
                <a:effectLst/>
                <a:latin typeface="Arial" charset="0"/>
                <a:ea typeface="ＭＳ Ｐゴシック" pitchFamily="1" charset="-128"/>
              </a:rPr>
              <a:t>concretize</a:t>
            </a:r>
          </a:p>
        </p:txBody>
      </p:sp>
    </p:spTree>
    <p:custDataLst>
      <p:tags r:id="rId1"/>
    </p:custData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48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480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r>
              <a:rPr lang="en-US" dirty="0" smtClean="0"/>
              <a:t>Abstract Interpretation w/ Box Domain (3)</a:t>
            </a:r>
          </a:p>
        </p:txBody>
      </p:sp>
      <p:sp>
        <p:nvSpPr>
          <p:cNvPr id="36866" name="Text Box 3"/>
          <p:cNvSpPr txBox="1">
            <a:spLocks noChangeArrowheads="1"/>
          </p:cNvSpPr>
          <p:nvPr/>
        </p:nvSpPr>
        <p:spPr bwMode="auto">
          <a:xfrm>
            <a:off x="2743200" y="1828800"/>
            <a:ext cx="2806700" cy="2867025"/>
          </a:xfrm>
          <a:prstGeom prst="rect">
            <a:avLst/>
          </a:prstGeom>
          <a:solidFill>
            <a:srgbClr val="F0F0FE"/>
          </a:solidFill>
          <a:ln w="28575">
            <a:solidFill>
              <a:schemeClr val="tx1"/>
            </a:solidFill>
            <a:prstDash val="dash"/>
            <a:miter lim="800000"/>
            <a:headEnd/>
            <a:tailEnd/>
          </a:ln>
        </p:spPr>
        <p:txBody>
          <a:bodyPr wrap="none">
            <a:spAutoFit/>
          </a:bodyPr>
          <a:lstStyle/>
          <a:p>
            <a:r>
              <a:rPr lang="en-US" sz="1800" b="1">
                <a:latin typeface="Courier New" pitchFamily="49" charset="0"/>
                <a:cs typeface="Courier New" pitchFamily="49" charset="0"/>
              </a:rPr>
              <a:t>assume (i=1 || i=2)</a:t>
            </a:r>
          </a:p>
          <a:p>
            <a:r>
              <a:rPr lang="en-US" sz="1800" b="1">
                <a:latin typeface="Courier New" pitchFamily="49" charset="0"/>
                <a:cs typeface="Courier New" pitchFamily="49" charset="0"/>
              </a:rPr>
              <a:t>if (i = 1) </a:t>
            </a:r>
          </a:p>
          <a:p>
            <a:r>
              <a:rPr lang="en-US" sz="1800" b="1">
                <a:latin typeface="Courier New" pitchFamily="49" charset="0"/>
                <a:cs typeface="Courier New" pitchFamily="49" charset="0"/>
              </a:rPr>
              <a:t>  x1 := i; </a:t>
            </a:r>
          </a:p>
          <a:p>
            <a:r>
              <a:rPr lang="en-US" sz="1800" b="1">
                <a:latin typeface="Courier New" pitchFamily="49" charset="0"/>
                <a:cs typeface="Courier New" pitchFamily="49" charset="0"/>
              </a:rPr>
              <a:t>else if (i = 2)</a:t>
            </a:r>
          </a:p>
          <a:p>
            <a:r>
              <a:rPr lang="en-US" sz="1800" b="1">
                <a:latin typeface="Courier New" pitchFamily="49" charset="0"/>
                <a:cs typeface="Courier New" pitchFamily="49" charset="0"/>
              </a:rPr>
              <a:t>  x2 := -4;</a:t>
            </a:r>
          </a:p>
          <a:p>
            <a:endParaRPr lang="en-US" sz="1800" b="1">
              <a:latin typeface="Courier New" pitchFamily="49" charset="0"/>
              <a:cs typeface="Courier New" pitchFamily="49" charset="0"/>
            </a:endParaRPr>
          </a:p>
          <a:p>
            <a:r>
              <a:rPr lang="en-US" sz="1800" b="1">
                <a:latin typeface="Courier New" pitchFamily="49" charset="0"/>
                <a:cs typeface="Courier New" pitchFamily="49" charset="0"/>
              </a:rPr>
              <a:t>if (i = 1)</a:t>
            </a:r>
          </a:p>
          <a:p>
            <a:r>
              <a:rPr lang="en-US" sz="1800" b="1">
                <a:latin typeface="Courier New" pitchFamily="49" charset="0"/>
                <a:cs typeface="Courier New" pitchFamily="49" charset="0"/>
              </a:rPr>
              <a:t>  assert (x1 &gt; 0);</a:t>
            </a:r>
          </a:p>
          <a:p>
            <a:r>
              <a:rPr lang="en-US" sz="1800" b="1">
                <a:latin typeface="Courier New" pitchFamily="49" charset="0"/>
                <a:cs typeface="Courier New" pitchFamily="49" charset="0"/>
              </a:rPr>
              <a:t>else if (i = 2)</a:t>
            </a:r>
          </a:p>
          <a:p>
            <a:r>
              <a:rPr lang="en-US" sz="1800" b="1">
                <a:latin typeface="Courier New" pitchFamily="49" charset="0"/>
                <a:cs typeface="Courier New" pitchFamily="49" charset="0"/>
              </a:rPr>
              <a:t>  assert (x2 &lt; 0);</a:t>
            </a:r>
          </a:p>
        </p:txBody>
      </p:sp>
      <p:sp>
        <p:nvSpPr>
          <p:cNvPr id="376836" name="AutoShape 4"/>
          <p:cNvSpPr>
            <a:spLocks noChangeArrowheads="1"/>
          </p:cNvSpPr>
          <p:nvPr/>
        </p:nvSpPr>
        <p:spPr bwMode="auto">
          <a:xfrm>
            <a:off x="6096000" y="1981200"/>
            <a:ext cx="1449388" cy="323850"/>
          </a:xfrm>
          <a:prstGeom prst="wedgeRoundRectCallout">
            <a:avLst>
              <a:gd name="adj1" fmla="val -191949"/>
              <a:gd name="adj2" fmla="val -1472"/>
              <a:gd name="adj3"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a:spcBef>
                <a:spcPct val="50000"/>
              </a:spcBef>
            </a:pPr>
            <a:r>
              <a:rPr lang="en-US" sz="1400" b="1">
                <a:latin typeface="Courier New" pitchFamily="49" charset="0"/>
                <a:cs typeface="Courier New" pitchFamily="49" charset="0"/>
              </a:rPr>
              <a:t>1 &lt;= i &lt;= 2</a:t>
            </a:r>
          </a:p>
        </p:txBody>
      </p:sp>
      <p:sp>
        <p:nvSpPr>
          <p:cNvPr id="376837" name="AutoShape 5"/>
          <p:cNvSpPr>
            <a:spLocks noChangeArrowheads="1"/>
          </p:cNvSpPr>
          <p:nvPr/>
        </p:nvSpPr>
        <p:spPr bwMode="auto">
          <a:xfrm>
            <a:off x="5033963" y="2209800"/>
            <a:ext cx="528637" cy="323850"/>
          </a:xfrm>
          <a:prstGeom prst="wedgeRoundRectCallout">
            <a:avLst>
              <a:gd name="adj1" fmla="val -213361"/>
              <a:gd name="adj2" fmla="val 10296"/>
              <a:gd name="adj3"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a:spcBef>
                <a:spcPct val="50000"/>
              </a:spcBef>
            </a:pPr>
            <a:r>
              <a:rPr lang="en-US" sz="1400" b="1">
                <a:latin typeface="Courier New" pitchFamily="49" charset="0"/>
                <a:cs typeface="Courier New" pitchFamily="49" charset="0"/>
              </a:rPr>
              <a:t>i=1</a:t>
            </a:r>
          </a:p>
        </p:txBody>
      </p:sp>
      <p:sp>
        <p:nvSpPr>
          <p:cNvPr id="376838" name="AutoShape 6"/>
          <p:cNvSpPr>
            <a:spLocks noChangeArrowheads="1"/>
          </p:cNvSpPr>
          <p:nvPr/>
        </p:nvSpPr>
        <p:spPr bwMode="auto">
          <a:xfrm>
            <a:off x="5808663" y="2590800"/>
            <a:ext cx="1449387" cy="323850"/>
          </a:xfrm>
          <a:prstGeom prst="wedgeRoundRectCallout">
            <a:avLst>
              <a:gd name="adj1" fmla="val -167523"/>
              <a:gd name="adj2" fmla="val -19116"/>
              <a:gd name="adj3"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a:spcBef>
                <a:spcPct val="50000"/>
              </a:spcBef>
            </a:pPr>
            <a:r>
              <a:rPr lang="en-US" sz="1400" b="1">
                <a:latin typeface="Courier New" pitchFamily="49" charset="0"/>
                <a:cs typeface="Courier New" pitchFamily="49" charset="0"/>
              </a:rPr>
              <a:t>i=1 &amp;&amp; x1=1</a:t>
            </a:r>
          </a:p>
        </p:txBody>
      </p:sp>
      <p:sp>
        <p:nvSpPr>
          <p:cNvPr id="376839" name="AutoShape 7"/>
          <p:cNvSpPr>
            <a:spLocks noChangeArrowheads="1"/>
          </p:cNvSpPr>
          <p:nvPr/>
        </p:nvSpPr>
        <p:spPr bwMode="auto">
          <a:xfrm>
            <a:off x="4991100" y="2819400"/>
            <a:ext cx="528638" cy="323850"/>
          </a:xfrm>
          <a:prstGeom prst="wedgeRoundRectCallout">
            <a:avLst>
              <a:gd name="adj1" fmla="val -213361"/>
              <a:gd name="adj2" fmla="val 10296"/>
              <a:gd name="adj3"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a:spcBef>
                <a:spcPct val="50000"/>
              </a:spcBef>
            </a:pPr>
            <a:r>
              <a:rPr lang="en-US" sz="1400" b="1">
                <a:latin typeface="Courier New" pitchFamily="49" charset="0"/>
                <a:cs typeface="Courier New" pitchFamily="49" charset="0"/>
              </a:rPr>
              <a:t>i=2</a:t>
            </a:r>
          </a:p>
        </p:txBody>
      </p:sp>
      <p:sp>
        <p:nvSpPr>
          <p:cNvPr id="376840" name="AutoShape 8"/>
          <p:cNvSpPr>
            <a:spLocks noChangeArrowheads="1"/>
          </p:cNvSpPr>
          <p:nvPr/>
        </p:nvSpPr>
        <p:spPr bwMode="auto">
          <a:xfrm>
            <a:off x="5710238" y="3200400"/>
            <a:ext cx="1562100" cy="323850"/>
          </a:xfrm>
          <a:prstGeom prst="wedgeRoundRectCallout">
            <a:avLst>
              <a:gd name="adj1" fmla="val -167074"/>
              <a:gd name="adj2" fmla="val -19116"/>
              <a:gd name="adj3"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a:spcBef>
                <a:spcPct val="50000"/>
              </a:spcBef>
            </a:pPr>
            <a:r>
              <a:rPr lang="en-US" sz="1400" b="1">
                <a:latin typeface="Courier New" pitchFamily="49" charset="0"/>
                <a:cs typeface="Courier New" pitchFamily="49" charset="0"/>
              </a:rPr>
              <a:t>i=2 &amp;&amp; x2=-4</a:t>
            </a:r>
          </a:p>
        </p:txBody>
      </p:sp>
      <p:sp>
        <p:nvSpPr>
          <p:cNvPr id="376841" name="AutoShape 9"/>
          <p:cNvSpPr>
            <a:spLocks noChangeArrowheads="1"/>
          </p:cNvSpPr>
          <p:nvPr/>
        </p:nvSpPr>
        <p:spPr bwMode="auto">
          <a:xfrm>
            <a:off x="1054100" y="2514600"/>
            <a:ext cx="1449388" cy="323850"/>
          </a:xfrm>
          <a:prstGeom prst="wedgeRoundRectCallout">
            <a:avLst>
              <a:gd name="adj1" fmla="val 76287"/>
              <a:gd name="adj2" fmla="val 207352"/>
              <a:gd name="adj3"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a:spcBef>
                <a:spcPct val="50000"/>
              </a:spcBef>
            </a:pPr>
            <a:r>
              <a:rPr lang="en-US" sz="1400" b="1">
                <a:latin typeface="Courier New" pitchFamily="49" charset="0"/>
                <a:cs typeface="Courier New" pitchFamily="49" charset="0"/>
              </a:rPr>
              <a:t>1 &lt;= i &lt;= 2</a:t>
            </a:r>
          </a:p>
        </p:txBody>
      </p:sp>
      <p:sp>
        <p:nvSpPr>
          <p:cNvPr id="376842" name="AutoShape 10"/>
          <p:cNvSpPr>
            <a:spLocks noChangeArrowheads="1"/>
          </p:cNvSpPr>
          <p:nvPr/>
        </p:nvSpPr>
        <p:spPr bwMode="auto">
          <a:xfrm>
            <a:off x="5181600" y="3505200"/>
            <a:ext cx="528638" cy="323850"/>
          </a:xfrm>
          <a:prstGeom prst="wedgeRoundRectCallout">
            <a:avLst>
              <a:gd name="adj1" fmla="val -261111"/>
              <a:gd name="adj2" fmla="val 39704"/>
              <a:gd name="adj3"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a:spcBef>
                <a:spcPct val="50000"/>
              </a:spcBef>
            </a:pPr>
            <a:r>
              <a:rPr lang="en-US" sz="1400" b="1">
                <a:latin typeface="Courier New" pitchFamily="49" charset="0"/>
                <a:cs typeface="Courier New" pitchFamily="49" charset="0"/>
              </a:rPr>
              <a:t>i=1</a:t>
            </a:r>
          </a:p>
        </p:txBody>
      </p:sp>
      <p:sp>
        <p:nvSpPr>
          <p:cNvPr id="376843" name="AutoShape 11"/>
          <p:cNvSpPr>
            <a:spLocks noChangeArrowheads="1"/>
          </p:cNvSpPr>
          <p:nvPr/>
        </p:nvSpPr>
        <p:spPr bwMode="auto">
          <a:xfrm>
            <a:off x="5257800" y="4114800"/>
            <a:ext cx="528638" cy="323850"/>
          </a:xfrm>
          <a:prstGeom prst="wedgeRoundRectCallout">
            <a:avLst>
              <a:gd name="adj1" fmla="val -247597"/>
              <a:gd name="adj2" fmla="val 22060"/>
              <a:gd name="adj3"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a:spcBef>
                <a:spcPct val="50000"/>
              </a:spcBef>
            </a:pPr>
            <a:r>
              <a:rPr lang="en-US" sz="1400" b="1">
                <a:latin typeface="Courier New" pitchFamily="49" charset="0"/>
                <a:cs typeface="Courier New" pitchFamily="49" charset="0"/>
              </a:rPr>
              <a:t>i=2</a:t>
            </a:r>
          </a:p>
        </p:txBody>
      </p:sp>
      <p:sp>
        <p:nvSpPr>
          <p:cNvPr id="376845" name="AutoShape 13"/>
          <p:cNvSpPr>
            <a:spLocks noChangeArrowheads="1"/>
          </p:cNvSpPr>
          <p:nvPr/>
        </p:nvSpPr>
        <p:spPr bwMode="auto">
          <a:xfrm>
            <a:off x="228600" y="2895600"/>
            <a:ext cx="2286000" cy="2074545"/>
          </a:xfrm>
          <a:prstGeom prst="irregularSeal1">
            <a:avLst/>
          </a:prstGeom>
          <a:solidFill>
            <a:srgbClr val="FFCC00">
              <a:alpha val="40000"/>
            </a:srgbClr>
          </a:solidFill>
          <a:ln w="38100">
            <a:solidFill>
              <a:schemeClr val="tx1"/>
            </a:solidFill>
            <a:miter lim="800000"/>
            <a:headEnd/>
            <a:tailEnd/>
          </a:ln>
        </p:spPr>
        <p:txBody>
          <a:bodyPr wrap="square" anchor="ctr">
            <a:spAutoFit/>
          </a:bodyPr>
          <a:lstStyle/>
          <a:p>
            <a:pPr algn="ctr">
              <a:spcBef>
                <a:spcPct val="50000"/>
              </a:spcBef>
            </a:pPr>
            <a:r>
              <a:rPr lang="en-US" sz="1400" dirty="0"/>
              <a:t>Loss of precision due to join</a:t>
            </a:r>
          </a:p>
        </p:txBody>
      </p:sp>
      <p:sp>
        <p:nvSpPr>
          <p:cNvPr id="376846" name="AutoShape 14"/>
          <p:cNvSpPr>
            <a:spLocks noChangeArrowheads="1"/>
          </p:cNvSpPr>
          <p:nvPr/>
        </p:nvSpPr>
        <p:spPr bwMode="auto">
          <a:xfrm>
            <a:off x="6324600" y="4267200"/>
            <a:ext cx="2667000" cy="1772007"/>
          </a:xfrm>
          <a:prstGeom prst="irregularSeal1">
            <a:avLst/>
          </a:prstGeom>
          <a:solidFill>
            <a:srgbClr val="FFCC00">
              <a:alpha val="40000"/>
            </a:srgbClr>
          </a:solidFill>
          <a:ln w="38100">
            <a:solidFill>
              <a:schemeClr val="tx1"/>
            </a:solidFill>
            <a:miter lim="800000"/>
            <a:headEnd/>
            <a:tailEnd/>
          </a:ln>
        </p:spPr>
        <p:txBody>
          <a:bodyPr wrap="square" anchor="ctr">
            <a:spAutoFit/>
          </a:bodyPr>
          <a:lstStyle/>
          <a:p>
            <a:pPr algn="ctr">
              <a:spcBef>
                <a:spcPct val="50000"/>
              </a:spcBef>
            </a:pPr>
            <a:r>
              <a:rPr lang="en-US" sz="1400" dirty="0" smtClean="0"/>
              <a:t>False </a:t>
            </a:r>
          </a:p>
          <a:p>
            <a:pPr algn="ctr">
              <a:spcBef>
                <a:spcPct val="50000"/>
              </a:spcBef>
            </a:pPr>
            <a:r>
              <a:rPr lang="en-US" sz="1400" dirty="0" smtClean="0"/>
              <a:t>Positive</a:t>
            </a:r>
          </a:p>
        </p:txBody>
      </p:sp>
      <p:sp>
        <p:nvSpPr>
          <p:cNvPr id="36877" name="Text Box 15"/>
          <p:cNvSpPr txBox="1">
            <a:spLocks noChangeArrowheads="1"/>
          </p:cNvSpPr>
          <p:nvPr/>
        </p:nvSpPr>
        <p:spPr bwMode="auto">
          <a:xfrm>
            <a:off x="3602746" y="1371600"/>
            <a:ext cx="1133645" cy="36933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spAutoFit/>
          </a:bodyPr>
          <a:lstStyle/>
          <a:p>
            <a:pPr algn="ctr">
              <a:spcBef>
                <a:spcPct val="50000"/>
              </a:spcBef>
            </a:pPr>
            <a:r>
              <a:rPr lang="en-US" b="1" dirty="0" smtClean="0">
                <a:solidFill>
                  <a:schemeClr val="tx1"/>
                </a:solidFill>
              </a:rPr>
              <a:t>Program</a:t>
            </a:r>
            <a:endParaRPr lang="en-US" b="1" dirty="0">
              <a:solidFill>
                <a:schemeClr val="tx1"/>
              </a:solidFill>
            </a:endParaRPr>
          </a:p>
        </p:txBody>
      </p:sp>
      <p:sp>
        <p:nvSpPr>
          <p:cNvPr id="15" name="TextBox 14"/>
          <p:cNvSpPr txBox="1"/>
          <p:nvPr/>
        </p:nvSpPr>
        <p:spPr>
          <a:xfrm>
            <a:off x="1524000" y="5326618"/>
            <a:ext cx="338554"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b="1" dirty="0" smtClean="0">
                <a:latin typeface="Arial Black" pitchFamily="34" charset="0"/>
              </a:rPr>
              <a:t>1</a:t>
            </a:r>
            <a:endParaRPr lang="en-US" b="1" dirty="0">
              <a:latin typeface="Arial Black" pitchFamily="34" charset="0"/>
            </a:endParaRPr>
          </a:p>
        </p:txBody>
      </p:sp>
      <p:sp>
        <p:nvSpPr>
          <p:cNvPr id="16" name="TextBox 15"/>
          <p:cNvSpPr txBox="1"/>
          <p:nvPr/>
        </p:nvSpPr>
        <p:spPr>
          <a:xfrm>
            <a:off x="2114550" y="5326618"/>
            <a:ext cx="338554"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b="1" dirty="0" smtClean="0">
                <a:latin typeface="Arial Black" pitchFamily="34" charset="0"/>
              </a:rPr>
              <a:t>2</a:t>
            </a:r>
            <a:endParaRPr lang="en-US" b="1" dirty="0">
              <a:latin typeface="Arial Black" pitchFamily="34" charset="0"/>
            </a:endParaRPr>
          </a:p>
        </p:txBody>
      </p:sp>
      <p:sp>
        <p:nvSpPr>
          <p:cNvPr id="17" name="TextBox 16"/>
          <p:cNvSpPr txBox="1"/>
          <p:nvPr/>
        </p:nvSpPr>
        <p:spPr>
          <a:xfrm>
            <a:off x="2705100" y="5326618"/>
            <a:ext cx="338554"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b="1" dirty="0" smtClean="0">
                <a:latin typeface="Arial Black" pitchFamily="34" charset="0"/>
              </a:rPr>
              <a:t>3</a:t>
            </a:r>
            <a:endParaRPr lang="en-US" b="1" dirty="0">
              <a:latin typeface="Arial Black" pitchFamily="34" charset="0"/>
            </a:endParaRPr>
          </a:p>
        </p:txBody>
      </p:sp>
      <p:sp>
        <p:nvSpPr>
          <p:cNvPr id="18" name="TextBox 17"/>
          <p:cNvSpPr txBox="1"/>
          <p:nvPr/>
        </p:nvSpPr>
        <p:spPr>
          <a:xfrm>
            <a:off x="3295650" y="5326618"/>
            <a:ext cx="338554"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b="1" dirty="0" smtClean="0">
                <a:latin typeface="Arial Black" pitchFamily="34" charset="0"/>
              </a:rPr>
              <a:t>4</a:t>
            </a:r>
            <a:endParaRPr lang="en-US" b="1" dirty="0">
              <a:latin typeface="Arial Black" pitchFamily="34" charset="0"/>
            </a:endParaRPr>
          </a:p>
        </p:txBody>
      </p:sp>
      <p:sp>
        <p:nvSpPr>
          <p:cNvPr id="19" name="TextBox 18"/>
          <p:cNvSpPr txBox="1"/>
          <p:nvPr/>
        </p:nvSpPr>
        <p:spPr>
          <a:xfrm>
            <a:off x="3886200" y="5326618"/>
            <a:ext cx="338554"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b="1" dirty="0" smtClean="0">
                <a:latin typeface="Arial Black" pitchFamily="34" charset="0"/>
              </a:rPr>
              <a:t>5</a:t>
            </a:r>
            <a:endParaRPr lang="en-US" b="1" dirty="0">
              <a:latin typeface="Arial Black" pitchFamily="34" charset="0"/>
            </a:endParaRPr>
          </a:p>
        </p:txBody>
      </p:sp>
      <p:sp>
        <p:nvSpPr>
          <p:cNvPr id="20" name="TextBox 19"/>
          <p:cNvSpPr txBox="1"/>
          <p:nvPr/>
        </p:nvSpPr>
        <p:spPr>
          <a:xfrm>
            <a:off x="381000" y="5345668"/>
            <a:ext cx="990600"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b="1" dirty="0" smtClean="0">
                <a:latin typeface="Arial Black" pitchFamily="34" charset="0"/>
              </a:rPr>
              <a:t>Steps:</a:t>
            </a:r>
            <a:endParaRPr lang="en-US" b="1" dirty="0">
              <a:latin typeface="Arial Black" pitchFamily="34" charset="0"/>
            </a:endParaRPr>
          </a:p>
        </p:txBody>
      </p:sp>
      <p:sp>
        <p:nvSpPr>
          <p:cNvPr id="21" name="TextBox 20"/>
          <p:cNvSpPr txBox="1"/>
          <p:nvPr/>
        </p:nvSpPr>
        <p:spPr>
          <a:xfrm>
            <a:off x="4476750" y="5326618"/>
            <a:ext cx="338554"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b="1" dirty="0" smtClean="0">
                <a:latin typeface="Arial Black" pitchFamily="34" charset="0"/>
              </a:rPr>
              <a:t>6</a:t>
            </a:r>
            <a:endParaRPr lang="en-US" b="1" dirty="0">
              <a:latin typeface="Arial Black" pitchFamily="34" charset="0"/>
            </a:endParaRPr>
          </a:p>
        </p:txBody>
      </p:sp>
      <p:sp>
        <p:nvSpPr>
          <p:cNvPr id="22" name="TextBox 21"/>
          <p:cNvSpPr txBox="1"/>
          <p:nvPr/>
        </p:nvSpPr>
        <p:spPr>
          <a:xfrm>
            <a:off x="5067300" y="5326618"/>
            <a:ext cx="338554"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b="1" dirty="0" smtClean="0">
                <a:latin typeface="Arial Black" pitchFamily="34" charset="0"/>
              </a:rPr>
              <a:t>7</a:t>
            </a:r>
            <a:endParaRPr lang="en-US" b="1" dirty="0">
              <a:latin typeface="Arial Black" pitchFamily="34" charset="0"/>
            </a:endParaRPr>
          </a:p>
        </p:txBody>
      </p:sp>
      <p:sp>
        <p:nvSpPr>
          <p:cNvPr id="23" name="TextBox 22"/>
          <p:cNvSpPr txBox="1"/>
          <p:nvPr/>
        </p:nvSpPr>
        <p:spPr>
          <a:xfrm>
            <a:off x="5657850" y="5326618"/>
            <a:ext cx="338554"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b="1" dirty="0" smtClean="0">
                <a:latin typeface="Arial Black" pitchFamily="34" charset="0"/>
              </a:rPr>
              <a:t>8</a:t>
            </a:r>
            <a:endParaRPr lang="en-US" b="1" dirty="0">
              <a:latin typeface="Arial Black" pitchFamily="34" charset="0"/>
            </a:endParaRPr>
          </a:p>
        </p:txBody>
      </p:sp>
    </p:spTree>
    <p:custDataLst>
      <p:tags r:id="rId1"/>
    </p:custData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683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7683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683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7683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684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7684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7684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7684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7684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3"/>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768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36" grpId="0" animBg="1"/>
      <p:bldP spid="376837" grpId="0" animBg="1"/>
      <p:bldP spid="376838" grpId="0" animBg="1"/>
      <p:bldP spid="376839" grpId="0" animBg="1"/>
      <p:bldP spid="376840" grpId="0" animBg="1"/>
      <p:bldP spid="376841" grpId="0" animBg="1"/>
      <p:bldP spid="376842" grpId="0" animBg="1"/>
      <p:bldP spid="376843" grpId="0" animBg="1"/>
      <p:bldP spid="376845" grpId="0" animBg="1"/>
      <p:bldP spid="376846" grpId="0" animBg="1"/>
      <p:bldP spid="15" grpId="0" animBg="1"/>
      <p:bldP spid="16" grpId="0" animBg="1"/>
      <p:bldP spid="17" grpId="0" animBg="1"/>
      <p:bldP spid="18" grpId="0" animBg="1"/>
      <p:bldP spid="19" grpId="0" animBg="1"/>
      <p:bldP spid="21" grpId="0" animBg="1"/>
      <p:bldP spid="22" grpId="0" animBg="1"/>
      <p:bldP spid="2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387798"/>
          </a:xfrm>
        </p:spPr>
        <p:txBody>
          <a:bodyPr/>
          <a:lstStyle/>
          <a:p>
            <a:r>
              <a:rPr lang="en-US" dirty="0" err="1" smtClean="0"/>
              <a:t>Vinta</a:t>
            </a:r>
            <a:r>
              <a:rPr lang="en-US" dirty="0" smtClean="0"/>
              <a:t>: Verification with INTERP and AI</a:t>
            </a:r>
            <a:endParaRPr lang="en-US" dirty="0"/>
          </a:p>
        </p:txBody>
      </p:sp>
      <p:sp>
        <p:nvSpPr>
          <p:cNvPr id="91" name="Content Placeholder 90"/>
          <p:cNvSpPr>
            <a:spLocks noGrp="1"/>
          </p:cNvSpPr>
          <p:nvPr>
            <p:ph sz="half" idx="2"/>
          </p:nvPr>
        </p:nvSpPr>
        <p:spPr>
          <a:xfrm>
            <a:off x="685800" y="4419600"/>
            <a:ext cx="4040188" cy="2087563"/>
          </a:xfrm>
        </p:spPr>
        <p:txBody>
          <a:bodyPr/>
          <a:lstStyle/>
          <a:p>
            <a:pPr lvl="1"/>
            <a:r>
              <a:rPr lang="en-US" dirty="0" smtClean="0"/>
              <a:t>uses </a:t>
            </a:r>
            <a:r>
              <a:rPr lang="en-US" dirty="0" err="1" smtClean="0"/>
              <a:t>Cutpoint</a:t>
            </a:r>
            <a:r>
              <a:rPr lang="en-US" dirty="0" smtClean="0"/>
              <a:t> Graph (CPG)</a:t>
            </a:r>
          </a:p>
          <a:p>
            <a:pPr lvl="1"/>
            <a:r>
              <a:rPr lang="en-US" dirty="0" smtClean="0"/>
              <a:t>maintains an unrolling of CPG</a:t>
            </a:r>
          </a:p>
          <a:p>
            <a:pPr lvl="1"/>
            <a:r>
              <a:rPr lang="en-US" dirty="0" smtClean="0"/>
              <a:t>computes disjunctive invariants</a:t>
            </a:r>
          </a:p>
          <a:p>
            <a:pPr lvl="1"/>
            <a:r>
              <a:rPr lang="en-US" dirty="0" smtClean="0"/>
              <a:t>uses novel </a:t>
            </a:r>
            <a:r>
              <a:rPr lang="en-US" dirty="0" err="1" smtClean="0"/>
              <a:t>powerset</a:t>
            </a:r>
            <a:r>
              <a:rPr lang="en-US" dirty="0" smtClean="0"/>
              <a:t> widening </a:t>
            </a:r>
            <a:endParaRPr lang="en-US" dirty="0"/>
          </a:p>
        </p:txBody>
      </p:sp>
      <p:sp>
        <p:nvSpPr>
          <p:cNvPr id="93" name="Content Placeholder 92"/>
          <p:cNvSpPr>
            <a:spLocks noGrp="1"/>
          </p:cNvSpPr>
          <p:nvPr>
            <p:ph sz="quarter" idx="4"/>
          </p:nvPr>
        </p:nvSpPr>
        <p:spPr>
          <a:xfrm>
            <a:off x="4873625" y="4419602"/>
            <a:ext cx="4041775" cy="1523998"/>
          </a:xfrm>
        </p:spPr>
        <p:txBody>
          <a:bodyPr/>
          <a:lstStyle/>
          <a:p>
            <a:pPr lvl="1"/>
            <a:r>
              <a:rPr lang="en-US" dirty="0" smtClean="0"/>
              <a:t>uses SMT to check for CEX</a:t>
            </a:r>
          </a:p>
          <a:p>
            <a:pPr lvl="1"/>
            <a:r>
              <a:rPr lang="en-US" dirty="0" smtClean="0"/>
              <a:t>DAG Interpolation for Refinement</a:t>
            </a:r>
          </a:p>
          <a:p>
            <a:pPr lvl="1"/>
            <a:r>
              <a:rPr lang="en-US" dirty="0" smtClean="0"/>
              <a:t>Guided by AI-computed </a:t>
            </a:r>
            <a:r>
              <a:rPr lang="en-US" dirty="0" err="1" smtClean="0"/>
              <a:t>Invs</a:t>
            </a:r>
            <a:r>
              <a:rPr lang="en-US" dirty="0" smtClean="0"/>
              <a:t> </a:t>
            </a:r>
          </a:p>
          <a:p>
            <a:pPr lvl="1"/>
            <a:r>
              <a:rPr lang="en-US" dirty="0" smtClean="0"/>
              <a:t>Fills in “gaps” in AI</a:t>
            </a:r>
          </a:p>
        </p:txBody>
      </p:sp>
      <p:pic>
        <p:nvPicPr>
          <p:cNvPr id="6" name="Picture 2"/>
          <p:cNvPicPr>
            <a:picLocks noChangeAspect="1" noChangeArrowheads="1"/>
          </p:cNvPicPr>
          <p:nvPr/>
        </p:nvPicPr>
        <p:blipFill>
          <a:blip r:embed="rId2" cstate="print"/>
          <a:srcRect l="16937" t="6730" r="18396" b="19241"/>
          <a:stretch>
            <a:fillRect/>
          </a:stretch>
        </p:blipFill>
        <p:spPr bwMode="auto">
          <a:xfrm>
            <a:off x="7772400" y="228600"/>
            <a:ext cx="1143000" cy="598715"/>
          </a:xfrm>
          <a:prstGeom prst="rect">
            <a:avLst/>
          </a:prstGeom>
          <a:ln>
            <a:noFill/>
          </a:ln>
          <a:effectLst>
            <a:outerShdw blurRad="292100" dist="139700" dir="2700000" algn="tl" rotWithShape="0">
              <a:srgbClr val="333333">
                <a:alpha val="65000"/>
              </a:srgbClr>
            </a:outerShdw>
          </a:effectLst>
        </p:spPr>
      </p:pic>
      <p:sp>
        <p:nvSpPr>
          <p:cNvPr id="52" name="Rounded Rectangle 51"/>
          <p:cNvSpPr/>
          <p:nvPr/>
        </p:nvSpPr>
        <p:spPr bwMode="auto">
          <a:xfrm>
            <a:off x="2286000" y="2590800"/>
            <a:ext cx="2133600" cy="99060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0" tIns="0" rIns="0" bIns="0" numCol="1" rtlCol="0" anchor="ctr" anchorCtr="0" compatLnSpc="1">
            <a:prstTxWarp prst="textNoShape">
              <a:avLst/>
            </a:prstTxWarp>
          </a:bodyPr>
          <a:lstStyle/>
          <a:p>
            <a:pPr algn="ctr" fontAlgn="base">
              <a:spcBef>
                <a:spcPct val="50000"/>
              </a:spcBef>
              <a:spcAft>
                <a:spcPct val="0"/>
              </a:spcAft>
            </a:pPr>
            <a:r>
              <a:rPr lang="en-US" sz="2000" b="1" dirty="0" smtClean="0">
                <a:latin typeface="Arial" charset="0"/>
                <a:ea typeface="ＭＳ Ｐゴシック" pitchFamily="1" charset="-128"/>
              </a:rPr>
              <a:t>Abstract</a:t>
            </a:r>
          </a:p>
          <a:p>
            <a:pPr algn="ctr" fontAlgn="base">
              <a:spcBef>
                <a:spcPct val="50000"/>
              </a:spcBef>
              <a:spcAft>
                <a:spcPct val="0"/>
              </a:spcAft>
            </a:pPr>
            <a:r>
              <a:rPr lang="en-US" sz="2000" b="1" dirty="0" smtClean="0">
                <a:latin typeface="Arial" charset="0"/>
                <a:ea typeface="ＭＳ Ｐゴシック" pitchFamily="1" charset="-128"/>
              </a:rPr>
              <a:t>Interpretation</a:t>
            </a:r>
          </a:p>
        </p:txBody>
      </p:sp>
      <p:sp>
        <p:nvSpPr>
          <p:cNvPr id="53" name="Rounded Rectangle 52"/>
          <p:cNvSpPr/>
          <p:nvPr/>
        </p:nvSpPr>
        <p:spPr bwMode="auto">
          <a:xfrm>
            <a:off x="5867400" y="2584449"/>
            <a:ext cx="2133600" cy="990600"/>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0" tIns="0" rIns="0" bIns="0" numCol="1" rtlCol="0" anchor="ctr" anchorCtr="0" compatLnSpc="1">
            <a:prstTxWarp prst="textNoShape">
              <a:avLst/>
            </a:prstTxWarp>
          </a:bodyPr>
          <a:lstStyle/>
          <a:p>
            <a:pPr algn="ctr" fontAlgn="base">
              <a:spcBef>
                <a:spcPct val="50000"/>
              </a:spcBef>
              <a:spcAft>
                <a:spcPct val="0"/>
              </a:spcAft>
            </a:pPr>
            <a:r>
              <a:rPr lang="en-US" sz="2000" b="1" dirty="0" smtClean="0">
                <a:latin typeface="Arial" charset="0"/>
                <a:ea typeface="ＭＳ Ｐゴシック" pitchFamily="1" charset="-128"/>
              </a:rPr>
              <a:t>Refinement</a:t>
            </a:r>
          </a:p>
        </p:txBody>
      </p:sp>
      <p:cxnSp>
        <p:nvCxnSpPr>
          <p:cNvPr id="56" name="Curved Connector 55"/>
          <p:cNvCxnSpPr>
            <a:stCxn id="52" idx="0"/>
            <a:endCxn id="53" idx="0"/>
          </p:cNvCxnSpPr>
          <p:nvPr/>
        </p:nvCxnSpPr>
        <p:spPr bwMode="auto">
          <a:xfrm rot="5400000" flipH="1" flipV="1">
            <a:off x="5140325" y="796925"/>
            <a:ext cx="6351" cy="3581400"/>
          </a:xfrm>
          <a:prstGeom prst="curvedConnector3">
            <a:avLst>
              <a:gd name="adj1" fmla="val 6753490"/>
            </a:avLst>
          </a:prstGeom>
          <a:ln w="76200" cap="flat">
            <a:headEnd type="none" w="med" len="med"/>
            <a:tailEnd type="triangle"/>
          </a:ln>
        </p:spPr>
        <p:style>
          <a:lnRef idx="3">
            <a:schemeClr val="dk1"/>
          </a:lnRef>
          <a:fillRef idx="0">
            <a:schemeClr val="dk1"/>
          </a:fillRef>
          <a:effectRef idx="2">
            <a:schemeClr val="dk1"/>
          </a:effectRef>
          <a:fontRef idx="minor">
            <a:schemeClr val="tx1"/>
          </a:fontRef>
        </p:style>
      </p:cxnSp>
      <p:cxnSp>
        <p:nvCxnSpPr>
          <p:cNvPr id="67" name="Curved Connector 66"/>
          <p:cNvCxnSpPr>
            <a:stCxn id="53" idx="2"/>
            <a:endCxn id="52" idx="2"/>
          </p:cNvCxnSpPr>
          <p:nvPr/>
        </p:nvCxnSpPr>
        <p:spPr bwMode="auto">
          <a:xfrm rot="5400000">
            <a:off x="5140325" y="1787524"/>
            <a:ext cx="6351" cy="3581400"/>
          </a:xfrm>
          <a:prstGeom prst="curvedConnector3">
            <a:avLst>
              <a:gd name="adj1" fmla="val 6099026"/>
            </a:avLst>
          </a:prstGeom>
          <a:ln w="76200" cap="flat">
            <a:headEnd type="none" w="med" len="med"/>
            <a:tailEnd type="triangle"/>
          </a:ln>
        </p:spPr>
        <p:style>
          <a:lnRef idx="3">
            <a:schemeClr val="dk1"/>
          </a:lnRef>
          <a:fillRef idx="0">
            <a:schemeClr val="dk1"/>
          </a:fillRef>
          <a:effectRef idx="2">
            <a:schemeClr val="dk1"/>
          </a:effectRef>
          <a:fontRef idx="minor">
            <a:schemeClr val="tx1"/>
          </a:fontRef>
        </p:style>
      </p:cxnSp>
      <p:sp>
        <p:nvSpPr>
          <p:cNvPr id="73" name="Rectangle 72"/>
          <p:cNvSpPr/>
          <p:nvPr/>
        </p:nvSpPr>
        <p:spPr bwMode="auto">
          <a:xfrm>
            <a:off x="381000" y="2895600"/>
            <a:ext cx="990600" cy="45720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ea typeface="ＭＳ Ｐゴシック" pitchFamily="1" charset="-128"/>
              </a:rPr>
              <a:t>Program</a:t>
            </a:r>
          </a:p>
        </p:txBody>
      </p:sp>
      <p:sp>
        <p:nvSpPr>
          <p:cNvPr id="76" name="Right Arrow 75"/>
          <p:cNvSpPr/>
          <p:nvPr/>
        </p:nvSpPr>
        <p:spPr bwMode="auto">
          <a:xfrm>
            <a:off x="1524000" y="2971800"/>
            <a:ext cx="533400" cy="304800"/>
          </a:xfrm>
          <a:prstGeom prst="rightArrow">
            <a:avLst/>
          </a:pr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sp>
        <p:nvSpPr>
          <p:cNvPr id="80" name="Right Arrow 79"/>
          <p:cNvSpPr/>
          <p:nvPr/>
        </p:nvSpPr>
        <p:spPr bwMode="auto">
          <a:xfrm rot="16200000">
            <a:off x="2362200" y="1981200"/>
            <a:ext cx="609600" cy="457200"/>
          </a:xfrm>
          <a:prstGeom prst="rightArrow">
            <a:avLst/>
          </a:pr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sp>
        <p:nvSpPr>
          <p:cNvPr id="81" name="Right Arrow 80"/>
          <p:cNvSpPr/>
          <p:nvPr/>
        </p:nvSpPr>
        <p:spPr bwMode="auto">
          <a:xfrm rot="16200000">
            <a:off x="7391400" y="1981200"/>
            <a:ext cx="609600" cy="457200"/>
          </a:xfrm>
          <a:prstGeom prst="rightArrow">
            <a:avLst/>
          </a:prstGeom>
          <a:ln>
            <a:headEnd type="none" w="med" len="med"/>
            <a:tailEnd type="none" w="med" len="med"/>
          </a:ln>
        </p:spPr>
        <p:style>
          <a:lnRef idx="2">
            <a:schemeClr val="dk1">
              <a:shade val="50000"/>
            </a:schemeClr>
          </a:lnRef>
          <a:fillRef idx="1">
            <a:schemeClr val="dk1"/>
          </a:fillRef>
          <a:effectRef idx="0">
            <a:schemeClr val="dk1"/>
          </a:effectRef>
          <a:fontRef idx="minor">
            <a:schemeClr val="lt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sp>
        <p:nvSpPr>
          <p:cNvPr id="82" name="Rectangle 81"/>
          <p:cNvSpPr/>
          <p:nvPr/>
        </p:nvSpPr>
        <p:spPr bwMode="auto">
          <a:xfrm>
            <a:off x="1905000" y="1066800"/>
            <a:ext cx="1600200" cy="76200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ts val="14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ＭＳ Ｐゴシック" pitchFamily="1" charset="-128"/>
              </a:rPr>
              <a:t>SAFE </a:t>
            </a:r>
          </a:p>
          <a:p>
            <a:pPr marL="0" marR="0" indent="0" algn="ctr" defTabSz="914400" rtl="0" eaLnBrk="1" fontAlgn="base" latinLnBrk="0" hangingPunct="1">
              <a:lnSpc>
                <a:spcPts val="1400"/>
              </a:lnSpc>
              <a:spcBef>
                <a:spcPct val="50000"/>
              </a:spcBef>
              <a:spcAft>
                <a:spcPct val="0"/>
              </a:spcAft>
              <a:buClrTx/>
              <a:buSzTx/>
              <a:buFontTx/>
              <a:buNone/>
              <a:tabLst/>
            </a:pPr>
            <a:r>
              <a:rPr lang="en-US" sz="2000" b="1" dirty="0" smtClean="0">
                <a:latin typeface="Arial" charset="0"/>
                <a:ea typeface="ＭＳ Ｐゴシック" pitchFamily="1" charset="-128"/>
              </a:rPr>
              <a:t>(+Invariant)</a:t>
            </a: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sp>
        <p:nvSpPr>
          <p:cNvPr id="83" name="Rectangle 82"/>
          <p:cNvSpPr/>
          <p:nvPr/>
        </p:nvSpPr>
        <p:spPr bwMode="auto">
          <a:xfrm>
            <a:off x="6934200" y="1066800"/>
            <a:ext cx="1600200" cy="76200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ts val="14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ＭＳ Ｐゴシック" pitchFamily="1" charset="-128"/>
              </a:rPr>
              <a:t>UNSAFE </a:t>
            </a:r>
          </a:p>
          <a:p>
            <a:pPr marL="0" marR="0" indent="0" algn="ctr" defTabSz="914400" rtl="0" eaLnBrk="1" fontAlgn="base" latinLnBrk="0" hangingPunct="1">
              <a:lnSpc>
                <a:spcPts val="1400"/>
              </a:lnSpc>
              <a:spcBef>
                <a:spcPct val="50000"/>
              </a:spcBef>
              <a:spcAft>
                <a:spcPct val="0"/>
              </a:spcAft>
              <a:buClrTx/>
              <a:buSzTx/>
              <a:buFontTx/>
              <a:buNone/>
              <a:tabLst/>
            </a:pPr>
            <a:r>
              <a:rPr lang="en-US" sz="2000" b="1" dirty="0" smtClean="0">
                <a:latin typeface="Arial" charset="0"/>
                <a:ea typeface="ＭＳ Ｐゴシック" pitchFamily="1" charset="-128"/>
              </a:rPr>
              <a:t>(+CEX)</a:t>
            </a:r>
            <a:endParaRPr kumimoji="0" lang="en-US" sz="2000" b="1" i="0" u="none" strike="noStrike" cap="none" normalizeH="0" baseline="0" dirty="0" smtClean="0">
              <a:ln>
                <a:noFill/>
              </a:ln>
              <a:solidFill>
                <a:schemeClr val="tx1"/>
              </a:solidFill>
              <a:effectLst/>
              <a:latin typeface="Arial" charset="0"/>
              <a:ea typeface="ＭＳ Ｐゴシック" pitchFamily="1" charset="-128"/>
            </a:endParaRPr>
          </a:p>
        </p:txBody>
      </p:sp>
      <p:sp>
        <p:nvSpPr>
          <p:cNvPr id="84" name="Rectangle 83"/>
          <p:cNvSpPr/>
          <p:nvPr/>
        </p:nvSpPr>
        <p:spPr bwMode="auto">
          <a:xfrm>
            <a:off x="7239000" y="3276600"/>
            <a:ext cx="1524000" cy="45720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b="1" i="0" u="none" strike="noStrike" cap="none" normalizeH="0" baseline="0" dirty="0" smtClean="0">
                <a:ln>
                  <a:noFill/>
                </a:ln>
                <a:solidFill>
                  <a:schemeClr val="tx1"/>
                </a:solidFill>
                <a:effectLst/>
                <a:latin typeface="Arial" charset="0"/>
                <a:ea typeface="ＭＳ Ｐゴシック" pitchFamily="1" charset="-128"/>
              </a:rPr>
              <a:t>Interpolation</a:t>
            </a:r>
          </a:p>
        </p:txBody>
      </p:sp>
      <p:sp>
        <p:nvSpPr>
          <p:cNvPr id="85" name="TextBox 84"/>
          <p:cNvSpPr txBox="1"/>
          <p:nvPr/>
        </p:nvSpPr>
        <p:spPr>
          <a:xfrm>
            <a:off x="4191000" y="1752600"/>
            <a:ext cx="1864613" cy="369332"/>
          </a:xfrm>
          <a:prstGeom prst="rect">
            <a:avLst/>
          </a:prstGeom>
          <a:noFill/>
        </p:spPr>
        <p:txBody>
          <a:bodyPr wrap="none" rtlCol="0">
            <a:spAutoFit/>
          </a:bodyPr>
          <a:lstStyle/>
          <a:p>
            <a:r>
              <a:rPr lang="en-US" dirty="0" smtClean="0"/>
              <a:t>Unsafe Invariant</a:t>
            </a:r>
            <a:endParaRPr lang="en-US" dirty="0"/>
          </a:p>
        </p:txBody>
      </p:sp>
      <p:sp>
        <p:nvSpPr>
          <p:cNvPr id="86" name="TextBox 85"/>
          <p:cNvSpPr txBox="1"/>
          <p:nvPr/>
        </p:nvSpPr>
        <p:spPr>
          <a:xfrm>
            <a:off x="4419600" y="3505200"/>
            <a:ext cx="1620957" cy="369332"/>
          </a:xfrm>
          <a:prstGeom prst="rect">
            <a:avLst/>
          </a:prstGeom>
          <a:noFill/>
        </p:spPr>
        <p:txBody>
          <a:bodyPr wrap="none" rtlCol="0">
            <a:spAutoFit/>
          </a:bodyPr>
          <a:lstStyle/>
          <a:p>
            <a:r>
              <a:rPr lang="en-US" dirty="0" smtClean="0"/>
              <a:t>Strengthening</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AI phase</a:t>
            </a:r>
            <a:endParaRPr lang="en-US" dirty="0"/>
          </a:p>
        </p:txBody>
      </p:sp>
      <p:sp>
        <p:nvSpPr>
          <p:cNvPr id="5" name="Rectangle 4"/>
          <p:cNvSpPr/>
          <p:nvPr/>
        </p:nvSpPr>
        <p:spPr>
          <a:xfrm>
            <a:off x="339329" y="1879965"/>
            <a:ext cx="2632471" cy="2434795"/>
          </a:xfrm>
          <a:prstGeom prst="rect">
            <a:avLst/>
          </a:prstGeom>
        </p:spPr>
        <p:style>
          <a:lnRef idx="1">
            <a:schemeClr val="accent1"/>
          </a:lnRef>
          <a:fillRef idx="2">
            <a:schemeClr val="accent1"/>
          </a:fillRef>
          <a:effectRef idx="1">
            <a:schemeClr val="accent1"/>
          </a:effectRef>
          <a:fontRef idx="minor">
            <a:schemeClr val="dk1"/>
          </a:fontRef>
        </p:style>
        <p:txBody>
          <a:bodyPr wrap="square" lIns="64288" tIns="32144" rIns="64288" bIns="32144">
            <a:spAutoFit/>
          </a:bodyPr>
          <a:lstStyle/>
          <a:p>
            <a:pPr algn="l"/>
            <a:r>
              <a:rPr lang="en-US" sz="2200" dirty="0" smtClean="0">
                <a:latin typeface="Consolas"/>
                <a:cs typeface="Consolas"/>
              </a:rPr>
              <a:t>1: </a:t>
            </a:r>
            <a:r>
              <a:rPr lang="en-US" sz="2200" dirty="0" err="1" smtClean="0">
                <a:latin typeface="Consolas"/>
                <a:cs typeface="Consolas"/>
              </a:rPr>
              <a:t>x</a:t>
            </a:r>
            <a:r>
              <a:rPr lang="en-US" sz="2200" dirty="0" smtClean="0">
                <a:latin typeface="Consolas"/>
                <a:cs typeface="Consolas"/>
              </a:rPr>
              <a:t> = 10;</a:t>
            </a:r>
          </a:p>
          <a:p>
            <a:pPr algn="l"/>
            <a:endParaRPr lang="en-US" sz="2200" dirty="0" smtClean="0">
              <a:latin typeface="Consolas"/>
              <a:cs typeface="Consolas"/>
            </a:endParaRPr>
          </a:p>
          <a:p>
            <a:pPr algn="l"/>
            <a:r>
              <a:rPr lang="en-US" sz="2200" dirty="0" smtClean="0">
                <a:latin typeface="Consolas"/>
                <a:cs typeface="Consolas"/>
              </a:rPr>
              <a:t>2: while (*) </a:t>
            </a:r>
          </a:p>
          <a:p>
            <a:pPr algn="l"/>
            <a:r>
              <a:rPr lang="en-US" sz="2200" dirty="0" smtClean="0">
                <a:latin typeface="Consolas"/>
                <a:cs typeface="Consolas"/>
              </a:rPr>
              <a:t>      x = x - 2;  </a:t>
            </a:r>
          </a:p>
          <a:p>
            <a:pPr algn="l"/>
            <a:r>
              <a:rPr lang="en-US" sz="2200" dirty="0" smtClean="0">
                <a:latin typeface="Consolas"/>
                <a:cs typeface="Consolas"/>
              </a:rPr>
              <a:t>   </a:t>
            </a:r>
          </a:p>
          <a:p>
            <a:pPr algn="l"/>
            <a:r>
              <a:rPr lang="en-US" sz="2200" dirty="0" smtClean="0">
                <a:latin typeface="Consolas"/>
                <a:cs typeface="Consolas"/>
              </a:rPr>
              <a:t>   if (</a:t>
            </a:r>
            <a:r>
              <a:rPr lang="en-US" sz="2200" dirty="0" err="1" smtClean="0">
                <a:latin typeface="Consolas"/>
                <a:cs typeface="Consolas"/>
              </a:rPr>
              <a:t>x</a:t>
            </a:r>
            <a:r>
              <a:rPr lang="en-US" sz="2200" dirty="0" smtClean="0">
                <a:latin typeface="Consolas"/>
                <a:cs typeface="Consolas"/>
              </a:rPr>
              <a:t> == 9)</a:t>
            </a:r>
          </a:p>
          <a:p>
            <a:pPr algn="l"/>
            <a:r>
              <a:rPr lang="en-US" sz="2200" dirty="0" smtClean="0">
                <a:latin typeface="Consolas"/>
                <a:cs typeface="Consolas"/>
              </a:rPr>
              <a:t>3:   </a:t>
            </a:r>
            <a:r>
              <a:rPr lang="en-US" sz="2200" dirty="0" smtClean="0">
                <a:solidFill>
                  <a:srgbClr val="FF0000"/>
                </a:solidFill>
                <a:latin typeface="Consolas"/>
                <a:cs typeface="Consolas"/>
              </a:rPr>
              <a:t>error();</a:t>
            </a:r>
            <a:endParaRPr lang="en-US" sz="2200" dirty="0">
              <a:solidFill>
                <a:srgbClr val="FF0000"/>
              </a:solidFill>
              <a:latin typeface="Consolas"/>
              <a:cs typeface="Consolas"/>
            </a:endParaRPr>
          </a:p>
        </p:txBody>
      </p:sp>
      <p:sp>
        <p:nvSpPr>
          <p:cNvPr id="6" name="Oval 5"/>
          <p:cNvSpPr/>
          <p:nvPr/>
        </p:nvSpPr>
        <p:spPr bwMode="auto">
          <a:xfrm>
            <a:off x="4786313" y="1821656"/>
            <a:ext cx="428625" cy="428625"/>
          </a:xfrm>
          <a:prstGeom prst="ellipse">
            <a:avLst/>
          </a:prstGeom>
          <a:solidFill>
            <a:srgbClr val="407AA6"/>
          </a:solidFill>
          <a:ln w="12700" cap="flat" cmpd="sng" algn="ctr">
            <a:noFill/>
            <a:prstDash val="solid"/>
            <a:round/>
            <a:headEnd type="none" w="med" len="med"/>
            <a:tailEnd type="none" w="med" len="med"/>
          </a:ln>
          <a:effectLst/>
        </p:spPr>
        <p:txBody>
          <a:bodyPr vert="horz" wrap="square" lIns="64288" tIns="32144" rIns="64288" bIns="32144" numCol="1" rtlCol="0" anchor="t" anchorCtr="0" compatLnSpc="1">
            <a:prstTxWarp prst="textNoShape">
              <a:avLst/>
            </a:prstTxWarp>
          </a:bodyPr>
          <a:lstStyle/>
          <a:p>
            <a:pPr defTabSz="642882"/>
            <a:r>
              <a:rPr lang="en-US" sz="1400" dirty="0" smtClean="0">
                <a:solidFill>
                  <a:schemeClr val="bg1"/>
                </a:solidFill>
              </a:rPr>
              <a:t>1</a:t>
            </a:r>
            <a:endParaRPr lang="en-US" sz="1400" dirty="0">
              <a:solidFill>
                <a:schemeClr val="bg1"/>
              </a:solidFill>
            </a:endParaRPr>
          </a:p>
        </p:txBody>
      </p:sp>
      <p:sp>
        <p:nvSpPr>
          <p:cNvPr id="7" name="Oval 6"/>
          <p:cNvSpPr/>
          <p:nvPr/>
        </p:nvSpPr>
        <p:spPr bwMode="auto">
          <a:xfrm>
            <a:off x="4786313" y="2893219"/>
            <a:ext cx="428625" cy="428625"/>
          </a:xfrm>
          <a:prstGeom prst="ellipse">
            <a:avLst/>
          </a:prstGeom>
          <a:solidFill>
            <a:srgbClr val="407AA6"/>
          </a:solidFill>
          <a:ln w="12700" cap="flat" cmpd="sng" algn="ctr">
            <a:noFill/>
            <a:prstDash val="solid"/>
            <a:round/>
            <a:headEnd type="none" w="med" len="med"/>
            <a:tailEnd type="none" w="med" len="med"/>
          </a:ln>
          <a:effectLst/>
        </p:spPr>
        <p:txBody>
          <a:bodyPr vert="horz" wrap="square" lIns="64288" tIns="32144" rIns="64288" bIns="32144" numCol="1" rtlCol="0" anchor="t" anchorCtr="0" compatLnSpc="1">
            <a:prstTxWarp prst="textNoShape">
              <a:avLst/>
            </a:prstTxWarp>
          </a:bodyPr>
          <a:lstStyle/>
          <a:p>
            <a:pPr defTabSz="642882"/>
            <a:r>
              <a:rPr lang="en-US" sz="1400" dirty="0" smtClean="0">
                <a:solidFill>
                  <a:schemeClr val="bg1"/>
                </a:solidFill>
              </a:rPr>
              <a:t>2</a:t>
            </a:r>
            <a:endParaRPr lang="en-US" sz="1400" dirty="0">
              <a:solidFill>
                <a:schemeClr val="bg1"/>
              </a:solidFill>
            </a:endParaRPr>
          </a:p>
        </p:txBody>
      </p:sp>
      <p:sp>
        <p:nvSpPr>
          <p:cNvPr id="8" name="Oval 7"/>
          <p:cNvSpPr/>
          <p:nvPr/>
        </p:nvSpPr>
        <p:spPr bwMode="auto">
          <a:xfrm>
            <a:off x="4786313" y="3857626"/>
            <a:ext cx="428625" cy="428625"/>
          </a:xfrm>
          <a:prstGeom prst="ellipse">
            <a:avLst/>
          </a:prstGeom>
          <a:solidFill>
            <a:srgbClr val="407AA6"/>
          </a:solidFill>
          <a:ln w="12700" cap="flat" cmpd="sng" algn="ctr">
            <a:noFill/>
            <a:prstDash val="solid"/>
            <a:round/>
            <a:headEnd type="none" w="med" len="med"/>
            <a:tailEnd type="none" w="med" len="med"/>
          </a:ln>
          <a:effectLst/>
        </p:spPr>
        <p:txBody>
          <a:bodyPr vert="horz" wrap="square" lIns="64288" tIns="32144" rIns="64288" bIns="32144" numCol="1" rtlCol="0" anchor="t" anchorCtr="0" compatLnSpc="1">
            <a:prstTxWarp prst="textNoShape">
              <a:avLst/>
            </a:prstTxWarp>
          </a:bodyPr>
          <a:lstStyle/>
          <a:p>
            <a:pPr defTabSz="642882"/>
            <a:r>
              <a:rPr lang="en-US" sz="1400" dirty="0" smtClean="0">
                <a:solidFill>
                  <a:schemeClr val="bg1"/>
                </a:solidFill>
              </a:rPr>
              <a:t>2’</a:t>
            </a:r>
            <a:endParaRPr lang="en-US" sz="1400" dirty="0">
              <a:solidFill>
                <a:schemeClr val="bg1"/>
              </a:solidFill>
            </a:endParaRPr>
          </a:p>
        </p:txBody>
      </p:sp>
      <p:cxnSp>
        <p:nvCxnSpPr>
          <p:cNvPr id="9" name="Straight Arrow Connector 8"/>
          <p:cNvCxnSpPr>
            <a:stCxn id="6" idx="4"/>
            <a:endCxn id="7" idx="0"/>
          </p:cNvCxnSpPr>
          <p:nvPr/>
        </p:nvCxnSpPr>
        <p:spPr bwMode="auto">
          <a:xfrm rot="5400000">
            <a:off x="4679157" y="2571751"/>
            <a:ext cx="642938" cy="1117"/>
          </a:xfrm>
          <a:prstGeom prst="straightConnector1">
            <a:avLst/>
          </a:prstGeom>
          <a:solidFill>
            <a:srgbClr val="6C7472"/>
          </a:solidFill>
          <a:ln w="50800" cap="flat" cmpd="sng" algn="ctr">
            <a:solidFill>
              <a:srgbClr val="6C7472"/>
            </a:solidFill>
            <a:prstDash val="solid"/>
            <a:round/>
            <a:headEnd type="none" w="med" len="med"/>
            <a:tailEnd type="arrow"/>
          </a:ln>
          <a:effectLst/>
        </p:spPr>
      </p:cxnSp>
      <p:cxnSp>
        <p:nvCxnSpPr>
          <p:cNvPr id="11" name="Straight Arrow Connector 10"/>
          <p:cNvCxnSpPr>
            <a:stCxn id="7" idx="4"/>
          </p:cNvCxnSpPr>
          <p:nvPr/>
        </p:nvCxnSpPr>
        <p:spPr bwMode="auto">
          <a:xfrm rot="5400000">
            <a:off x="4732735" y="3589735"/>
            <a:ext cx="535781" cy="1117"/>
          </a:xfrm>
          <a:prstGeom prst="straightConnector1">
            <a:avLst/>
          </a:prstGeom>
          <a:solidFill>
            <a:srgbClr val="6C7472"/>
          </a:solidFill>
          <a:ln w="50800" cap="flat" cmpd="sng" algn="ctr">
            <a:solidFill>
              <a:srgbClr val="6C7472"/>
            </a:solidFill>
            <a:prstDash val="solid"/>
            <a:round/>
            <a:headEnd type="none" w="med" len="med"/>
            <a:tailEnd type="arrow"/>
          </a:ln>
          <a:effectLst/>
        </p:spPr>
      </p:cxnSp>
      <p:sp>
        <p:nvSpPr>
          <p:cNvPr id="12" name="Oval 11"/>
          <p:cNvSpPr/>
          <p:nvPr/>
        </p:nvSpPr>
        <p:spPr bwMode="auto">
          <a:xfrm>
            <a:off x="4786313" y="4875609"/>
            <a:ext cx="471487" cy="428625"/>
          </a:xfrm>
          <a:prstGeom prst="ellipse">
            <a:avLst/>
          </a:prstGeom>
          <a:solidFill>
            <a:srgbClr val="407AA6"/>
          </a:solidFill>
          <a:ln w="12700" cap="flat" cmpd="sng" algn="ctr">
            <a:noFill/>
            <a:prstDash val="solid"/>
            <a:round/>
            <a:headEnd type="none" w="med" len="med"/>
            <a:tailEnd type="none" w="med" len="med"/>
          </a:ln>
          <a:effectLst/>
        </p:spPr>
        <p:txBody>
          <a:bodyPr vert="horz" wrap="square" lIns="64288" tIns="32144" rIns="64288" bIns="32144" numCol="1" rtlCol="0" anchor="t" anchorCtr="0" compatLnSpc="1">
            <a:prstTxWarp prst="textNoShape">
              <a:avLst/>
            </a:prstTxWarp>
          </a:bodyPr>
          <a:lstStyle/>
          <a:p>
            <a:pPr defTabSz="642882"/>
            <a:r>
              <a:rPr lang="en-US" sz="1400" dirty="0" smtClean="0">
                <a:solidFill>
                  <a:schemeClr val="bg1"/>
                </a:solidFill>
              </a:rPr>
              <a:t>2’’</a:t>
            </a:r>
            <a:endParaRPr lang="en-US" sz="1400" dirty="0">
              <a:solidFill>
                <a:schemeClr val="bg1"/>
              </a:solidFill>
            </a:endParaRPr>
          </a:p>
        </p:txBody>
      </p:sp>
      <p:cxnSp>
        <p:nvCxnSpPr>
          <p:cNvPr id="13" name="Straight Arrow Connector 12"/>
          <p:cNvCxnSpPr/>
          <p:nvPr/>
        </p:nvCxnSpPr>
        <p:spPr bwMode="auto">
          <a:xfrm rot="5400000">
            <a:off x="4706505" y="4580372"/>
            <a:ext cx="589359" cy="1117"/>
          </a:xfrm>
          <a:prstGeom prst="straightConnector1">
            <a:avLst/>
          </a:prstGeom>
          <a:solidFill>
            <a:srgbClr val="6C7472"/>
          </a:solidFill>
          <a:ln w="50800" cap="flat" cmpd="sng" algn="ctr">
            <a:solidFill>
              <a:srgbClr val="6C7472"/>
            </a:solidFill>
            <a:prstDash val="solid"/>
            <a:round/>
            <a:headEnd type="none" w="med" len="med"/>
            <a:tailEnd type="arrow"/>
          </a:ln>
          <a:effectLst/>
        </p:spPr>
      </p:cxnSp>
      <p:pic>
        <p:nvPicPr>
          <p:cNvPr id="17" name="Picture 16" descr="latex-image-1.pdf"/>
          <p:cNvPicPr>
            <a:picLocks noChangeAspect="1"/>
          </p:cNvPicPr>
          <p:nvPr/>
        </p:nvPicPr>
        <p:blipFill>
          <a:blip r:embed="rId2" cstate="print"/>
          <a:stretch>
            <a:fillRect/>
          </a:stretch>
        </p:blipFill>
        <p:spPr>
          <a:xfrm>
            <a:off x="3705820" y="3000375"/>
            <a:ext cx="919758" cy="232172"/>
          </a:xfrm>
          <a:prstGeom prst="rect">
            <a:avLst/>
          </a:prstGeom>
        </p:spPr>
      </p:pic>
      <p:pic>
        <p:nvPicPr>
          <p:cNvPr id="18" name="Picture 17" descr="latex-image-1.pdf"/>
          <p:cNvPicPr>
            <a:picLocks noChangeAspect="1"/>
          </p:cNvPicPr>
          <p:nvPr/>
        </p:nvPicPr>
        <p:blipFill>
          <a:blip r:embed="rId3" cstate="print"/>
          <a:stretch>
            <a:fillRect/>
          </a:stretch>
        </p:blipFill>
        <p:spPr>
          <a:xfrm>
            <a:off x="3929063" y="1928813"/>
            <a:ext cx="535781" cy="214313"/>
          </a:xfrm>
          <a:prstGeom prst="rect">
            <a:avLst/>
          </a:prstGeom>
        </p:spPr>
      </p:pic>
      <p:pic>
        <p:nvPicPr>
          <p:cNvPr id="19" name="Picture 18" descr="latex-image-1.pdf"/>
          <p:cNvPicPr>
            <a:picLocks noChangeAspect="1"/>
          </p:cNvPicPr>
          <p:nvPr/>
        </p:nvPicPr>
        <p:blipFill>
          <a:blip r:embed="rId4" cstate="print"/>
          <a:stretch>
            <a:fillRect/>
          </a:stretch>
        </p:blipFill>
        <p:spPr>
          <a:xfrm>
            <a:off x="3714750" y="3964782"/>
            <a:ext cx="919758" cy="267891"/>
          </a:xfrm>
          <a:prstGeom prst="rect">
            <a:avLst/>
          </a:prstGeom>
        </p:spPr>
      </p:pic>
      <p:pic>
        <p:nvPicPr>
          <p:cNvPr id="20" name="Picture 19" descr="latex-image-1.pdf"/>
          <p:cNvPicPr>
            <a:picLocks noChangeAspect="1"/>
          </p:cNvPicPr>
          <p:nvPr/>
        </p:nvPicPr>
        <p:blipFill>
          <a:blip r:embed="rId4" cstate="print"/>
          <a:stretch>
            <a:fillRect/>
          </a:stretch>
        </p:blipFill>
        <p:spPr>
          <a:xfrm>
            <a:off x="3714750" y="4982766"/>
            <a:ext cx="919758" cy="267891"/>
          </a:xfrm>
          <a:prstGeom prst="rect">
            <a:avLst/>
          </a:prstGeom>
        </p:spPr>
      </p:pic>
      <p:cxnSp>
        <p:nvCxnSpPr>
          <p:cNvPr id="21" name="Straight Arrow Connector 20"/>
          <p:cNvCxnSpPr>
            <a:stCxn id="7" idx="6"/>
            <a:endCxn id="32" idx="1"/>
          </p:cNvCxnSpPr>
          <p:nvPr/>
        </p:nvCxnSpPr>
        <p:spPr bwMode="auto">
          <a:xfrm>
            <a:off x="5214937" y="3107532"/>
            <a:ext cx="1402224" cy="812865"/>
          </a:xfrm>
          <a:prstGeom prst="straightConnector1">
            <a:avLst/>
          </a:prstGeom>
          <a:solidFill>
            <a:srgbClr val="6C7472"/>
          </a:solidFill>
          <a:ln w="50800" cap="flat" cmpd="sng" algn="ctr">
            <a:solidFill>
              <a:srgbClr val="6C7472"/>
            </a:solidFill>
            <a:prstDash val="solid"/>
            <a:round/>
            <a:headEnd type="none" w="med" len="med"/>
            <a:tailEnd type="arrow"/>
          </a:ln>
          <a:effectLst/>
        </p:spPr>
      </p:cxnSp>
      <p:cxnSp>
        <p:nvCxnSpPr>
          <p:cNvPr id="25" name="Straight Arrow Connector 24"/>
          <p:cNvCxnSpPr>
            <a:stCxn id="8" idx="6"/>
          </p:cNvCxnSpPr>
          <p:nvPr/>
        </p:nvCxnSpPr>
        <p:spPr bwMode="auto">
          <a:xfrm>
            <a:off x="5214938" y="4071938"/>
            <a:ext cx="1339453" cy="1117"/>
          </a:xfrm>
          <a:prstGeom prst="straightConnector1">
            <a:avLst/>
          </a:prstGeom>
          <a:solidFill>
            <a:srgbClr val="6C7472"/>
          </a:solidFill>
          <a:ln w="50800" cap="flat" cmpd="sng" algn="ctr">
            <a:solidFill>
              <a:srgbClr val="6C7472"/>
            </a:solidFill>
            <a:prstDash val="solid"/>
            <a:round/>
            <a:headEnd type="none" w="med" len="med"/>
            <a:tailEnd type="arrow"/>
          </a:ln>
          <a:effectLst/>
        </p:spPr>
      </p:cxnSp>
      <p:cxnSp>
        <p:nvCxnSpPr>
          <p:cNvPr id="29" name="Straight Arrow Connector 28"/>
          <p:cNvCxnSpPr>
            <a:stCxn id="12" idx="6"/>
            <a:endCxn id="32" idx="3"/>
          </p:cNvCxnSpPr>
          <p:nvPr/>
        </p:nvCxnSpPr>
        <p:spPr bwMode="auto">
          <a:xfrm flipV="1">
            <a:off x="5257800" y="4223480"/>
            <a:ext cx="1359362" cy="866442"/>
          </a:xfrm>
          <a:prstGeom prst="straightConnector1">
            <a:avLst/>
          </a:prstGeom>
          <a:solidFill>
            <a:srgbClr val="6C7472"/>
          </a:solidFill>
          <a:ln w="50800" cap="flat" cmpd="sng" algn="ctr">
            <a:solidFill>
              <a:srgbClr val="6C7472"/>
            </a:solidFill>
            <a:prstDash val="solid"/>
            <a:round/>
            <a:headEnd type="none" w="med" len="med"/>
            <a:tailEnd type="arrow"/>
          </a:ln>
          <a:effectLst/>
        </p:spPr>
      </p:cxnSp>
      <p:sp>
        <p:nvSpPr>
          <p:cNvPr id="32" name="Oval 31"/>
          <p:cNvSpPr/>
          <p:nvPr/>
        </p:nvSpPr>
        <p:spPr bwMode="auto">
          <a:xfrm>
            <a:off x="6554391" y="3857626"/>
            <a:ext cx="428625" cy="428625"/>
          </a:xfrm>
          <a:prstGeom prst="ellipse">
            <a:avLst/>
          </a:prstGeom>
          <a:solidFill>
            <a:srgbClr val="407AA6"/>
          </a:solidFill>
          <a:ln w="12700" cap="flat" cmpd="sng" algn="ctr">
            <a:noFill/>
            <a:prstDash val="solid"/>
            <a:round/>
            <a:headEnd type="none" w="med" len="med"/>
            <a:tailEnd type="none" w="med" len="med"/>
          </a:ln>
          <a:effectLst/>
        </p:spPr>
        <p:txBody>
          <a:bodyPr vert="horz" wrap="square" lIns="64288" tIns="32144" rIns="64288" bIns="32144" numCol="1" rtlCol="0" anchor="t" anchorCtr="0" compatLnSpc="1">
            <a:prstTxWarp prst="textNoShape">
              <a:avLst/>
            </a:prstTxWarp>
          </a:bodyPr>
          <a:lstStyle/>
          <a:p>
            <a:pPr defTabSz="642882"/>
            <a:r>
              <a:rPr lang="en-US" sz="1400" dirty="0" smtClean="0">
                <a:solidFill>
                  <a:schemeClr val="bg1"/>
                </a:solidFill>
              </a:rPr>
              <a:t>3</a:t>
            </a:r>
            <a:endParaRPr lang="en-US" sz="1400" dirty="0">
              <a:solidFill>
                <a:schemeClr val="bg1"/>
              </a:solidFill>
            </a:endParaRPr>
          </a:p>
        </p:txBody>
      </p:sp>
      <p:pic>
        <p:nvPicPr>
          <p:cNvPr id="35" name="Picture 34" descr="latex-image-1.pdf"/>
          <p:cNvPicPr>
            <a:picLocks noChangeAspect="1"/>
          </p:cNvPicPr>
          <p:nvPr/>
        </p:nvPicPr>
        <p:blipFill>
          <a:blip r:embed="rId5" cstate="print"/>
          <a:stretch>
            <a:fillRect/>
          </a:stretch>
        </p:blipFill>
        <p:spPr>
          <a:xfrm>
            <a:off x="7090173" y="3964781"/>
            <a:ext cx="759023" cy="232172"/>
          </a:xfrm>
          <a:prstGeom prst="rect">
            <a:avLst/>
          </a:prstGeom>
        </p:spPr>
      </p:pic>
      <p:sp>
        <p:nvSpPr>
          <p:cNvPr id="37" name="TextBox 36"/>
          <p:cNvSpPr txBox="1"/>
          <p:nvPr/>
        </p:nvSpPr>
        <p:spPr>
          <a:xfrm>
            <a:off x="6927256" y="3375423"/>
            <a:ext cx="796681" cy="341915"/>
          </a:xfrm>
          <a:prstGeom prst="rect">
            <a:avLst/>
          </a:prstGeom>
          <a:noFill/>
        </p:spPr>
        <p:txBody>
          <a:bodyPr wrap="none" lIns="64288" tIns="32144" rIns="64288" bIns="32144" rtlCol="0">
            <a:spAutoFit/>
          </a:bodyPr>
          <a:lstStyle/>
          <a:p>
            <a:r>
              <a:rPr lang="en-US" dirty="0" smtClean="0">
                <a:solidFill>
                  <a:srgbClr val="FF0000"/>
                </a:solidFill>
              </a:rPr>
              <a:t>Alarm!</a:t>
            </a:r>
            <a:endParaRPr lang="en-US" dirty="0">
              <a:solidFill>
                <a:srgbClr val="FF0000"/>
              </a:solidFill>
            </a:endParaRPr>
          </a:p>
        </p:txBody>
      </p:sp>
      <p:cxnSp>
        <p:nvCxnSpPr>
          <p:cNvPr id="39" name="Curved Connector 38"/>
          <p:cNvCxnSpPr/>
          <p:nvPr/>
        </p:nvCxnSpPr>
        <p:spPr bwMode="auto">
          <a:xfrm rot="10800000">
            <a:off x="3607595" y="4125515"/>
            <a:ext cx="1117" cy="1017984"/>
          </a:xfrm>
          <a:prstGeom prst="curvedConnector3">
            <a:avLst>
              <a:gd name="adj1" fmla="val 37247040"/>
            </a:avLst>
          </a:prstGeom>
          <a:solidFill>
            <a:srgbClr val="6C7472"/>
          </a:solidFill>
          <a:ln w="50800" cap="flat" cmpd="sng" algn="ctr">
            <a:solidFill>
              <a:srgbClr val="6C7472"/>
            </a:solidFill>
            <a:prstDash val="dot"/>
            <a:round/>
            <a:headEnd type="none" w="med" len="med"/>
            <a:tailEnd type="arrow" w="med" len="med"/>
          </a:ln>
          <a:effectLst/>
        </p:spPr>
      </p:cxnSp>
      <p:sp>
        <p:nvSpPr>
          <p:cNvPr id="24" name="AutoShape 93"/>
          <p:cNvSpPr>
            <a:spLocks/>
          </p:cNvSpPr>
          <p:nvPr/>
        </p:nvSpPr>
        <p:spPr bwMode="auto">
          <a:xfrm>
            <a:off x="5410200" y="304800"/>
            <a:ext cx="3352800" cy="1295400"/>
          </a:xfrm>
          <a:prstGeom prst="roundRect">
            <a:avLst>
              <a:gd name="adj" fmla="val 6546"/>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lIns="0" tIns="0" rIns="0" bIns="0" anchor="ctr">
            <a:prstTxWarp prst="textNoShape">
              <a:avLst/>
            </a:prstTxWarp>
          </a:bodyPr>
          <a:lstStyle/>
          <a:p>
            <a:pPr marL="189827">
              <a:buFont typeface="Arial"/>
              <a:buChar char="•"/>
            </a:pPr>
            <a:r>
              <a:rPr lang="en-US" i="1" dirty="0" smtClean="0">
                <a:solidFill>
                  <a:schemeClr val="tx1"/>
                </a:solidFill>
              </a:rPr>
              <a:t> Exploration: </a:t>
            </a:r>
            <a:r>
              <a:rPr lang="en-US" dirty="0" smtClean="0">
                <a:solidFill>
                  <a:schemeClr val="tx1"/>
                </a:solidFill>
              </a:rPr>
              <a:t>WTO</a:t>
            </a:r>
          </a:p>
          <a:p>
            <a:pPr marL="189827">
              <a:buFont typeface="Arial"/>
              <a:buChar char="•"/>
            </a:pPr>
            <a:r>
              <a:rPr lang="en-US" i="1" dirty="0" smtClean="0">
                <a:solidFill>
                  <a:schemeClr val="tx1"/>
                </a:solidFill>
              </a:rPr>
              <a:t> Abstract Domain: </a:t>
            </a:r>
            <a:r>
              <a:rPr lang="en-US" dirty="0" smtClean="0">
                <a:solidFill>
                  <a:schemeClr val="tx1"/>
                </a:solidFill>
              </a:rPr>
              <a:t>Intervals</a:t>
            </a:r>
          </a:p>
          <a:p>
            <a:pPr marL="189827">
              <a:buFont typeface="Arial"/>
              <a:buChar char="•"/>
            </a:pPr>
            <a:r>
              <a:rPr lang="en-US" i="1" dirty="0" smtClean="0">
                <a:solidFill>
                  <a:schemeClr val="tx1"/>
                </a:solidFill>
              </a:rPr>
              <a:t> Side effect: </a:t>
            </a:r>
            <a:r>
              <a:rPr lang="en-US" dirty="0" err="1" smtClean="0">
                <a:solidFill>
                  <a:schemeClr val="tx1"/>
                </a:solidFill>
              </a:rPr>
              <a:t>Labelled</a:t>
            </a:r>
            <a:r>
              <a:rPr lang="en-US" dirty="0" smtClean="0">
                <a:solidFill>
                  <a:schemeClr val="tx1"/>
                </a:solidFill>
              </a:rPr>
              <a:t> CFG unrolling</a:t>
            </a:r>
            <a:endParaRPr lang="en-US" dirty="0">
              <a:solidFill>
                <a:schemeClr val="tx1"/>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5"/>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9"/>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1"/>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2" grpId="0" animBg="1"/>
      <p:bldP spid="32" grpId="0" animBg="1"/>
      <p:bldP spid="3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Verification Conditions</a:t>
            </a:r>
            <a:endParaRPr lang="en-US" dirty="0"/>
          </a:p>
        </p:txBody>
      </p:sp>
      <p:sp>
        <p:nvSpPr>
          <p:cNvPr id="23" name="Oval 22"/>
          <p:cNvSpPr/>
          <p:nvPr/>
        </p:nvSpPr>
        <p:spPr bwMode="auto">
          <a:xfrm>
            <a:off x="6032897" y="708422"/>
            <a:ext cx="428625" cy="428625"/>
          </a:xfrm>
          <a:prstGeom prst="ellipse">
            <a:avLst/>
          </a:prstGeom>
          <a:solidFill>
            <a:srgbClr val="6C7472"/>
          </a:solidFill>
          <a:ln w="12700" cap="flat" cmpd="sng" algn="ctr">
            <a:noFill/>
            <a:prstDash val="solid"/>
            <a:round/>
            <a:headEnd type="none" w="med" len="med"/>
            <a:tailEnd type="none" w="med" len="med"/>
          </a:ln>
          <a:effectLst/>
        </p:spPr>
        <p:txBody>
          <a:bodyPr vert="horz" wrap="square" lIns="64288" tIns="32144" rIns="64288" bIns="32144" numCol="1" rtlCol="0" anchor="t" anchorCtr="0" compatLnSpc="1">
            <a:prstTxWarp prst="textNoShape">
              <a:avLst/>
            </a:prstTxWarp>
          </a:bodyPr>
          <a:lstStyle/>
          <a:p>
            <a:pPr defTabSz="642882"/>
            <a:r>
              <a:rPr lang="en-US" sz="1400" dirty="0" smtClean="0">
                <a:solidFill>
                  <a:schemeClr val="bg1"/>
                </a:solidFill>
              </a:rPr>
              <a:t>1</a:t>
            </a:r>
            <a:endParaRPr lang="en-US" sz="1400" dirty="0">
              <a:solidFill>
                <a:schemeClr val="bg1"/>
              </a:solidFill>
            </a:endParaRPr>
          </a:p>
        </p:txBody>
      </p:sp>
      <p:sp>
        <p:nvSpPr>
          <p:cNvPr id="24" name="Oval 23"/>
          <p:cNvSpPr/>
          <p:nvPr/>
        </p:nvSpPr>
        <p:spPr bwMode="auto">
          <a:xfrm>
            <a:off x="6032897" y="1726405"/>
            <a:ext cx="428625" cy="428625"/>
          </a:xfrm>
          <a:prstGeom prst="ellipse">
            <a:avLst/>
          </a:prstGeom>
          <a:solidFill>
            <a:srgbClr val="6C7472"/>
          </a:solidFill>
          <a:ln w="12700" cap="flat" cmpd="sng" algn="ctr">
            <a:noFill/>
            <a:prstDash val="solid"/>
            <a:round/>
            <a:headEnd type="none" w="med" len="med"/>
            <a:tailEnd type="none" w="med" len="med"/>
          </a:ln>
          <a:effectLst/>
        </p:spPr>
        <p:txBody>
          <a:bodyPr vert="horz" wrap="square" lIns="64288" tIns="32144" rIns="64288" bIns="32144" numCol="1" rtlCol="0" anchor="t" anchorCtr="0" compatLnSpc="1">
            <a:prstTxWarp prst="textNoShape">
              <a:avLst/>
            </a:prstTxWarp>
          </a:bodyPr>
          <a:lstStyle/>
          <a:p>
            <a:pPr defTabSz="642882"/>
            <a:r>
              <a:rPr lang="en-US" sz="1400" dirty="0" smtClean="0">
                <a:solidFill>
                  <a:schemeClr val="bg1"/>
                </a:solidFill>
              </a:rPr>
              <a:t>2</a:t>
            </a:r>
            <a:endParaRPr lang="en-US" sz="1400" dirty="0">
              <a:solidFill>
                <a:schemeClr val="bg1"/>
              </a:solidFill>
            </a:endParaRPr>
          </a:p>
        </p:txBody>
      </p:sp>
      <p:sp>
        <p:nvSpPr>
          <p:cNvPr id="25" name="Oval 24"/>
          <p:cNvSpPr/>
          <p:nvPr/>
        </p:nvSpPr>
        <p:spPr bwMode="auto">
          <a:xfrm>
            <a:off x="6032897" y="2744390"/>
            <a:ext cx="428625" cy="428625"/>
          </a:xfrm>
          <a:prstGeom prst="ellipse">
            <a:avLst/>
          </a:prstGeom>
          <a:solidFill>
            <a:srgbClr val="6C7472"/>
          </a:solidFill>
          <a:ln w="12700" cap="flat" cmpd="sng" algn="ctr">
            <a:noFill/>
            <a:prstDash val="solid"/>
            <a:round/>
            <a:headEnd type="none" w="med" len="med"/>
            <a:tailEnd type="none" w="med" len="med"/>
          </a:ln>
          <a:effectLst/>
        </p:spPr>
        <p:txBody>
          <a:bodyPr vert="horz" wrap="square" lIns="64288" tIns="32144" rIns="64288" bIns="32144" numCol="1" rtlCol="0" anchor="t" anchorCtr="0" compatLnSpc="1">
            <a:prstTxWarp prst="textNoShape">
              <a:avLst/>
            </a:prstTxWarp>
          </a:bodyPr>
          <a:lstStyle/>
          <a:p>
            <a:pPr defTabSz="642882"/>
            <a:r>
              <a:rPr lang="en-US" sz="1400" dirty="0" smtClean="0">
                <a:solidFill>
                  <a:schemeClr val="bg1"/>
                </a:solidFill>
              </a:rPr>
              <a:t>2’</a:t>
            </a:r>
            <a:endParaRPr lang="en-US" sz="1400" dirty="0">
              <a:solidFill>
                <a:schemeClr val="bg1"/>
              </a:solidFill>
            </a:endParaRPr>
          </a:p>
        </p:txBody>
      </p:sp>
      <p:cxnSp>
        <p:nvCxnSpPr>
          <p:cNvPr id="26" name="Straight Arrow Connector 25"/>
          <p:cNvCxnSpPr>
            <a:endCxn id="24" idx="0"/>
          </p:cNvCxnSpPr>
          <p:nvPr/>
        </p:nvCxnSpPr>
        <p:spPr bwMode="auto">
          <a:xfrm rot="5400000">
            <a:off x="5953089" y="1431168"/>
            <a:ext cx="589359" cy="1117"/>
          </a:xfrm>
          <a:prstGeom prst="straightConnector1">
            <a:avLst/>
          </a:prstGeom>
          <a:solidFill>
            <a:srgbClr val="6C7472"/>
          </a:solidFill>
          <a:ln w="50800" cap="flat" cmpd="sng" algn="ctr">
            <a:solidFill>
              <a:srgbClr val="6C7472"/>
            </a:solidFill>
            <a:prstDash val="solid"/>
            <a:round/>
            <a:headEnd type="none" w="med" len="med"/>
            <a:tailEnd type="arrow"/>
          </a:ln>
          <a:effectLst/>
        </p:spPr>
      </p:cxnSp>
      <p:cxnSp>
        <p:nvCxnSpPr>
          <p:cNvPr id="27" name="Straight Arrow Connector 26"/>
          <p:cNvCxnSpPr/>
          <p:nvPr/>
        </p:nvCxnSpPr>
        <p:spPr bwMode="auto">
          <a:xfrm rot="5400000">
            <a:off x="5953089" y="2449152"/>
            <a:ext cx="589359" cy="1117"/>
          </a:xfrm>
          <a:prstGeom prst="straightConnector1">
            <a:avLst/>
          </a:prstGeom>
          <a:solidFill>
            <a:srgbClr val="6C7472"/>
          </a:solidFill>
          <a:ln w="50800" cap="flat" cmpd="sng" algn="ctr">
            <a:solidFill>
              <a:srgbClr val="6C7472"/>
            </a:solidFill>
            <a:prstDash val="solid"/>
            <a:round/>
            <a:headEnd type="none" w="med" len="med"/>
            <a:tailEnd type="arrow"/>
          </a:ln>
          <a:effectLst/>
        </p:spPr>
      </p:cxnSp>
      <p:sp>
        <p:nvSpPr>
          <p:cNvPr id="28" name="Oval 27"/>
          <p:cNvSpPr/>
          <p:nvPr/>
        </p:nvSpPr>
        <p:spPr bwMode="auto">
          <a:xfrm>
            <a:off x="6032897" y="3762375"/>
            <a:ext cx="428625" cy="428625"/>
          </a:xfrm>
          <a:prstGeom prst="ellipse">
            <a:avLst/>
          </a:prstGeom>
          <a:solidFill>
            <a:srgbClr val="6C7472"/>
          </a:solidFill>
          <a:ln w="12700" cap="flat" cmpd="sng" algn="ctr">
            <a:noFill/>
            <a:prstDash val="solid"/>
            <a:round/>
            <a:headEnd type="none" w="med" len="med"/>
            <a:tailEnd type="none" w="med" len="med"/>
          </a:ln>
          <a:effectLst/>
        </p:spPr>
        <p:txBody>
          <a:bodyPr vert="horz" wrap="square" lIns="64288" tIns="32144" rIns="64288" bIns="32144" numCol="1" rtlCol="0" anchor="t" anchorCtr="0" compatLnSpc="1">
            <a:prstTxWarp prst="textNoShape">
              <a:avLst/>
            </a:prstTxWarp>
          </a:bodyPr>
          <a:lstStyle/>
          <a:p>
            <a:pPr defTabSz="642882"/>
            <a:r>
              <a:rPr lang="en-US" sz="1400" dirty="0" smtClean="0">
                <a:solidFill>
                  <a:schemeClr val="bg1"/>
                </a:solidFill>
              </a:rPr>
              <a:t>2’’</a:t>
            </a:r>
            <a:endParaRPr lang="en-US" sz="1400" dirty="0">
              <a:solidFill>
                <a:schemeClr val="bg1"/>
              </a:solidFill>
            </a:endParaRPr>
          </a:p>
        </p:txBody>
      </p:sp>
      <p:cxnSp>
        <p:nvCxnSpPr>
          <p:cNvPr id="29" name="Straight Arrow Connector 28"/>
          <p:cNvCxnSpPr/>
          <p:nvPr/>
        </p:nvCxnSpPr>
        <p:spPr bwMode="auto">
          <a:xfrm rot="5400000">
            <a:off x="5953089" y="3467137"/>
            <a:ext cx="589359" cy="1117"/>
          </a:xfrm>
          <a:prstGeom prst="straightConnector1">
            <a:avLst/>
          </a:prstGeom>
          <a:solidFill>
            <a:srgbClr val="6C7472"/>
          </a:solidFill>
          <a:ln w="50800" cap="flat" cmpd="sng" algn="ctr">
            <a:solidFill>
              <a:srgbClr val="6C7472"/>
            </a:solidFill>
            <a:prstDash val="solid"/>
            <a:round/>
            <a:headEnd type="none" w="med" len="med"/>
            <a:tailEnd type="arrow"/>
          </a:ln>
          <a:effectLst/>
        </p:spPr>
      </p:cxnSp>
      <p:cxnSp>
        <p:nvCxnSpPr>
          <p:cNvPr id="34" name="Straight Arrow Connector 33"/>
          <p:cNvCxnSpPr>
            <a:stCxn id="24" idx="6"/>
            <a:endCxn id="37" idx="1"/>
          </p:cNvCxnSpPr>
          <p:nvPr/>
        </p:nvCxnSpPr>
        <p:spPr bwMode="auto">
          <a:xfrm>
            <a:off x="6461521" y="1940718"/>
            <a:ext cx="1402224" cy="866443"/>
          </a:xfrm>
          <a:prstGeom prst="straightConnector1">
            <a:avLst/>
          </a:prstGeom>
          <a:solidFill>
            <a:srgbClr val="6C7472"/>
          </a:solidFill>
          <a:ln w="50800" cap="flat" cmpd="sng" algn="ctr">
            <a:solidFill>
              <a:srgbClr val="6C7472"/>
            </a:solidFill>
            <a:prstDash val="solid"/>
            <a:round/>
            <a:headEnd type="none" w="med" len="med"/>
            <a:tailEnd type="arrow"/>
          </a:ln>
          <a:effectLst/>
        </p:spPr>
      </p:cxnSp>
      <p:cxnSp>
        <p:nvCxnSpPr>
          <p:cNvPr id="35" name="Straight Arrow Connector 34"/>
          <p:cNvCxnSpPr>
            <a:stCxn id="25" idx="6"/>
          </p:cNvCxnSpPr>
          <p:nvPr/>
        </p:nvCxnSpPr>
        <p:spPr bwMode="auto">
          <a:xfrm>
            <a:off x="6461522" y="2958703"/>
            <a:ext cx="1339453" cy="1117"/>
          </a:xfrm>
          <a:prstGeom prst="straightConnector1">
            <a:avLst/>
          </a:prstGeom>
          <a:solidFill>
            <a:srgbClr val="6C7472"/>
          </a:solidFill>
          <a:ln w="50800" cap="flat" cmpd="sng" algn="ctr">
            <a:solidFill>
              <a:srgbClr val="6C7472"/>
            </a:solidFill>
            <a:prstDash val="solid"/>
            <a:round/>
            <a:headEnd type="none" w="med" len="med"/>
            <a:tailEnd type="arrow"/>
          </a:ln>
          <a:effectLst/>
        </p:spPr>
      </p:cxnSp>
      <p:cxnSp>
        <p:nvCxnSpPr>
          <p:cNvPr id="36" name="Straight Arrow Connector 35"/>
          <p:cNvCxnSpPr>
            <a:stCxn id="28" idx="6"/>
            <a:endCxn id="37" idx="3"/>
          </p:cNvCxnSpPr>
          <p:nvPr/>
        </p:nvCxnSpPr>
        <p:spPr bwMode="auto">
          <a:xfrm flipV="1">
            <a:off x="6461521" y="3110244"/>
            <a:ext cx="1402224" cy="866443"/>
          </a:xfrm>
          <a:prstGeom prst="straightConnector1">
            <a:avLst/>
          </a:prstGeom>
          <a:solidFill>
            <a:srgbClr val="6C7472"/>
          </a:solidFill>
          <a:ln w="50800" cap="flat" cmpd="sng" algn="ctr">
            <a:solidFill>
              <a:srgbClr val="6C7472"/>
            </a:solidFill>
            <a:prstDash val="solid"/>
            <a:round/>
            <a:headEnd type="none" w="med" len="med"/>
            <a:tailEnd type="arrow"/>
          </a:ln>
          <a:effectLst/>
        </p:spPr>
      </p:cxnSp>
      <p:sp>
        <p:nvSpPr>
          <p:cNvPr id="37" name="Oval 36"/>
          <p:cNvSpPr/>
          <p:nvPr/>
        </p:nvSpPr>
        <p:spPr bwMode="auto">
          <a:xfrm>
            <a:off x="7800975" y="2744390"/>
            <a:ext cx="428625" cy="428625"/>
          </a:xfrm>
          <a:prstGeom prst="ellipse">
            <a:avLst/>
          </a:prstGeom>
          <a:solidFill>
            <a:srgbClr val="6C7472"/>
          </a:solidFill>
          <a:ln w="12700" cap="flat" cmpd="sng" algn="ctr">
            <a:noFill/>
            <a:prstDash val="solid"/>
            <a:round/>
            <a:headEnd type="none" w="med" len="med"/>
            <a:tailEnd type="none" w="med" len="med"/>
          </a:ln>
          <a:effectLst/>
        </p:spPr>
        <p:txBody>
          <a:bodyPr vert="horz" wrap="square" lIns="64288" tIns="32144" rIns="64288" bIns="32144" numCol="1" rtlCol="0" anchor="t" anchorCtr="0" compatLnSpc="1">
            <a:prstTxWarp prst="textNoShape">
              <a:avLst/>
            </a:prstTxWarp>
          </a:bodyPr>
          <a:lstStyle/>
          <a:p>
            <a:pPr defTabSz="642882"/>
            <a:r>
              <a:rPr lang="en-US" sz="1400" dirty="0" smtClean="0">
                <a:solidFill>
                  <a:schemeClr val="bg1"/>
                </a:solidFill>
              </a:rPr>
              <a:t>3</a:t>
            </a:r>
            <a:endParaRPr lang="en-US" sz="1400" dirty="0">
              <a:solidFill>
                <a:schemeClr val="bg1"/>
              </a:solidFill>
            </a:endParaRPr>
          </a:p>
        </p:txBody>
      </p:sp>
      <p:pic>
        <p:nvPicPr>
          <p:cNvPr id="42" name="Picture 41" descr="latex-image-1.pdf"/>
          <p:cNvPicPr>
            <a:picLocks noChangeAspect="1"/>
          </p:cNvPicPr>
          <p:nvPr/>
        </p:nvPicPr>
        <p:blipFill>
          <a:blip r:embed="rId2" cstate="print"/>
          <a:stretch>
            <a:fillRect/>
          </a:stretch>
        </p:blipFill>
        <p:spPr>
          <a:xfrm>
            <a:off x="5562600" y="1219200"/>
            <a:ext cx="455414" cy="241102"/>
          </a:xfrm>
          <a:prstGeom prst="rect">
            <a:avLst/>
          </a:prstGeom>
        </p:spPr>
      </p:pic>
      <p:pic>
        <p:nvPicPr>
          <p:cNvPr id="43" name="Picture 42" descr="latex-image-1.pdf"/>
          <p:cNvPicPr>
            <a:picLocks noChangeAspect="1"/>
          </p:cNvPicPr>
          <p:nvPr/>
        </p:nvPicPr>
        <p:blipFill>
          <a:blip r:embed="rId3" cstate="print"/>
          <a:stretch>
            <a:fillRect/>
          </a:stretch>
        </p:blipFill>
        <p:spPr>
          <a:xfrm>
            <a:off x="5486400" y="2286000"/>
            <a:ext cx="535781" cy="241102"/>
          </a:xfrm>
          <a:prstGeom prst="rect">
            <a:avLst/>
          </a:prstGeom>
        </p:spPr>
      </p:pic>
      <p:pic>
        <p:nvPicPr>
          <p:cNvPr id="44" name="Picture 43" descr="latex-image-1.pdf"/>
          <p:cNvPicPr>
            <a:picLocks noChangeAspect="1"/>
          </p:cNvPicPr>
          <p:nvPr/>
        </p:nvPicPr>
        <p:blipFill>
          <a:blip r:embed="rId4" cstate="print"/>
          <a:stretch>
            <a:fillRect/>
          </a:stretch>
        </p:blipFill>
        <p:spPr>
          <a:xfrm>
            <a:off x="5399484" y="3276600"/>
            <a:ext cx="696516" cy="241102"/>
          </a:xfrm>
          <a:prstGeom prst="rect">
            <a:avLst/>
          </a:prstGeom>
        </p:spPr>
      </p:pic>
      <p:pic>
        <p:nvPicPr>
          <p:cNvPr id="45" name="Picture 44" descr="latex-image-1.pdf"/>
          <p:cNvPicPr>
            <a:picLocks noChangeAspect="1"/>
          </p:cNvPicPr>
          <p:nvPr/>
        </p:nvPicPr>
        <p:blipFill>
          <a:blip r:embed="rId5" cstate="print"/>
          <a:stretch>
            <a:fillRect/>
          </a:stretch>
        </p:blipFill>
        <p:spPr>
          <a:xfrm>
            <a:off x="7024092" y="2052604"/>
            <a:ext cx="455414" cy="241102"/>
          </a:xfrm>
          <a:prstGeom prst="rect">
            <a:avLst/>
          </a:prstGeom>
        </p:spPr>
      </p:pic>
      <p:pic>
        <p:nvPicPr>
          <p:cNvPr id="46" name="Picture 45" descr="latex-image-1.pdf"/>
          <p:cNvPicPr>
            <a:picLocks noChangeAspect="1"/>
          </p:cNvPicPr>
          <p:nvPr/>
        </p:nvPicPr>
        <p:blipFill>
          <a:blip r:embed="rId6" cstate="print"/>
          <a:stretch>
            <a:fillRect/>
          </a:stretch>
        </p:blipFill>
        <p:spPr>
          <a:xfrm>
            <a:off x="6675835" y="2668752"/>
            <a:ext cx="544711" cy="241102"/>
          </a:xfrm>
          <a:prstGeom prst="rect">
            <a:avLst/>
          </a:prstGeom>
        </p:spPr>
      </p:pic>
      <p:pic>
        <p:nvPicPr>
          <p:cNvPr id="47" name="Picture 46" descr="latex-image-1.pdf"/>
          <p:cNvPicPr>
            <a:picLocks noChangeAspect="1"/>
          </p:cNvPicPr>
          <p:nvPr/>
        </p:nvPicPr>
        <p:blipFill>
          <a:blip r:embed="rId7" cstate="print"/>
          <a:stretch>
            <a:fillRect/>
          </a:stretch>
        </p:blipFill>
        <p:spPr>
          <a:xfrm>
            <a:off x="7104459" y="3659947"/>
            <a:ext cx="616148" cy="241102"/>
          </a:xfrm>
          <a:prstGeom prst="rect">
            <a:avLst/>
          </a:prstGeom>
        </p:spPr>
      </p:pic>
      <p:sp>
        <p:nvSpPr>
          <p:cNvPr id="58" name="TextBox 57"/>
          <p:cNvSpPr txBox="1"/>
          <p:nvPr/>
        </p:nvSpPr>
        <p:spPr>
          <a:xfrm>
            <a:off x="333679" y="4445794"/>
            <a:ext cx="2194499" cy="341915"/>
          </a:xfrm>
          <a:prstGeom prst="rect">
            <a:avLst/>
          </a:prstGeom>
        </p:spPr>
        <p:style>
          <a:lnRef idx="1">
            <a:schemeClr val="accent2"/>
          </a:lnRef>
          <a:fillRef idx="2">
            <a:schemeClr val="accent2"/>
          </a:fillRef>
          <a:effectRef idx="1">
            <a:schemeClr val="accent2"/>
          </a:effectRef>
          <a:fontRef idx="minor">
            <a:schemeClr val="dk1"/>
          </a:fontRef>
        </p:style>
        <p:txBody>
          <a:bodyPr wrap="none" lIns="64288" tIns="32144" rIns="64288" bIns="32144" rtlCol="0">
            <a:spAutoFit/>
          </a:bodyPr>
          <a:lstStyle/>
          <a:p>
            <a:r>
              <a:rPr lang="en-US" dirty="0" smtClean="0"/>
              <a:t>Instruction encoding</a:t>
            </a:r>
          </a:p>
        </p:txBody>
      </p:sp>
      <p:sp>
        <p:nvSpPr>
          <p:cNvPr id="59" name="TextBox 58"/>
          <p:cNvSpPr txBox="1"/>
          <p:nvPr/>
        </p:nvSpPr>
        <p:spPr>
          <a:xfrm>
            <a:off x="4403851" y="4445794"/>
            <a:ext cx="2361212" cy="341915"/>
          </a:xfrm>
          <a:prstGeom prst="rect">
            <a:avLst/>
          </a:prstGeom>
        </p:spPr>
        <p:style>
          <a:lnRef idx="1">
            <a:schemeClr val="accent2"/>
          </a:lnRef>
          <a:fillRef idx="2">
            <a:schemeClr val="accent2"/>
          </a:fillRef>
          <a:effectRef idx="1">
            <a:schemeClr val="accent2"/>
          </a:effectRef>
          <a:fontRef idx="minor">
            <a:schemeClr val="dk1"/>
          </a:fontRef>
        </p:style>
        <p:txBody>
          <a:bodyPr wrap="none" lIns="64288" tIns="32144" rIns="64288" bIns="32144" rtlCol="0">
            <a:spAutoFit/>
          </a:bodyPr>
          <a:lstStyle/>
          <a:p>
            <a:r>
              <a:rPr lang="en-US" dirty="0" smtClean="0"/>
              <a:t>Control-flow encoding</a:t>
            </a:r>
          </a:p>
        </p:txBody>
      </p:sp>
      <p:sp>
        <p:nvSpPr>
          <p:cNvPr id="31" name="Rectangle 30"/>
          <p:cNvSpPr/>
          <p:nvPr/>
        </p:nvSpPr>
        <p:spPr>
          <a:xfrm>
            <a:off x="381000" y="1219200"/>
            <a:ext cx="2632471" cy="2434795"/>
          </a:xfrm>
          <a:prstGeom prst="rect">
            <a:avLst/>
          </a:prstGeom>
        </p:spPr>
        <p:style>
          <a:lnRef idx="1">
            <a:schemeClr val="accent1"/>
          </a:lnRef>
          <a:fillRef idx="2">
            <a:schemeClr val="accent1"/>
          </a:fillRef>
          <a:effectRef idx="1">
            <a:schemeClr val="accent1"/>
          </a:effectRef>
          <a:fontRef idx="minor">
            <a:schemeClr val="dk1"/>
          </a:fontRef>
        </p:style>
        <p:txBody>
          <a:bodyPr wrap="square" lIns="64288" tIns="32144" rIns="64288" bIns="32144">
            <a:spAutoFit/>
          </a:bodyPr>
          <a:lstStyle/>
          <a:p>
            <a:pPr algn="l"/>
            <a:r>
              <a:rPr lang="en-US" sz="2200" dirty="0" smtClean="0">
                <a:latin typeface="Consolas"/>
                <a:cs typeface="Consolas"/>
              </a:rPr>
              <a:t>1: </a:t>
            </a:r>
            <a:r>
              <a:rPr lang="en-US" sz="2200" dirty="0" err="1" smtClean="0">
                <a:latin typeface="Consolas"/>
                <a:cs typeface="Consolas"/>
              </a:rPr>
              <a:t>x</a:t>
            </a:r>
            <a:r>
              <a:rPr lang="en-US" sz="2200" dirty="0" smtClean="0">
                <a:latin typeface="Consolas"/>
                <a:cs typeface="Consolas"/>
              </a:rPr>
              <a:t> = 10;</a:t>
            </a:r>
          </a:p>
          <a:p>
            <a:pPr algn="l"/>
            <a:endParaRPr lang="en-US" sz="2200" dirty="0" smtClean="0">
              <a:latin typeface="Consolas"/>
              <a:cs typeface="Consolas"/>
            </a:endParaRPr>
          </a:p>
          <a:p>
            <a:pPr algn="l"/>
            <a:r>
              <a:rPr lang="en-US" sz="2200" dirty="0" smtClean="0">
                <a:latin typeface="Consolas"/>
                <a:cs typeface="Consolas"/>
              </a:rPr>
              <a:t>2: while (*) </a:t>
            </a:r>
          </a:p>
          <a:p>
            <a:pPr algn="l"/>
            <a:r>
              <a:rPr lang="en-US" sz="2200" dirty="0" smtClean="0">
                <a:latin typeface="Consolas"/>
                <a:cs typeface="Consolas"/>
              </a:rPr>
              <a:t>      x = x - 2;  </a:t>
            </a:r>
          </a:p>
          <a:p>
            <a:pPr algn="l"/>
            <a:r>
              <a:rPr lang="en-US" sz="2200" dirty="0" smtClean="0">
                <a:latin typeface="Consolas"/>
                <a:cs typeface="Consolas"/>
              </a:rPr>
              <a:t>   </a:t>
            </a:r>
          </a:p>
          <a:p>
            <a:pPr algn="l"/>
            <a:r>
              <a:rPr lang="en-US" sz="2200" dirty="0" smtClean="0">
                <a:latin typeface="Consolas"/>
                <a:cs typeface="Consolas"/>
              </a:rPr>
              <a:t>   if (</a:t>
            </a:r>
            <a:r>
              <a:rPr lang="en-US" sz="2200" dirty="0" err="1" smtClean="0">
                <a:latin typeface="Consolas"/>
                <a:cs typeface="Consolas"/>
              </a:rPr>
              <a:t>x</a:t>
            </a:r>
            <a:r>
              <a:rPr lang="en-US" sz="2200" dirty="0" smtClean="0">
                <a:latin typeface="Consolas"/>
                <a:cs typeface="Consolas"/>
              </a:rPr>
              <a:t> == 9)</a:t>
            </a:r>
          </a:p>
          <a:p>
            <a:pPr algn="l"/>
            <a:r>
              <a:rPr lang="en-US" sz="2200" dirty="0" smtClean="0">
                <a:latin typeface="Consolas"/>
                <a:cs typeface="Consolas"/>
              </a:rPr>
              <a:t>3:   </a:t>
            </a:r>
            <a:r>
              <a:rPr lang="en-US" sz="2200" dirty="0" smtClean="0">
                <a:solidFill>
                  <a:srgbClr val="FF0000"/>
                </a:solidFill>
                <a:latin typeface="Consolas"/>
                <a:cs typeface="Consolas"/>
              </a:rPr>
              <a:t>error();</a:t>
            </a:r>
            <a:endParaRPr lang="en-US" sz="2200" dirty="0">
              <a:solidFill>
                <a:srgbClr val="FF0000"/>
              </a:solidFill>
              <a:latin typeface="Consolas"/>
              <a:cs typeface="Consolas"/>
            </a:endParaRPr>
          </a:p>
        </p:txBody>
      </p:sp>
      <p:pic>
        <p:nvPicPr>
          <p:cNvPr id="4" name="Picture 3" descr="latex-image-1.pdf"/>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81000" y="4953000"/>
            <a:ext cx="2476500" cy="1066800"/>
          </a:xfrm>
          <a:prstGeom prst="rect">
            <a:avLst/>
          </a:prstGeom>
        </p:spPr>
      </p:pic>
      <p:pic>
        <p:nvPicPr>
          <p:cNvPr id="6" name="Picture 5" descr="latex-image-1.pdf"/>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419600" y="4953000"/>
            <a:ext cx="3873500" cy="1117600"/>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Craig Interpolation Theorem</a:t>
            </a:r>
            <a:endParaRPr lang="en-US" dirty="0"/>
          </a:p>
        </p:txBody>
      </p:sp>
      <p:sp>
        <p:nvSpPr>
          <p:cNvPr id="3" name="Content Placeholder 2"/>
          <p:cNvSpPr>
            <a:spLocks noGrp="1"/>
          </p:cNvSpPr>
          <p:nvPr>
            <p:ph idx="1"/>
          </p:nvPr>
        </p:nvSpPr>
        <p:spPr/>
        <p:txBody>
          <a:bodyPr/>
          <a:lstStyle/>
          <a:p>
            <a:r>
              <a:rPr lang="en-US" b="1" dirty="0" smtClean="0"/>
              <a:t>Theorem</a:t>
            </a:r>
            <a:r>
              <a:rPr lang="en-US" dirty="0" smtClean="0"/>
              <a:t> (Craig 1957)</a:t>
            </a:r>
          </a:p>
          <a:p>
            <a:r>
              <a:rPr lang="en-US" dirty="0" smtClean="0"/>
              <a:t>Let A and B be two First Order (FO) formulae such that A </a:t>
            </a:r>
            <a:r>
              <a:rPr lang="en-US" dirty="0" smtClean="0">
                <a:latin typeface="cmsy10"/>
              </a:rPr>
              <a:t>)</a:t>
            </a:r>
            <a:r>
              <a:rPr lang="en-US" dirty="0" smtClean="0"/>
              <a:t> </a:t>
            </a:r>
            <a:r>
              <a:rPr lang="en-US" dirty="0" smtClean="0">
                <a:latin typeface="cmsy10"/>
              </a:rPr>
              <a:t>:</a:t>
            </a:r>
            <a:r>
              <a:rPr lang="en-US" dirty="0" smtClean="0"/>
              <a:t>B, then there exists a FO formula I, denoted ITP(A, B), such that</a:t>
            </a:r>
          </a:p>
          <a:p>
            <a:r>
              <a:rPr lang="en-US" b="1" dirty="0" smtClean="0"/>
              <a:t>     </a:t>
            </a:r>
            <a:r>
              <a:rPr lang="en-US" dirty="0" smtClean="0"/>
              <a:t>A </a:t>
            </a:r>
            <a:r>
              <a:rPr lang="en-US" dirty="0" smtClean="0">
                <a:latin typeface="cmsy10"/>
              </a:rPr>
              <a:t>)</a:t>
            </a:r>
            <a:r>
              <a:rPr lang="en-US" dirty="0" smtClean="0"/>
              <a:t> I                 </a:t>
            </a:r>
            <a:r>
              <a:rPr lang="en-US" dirty="0" err="1" smtClean="0"/>
              <a:t>I</a:t>
            </a:r>
            <a:r>
              <a:rPr lang="en-US" dirty="0" smtClean="0"/>
              <a:t> </a:t>
            </a:r>
            <a:r>
              <a:rPr lang="en-US" dirty="0" smtClean="0">
                <a:latin typeface="cmsy10"/>
              </a:rPr>
              <a:t>)</a:t>
            </a:r>
            <a:r>
              <a:rPr lang="en-US" dirty="0" smtClean="0"/>
              <a:t> </a:t>
            </a:r>
            <a:r>
              <a:rPr lang="en-US" dirty="0" smtClean="0">
                <a:latin typeface="cmsy10"/>
              </a:rPr>
              <a:t>:</a:t>
            </a:r>
            <a:r>
              <a:rPr lang="en-US" dirty="0" smtClean="0"/>
              <a:t>B                </a:t>
            </a:r>
            <a:r>
              <a:rPr lang="en-US" i="1" dirty="0" smtClean="0"/>
              <a:t>atoms</a:t>
            </a:r>
            <a:r>
              <a:rPr lang="en-US" dirty="0" smtClean="0"/>
              <a:t>(I) </a:t>
            </a:r>
            <a:r>
              <a:rPr lang="en-US" dirty="0" smtClean="0">
                <a:latin typeface="cmsy10"/>
              </a:rPr>
              <a:t>2</a:t>
            </a:r>
            <a:r>
              <a:rPr lang="en-US" dirty="0" smtClean="0"/>
              <a:t> </a:t>
            </a:r>
            <a:r>
              <a:rPr lang="en-US" i="1" dirty="0" smtClean="0"/>
              <a:t>atoms</a:t>
            </a:r>
            <a:r>
              <a:rPr lang="en-US" dirty="0" smtClean="0"/>
              <a:t>(A) </a:t>
            </a:r>
            <a:r>
              <a:rPr lang="en-US" dirty="0" smtClean="0">
                <a:latin typeface="cmsy10"/>
              </a:rPr>
              <a:t>Å</a:t>
            </a:r>
            <a:r>
              <a:rPr lang="en-US" dirty="0" smtClean="0"/>
              <a:t> </a:t>
            </a:r>
            <a:r>
              <a:rPr lang="en-US" i="1" dirty="0" smtClean="0"/>
              <a:t>atoms</a:t>
            </a:r>
            <a:r>
              <a:rPr lang="en-US" dirty="0" smtClean="0"/>
              <a:t>(B)</a:t>
            </a:r>
          </a:p>
          <a:p>
            <a:endParaRPr lang="en-US" b="1" dirty="0" smtClean="0"/>
          </a:p>
          <a:p>
            <a:endParaRPr lang="en-US" b="1" dirty="0" smtClean="0"/>
          </a:p>
          <a:p>
            <a:r>
              <a:rPr lang="en-US" b="1" dirty="0" smtClean="0"/>
              <a:t>Theorem </a:t>
            </a:r>
            <a:r>
              <a:rPr lang="en-US" dirty="0" smtClean="0"/>
              <a:t>(McMillan 2003)</a:t>
            </a:r>
          </a:p>
          <a:p>
            <a:r>
              <a:rPr lang="en-US" dirty="0" smtClean="0"/>
              <a:t>A Craig </a:t>
            </a:r>
            <a:r>
              <a:rPr lang="en-US" dirty="0" err="1" smtClean="0"/>
              <a:t>interpolant</a:t>
            </a:r>
            <a:r>
              <a:rPr lang="en-US" dirty="0" smtClean="0"/>
              <a:t> ITP(A, B) can be effectively constructed from a resolution proof of </a:t>
            </a:r>
            <a:r>
              <a:rPr lang="en-US" dirty="0" err="1" smtClean="0"/>
              <a:t>unsatisfiability</a:t>
            </a:r>
            <a:r>
              <a:rPr lang="en-US" dirty="0" smtClean="0"/>
              <a:t> of A </a:t>
            </a:r>
            <a:r>
              <a:rPr lang="en-US" dirty="0" smtClean="0">
                <a:latin typeface="cmsy10"/>
              </a:rPr>
              <a:t>Æ </a:t>
            </a:r>
            <a:r>
              <a:rPr lang="en-US" dirty="0" smtClean="0"/>
              <a:t>B</a:t>
            </a:r>
          </a:p>
          <a:p>
            <a:endParaRPr lang="en-US" dirty="0" smtClean="0"/>
          </a:p>
          <a:p>
            <a:r>
              <a:rPr lang="en-US" dirty="0" smtClean="0"/>
              <a:t>In Model </a:t>
            </a:r>
            <a:r>
              <a:rPr lang="en-US" dirty="0" err="1" smtClean="0"/>
              <a:t>Cheching</a:t>
            </a:r>
            <a:r>
              <a:rPr lang="en-US" dirty="0" smtClean="0"/>
              <a:t>, Craig Interpolation Theorem is used to safely over-approximate the set of (finitely) reachable states</a:t>
            </a:r>
          </a:p>
        </p:txBody>
      </p:sp>
      <p:pic>
        <p:nvPicPr>
          <p:cNvPr id="4" name="Picture 2"/>
          <p:cNvPicPr>
            <a:picLocks noChangeAspect="1" noChangeArrowheads="1"/>
          </p:cNvPicPr>
          <p:nvPr/>
        </p:nvPicPr>
        <p:blipFill>
          <a:blip r:embed="rId2" cstate="print"/>
          <a:srcRect/>
          <a:stretch>
            <a:fillRect/>
          </a:stretch>
        </p:blipFill>
        <p:spPr bwMode="auto">
          <a:xfrm>
            <a:off x="7848600" y="152400"/>
            <a:ext cx="990600" cy="1320126"/>
          </a:xfrm>
          <a:prstGeom prst="rect">
            <a:avLst/>
          </a:prstGeom>
          <a:noFill/>
          <a:ln w="9525">
            <a:noFill/>
            <a:miter lim="800000"/>
            <a:headEnd/>
            <a:tailEnd/>
          </a:ln>
          <a:effec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DAG </a:t>
            </a:r>
            <a:r>
              <a:rPr lang="en-US" dirty="0" err="1" smtClean="0"/>
              <a:t>Interpolants</a:t>
            </a:r>
            <a:r>
              <a:rPr lang="en-US" dirty="0" smtClean="0"/>
              <a:t> [TACAS’12]</a:t>
            </a:r>
            <a:endParaRPr lang="en-US" dirty="0"/>
          </a:p>
        </p:txBody>
      </p:sp>
      <p:sp>
        <p:nvSpPr>
          <p:cNvPr id="3" name="Content Placeholder 2"/>
          <p:cNvSpPr>
            <a:spLocks noGrp="1"/>
          </p:cNvSpPr>
          <p:nvPr>
            <p:ph idx="1"/>
          </p:nvPr>
        </p:nvSpPr>
        <p:spPr>
          <a:xfrm>
            <a:off x="381000" y="1295400"/>
            <a:ext cx="7162800" cy="4800600"/>
          </a:xfrm>
        </p:spPr>
        <p:txBody>
          <a:bodyPr/>
          <a:lstStyle/>
          <a:p>
            <a:r>
              <a:rPr lang="en-US" dirty="0" smtClean="0"/>
              <a:t>Given a DAG G = (V, E) and a labeling of edges </a:t>
            </a:r>
            <a:r>
              <a:rPr lang="en-US" dirty="0" smtClean="0">
                <a:latin typeface="cmmi10"/>
              </a:rPr>
              <a:t>¼</a:t>
            </a:r>
            <a:r>
              <a:rPr lang="en-US" dirty="0" smtClean="0"/>
              <a:t>:E</a:t>
            </a:r>
            <a:r>
              <a:rPr lang="en-US" dirty="0" smtClean="0">
                <a:latin typeface="Symbol"/>
                <a:sym typeface="Symbol"/>
              </a:rPr>
              <a:t></a:t>
            </a:r>
            <a:r>
              <a:rPr lang="en-US" dirty="0" smtClean="0"/>
              <a:t>Expr. A </a:t>
            </a:r>
            <a:r>
              <a:rPr lang="en-US" b="1" i="1" dirty="0" smtClean="0"/>
              <a:t>DAG </a:t>
            </a:r>
            <a:r>
              <a:rPr lang="en-US" b="1" i="1" dirty="0" err="1" smtClean="0"/>
              <a:t>Interpolant</a:t>
            </a:r>
            <a:r>
              <a:rPr lang="en-US" b="1" i="1" dirty="0" smtClean="0"/>
              <a:t> </a:t>
            </a:r>
            <a:r>
              <a:rPr lang="en-US" dirty="0" smtClean="0"/>
              <a:t>(if it exists) is a labeling I:V</a:t>
            </a:r>
            <a:r>
              <a:rPr lang="en-US" dirty="0" smtClean="0">
                <a:latin typeface="Symbol"/>
                <a:sym typeface="Symbol"/>
              </a:rPr>
              <a:t></a:t>
            </a:r>
            <a:r>
              <a:rPr lang="en-US" dirty="0" smtClean="0"/>
              <a:t>Expr such that</a:t>
            </a:r>
          </a:p>
          <a:p>
            <a:pPr lvl="1"/>
            <a:r>
              <a:rPr lang="en-US" dirty="0" smtClean="0"/>
              <a:t>for any path </a:t>
            </a:r>
            <a:r>
              <a:rPr lang="en-US" dirty="0" smtClean="0">
                <a:latin typeface="Arial"/>
              </a:rPr>
              <a:t>v</a:t>
            </a:r>
            <a:r>
              <a:rPr lang="en-US" baseline="-25000" dirty="0" smtClean="0">
                <a:latin typeface="Arial"/>
              </a:rPr>
              <a:t>0</a:t>
            </a:r>
            <a:r>
              <a:rPr lang="en-US" dirty="0" smtClean="0"/>
              <a:t>, …, </a:t>
            </a:r>
            <a:r>
              <a:rPr lang="en-US" dirty="0" err="1" smtClean="0">
                <a:latin typeface="Arial"/>
              </a:rPr>
              <a:t>v</a:t>
            </a:r>
            <a:r>
              <a:rPr lang="en-US" baseline="-25000" dirty="0" err="1" smtClean="0">
                <a:latin typeface="Arial"/>
              </a:rPr>
              <a:t>n</a:t>
            </a:r>
            <a:r>
              <a:rPr lang="en-US" dirty="0" smtClean="0"/>
              <a:t>, and 0 &lt; k &lt; n,                                                                 </a:t>
            </a:r>
            <a:r>
              <a:rPr lang="en-US" b="1" dirty="0" smtClean="0">
                <a:latin typeface="Arial"/>
              </a:rPr>
              <a:t>I(</a:t>
            </a:r>
            <a:r>
              <a:rPr lang="en-US" b="1" dirty="0" err="1" smtClean="0">
                <a:latin typeface="Arial"/>
              </a:rPr>
              <a:t>v</a:t>
            </a:r>
            <a:r>
              <a:rPr lang="en-US" b="1" baseline="-25000" dirty="0" err="1" smtClean="0">
                <a:latin typeface="Arial"/>
              </a:rPr>
              <a:t>k</a:t>
            </a:r>
            <a:r>
              <a:rPr lang="en-US" b="1" dirty="0" smtClean="0"/>
              <a:t>) = ITP (</a:t>
            </a:r>
            <a:r>
              <a:rPr lang="en-US" b="1" dirty="0" smtClean="0">
                <a:latin typeface="cmmi10"/>
              </a:rPr>
              <a:t>¼</a:t>
            </a:r>
            <a:r>
              <a:rPr lang="en-US" b="1" dirty="0" smtClean="0"/>
              <a:t>(</a:t>
            </a:r>
            <a:r>
              <a:rPr lang="en-US" b="1" dirty="0" smtClean="0">
                <a:latin typeface="Arial"/>
              </a:rPr>
              <a:t>v</a:t>
            </a:r>
            <a:r>
              <a:rPr lang="en-US" b="1" baseline="-25000" dirty="0" smtClean="0">
                <a:latin typeface="Arial"/>
              </a:rPr>
              <a:t>0</a:t>
            </a:r>
            <a:r>
              <a:rPr lang="en-US" b="1" dirty="0" smtClean="0"/>
              <a:t>) </a:t>
            </a:r>
            <a:r>
              <a:rPr lang="en-US" b="1" dirty="0" smtClean="0">
                <a:latin typeface="cmsy10"/>
              </a:rPr>
              <a:t>Æ</a:t>
            </a:r>
            <a:r>
              <a:rPr lang="en-US" b="1" dirty="0" smtClean="0"/>
              <a:t> … </a:t>
            </a:r>
            <a:r>
              <a:rPr lang="en-US" b="1" dirty="0" smtClean="0">
                <a:latin typeface="cmsy10"/>
              </a:rPr>
              <a:t>Æ</a:t>
            </a:r>
            <a:r>
              <a:rPr lang="en-US" b="1" dirty="0" smtClean="0"/>
              <a:t> </a:t>
            </a:r>
            <a:r>
              <a:rPr lang="en-US" b="1" dirty="0" smtClean="0">
                <a:latin typeface="cmmi10"/>
              </a:rPr>
              <a:t>¼</a:t>
            </a:r>
            <a:r>
              <a:rPr lang="en-US" b="1" dirty="0" smtClean="0"/>
              <a:t> (</a:t>
            </a:r>
            <a:r>
              <a:rPr lang="en-US" b="1" dirty="0" smtClean="0">
                <a:latin typeface="Arial"/>
              </a:rPr>
              <a:t>v</a:t>
            </a:r>
            <a:r>
              <a:rPr lang="en-US" b="1" baseline="-25000" dirty="0" smtClean="0">
                <a:latin typeface="Arial"/>
              </a:rPr>
              <a:t>k-1</a:t>
            </a:r>
            <a:r>
              <a:rPr lang="en-US" b="1" dirty="0" smtClean="0">
                <a:latin typeface="Arial"/>
              </a:rPr>
              <a:t>)</a:t>
            </a:r>
            <a:r>
              <a:rPr lang="en-US" b="1" dirty="0" smtClean="0"/>
              <a:t>,    </a:t>
            </a:r>
            <a:r>
              <a:rPr lang="en-US" b="1" dirty="0" smtClean="0">
                <a:latin typeface="cmmi10"/>
              </a:rPr>
              <a:t>¼</a:t>
            </a:r>
            <a:r>
              <a:rPr lang="en-US" b="1" dirty="0" smtClean="0"/>
              <a:t>(</a:t>
            </a:r>
            <a:r>
              <a:rPr lang="en-US" b="1" dirty="0" err="1" smtClean="0">
                <a:latin typeface="Arial"/>
              </a:rPr>
              <a:t>v</a:t>
            </a:r>
            <a:r>
              <a:rPr lang="en-US" b="1" baseline="-25000" dirty="0" err="1" smtClean="0">
                <a:latin typeface="Arial"/>
              </a:rPr>
              <a:t>k</a:t>
            </a:r>
            <a:r>
              <a:rPr lang="en-US" b="1" dirty="0" smtClean="0"/>
              <a:t>) </a:t>
            </a:r>
            <a:r>
              <a:rPr lang="en-US" b="1" dirty="0" smtClean="0">
                <a:latin typeface="cmsy10"/>
              </a:rPr>
              <a:t>Æ</a:t>
            </a:r>
            <a:r>
              <a:rPr lang="en-US" b="1" dirty="0" smtClean="0"/>
              <a:t> … </a:t>
            </a:r>
            <a:r>
              <a:rPr lang="en-US" b="1" dirty="0" smtClean="0">
                <a:latin typeface="cmsy10"/>
              </a:rPr>
              <a:t>Æ</a:t>
            </a:r>
            <a:r>
              <a:rPr lang="en-US" b="1" dirty="0" smtClean="0"/>
              <a:t> </a:t>
            </a:r>
            <a:r>
              <a:rPr lang="en-US" b="1" dirty="0" smtClean="0">
                <a:latin typeface="cmmi10"/>
              </a:rPr>
              <a:t>¼</a:t>
            </a:r>
            <a:r>
              <a:rPr lang="en-US" b="1" dirty="0" smtClean="0"/>
              <a:t>(</a:t>
            </a:r>
            <a:r>
              <a:rPr lang="en-US" b="1" dirty="0" err="1" smtClean="0">
                <a:latin typeface="Arial"/>
              </a:rPr>
              <a:t>v</a:t>
            </a:r>
            <a:r>
              <a:rPr lang="en-US" b="1" baseline="-25000" dirty="0" err="1" smtClean="0">
                <a:latin typeface="Arial"/>
              </a:rPr>
              <a:t>n</a:t>
            </a:r>
            <a:r>
              <a:rPr lang="en-US" b="1" dirty="0" smtClean="0"/>
              <a:t>))</a:t>
            </a:r>
          </a:p>
          <a:p>
            <a:pPr lvl="1"/>
            <a:r>
              <a:rPr lang="en-US" dirty="0" smtClean="0"/>
              <a:t> </a:t>
            </a:r>
            <a:r>
              <a:rPr lang="en-US" b="1" dirty="0" smtClean="0">
                <a:latin typeface="cmsy10"/>
              </a:rPr>
              <a:t>8</a:t>
            </a:r>
            <a:r>
              <a:rPr lang="en-US" b="1" dirty="0" smtClean="0"/>
              <a:t> (u, v) </a:t>
            </a:r>
            <a:r>
              <a:rPr lang="en-US" b="1" dirty="0" smtClean="0">
                <a:latin typeface="cmsy10"/>
              </a:rPr>
              <a:t>2</a:t>
            </a:r>
            <a:r>
              <a:rPr lang="en-US" b="1" dirty="0" smtClean="0"/>
              <a:t> E . (I(u) </a:t>
            </a:r>
            <a:r>
              <a:rPr lang="en-US" b="1" dirty="0" smtClean="0">
                <a:latin typeface="cmsy10"/>
              </a:rPr>
              <a:t>Æ</a:t>
            </a:r>
            <a:r>
              <a:rPr lang="en-US" b="1" dirty="0" smtClean="0"/>
              <a:t> </a:t>
            </a:r>
            <a:r>
              <a:rPr lang="en-US" b="1" dirty="0" smtClean="0">
                <a:latin typeface="cmmi10"/>
              </a:rPr>
              <a:t>¼</a:t>
            </a:r>
            <a:r>
              <a:rPr lang="en-US" b="1" dirty="0" smtClean="0"/>
              <a:t> (u, v)) </a:t>
            </a:r>
            <a:r>
              <a:rPr lang="en-US" b="1" dirty="0" smtClean="0">
                <a:latin typeface="cmsy10"/>
              </a:rPr>
              <a:t>)</a:t>
            </a:r>
            <a:r>
              <a:rPr lang="en-US" b="1" dirty="0" smtClean="0"/>
              <a:t> I(v)</a:t>
            </a:r>
          </a:p>
        </p:txBody>
      </p:sp>
      <p:grpSp>
        <p:nvGrpSpPr>
          <p:cNvPr id="28" name="Group 27"/>
          <p:cNvGrpSpPr/>
          <p:nvPr/>
        </p:nvGrpSpPr>
        <p:grpSpPr>
          <a:xfrm>
            <a:off x="5334000" y="1905000"/>
            <a:ext cx="2252662" cy="3911203"/>
            <a:chOff x="1462088" y="1821656"/>
            <a:chExt cx="2252662" cy="3911203"/>
          </a:xfrm>
        </p:grpSpPr>
        <p:cxnSp>
          <p:nvCxnSpPr>
            <p:cNvPr id="29" name="Straight Arrow Connector 28"/>
            <p:cNvCxnSpPr>
              <a:stCxn id="36" idx="3"/>
              <a:endCxn id="35" idx="5"/>
            </p:cNvCxnSpPr>
            <p:nvPr/>
          </p:nvCxnSpPr>
          <p:spPr bwMode="auto">
            <a:xfrm flipH="1" flipV="1">
              <a:off x="1827942" y="4930710"/>
              <a:ext cx="985173" cy="739378"/>
            </a:xfrm>
            <a:prstGeom prst="straightConnector1">
              <a:avLst/>
            </a:prstGeom>
            <a:solidFill>
              <a:srgbClr val="6C7472"/>
            </a:solidFill>
            <a:ln w="50800" cap="flat" cmpd="sng" algn="ctr">
              <a:solidFill>
                <a:srgbClr val="6C7472"/>
              </a:solidFill>
              <a:prstDash val="solid"/>
              <a:round/>
              <a:headEnd type="none" w="med" len="med"/>
              <a:tailEnd type="arrow"/>
            </a:ln>
            <a:effectLst/>
          </p:spPr>
        </p:cxnSp>
        <p:cxnSp>
          <p:nvCxnSpPr>
            <p:cNvPr id="30" name="Straight Arrow Connector 29"/>
            <p:cNvCxnSpPr>
              <a:stCxn id="33" idx="5"/>
              <a:endCxn id="36" idx="1"/>
            </p:cNvCxnSpPr>
            <p:nvPr/>
          </p:nvCxnSpPr>
          <p:spPr bwMode="auto">
            <a:xfrm rot="16200000" flipH="1">
              <a:off x="2205370" y="4759261"/>
              <a:ext cx="875635" cy="339854"/>
            </a:xfrm>
            <a:prstGeom prst="straightConnector1">
              <a:avLst/>
            </a:prstGeom>
            <a:solidFill>
              <a:srgbClr val="6C7472"/>
            </a:solidFill>
            <a:ln w="50800" cap="flat" cmpd="sng" algn="ctr">
              <a:solidFill>
                <a:srgbClr val="6C7472"/>
              </a:solidFill>
              <a:prstDash val="solid"/>
              <a:round/>
              <a:headEnd type="none" w="med" len="med"/>
              <a:tailEnd type="arrow"/>
            </a:ln>
            <a:effectLst/>
          </p:spPr>
        </p:cxnSp>
        <p:cxnSp>
          <p:nvCxnSpPr>
            <p:cNvPr id="31" name="Straight Arrow Connector 30"/>
            <p:cNvCxnSpPr>
              <a:stCxn id="34" idx="3"/>
              <a:endCxn id="36" idx="7"/>
            </p:cNvCxnSpPr>
            <p:nvPr/>
          </p:nvCxnSpPr>
          <p:spPr bwMode="auto">
            <a:xfrm rot="5400000">
              <a:off x="2794729" y="4812839"/>
              <a:ext cx="875635" cy="232698"/>
            </a:xfrm>
            <a:prstGeom prst="straightConnector1">
              <a:avLst/>
            </a:prstGeom>
            <a:solidFill>
              <a:srgbClr val="6C7472"/>
            </a:solidFill>
            <a:ln w="50800" cap="flat" cmpd="sng" algn="ctr">
              <a:solidFill>
                <a:srgbClr val="6C7472"/>
              </a:solidFill>
              <a:prstDash val="solid"/>
              <a:round/>
              <a:headEnd type="none" w="med" len="med"/>
              <a:tailEnd type="arrow"/>
            </a:ln>
            <a:effectLst/>
          </p:spPr>
        </p:cxnSp>
        <p:grpSp>
          <p:nvGrpSpPr>
            <p:cNvPr id="32" name="Group 72"/>
            <p:cNvGrpSpPr/>
            <p:nvPr/>
          </p:nvGrpSpPr>
          <p:grpSpPr>
            <a:xfrm>
              <a:off x="1676400" y="1821656"/>
              <a:ext cx="1672495" cy="2743200"/>
              <a:chOff x="8708814" y="1676400"/>
              <a:chExt cx="2378660" cy="3901439"/>
            </a:xfrm>
          </p:grpSpPr>
          <p:cxnSp>
            <p:nvCxnSpPr>
              <p:cNvPr id="37" name="Straight Arrow Connector 36"/>
              <p:cNvCxnSpPr/>
              <p:nvPr/>
            </p:nvCxnSpPr>
            <p:spPr bwMode="auto">
              <a:xfrm rot="5400000">
                <a:off x="10160000" y="3733006"/>
                <a:ext cx="609600" cy="1588"/>
              </a:xfrm>
              <a:prstGeom prst="straightConnector1">
                <a:avLst/>
              </a:prstGeom>
              <a:solidFill>
                <a:srgbClr val="6C7472"/>
              </a:solidFill>
              <a:ln w="50800" cap="flat" cmpd="sng" algn="ctr">
                <a:solidFill>
                  <a:srgbClr val="6C7472"/>
                </a:solidFill>
                <a:prstDash val="solid"/>
                <a:round/>
                <a:headEnd type="none" w="med" len="med"/>
                <a:tailEnd type="arrow"/>
              </a:ln>
              <a:effectLst/>
            </p:spPr>
          </p:cxnSp>
          <p:cxnSp>
            <p:nvCxnSpPr>
              <p:cNvPr id="38" name="Straight Arrow Connector 37"/>
              <p:cNvCxnSpPr/>
              <p:nvPr/>
            </p:nvCxnSpPr>
            <p:spPr bwMode="auto">
              <a:xfrm rot="5400000">
                <a:off x="10198100" y="2552700"/>
                <a:ext cx="533400" cy="1588"/>
              </a:xfrm>
              <a:prstGeom prst="straightConnector1">
                <a:avLst/>
              </a:prstGeom>
              <a:solidFill>
                <a:srgbClr val="6C7472"/>
              </a:solidFill>
              <a:ln w="50800" cap="flat" cmpd="sng" algn="ctr">
                <a:solidFill>
                  <a:srgbClr val="6C7472"/>
                </a:solidFill>
                <a:prstDash val="solid"/>
                <a:round/>
                <a:headEnd type="none" w="med" len="med"/>
                <a:tailEnd type="arrow"/>
              </a:ln>
              <a:effectLst/>
            </p:spPr>
          </p:cxnSp>
          <p:cxnSp>
            <p:nvCxnSpPr>
              <p:cNvPr id="39" name="Straight Arrow Connector 38"/>
              <p:cNvCxnSpPr>
                <a:endCxn id="35" idx="0"/>
              </p:cNvCxnSpPr>
              <p:nvPr/>
            </p:nvCxnSpPr>
            <p:spPr bwMode="auto">
              <a:xfrm flipH="1">
                <a:off x="8708814" y="3111126"/>
                <a:ext cx="1451186" cy="2466713"/>
              </a:xfrm>
              <a:prstGeom prst="straightConnector1">
                <a:avLst/>
              </a:prstGeom>
              <a:solidFill>
                <a:srgbClr val="6C7472"/>
              </a:solidFill>
              <a:ln w="50800" cap="flat" cmpd="sng" algn="ctr">
                <a:solidFill>
                  <a:srgbClr val="6C7472"/>
                </a:solidFill>
                <a:prstDash val="solid"/>
                <a:round/>
                <a:headEnd type="none" w="med" len="med"/>
                <a:tailEnd type="arrow"/>
              </a:ln>
              <a:effectLst/>
            </p:spPr>
          </p:cxnSp>
          <p:sp>
            <p:nvSpPr>
              <p:cNvPr id="40" name="Oval 39"/>
              <p:cNvSpPr/>
              <p:nvPr/>
            </p:nvSpPr>
            <p:spPr bwMode="auto">
              <a:xfrm>
                <a:off x="10160000" y="1676400"/>
                <a:ext cx="609600" cy="609600"/>
              </a:xfrm>
              <a:prstGeom prst="ellipse">
                <a:avLst/>
              </a:prstGeom>
              <a:solidFill>
                <a:srgbClr val="407AA6"/>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642915" fontAlgn="base">
                  <a:spcBef>
                    <a:spcPct val="0"/>
                  </a:spcBef>
                  <a:spcAft>
                    <a:spcPct val="0"/>
                  </a:spcAft>
                </a:pPr>
                <a:r>
                  <a:rPr lang="en-US" sz="1700" dirty="0" smtClean="0">
                    <a:solidFill>
                      <a:schemeClr val="bg1"/>
                    </a:solidFill>
                    <a:latin typeface="Gill Sans Light" charset="0"/>
                    <a:ea typeface="ヒラギノ角ゴ ProN W3" charset="-128"/>
                    <a:cs typeface="ヒラギノ角ゴ ProN W3" charset="-128"/>
                    <a:sym typeface="Gill Sans Light" charset="0"/>
                  </a:rPr>
                  <a:t>1</a:t>
                </a:r>
                <a:endParaRPr lang="en-US" sz="1700" dirty="0">
                  <a:solidFill>
                    <a:schemeClr val="bg1"/>
                  </a:solidFill>
                  <a:latin typeface="Gill Sans Light" charset="0"/>
                  <a:ea typeface="ヒラギノ角ゴ ProN W3" charset="-128"/>
                  <a:cs typeface="ヒラギノ角ゴ ProN W3" charset="-128"/>
                  <a:sym typeface="Gill Sans Light" charset="0"/>
                </a:endParaRPr>
              </a:p>
            </p:txBody>
          </p:sp>
          <p:sp>
            <p:nvSpPr>
              <p:cNvPr id="41" name="Oval 40"/>
              <p:cNvSpPr/>
              <p:nvPr/>
            </p:nvSpPr>
            <p:spPr bwMode="auto">
              <a:xfrm>
                <a:off x="10160000" y="2819400"/>
                <a:ext cx="609600" cy="609600"/>
              </a:xfrm>
              <a:prstGeom prst="ellipse">
                <a:avLst/>
              </a:prstGeom>
              <a:solidFill>
                <a:srgbClr val="407AA6"/>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642915" fontAlgn="base">
                  <a:spcBef>
                    <a:spcPct val="0"/>
                  </a:spcBef>
                  <a:spcAft>
                    <a:spcPct val="0"/>
                  </a:spcAft>
                </a:pPr>
                <a:r>
                  <a:rPr lang="en-US" sz="1700" dirty="0" smtClean="0">
                    <a:solidFill>
                      <a:schemeClr val="bg1"/>
                    </a:solidFill>
                    <a:latin typeface="Gill Sans Light" charset="0"/>
                    <a:ea typeface="ヒラギノ角ゴ ProN W3" charset="-128"/>
                    <a:cs typeface="ヒラギノ角ゴ ProN W3" charset="-128"/>
                    <a:sym typeface="Gill Sans Light" charset="0"/>
                  </a:rPr>
                  <a:t>2</a:t>
                </a:r>
                <a:endParaRPr lang="en-US" sz="1700" dirty="0">
                  <a:solidFill>
                    <a:schemeClr val="bg1"/>
                  </a:solidFill>
                  <a:latin typeface="Gill Sans Light" charset="0"/>
                  <a:ea typeface="ヒラギノ角ゴ ProN W3" charset="-128"/>
                  <a:cs typeface="ヒラギノ角ゴ ProN W3" charset="-128"/>
                  <a:sym typeface="Gill Sans Light" charset="0"/>
                </a:endParaRPr>
              </a:p>
            </p:txBody>
          </p:sp>
          <p:cxnSp>
            <p:nvCxnSpPr>
              <p:cNvPr id="42" name="Straight Arrow Connector 41"/>
              <p:cNvCxnSpPr/>
              <p:nvPr/>
            </p:nvCxnSpPr>
            <p:spPr bwMode="auto">
              <a:xfrm rot="5400000">
                <a:off x="9804026" y="4583952"/>
                <a:ext cx="483348" cy="407148"/>
              </a:xfrm>
              <a:prstGeom prst="straightConnector1">
                <a:avLst/>
              </a:prstGeom>
              <a:solidFill>
                <a:srgbClr val="6C7472"/>
              </a:solidFill>
              <a:ln w="50800" cap="flat" cmpd="sng" algn="ctr">
                <a:solidFill>
                  <a:srgbClr val="6C7472"/>
                </a:solidFill>
                <a:prstDash val="solid"/>
                <a:round/>
                <a:headEnd type="none" w="med" len="med"/>
                <a:tailEnd type="arrow"/>
              </a:ln>
              <a:effectLst/>
            </p:spPr>
          </p:cxnSp>
          <p:cxnSp>
            <p:nvCxnSpPr>
              <p:cNvPr id="43" name="Straight Arrow Connector 42"/>
              <p:cNvCxnSpPr/>
              <p:nvPr/>
            </p:nvCxnSpPr>
            <p:spPr bwMode="auto">
              <a:xfrm rot="16200000" flipH="1">
                <a:off x="10642226" y="4583952"/>
                <a:ext cx="483348" cy="407148"/>
              </a:xfrm>
              <a:prstGeom prst="straightConnector1">
                <a:avLst/>
              </a:prstGeom>
              <a:solidFill>
                <a:srgbClr val="6C7472"/>
              </a:solidFill>
              <a:ln w="50800" cap="flat" cmpd="sng" algn="ctr">
                <a:solidFill>
                  <a:srgbClr val="6C7472"/>
                </a:solidFill>
                <a:prstDash val="solid"/>
                <a:round/>
                <a:headEnd type="none" w="med" len="med"/>
                <a:tailEnd type="arrow"/>
              </a:ln>
              <a:effectLst/>
            </p:spPr>
          </p:cxnSp>
          <p:sp>
            <p:nvSpPr>
              <p:cNvPr id="44" name="Oval 43"/>
              <p:cNvSpPr/>
              <p:nvPr/>
            </p:nvSpPr>
            <p:spPr bwMode="auto">
              <a:xfrm>
                <a:off x="10160000" y="4025526"/>
                <a:ext cx="609600" cy="609600"/>
              </a:xfrm>
              <a:prstGeom prst="ellipse">
                <a:avLst/>
              </a:prstGeom>
              <a:solidFill>
                <a:srgbClr val="407AA6"/>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642915" fontAlgn="base">
                  <a:spcBef>
                    <a:spcPct val="0"/>
                  </a:spcBef>
                  <a:spcAft>
                    <a:spcPct val="0"/>
                  </a:spcAft>
                </a:pPr>
                <a:r>
                  <a:rPr lang="en-US" sz="1700" dirty="0" smtClean="0">
                    <a:solidFill>
                      <a:schemeClr val="bg1"/>
                    </a:solidFill>
                    <a:latin typeface="Gill Sans Light" charset="0"/>
                    <a:ea typeface="ヒラギノ角ゴ ProN W3" charset="-128"/>
                    <a:cs typeface="ヒラギノ角ゴ ProN W3" charset="-128"/>
                    <a:sym typeface="Gill Sans Light" charset="0"/>
                  </a:rPr>
                  <a:t>3</a:t>
                </a:r>
                <a:endParaRPr lang="en-US" sz="1700" dirty="0">
                  <a:solidFill>
                    <a:schemeClr val="bg1"/>
                  </a:solidFill>
                  <a:latin typeface="Gill Sans Light" charset="0"/>
                  <a:ea typeface="ヒラギノ角ゴ ProN W3" charset="-128"/>
                  <a:cs typeface="ヒラギノ角ゴ ProN W3" charset="-128"/>
                  <a:sym typeface="Gill Sans Light" charset="0"/>
                </a:endParaRPr>
              </a:p>
            </p:txBody>
          </p:sp>
        </p:grpSp>
        <p:sp>
          <p:nvSpPr>
            <p:cNvPr id="33" name="Oval 32"/>
            <p:cNvSpPr/>
            <p:nvPr/>
          </p:nvSpPr>
          <p:spPr bwMode="auto">
            <a:xfrm>
              <a:off x="2107406" y="4125516"/>
              <a:ext cx="428625" cy="428625"/>
            </a:xfrm>
            <a:prstGeom prst="ellipse">
              <a:avLst/>
            </a:prstGeom>
            <a:solidFill>
              <a:srgbClr val="407AA6"/>
            </a:solidFill>
            <a:ln w="127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r>
                <a:rPr lang="en-US" sz="1700" dirty="0" smtClean="0">
                  <a:solidFill>
                    <a:schemeClr val="bg1"/>
                  </a:solidFill>
                  <a:latin typeface="Gill Sans Light" charset="0"/>
                  <a:ea typeface="ヒラギノ角ゴ ProN W3" charset="-128"/>
                  <a:cs typeface="ヒラギノ角ゴ ProN W3" charset="-128"/>
                  <a:sym typeface="Gill Sans Light" charset="0"/>
                </a:rPr>
                <a:t>4</a:t>
              </a:r>
              <a:endParaRPr lang="en-US" sz="1700" dirty="0">
                <a:solidFill>
                  <a:schemeClr val="bg1"/>
                </a:solidFill>
                <a:latin typeface="Gill Sans Light" charset="0"/>
                <a:ea typeface="ヒラギノ角ゴ ProN W3" charset="-128"/>
                <a:cs typeface="ヒラギノ角ゴ ProN W3" charset="-128"/>
                <a:sym typeface="Gill Sans Light" charset="0"/>
              </a:endParaRPr>
            </a:p>
          </p:txBody>
        </p:sp>
        <p:sp>
          <p:nvSpPr>
            <p:cNvPr id="34" name="Oval 33"/>
            <p:cNvSpPr/>
            <p:nvPr/>
          </p:nvSpPr>
          <p:spPr bwMode="auto">
            <a:xfrm>
              <a:off x="3286125" y="4125516"/>
              <a:ext cx="428625" cy="428625"/>
            </a:xfrm>
            <a:prstGeom prst="ellipse">
              <a:avLst/>
            </a:prstGeom>
            <a:solidFill>
              <a:srgbClr val="407AA6"/>
            </a:solidFill>
            <a:ln w="127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r>
                <a:rPr lang="en-US" sz="1700" dirty="0" smtClean="0">
                  <a:solidFill>
                    <a:schemeClr val="bg1"/>
                  </a:solidFill>
                  <a:latin typeface="Gill Sans Light" charset="0"/>
                  <a:ea typeface="ヒラギノ角ゴ ProN W3" charset="-128"/>
                  <a:cs typeface="ヒラギノ角ゴ ProN W3" charset="-128"/>
                  <a:sym typeface="Gill Sans Light" charset="0"/>
                </a:rPr>
                <a:t>5</a:t>
              </a:r>
              <a:endParaRPr lang="en-US" sz="1700" dirty="0">
                <a:solidFill>
                  <a:schemeClr val="bg1"/>
                </a:solidFill>
                <a:latin typeface="Gill Sans Light" charset="0"/>
                <a:ea typeface="ヒラギノ角ゴ ProN W3" charset="-128"/>
                <a:cs typeface="ヒラギノ角ゴ ProN W3" charset="-128"/>
                <a:sym typeface="Gill Sans Light" charset="0"/>
              </a:endParaRPr>
            </a:p>
          </p:txBody>
        </p:sp>
        <p:sp>
          <p:nvSpPr>
            <p:cNvPr id="35" name="Oval 34"/>
            <p:cNvSpPr/>
            <p:nvPr/>
          </p:nvSpPr>
          <p:spPr bwMode="auto">
            <a:xfrm>
              <a:off x="1462088" y="4564856"/>
              <a:ext cx="428625" cy="428625"/>
            </a:xfrm>
            <a:prstGeom prst="ellipse">
              <a:avLst/>
            </a:prstGeom>
            <a:solidFill>
              <a:srgbClr val="407AA6"/>
            </a:solidFill>
            <a:ln w="127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r>
                <a:rPr lang="en-US" sz="1700" dirty="0" smtClean="0">
                  <a:solidFill>
                    <a:schemeClr val="bg1"/>
                  </a:solidFill>
                  <a:sym typeface="Gill Sans Light" charset="0"/>
                </a:rPr>
                <a:t>7</a:t>
              </a:r>
              <a:endParaRPr lang="en-US" sz="1700" dirty="0">
                <a:solidFill>
                  <a:schemeClr val="bg1"/>
                </a:solidFill>
                <a:latin typeface="Gill Sans Light" charset="0"/>
                <a:ea typeface="ヒラギノ角ゴ ProN W3" charset="-128"/>
                <a:cs typeface="ヒラギノ角ゴ ProN W3" charset="-128"/>
                <a:sym typeface="Gill Sans Light" charset="0"/>
              </a:endParaRPr>
            </a:p>
          </p:txBody>
        </p:sp>
        <p:sp>
          <p:nvSpPr>
            <p:cNvPr id="36" name="Oval 35"/>
            <p:cNvSpPr/>
            <p:nvPr/>
          </p:nvSpPr>
          <p:spPr bwMode="auto">
            <a:xfrm>
              <a:off x="2750344" y="5304234"/>
              <a:ext cx="428625" cy="428625"/>
            </a:xfrm>
            <a:prstGeom prst="ellipse">
              <a:avLst/>
            </a:prstGeom>
            <a:solidFill>
              <a:srgbClr val="407AA6"/>
            </a:solidFill>
            <a:ln w="127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r>
                <a:rPr lang="en-US" sz="1700" dirty="0" smtClean="0">
                  <a:solidFill>
                    <a:schemeClr val="bg1"/>
                  </a:solidFill>
                </a:rPr>
                <a:t>6</a:t>
              </a:r>
              <a:endParaRPr lang="en-US" sz="1700" dirty="0">
                <a:solidFill>
                  <a:schemeClr val="bg1"/>
                </a:solidFill>
                <a:latin typeface="Gill Sans Light" charset="0"/>
                <a:ea typeface="ヒラギノ角ゴ ProN W3" charset="-128"/>
                <a:cs typeface="ヒラギノ角ゴ ProN W3" charset="-128"/>
                <a:sym typeface="Gill Sans Light" charset="0"/>
              </a:endParaRPr>
            </a:p>
          </p:txBody>
        </p:sp>
      </p:grpSp>
      <p:sp>
        <p:nvSpPr>
          <p:cNvPr id="45" name="TextBox 44"/>
          <p:cNvSpPr txBox="1"/>
          <p:nvPr/>
        </p:nvSpPr>
        <p:spPr>
          <a:xfrm>
            <a:off x="6324600" y="2286000"/>
            <a:ext cx="393056" cy="369332"/>
          </a:xfrm>
          <a:prstGeom prst="rect">
            <a:avLst/>
          </a:prstGeom>
          <a:noFill/>
        </p:spPr>
        <p:txBody>
          <a:bodyPr wrap="none" rtlCol="0">
            <a:spAutoFit/>
          </a:bodyPr>
          <a:lstStyle/>
          <a:p>
            <a:r>
              <a:rPr lang="en-US" dirty="0" smtClean="0">
                <a:latin typeface="cmmi10"/>
              </a:rPr>
              <a:t>¼</a:t>
            </a:r>
            <a:r>
              <a:rPr lang="en-US" baseline="-25000" dirty="0" smtClean="0">
                <a:latin typeface="cmmi10"/>
              </a:rPr>
              <a:t>1</a:t>
            </a:r>
            <a:endParaRPr lang="en-US" baseline="-25000" dirty="0"/>
          </a:p>
        </p:txBody>
      </p:sp>
      <p:sp>
        <p:nvSpPr>
          <p:cNvPr id="46" name="TextBox 45"/>
          <p:cNvSpPr txBox="1"/>
          <p:nvPr/>
        </p:nvSpPr>
        <p:spPr>
          <a:xfrm>
            <a:off x="6781800" y="3048000"/>
            <a:ext cx="393056" cy="369332"/>
          </a:xfrm>
          <a:prstGeom prst="rect">
            <a:avLst/>
          </a:prstGeom>
          <a:noFill/>
        </p:spPr>
        <p:txBody>
          <a:bodyPr wrap="none" rtlCol="0">
            <a:spAutoFit/>
          </a:bodyPr>
          <a:lstStyle/>
          <a:p>
            <a:r>
              <a:rPr lang="en-US" dirty="0" smtClean="0">
                <a:latin typeface="cmmi10"/>
              </a:rPr>
              <a:t>¼</a:t>
            </a:r>
            <a:r>
              <a:rPr lang="en-US" baseline="-25000" dirty="0" smtClean="0">
                <a:latin typeface="cmmi10"/>
              </a:rPr>
              <a:t>2</a:t>
            </a:r>
            <a:endParaRPr lang="en-US" baseline="-25000" dirty="0"/>
          </a:p>
        </p:txBody>
      </p:sp>
      <p:sp>
        <p:nvSpPr>
          <p:cNvPr id="47" name="TextBox 46"/>
          <p:cNvSpPr txBox="1"/>
          <p:nvPr/>
        </p:nvSpPr>
        <p:spPr>
          <a:xfrm>
            <a:off x="6172200" y="3657600"/>
            <a:ext cx="393056" cy="369332"/>
          </a:xfrm>
          <a:prstGeom prst="rect">
            <a:avLst/>
          </a:prstGeom>
          <a:noFill/>
        </p:spPr>
        <p:txBody>
          <a:bodyPr wrap="none" rtlCol="0">
            <a:spAutoFit/>
          </a:bodyPr>
          <a:lstStyle/>
          <a:p>
            <a:r>
              <a:rPr lang="en-US" dirty="0" smtClean="0">
                <a:latin typeface="cmmi10"/>
              </a:rPr>
              <a:t>¼</a:t>
            </a:r>
            <a:r>
              <a:rPr lang="en-US" baseline="-25000" dirty="0" smtClean="0">
                <a:latin typeface="cmmi10"/>
              </a:rPr>
              <a:t>3</a:t>
            </a:r>
            <a:endParaRPr lang="en-US" baseline="-25000" dirty="0"/>
          </a:p>
        </p:txBody>
      </p:sp>
      <p:sp>
        <p:nvSpPr>
          <p:cNvPr id="48" name="TextBox 47"/>
          <p:cNvSpPr txBox="1"/>
          <p:nvPr/>
        </p:nvSpPr>
        <p:spPr>
          <a:xfrm>
            <a:off x="7010400" y="3657600"/>
            <a:ext cx="393056" cy="369332"/>
          </a:xfrm>
          <a:prstGeom prst="rect">
            <a:avLst/>
          </a:prstGeom>
          <a:noFill/>
        </p:spPr>
        <p:txBody>
          <a:bodyPr wrap="square" rtlCol="0">
            <a:spAutoFit/>
          </a:bodyPr>
          <a:lstStyle/>
          <a:p>
            <a:r>
              <a:rPr lang="en-US" dirty="0" smtClean="0">
                <a:latin typeface="cmmi10"/>
              </a:rPr>
              <a:t>¼</a:t>
            </a:r>
            <a:r>
              <a:rPr lang="en-US" baseline="-25000" dirty="0" smtClean="0">
                <a:latin typeface="cmmi10"/>
              </a:rPr>
              <a:t>4</a:t>
            </a:r>
            <a:endParaRPr lang="en-US" baseline="-25000" dirty="0"/>
          </a:p>
        </p:txBody>
      </p:sp>
      <p:sp>
        <p:nvSpPr>
          <p:cNvPr id="49" name="TextBox 48"/>
          <p:cNvSpPr txBox="1"/>
          <p:nvPr/>
        </p:nvSpPr>
        <p:spPr>
          <a:xfrm>
            <a:off x="7162800" y="4724400"/>
            <a:ext cx="393056" cy="369332"/>
          </a:xfrm>
          <a:prstGeom prst="rect">
            <a:avLst/>
          </a:prstGeom>
          <a:noFill/>
        </p:spPr>
        <p:txBody>
          <a:bodyPr wrap="none" rtlCol="0">
            <a:spAutoFit/>
          </a:bodyPr>
          <a:lstStyle/>
          <a:p>
            <a:r>
              <a:rPr lang="en-US" dirty="0" smtClean="0">
                <a:latin typeface="cmmi10"/>
              </a:rPr>
              <a:t>¼</a:t>
            </a:r>
            <a:r>
              <a:rPr lang="en-US" baseline="-25000" dirty="0" smtClean="0">
                <a:latin typeface="cmmi10"/>
              </a:rPr>
              <a:t>5</a:t>
            </a:r>
            <a:endParaRPr lang="en-US" baseline="-25000" dirty="0"/>
          </a:p>
        </p:txBody>
      </p:sp>
      <p:sp>
        <p:nvSpPr>
          <p:cNvPr id="50" name="TextBox 49"/>
          <p:cNvSpPr txBox="1"/>
          <p:nvPr/>
        </p:nvSpPr>
        <p:spPr>
          <a:xfrm>
            <a:off x="6477000" y="4648200"/>
            <a:ext cx="393056" cy="369332"/>
          </a:xfrm>
          <a:prstGeom prst="rect">
            <a:avLst/>
          </a:prstGeom>
          <a:noFill/>
        </p:spPr>
        <p:txBody>
          <a:bodyPr wrap="none" rtlCol="0">
            <a:spAutoFit/>
          </a:bodyPr>
          <a:lstStyle/>
          <a:p>
            <a:r>
              <a:rPr lang="en-US" dirty="0" smtClean="0">
                <a:latin typeface="cmmi10"/>
              </a:rPr>
              <a:t>¼</a:t>
            </a:r>
            <a:r>
              <a:rPr lang="en-US" baseline="-25000" dirty="0" smtClean="0">
                <a:latin typeface="cmmi10"/>
              </a:rPr>
              <a:t>6</a:t>
            </a:r>
            <a:endParaRPr lang="en-US" baseline="-25000" dirty="0"/>
          </a:p>
        </p:txBody>
      </p:sp>
      <p:sp>
        <p:nvSpPr>
          <p:cNvPr id="51" name="TextBox 50"/>
          <p:cNvSpPr txBox="1"/>
          <p:nvPr/>
        </p:nvSpPr>
        <p:spPr>
          <a:xfrm>
            <a:off x="5791200" y="5334000"/>
            <a:ext cx="393056" cy="369332"/>
          </a:xfrm>
          <a:prstGeom prst="rect">
            <a:avLst/>
          </a:prstGeom>
          <a:noFill/>
        </p:spPr>
        <p:txBody>
          <a:bodyPr wrap="none" rtlCol="0">
            <a:spAutoFit/>
          </a:bodyPr>
          <a:lstStyle/>
          <a:p>
            <a:r>
              <a:rPr lang="en-US" dirty="0" smtClean="0">
                <a:latin typeface="cmmi10"/>
              </a:rPr>
              <a:t>¼</a:t>
            </a:r>
            <a:r>
              <a:rPr lang="en-US" baseline="-25000" dirty="0" smtClean="0">
                <a:latin typeface="cmmi10"/>
              </a:rPr>
              <a:t>7</a:t>
            </a:r>
            <a:endParaRPr lang="en-US" baseline="-25000" dirty="0"/>
          </a:p>
        </p:txBody>
      </p:sp>
      <p:sp>
        <p:nvSpPr>
          <p:cNvPr id="52" name="TextBox 51"/>
          <p:cNvSpPr txBox="1"/>
          <p:nvPr/>
        </p:nvSpPr>
        <p:spPr>
          <a:xfrm>
            <a:off x="5562600" y="3733800"/>
            <a:ext cx="393056" cy="369332"/>
          </a:xfrm>
          <a:prstGeom prst="rect">
            <a:avLst/>
          </a:prstGeom>
          <a:noFill/>
        </p:spPr>
        <p:txBody>
          <a:bodyPr wrap="none" rtlCol="0">
            <a:spAutoFit/>
          </a:bodyPr>
          <a:lstStyle/>
          <a:p>
            <a:r>
              <a:rPr lang="en-US" dirty="0" smtClean="0">
                <a:latin typeface="cmmi10"/>
              </a:rPr>
              <a:t>¼</a:t>
            </a:r>
            <a:r>
              <a:rPr lang="en-US" baseline="-25000" dirty="0" smtClean="0">
                <a:latin typeface="cmmi10"/>
              </a:rPr>
              <a:t>8</a:t>
            </a:r>
            <a:endParaRPr lang="en-US" baseline="-25000" dirty="0"/>
          </a:p>
        </p:txBody>
      </p:sp>
      <p:sp>
        <p:nvSpPr>
          <p:cNvPr id="53" name="TextBox 52"/>
          <p:cNvSpPr txBox="1"/>
          <p:nvPr/>
        </p:nvSpPr>
        <p:spPr>
          <a:xfrm>
            <a:off x="7010400" y="1962090"/>
            <a:ext cx="349776" cy="400110"/>
          </a:xfrm>
          <a:prstGeom prst="rect">
            <a:avLst/>
          </a:prstGeom>
          <a:noFill/>
        </p:spPr>
        <p:txBody>
          <a:bodyPr wrap="none" rtlCol="0">
            <a:spAutoFit/>
          </a:bodyPr>
          <a:lstStyle/>
          <a:p>
            <a:r>
              <a:rPr lang="en-US" sz="2000" b="1" dirty="0" smtClean="0">
                <a:solidFill>
                  <a:srgbClr val="FF8000"/>
                </a:solidFill>
                <a:latin typeface="Arial"/>
              </a:rPr>
              <a:t>I</a:t>
            </a:r>
            <a:r>
              <a:rPr lang="en-US" sz="2000" b="1" baseline="-25000" dirty="0" smtClean="0">
                <a:solidFill>
                  <a:srgbClr val="FF8000"/>
                </a:solidFill>
                <a:latin typeface="Arial"/>
              </a:rPr>
              <a:t>1</a:t>
            </a:r>
            <a:endParaRPr lang="en-US" sz="2000" b="1" baseline="-25000" dirty="0">
              <a:solidFill>
                <a:srgbClr val="FF8000"/>
              </a:solidFill>
              <a:latin typeface="Arial"/>
            </a:endParaRPr>
          </a:p>
        </p:txBody>
      </p:sp>
      <p:sp>
        <p:nvSpPr>
          <p:cNvPr id="54" name="TextBox 53"/>
          <p:cNvSpPr txBox="1"/>
          <p:nvPr/>
        </p:nvSpPr>
        <p:spPr>
          <a:xfrm>
            <a:off x="7010400" y="2667000"/>
            <a:ext cx="349776" cy="400110"/>
          </a:xfrm>
          <a:prstGeom prst="rect">
            <a:avLst/>
          </a:prstGeom>
          <a:noFill/>
        </p:spPr>
        <p:txBody>
          <a:bodyPr wrap="none" rtlCol="0">
            <a:spAutoFit/>
          </a:bodyPr>
          <a:lstStyle/>
          <a:p>
            <a:r>
              <a:rPr lang="en-US" sz="2000" b="1" dirty="0" smtClean="0">
                <a:solidFill>
                  <a:srgbClr val="FF8000"/>
                </a:solidFill>
                <a:latin typeface="Arial"/>
              </a:rPr>
              <a:t>I</a:t>
            </a:r>
            <a:r>
              <a:rPr lang="en-US" sz="2000" b="1" baseline="-25000" dirty="0" smtClean="0">
                <a:solidFill>
                  <a:srgbClr val="FF8000"/>
                </a:solidFill>
                <a:latin typeface="Arial"/>
              </a:rPr>
              <a:t>2</a:t>
            </a:r>
            <a:endParaRPr lang="en-US" sz="2000" b="1" baseline="-25000" dirty="0">
              <a:solidFill>
                <a:srgbClr val="FF8000"/>
              </a:solidFill>
              <a:latin typeface="Arial"/>
            </a:endParaRPr>
          </a:p>
        </p:txBody>
      </p:sp>
      <p:sp>
        <p:nvSpPr>
          <p:cNvPr id="55" name="TextBox 54"/>
          <p:cNvSpPr txBox="1"/>
          <p:nvPr/>
        </p:nvSpPr>
        <p:spPr>
          <a:xfrm>
            <a:off x="6934200" y="3352800"/>
            <a:ext cx="349776" cy="400110"/>
          </a:xfrm>
          <a:prstGeom prst="rect">
            <a:avLst/>
          </a:prstGeom>
          <a:noFill/>
        </p:spPr>
        <p:txBody>
          <a:bodyPr wrap="none" rtlCol="0">
            <a:spAutoFit/>
          </a:bodyPr>
          <a:lstStyle/>
          <a:p>
            <a:r>
              <a:rPr lang="en-US" sz="2000" b="1" dirty="0" smtClean="0">
                <a:solidFill>
                  <a:srgbClr val="FF8000"/>
                </a:solidFill>
                <a:latin typeface="Arial"/>
              </a:rPr>
              <a:t>I</a:t>
            </a:r>
            <a:r>
              <a:rPr lang="en-US" sz="2000" b="1" baseline="-25000" dirty="0" smtClean="0">
                <a:solidFill>
                  <a:srgbClr val="FF8000"/>
                </a:solidFill>
                <a:latin typeface="Arial"/>
              </a:rPr>
              <a:t>3</a:t>
            </a:r>
            <a:endParaRPr lang="en-US" sz="2000" b="1" baseline="-25000" dirty="0">
              <a:solidFill>
                <a:srgbClr val="FF8000"/>
              </a:solidFill>
              <a:latin typeface="Arial"/>
            </a:endParaRPr>
          </a:p>
        </p:txBody>
      </p:sp>
      <p:sp>
        <p:nvSpPr>
          <p:cNvPr id="56" name="TextBox 55"/>
          <p:cNvSpPr txBox="1"/>
          <p:nvPr/>
        </p:nvSpPr>
        <p:spPr>
          <a:xfrm>
            <a:off x="6400800" y="4191000"/>
            <a:ext cx="349776" cy="400110"/>
          </a:xfrm>
          <a:prstGeom prst="rect">
            <a:avLst/>
          </a:prstGeom>
          <a:noFill/>
        </p:spPr>
        <p:txBody>
          <a:bodyPr wrap="none" rtlCol="0">
            <a:spAutoFit/>
          </a:bodyPr>
          <a:lstStyle/>
          <a:p>
            <a:r>
              <a:rPr lang="en-US" sz="2000" b="1" dirty="0" smtClean="0">
                <a:solidFill>
                  <a:srgbClr val="FF8000"/>
                </a:solidFill>
                <a:latin typeface="Arial"/>
              </a:rPr>
              <a:t>I</a:t>
            </a:r>
            <a:r>
              <a:rPr lang="en-US" sz="2000" b="1" baseline="-25000" dirty="0" smtClean="0">
                <a:solidFill>
                  <a:srgbClr val="FF8000"/>
                </a:solidFill>
                <a:latin typeface="Arial"/>
              </a:rPr>
              <a:t>4</a:t>
            </a:r>
            <a:endParaRPr lang="en-US" sz="2000" b="1" baseline="-25000" dirty="0">
              <a:solidFill>
                <a:srgbClr val="FF8000"/>
              </a:solidFill>
              <a:latin typeface="Arial"/>
            </a:endParaRPr>
          </a:p>
        </p:txBody>
      </p:sp>
      <p:sp>
        <p:nvSpPr>
          <p:cNvPr id="57" name="TextBox 56"/>
          <p:cNvSpPr txBox="1"/>
          <p:nvPr/>
        </p:nvSpPr>
        <p:spPr>
          <a:xfrm>
            <a:off x="7543800" y="4267200"/>
            <a:ext cx="349776" cy="400110"/>
          </a:xfrm>
          <a:prstGeom prst="rect">
            <a:avLst/>
          </a:prstGeom>
          <a:noFill/>
        </p:spPr>
        <p:txBody>
          <a:bodyPr wrap="none" rtlCol="0">
            <a:spAutoFit/>
          </a:bodyPr>
          <a:lstStyle/>
          <a:p>
            <a:r>
              <a:rPr lang="en-US" sz="2000" b="1" dirty="0" smtClean="0">
                <a:solidFill>
                  <a:srgbClr val="FF8000"/>
                </a:solidFill>
                <a:latin typeface="Arial"/>
              </a:rPr>
              <a:t>I</a:t>
            </a:r>
            <a:r>
              <a:rPr lang="en-US" sz="2000" b="1" baseline="-25000" dirty="0" smtClean="0">
                <a:solidFill>
                  <a:srgbClr val="FF8000"/>
                </a:solidFill>
                <a:latin typeface="Arial"/>
              </a:rPr>
              <a:t>5</a:t>
            </a:r>
            <a:endParaRPr lang="en-US" sz="2000" b="1" baseline="-25000" dirty="0">
              <a:solidFill>
                <a:srgbClr val="FF8000"/>
              </a:solidFill>
              <a:latin typeface="Arial"/>
            </a:endParaRPr>
          </a:p>
        </p:txBody>
      </p:sp>
      <p:sp>
        <p:nvSpPr>
          <p:cNvPr id="58" name="TextBox 57"/>
          <p:cNvSpPr txBox="1"/>
          <p:nvPr/>
        </p:nvSpPr>
        <p:spPr>
          <a:xfrm>
            <a:off x="7010400" y="5410200"/>
            <a:ext cx="349776" cy="400110"/>
          </a:xfrm>
          <a:prstGeom prst="rect">
            <a:avLst/>
          </a:prstGeom>
          <a:noFill/>
        </p:spPr>
        <p:txBody>
          <a:bodyPr wrap="none" rtlCol="0">
            <a:spAutoFit/>
          </a:bodyPr>
          <a:lstStyle/>
          <a:p>
            <a:r>
              <a:rPr lang="en-US" sz="2000" b="1" dirty="0" smtClean="0">
                <a:solidFill>
                  <a:srgbClr val="FF8000"/>
                </a:solidFill>
                <a:latin typeface="Arial"/>
              </a:rPr>
              <a:t>I</a:t>
            </a:r>
            <a:r>
              <a:rPr lang="en-US" sz="2000" b="1" baseline="-25000" dirty="0" smtClean="0">
                <a:solidFill>
                  <a:srgbClr val="FF8000"/>
                </a:solidFill>
                <a:latin typeface="Arial"/>
              </a:rPr>
              <a:t>6</a:t>
            </a:r>
            <a:endParaRPr lang="en-US" sz="2000" b="1" baseline="-25000" dirty="0">
              <a:solidFill>
                <a:srgbClr val="FF8000"/>
              </a:solidFill>
              <a:latin typeface="Arial"/>
            </a:endParaRPr>
          </a:p>
        </p:txBody>
      </p:sp>
      <p:sp>
        <p:nvSpPr>
          <p:cNvPr id="59" name="TextBox 58"/>
          <p:cNvSpPr txBox="1"/>
          <p:nvPr/>
        </p:nvSpPr>
        <p:spPr>
          <a:xfrm>
            <a:off x="5029200" y="4724400"/>
            <a:ext cx="349776" cy="400110"/>
          </a:xfrm>
          <a:prstGeom prst="rect">
            <a:avLst/>
          </a:prstGeom>
          <a:noFill/>
        </p:spPr>
        <p:txBody>
          <a:bodyPr wrap="none" rtlCol="0">
            <a:spAutoFit/>
          </a:bodyPr>
          <a:lstStyle/>
          <a:p>
            <a:r>
              <a:rPr lang="en-US" sz="2000" b="1" dirty="0" smtClean="0">
                <a:solidFill>
                  <a:srgbClr val="FF8000"/>
                </a:solidFill>
                <a:latin typeface="Arial"/>
              </a:rPr>
              <a:t>I</a:t>
            </a:r>
            <a:r>
              <a:rPr lang="en-US" sz="2000" b="1" baseline="-25000" dirty="0" smtClean="0">
                <a:solidFill>
                  <a:srgbClr val="FF8000"/>
                </a:solidFill>
                <a:latin typeface="Arial"/>
              </a:rPr>
              <a:t>7</a:t>
            </a:r>
            <a:endParaRPr lang="en-US" sz="2000" b="1" baseline="-25000" dirty="0">
              <a:solidFill>
                <a:srgbClr val="FF8000"/>
              </a:solidFill>
              <a:latin typeface="Arial"/>
            </a:endParaRPr>
          </a:p>
        </p:txBody>
      </p:sp>
      <p:sp>
        <p:nvSpPr>
          <p:cNvPr id="60" name="TextBox 59"/>
          <p:cNvSpPr txBox="1"/>
          <p:nvPr/>
        </p:nvSpPr>
        <p:spPr>
          <a:xfrm>
            <a:off x="533400" y="2971800"/>
            <a:ext cx="4354910" cy="3046988"/>
          </a:xfrm>
          <a:prstGeom prst="rect">
            <a:avLst/>
          </a:prstGeom>
        </p:spPr>
        <p:style>
          <a:lnRef idx="2">
            <a:schemeClr val="accent1"/>
          </a:lnRef>
          <a:fillRef idx="1">
            <a:schemeClr val="lt1"/>
          </a:fillRef>
          <a:effectRef idx="0">
            <a:schemeClr val="accent1"/>
          </a:effectRef>
          <a:fontRef idx="minor">
            <a:schemeClr val="dk1"/>
          </a:fontRef>
        </p:style>
        <p:txBody>
          <a:bodyPr wrap="none" rtlCol="0">
            <a:spAutoFit/>
          </a:bodyPr>
          <a:lstStyle/>
          <a:p>
            <a:r>
              <a:rPr lang="en-US" sz="2400" b="1" dirty="0" smtClean="0">
                <a:solidFill>
                  <a:srgbClr val="FF8000"/>
                </a:solidFill>
                <a:latin typeface="Arial"/>
              </a:rPr>
              <a:t>I</a:t>
            </a:r>
            <a:r>
              <a:rPr lang="en-US" sz="2400" b="1" baseline="-25000" dirty="0" smtClean="0">
                <a:solidFill>
                  <a:srgbClr val="FF8000"/>
                </a:solidFill>
                <a:latin typeface="Arial"/>
              </a:rPr>
              <a:t>2</a:t>
            </a:r>
            <a:r>
              <a:rPr lang="en-US" sz="2400" b="1" dirty="0" smtClean="0">
                <a:solidFill>
                  <a:srgbClr val="FF8000"/>
                </a:solidFill>
                <a:latin typeface="Arial"/>
              </a:rPr>
              <a:t> = ITP (</a:t>
            </a:r>
            <a:r>
              <a:rPr lang="en-US" sz="2400" b="1" dirty="0" smtClean="0">
                <a:solidFill>
                  <a:srgbClr val="FF8000"/>
                </a:solidFill>
                <a:latin typeface="cmmi10"/>
              </a:rPr>
              <a:t>¼</a:t>
            </a:r>
            <a:r>
              <a:rPr lang="en-US" sz="2400" b="1" baseline="-25000" dirty="0" smtClean="0">
                <a:solidFill>
                  <a:srgbClr val="FF8000"/>
                </a:solidFill>
                <a:latin typeface="cmmi10"/>
              </a:rPr>
              <a:t>1</a:t>
            </a:r>
            <a:r>
              <a:rPr lang="en-US" sz="2400" b="1" dirty="0" smtClean="0">
                <a:solidFill>
                  <a:srgbClr val="FF8000"/>
                </a:solidFill>
                <a:latin typeface="Arial"/>
              </a:rPr>
              <a:t>,   </a:t>
            </a:r>
            <a:r>
              <a:rPr lang="en-US" sz="2400" b="1" dirty="0" smtClean="0">
                <a:solidFill>
                  <a:srgbClr val="FF8000"/>
                </a:solidFill>
                <a:latin typeface="cmmi10"/>
              </a:rPr>
              <a:t>¼</a:t>
            </a:r>
            <a:r>
              <a:rPr lang="en-US" sz="2400" b="1" baseline="-25000" dirty="0" smtClean="0">
                <a:solidFill>
                  <a:srgbClr val="FF8000"/>
                </a:solidFill>
                <a:latin typeface="cmmi10"/>
              </a:rPr>
              <a:t>8</a:t>
            </a:r>
            <a:r>
              <a:rPr lang="en-US" sz="2400" b="1" dirty="0" smtClean="0">
                <a:solidFill>
                  <a:srgbClr val="FF8000"/>
                </a:solidFill>
                <a:latin typeface="Arial"/>
              </a:rPr>
              <a:t>)</a:t>
            </a:r>
            <a:endParaRPr lang="en-US" sz="2400" b="1" baseline="-25000" dirty="0" smtClean="0">
              <a:solidFill>
                <a:srgbClr val="FF8000"/>
              </a:solidFill>
              <a:latin typeface="Arial"/>
            </a:endParaRPr>
          </a:p>
          <a:p>
            <a:r>
              <a:rPr lang="en-US" sz="2400" b="1" dirty="0" smtClean="0">
                <a:solidFill>
                  <a:srgbClr val="FF8000"/>
                </a:solidFill>
                <a:latin typeface="Arial"/>
              </a:rPr>
              <a:t>I</a:t>
            </a:r>
            <a:r>
              <a:rPr lang="en-US" sz="2400" b="1" baseline="-25000" dirty="0" smtClean="0">
                <a:solidFill>
                  <a:srgbClr val="FF8000"/>
                </a:solidFill>
                <a:latin typeface="Arial"/>
              </a:rPr>
              <a:t>2</a:t>
            </a:r>
            <a:r>
              <a:rPr lang="en-US" sz="2400" b="1" dirty="0" smtClean="0">
                <a:solidFill>
                  <a:srgbClr val="FF8000"/>
                </a:solidFill>
                <a:latin typeface="Arial"/>
              </a:rPr>
              <a:t> = ITP (</a:t>
            </a:r>
            <a:r>
              <a:rPr lang="en-US" sz="2400" b="1" dirty="0" smtClean="0">
                <a:solidFill>
                  <a:srgbClr val="FF8000"/>
                </a:solidFill>
                <a:latin typeface="cmmi10"/>
              </a:rPr>
              <a:t>¼</a:t>
            </a:r>
            <a:r>
              <a:rPr lang="en-US" sz="2400" b="1" baseline="-25000" dirty="0" smtClean="0">
                <a:solidFill>
                  <a:srgbClr val="FF8000"/>
                </a:solidFill>
                <a:latin typeface="cmmi10"/>
              </a:rPr>
              <a:t>1</a:t>
            </a:r>
            <a:r>
              <a:rPr lang="en-US" sz="2400" b="1" dirty="0" smtClean="0">
                <a:solidFill>
                  <a:srgbClr val="FF8000"/>
                </a:solidFill>
                <a:latin typeface="Arial"/>
              </a:rPr>
              <a:t>,   </a:t>
            </a:r>
            <a:r>
              <a:rPr lang="en-US" sz="2400" b="1" dirty="0" smtClean="0">
                <a:solidFill>
                  <a:srgbClr val="FF8000"/>
                </a:solidFill>
                <a:latin typeface="cmmi10"/>
              </a:rPr>
              <a:t>¼</a:t>
            </a:r>
            <a:r>
              <a:rPr lang="en-US" sz="2400" b="1" baseline="-25000" dirty="0" smtClean="0">
                <a:solidFill>
                  <a:srgbClr val="FF8000"/>
                </a:solidFill>
                <a:latin typeface="cmmi10"/>
              </a:rPr>
              <a:t>2</a:t>
            </a:r>
            <a:r>
              <a:rPr lang="en-US" sz="2400" b="1" dirty="0" smtClean="0">
                <a:solidFill>
                  <a:srgbClr val="FF8000"/>
                </a:solidFill>
                <a:latin typeface="Arial"/>
              </a:rPr>
              <a:t> </a:t>
            </a:r>
            <a:r>
              <a:rPr lang="en-US" sz="2400" b="1" dirty="0" smtClean="0">
                <a:solidFill>
                  <a:srgbClr val="FF8000"/>
                </a:solidFill>
                <a:latin typeface="cmsy10"/>
              </a:rPr>
              <a:t>Æ</a:t>
            </a:r>
            <a:r>
              <a:rPr lang="en-US" sz="2400" b="1" dirty="0" smtClean="0">
                <a:solidFill>
                  <a:srgbClr val="FF8000"/>
                </a:solidFill>
                <a:latin typeface="Arial"/>
              </a:rPr>
              <a:t> </a:t>
            </a:r>
            <a:r>
              <a:rPr lang="en-US" sz="2400" b="1" dirty="0" smtClean="0">
                <a:solidFill>
                  <a:srgbClr val="FF8000"/>
                </a:solidFill>
                <a:latin typeface="cmmi10"/>
              </a:rPr>
              <a:t>¼</a:t>
            </a:r>
            <a:r>
              <a:rPr lang="en-US" sz="2400" b="1" baseline="-25000" dirty="0" smtClean="0">
                <a:solidFill>
                  <a:srgbClr val="FF8000"/>
                </a:solidFill>
                <a:latin typeface="cmmi10"/>
              </a:rPr>
              <a:t>3</a:t>
            </a:r>
            <a:r>
              <a:rPr lang="en-US" sz="2400" b="1" dirty="0" smtClean="0">
                <a:solidFill>
                  <a:srgbClr val="FF8000"/>
                </a:solidFill>
                <a:latin typeface="Arial"/>
              </a:rPr>
              <a:t> </a:t>
            </a:r>
            <a:r>
              <a:rPr lang="en-US" sz="2400" b="1" dirty="0" smtClean="0">
                <a:solidFill>
                  <a:srgbClr val="FF8000"/>
                </a:solidFill>
                <a:latin typeface="cmsy10"/>
              </a:rPr>
              <a:t>Æ</a:t>
            </a:r>
            <a:r>
              <a:rPr lang="en-US" sz="2400" b="1" dirty="0" smtClean="0">
                <a:solidFill>
                  <a:srgbClr val="FF8000"/>
                </a:solidFill>
                <a:latin typeface="Arial"/>
              </a:rPr>
              <a:t> </a:t>
            </a:r>
            <a:r>
              <a:rPr lang="en-US" sz="2400" b="1" dirty="0" smtClean="0">
                <a:solidFill>
                  <a:srgbClr val="FF8000"/>
                </a:solidFill>
                <a:latin typeface="cmmi10"/>
              </a:rPr>
              <a:t>¼</a:t>
            </a:r>
            <a:r>
              <a:rPr lang="en-US" sz="2400" b="1" baseline="-25000" dirty="0" smtClean="0">
                <a:solidFill>
                  <a:srgbClr val="FF8000"/>
                </a:solidFill>
                <a:latin typeface="cmmi10"/>
              </a:rPr>
              <a:t>6</a:t>
            </a:r>
            <a:r>
              <a:rPr lang="en-US" sz="2400" b="1" dirty="0" smtClean="0">
                <a:solidFill>
                  <a:srgbClr val="FF8000"/>
                </a:solidFill>
                <a:latin typeface="Arial"/>
              </a:rPr>
              <a:t> </a:t>
            </a:r>
            <a:r>
              <a:rPr lang="en-US" sz="2400" b="1" dirty="0" smtClean="0">
                <a:solidFill>
                  <a:srgbClr val="FF8000"/>
                </a:solidFill>
                <a:latin typeface="cmsy10"/>
              </a:rPr>
              <a:t>Æ</a:t>
            </a:r>
            <a:r>
              <a:rPr lang="en-US" sz="2400" b="1" dirty="0" smtClean="0">
                <a:solidFill>
                  <a:srgbClr val="FF8000"/>
                </a:solidFill>
                <a:latin typeface="Arial"/>
              </a:rPr>
              <a:t> </a:t>
            </a:r>
            <a:r>
              <a:rPr lang="en-US" sz="2400" b="1" dirty="0" smtClean="0">
                <a:solidFill>
                  <a:srgbClr val="FF8000"/>
                </a:solidFill>
                <a:latin typeface="cmmi10"/>
              </a:rPr>
              <a:t>¼</a:t>
            </a:r>
            <a:r>
              <a:rPr lang="en-US" sz="2400" b="1" baseline="-25000" dirty="0" smtClean="0">
                <a:solidFill>
                  <a:srgbClr val="FF8000"/>
                </a:solidFill>
                <a:latin typeface="cmmi10"/>
              </a:rPr>
              <a:t>7</a:t>
            </a:r>
            <a:r>
              <a:rPr lang="en-US" sz="2400" b="1" dirty="0" smtClean="0">
                <a:solidFill>
                  <a:srgbClr val="FF8000"/>
                </a:solidFill>
                <a:latin typeface="Arial"/>
              </a:rPr>
              <a:t>)</a:t>
            </a:r>
          </a:p>
          <a:p>
            <a:r>
              <a:rPr lang="en-US" sz="2400" b="1" dirty="0" smtClean="0">
                <a:solidFill>
                  <a:srgbClr val="FF8000"/>
                </a:solidFill>
                <a:latin typeface="Arial"/>
              </a:rPr>
              <a:t>…</a:t>
            </a:r>
          </a:p>
          <a:p>
            <a:endParaRPr lang="en-US" sz="2400" b="1" dirty="0" smtClean="0">
              <a:solidFill>
                <a:srgbClr val="FF8000"/>
              </a:solidFill>
              <a:latin typeface="Arial"/>
            </a:endParaRPr>
          </a:p>
          <a:p>
            <a:r>
              <a:rPr lang="en-US" sz="2400" b="1" dirty="0" smtClean="0">
                <a:solidFill>
                  <a:srgbClr val="FF8000"/>
                </a:solidFill>
                <a:latin typeface="Arial"/>
              </a:rPr>
              <a:t>(I</a:t>
            </a:r>
            <a:r>
              <a:rPr lang="en-US" sz="2400" b="1" baseline="-25000" dirty="0" smtClean="0">
                <a:solidFill>
                  <a:srgbClr val="FF8000"/>
                </a:solidFill>
                <a:latin typeface="Arial"/>
              </a:rPr>
              <a:t>1</a:t>
            </a:r>
            <a:r>
              <a:rPr lang="en-US" sz="2400" b="1" dirty="0" smtClean="0">
                <a:solidFill>
                  <a:srgbClr val="FF8000"/>
                </a:solidFill>
                <a:latin typeface="Arial"/>
              </a:rPr>
              <a:t> </a:t>
            </a:r>
            <a:r>
              <a:rPr lang="en-US" sz="2400" b="1" dirty="0" smtClean="0">
                <a:solidFill>
                  <a:srgbClr val="FF8000"/>
                </a:solidFill>
                <a:latin typeface="cmsy10"/>
              </a:rPr>
              <a:t>Æ</a:t>
            </a:r>
            <a:r>
              <a:rPr lang="en-US" sz="2400" b="1" dirty="0" smtClean="0">
                <a:solidFill>
                  <a:srgbClr val="FF8000"/>
                </a:solidFill>
                <a:latin typeface="Arial"/>
              </a:rPr>
              <a:t> </a:t>
            </a:r>
            <a:r>
              <a:rPr lang="en-US" sz="2400" b="1" dirty="0" smtClean="0">
                <a:solidFill>
                  <a:srgbClr val="FF8000"/>
                </a:solidFill>
                <a:latin typeface="cmmi10"/>
              </a:rPr>
              <a:t>¼</a:t>
            </a:r>
            <a:r>
              <a:rPr lang="en-US" sz="2400" b="1" baseline="-25000" dirty="0" smtClean="0">
                <a:solidFill>
                  <a:srgbClr val="FF8000"/>
                </a:solidFill>
                <a:latin typeface="cmmi10"/>
              </a:rPr>
              <a:t>1</a:t>
            </a:r>
            <a:r>
              <a:rPr lang="en-US" sz="2400" b="1" dirty="0" smtClean="0">
                <a:solidFill>
                  <a:srgbClr val="FF8000"/>
                </a:solidFill>
                <a:latin typeface="Arial"/>
              </a:rPr>
              <a:t>) </a:t>
            </a:r>
            <a:r>
              <a:rPr lang="en-US" sz="2400" b="1" dirty="0" smtClean="0">
                <a:solidFill>
                  <a:srgbClr val="FF8000"/>
                </a:solidFill>
                <a:latin typeface="cmsy10"/>
              </a:rPr>
              <a:t>)</a:t>
            </a:r>
            <a:r>
              <a:rPr lang="en-US" sz="2400" b="1" dirty="0" smtClean="0">
                <a:solidFill>
                  <a:srgbClr val="FF8000"/>
                </a:solidFill>
                <a:latin typeface="Arial"/>
              </a:rPr>
              <a:t> I</a:t>
            </a:r>
            <a:r>
              <a:rPr lang="en-US" sz="2400" b="1" baseline="-25000" dirty="0" smtClean="0">
                <a:solidFill>
                  <a:srgbClr val="FF8000"/>
                </a:solidFill>
                <a:latin typeface="Arial"/>
              </a:rPr>
              <a:t>2</a:t>
            </a:r>
          </a:p>
          <a:p>
            <a:r>
              <a:rPr lang="en-US" sz="2400" b="1" dirty="0" smtClean="0">
                <a:solidFill>
                  <a:srgbClr val="FF8000"/>
                </a:solidFill>
                <a:latin typeface="Arial"/>
              </a:rPr>
              <a:t>(I</a:t>
            </a:r>
            <a:r>
              <a:rPr lang="en-US" sz="2400" b="1" baseline="-25000" dirty="0" smtClean="0">
                <a:solidFill>
                  <a:srgbClr val="FF8000"/>
                </a:solidFill>
                <a:latin typeface="Arial"/>
              </a:rPr>
              <a:t>2</a:t>
            </a:r>
            <a:r>
              <a:rPr lang="en-US" sz="2400" b="1" dirty="0" smtClean="0">
                <a:solidFill>
                  <a:srgbClr val="FF8000"/>
                </a:solidFill>
                <a:latin typeface="Arial"/>
              </a:rPr>
              <a:t> </a:t>
            </a:r>
            <a:r>
              <a:rPr lang="en-US" sz="2400" b="1" dirty="0" smtClean="0">
                <a:solidFill>
                  <a:srgbClr val="FF8000"/>
                </a:solidFill>
                <a:latin typeface="cmsy10"/>
              </a:rPr>
              <a:t>Æ</a:t>
            </a:r>
            <a:r>
              <a:rPr lang="en-US" sz="2400" b="1" dirty="0" smtClean="0">
                <a:solidFill>
                  <a:srgbClr val="FF8000"/>
                </a:solidFill>
                <a:latin typeface="Arial"/>
              </a:rPr>
              <a:t> </a:t>
            </a:r>
            <a:r>
              <a:rPr lang="en-US" sz="2400" b="1" dirty="0" smtClean="0">
                <a:solidFill>
                  <a:srgbClr val="FF8000"/>
                </a:solidFill>
                <a:latin typeface="cmmi10"/>
              </a:rPr>
              <a:t>¼</a:t>
            </a:r>
            <a:r>
              <a:rPr lang="en-US" sz="2400" b="1" baseline="-25000" dirty="0" smtClean="0">
                <a:solidFill>
                  <a:srgbClr val="FF8000"/>
                </a:solidFill>
                <a:latin typeface="cmmi10"/>
              </a:rPr>
              <a:t>8</a:t>
            </a:r>
            <a:r>
              <a:rPr lang="en-US" sz="2400" b="1" dirty="0" smtClean="0">
                <a:solidFill>
                  <a:srgbClr val="FF8000"/>
                </a:solidFill>
                <a:latin typeface="Arial"/>
              </a:rPr>
              <a:t>) </a:t>
            </a:r>
            <a:r>
              <a:rPr lang="en-US" sz="2400" b="1" dirty="0" smtClean="0">
                <a:solidFill>
                  <a:srgbClr val="FF8000"/>
                </a:solidFill>
                <a:latin typeface="cmsy10"/>
              </a:rPr>
              <a:t>)</a:t>
            </a:r>
            <a:r>
              <a:rPr lang="en-US" sz="2400" b="1" dirty="0" smtClean="0">
                <a:solidFill>
                  <a:srgbClr val="FF8000"/>
                </a:solidFill>
                <a:latin typeface="Arial"/>
              </a:rPr>
              <a:t> I</a:t>
            </a:r>
            <a:r>
              <a:rPr lang="en-US" sz="2400" b="1" baseline="-25000" dirty="0" smtClean="0">
                <a:solidFill>
                  <a:srgbClr val="FF8000"/>
                </a:solidFill>
                <a:latin typeface="Arial"/>
              </a:rPr>
              <a:t>7</a:t>
            </a:r>
          </a:p>
          <a:p>
            <a:r>
              <a:rPr lang="en-US" sz="2400" b="1" dirty="0" smtClean="0">
                <a:solidFill>
                  <a:srgbClr val="FF8000"/>
                </a:solidFill>
                <a:latin typeface="Arial"/>
              </a:rPr>
              <a:t>(I</a:t>
            </a:r>
            <a:r>
              <a:rPr lang="en-US" sz="2400" b="1" baseline="-25000" dirty="0" smtClean="0">
                <a:solidFill>
                  <a:srgbClr val="FF8000"/>
                </a:solidFill>
                <a:latin typeface="Arial"/>
              </a:rPr>
              <a:t>2</a:t>
            </a:r>
            <a:r>
              <a:rPr lang="en-US" sz="2400" b="1" dirty="0" smtClean="0">
                <a:solidFill>
                  <a:srgbClr val="FF8000"/>
                </a:solidFill>
                <a:latin typeface="Arial"/>
              </a:rPr>
              <a:t> </a:t>
            </a:r>
            <a:r>
              <a:rPr lang="en-US" sz="2400" b="1" dirty="0" smtClean="0">
                <a:solidFill>
                  <a:srgbClr val="FF8000"/>
                </a:solidFill>
                <a:latin typeface="cmsy10"/>
              </a:rPr>
              <a:t>Æ</a:t>
            </a:r>
            <a:r>
              <a:rPr lang="en-US" sz="2400" b="1" dirty="0" smtClean="0">
                <a:solidFill>
                  <a:srgbClr val="FF8000"/>
                </a:solidFill>
                <a:latin typeface="Arial"/>
              </a:rPr>
              <a:t> </a:t>
            </a:r>
            <a:r>
              <a:rPr lang="en-US" sz="2400" b="1" dirty="0" smtClean="0">
                <a:solidFill>
                  <a:srgbClr val="FF8000"/>
                </a:solidFill>
                <a:latin typeface="cmmi10"/>
              </a:rPr>
              <a:t>¼</a:t>
            </a:r>
            <a:r>
              <a:rPr lang="en-US" sz="2400" b="1" baseline="-25000" dirty="0" smtClean="0">
                <a:solidFill>
                  <a:srgbClr val="FF8000"/>
                </a:solidFill>
                <a:latin typeface="cmmi10"/>
              </a:rPr>
              <a:t>2</a:t>
            </a:r>
            <a:r>
              <a:rPr lang="en-US" sz="2400" b="1" dirty="0" smtClean="0">
                <a:solidFill>
                  <a:srgbClr val="FF8000"/>
                </a:solidFill>
                <a:latin typeface="Arial"/>
              </a:rPr>
              <a:t>) </a:t>
            </a:r>
            <a:r>
              <a:rPr lang="en-US" sz="2400" b="1" dirty="0" smtClean="0">
                <a:solidFill>
                  <a:srgbClr val="FF8000"/>
                </a:solidFill>
                <a:latin typeface="cmsy10"/>
              </a:rPr>
              <a:t>)</a:t>
            </a:r>
            <a:r>
              <a:rPr lang="en-US" sz="2400" b="1" dirty="0" smtClean="0">
                <a:solidFill>
                  <a:srgbClr val="FF8000"/>
                </a:solidFill>
                <a:latin typeface="Arial"/>
              </a:rPr>
              <a:t> I</a:t>
            </a:r>
            <a:r>
              <a:rPr lang="en-US" sz="2400" b="1" baseline="-25000" dirty="0" smtClean="0">
                <a:solidFill>
                  <a:srgbClr val="FF8000"/>
                </a:solidFill>
                <a:latin typeface="Arial"/>
              </a:rPr>
              <a:t>3</a:t>
            </a:r>
          </a:p>
          <a:p>
            <a:r>
              <a:rPr lang="en-US" sz="2400" b="1" dirty="0" smtClean="0">
                <a:solidFill>
                  <a:srgbClr val="FF8000"/>
                </a:solidFill>
                <a:latin typeface="Arial"/>
              </a:rPr>
              <a:t>…</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DAG Interpolation Algorithm [TACAS’12]</a:t>
            </a:r>
            <a:endParaRPr lang="en-US" dirty="0"/>
          </a:p>
        </p:txBody>
      </p:sp>
      <p:sp>
        <p:nvSpPr>
          <p:cNvPr id="3" name="Content Placeholder 2"/>
          <p:cNvSpPr>
            <a:spLocks noGrp="1"/>
          </p:cNvSpPr>
          <p:nvPr>
            <p:ph idx="1"/>
          </p:nvPr>
        </p:nvSpPr>
        <p:spPr/>
        <p:txBody>
          <a:bodyPr/>
          <a:lstStyle/>
          <a:p>
            <a:r>
              <a:rPr lang="en-US" dirty="0" smtClean="0"/>
              <a:t>Reduce DAG Interpolation to Sequence Interpolation!</a:t>
            </a:r>
            <a:endParaRPr lang="en-US" dirty="0"/>
          </a:p>
        </p:txBody>
      </p:sp>
      <p:sp>
        <p:nvSpPr>
          <p:cNvPr id="4" name="TextBox 3"/>
          <p:cNvSpPr txBox="1"/>
          <p:nvPr/>
        </p:nvSpPr>
        <p:spPr>
          <a:xfrm>
            <a:off x="304800" y="2438400"/>
            <a:ext cx="4876800" cy="286232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err="1" smtClean="0">
                <a:latin typeface="Consolas" pitchFamily="49" charset="0"/>
                <a:cs typeface="Consolas" pitchFamily="49" charset="0"/>
              </a:rPr>
              <a:t>DagItp</a:t>
            </a:r>
            <a:r>
              <a:rPr lang="en-US" dirty="0" smtClean="0">
                <a:latin typeface="Consolas" pitchFamily="49" charset="0"/>
                <a:cs typeface="Consolas" pitchFamily="49" charset="0"/>
              </a:rPr>
              <a:t> ((V, E), </a:t>
            </a:r>
            <a:r>
              <a:rPr lang="en-US" dirty="0" smtClean="0">
                <a:latin typeface="cmmi10"/>
                <a:cs typeface="Consolas" pitchFamily="49" charset="0"/>
              </a:rPr>
              <a:t>¼</a:t>
            </a:r>
            <a:r>
              <a:rPr lang="en-US" dirty="0" smtClean="0">
                <a:latin typeface="Consolas" pitchFamily="49" charset="0"/>
                <a:cs typeface="Consolas" pitchFamily="49" charset="0"/>
              </a:rPr>
              <a:t>)</a:t>
            </a:r>
          </a:p>
          <a:p>
            <a:r>
              <a:rPr lang="en-US" dirty="0" smtClean="0">
                <a:latin typeface="Consolas" pitchFamily="49" charset="0"/>
                <a:cs typeface="Consolas" pitchFamily="49" charset="0"/>
              </a:rPr>
              <a:t>{</a:t>
            </a:r>
          </a:p>
          <a:p>
            <a:r>
              <a:rPr lang="en-US" dirty="0" smtClean="0">
                <a:latin typeface="Consolas" pitchFamily="49" charset="0"/>
                <a:cs typeface="Consolas" pitchFamily="49" charset="0"/>
              </a:rPr>
              <a:t>   (</a:t>
            </a:r>
            <a:r>
              <a:rPr lang="en-US" dirty="0" smtClean="0">
                <a:latin typeface="Arial"/>
                <a:cs typeface="Consolas" pitchFamily="49" charset="0"/>
              </a:rPr>
              <a:t>A</a:t>
            </a:r>
            <a:r>
              <a:rPr lang="en-US" baseline="-25000" dirty="0" smtClean="0">
                <a:latin typeface="Consolas"/>
                <a:cs typeface="Consolas" pitchFamily="49" charset="0"/>
              </a:rPr>
              <a:t>0</a:t>
            </a:r>
            <a:r>
              <a:rPr lang="en-US" dirty="0" smtClean="0">
                <a:latin typeface="Consolas" pitchFamily="49" charset="0"/>
                <a:cs typeface="Consolas" pitchFamily="49" charset="0"/>
              </a:rPr>
              <a:t>, …, </a:t>
            </a:r>
            <a:r>
              <a:rPr lang="en-US" dirty="0" smtClean="0">
                <a:latin typeface="Arial"/>
                <a:cs typeface="Consolas" pitchFamily="49" charset="0"/>
              </a:rPr>
              <a:t>A</a:t>
            </a:r>
            <a:r>
              <a:rPr lang="en-US" baseline="-25000" dirty="0" smtClean="0">
                <a:latin typeface="Consolas"/>
                <a:cs typeface="Consolas" pitchFamily="49" charset="0"/>
              </a:rPr>
              <a:t>n</a:t>
            </a:r>
            <a:r>
              <a:rPr lang="en-US" dirty="0" smtClean="0">
                <a:latin typeface="Consolas" pitchFamily="49" charset="0"/>
                <a:cs typeface="Consolas" pitchFamily="49" charset="0"/>
              </a:rPr>
              <a:t>) = Encode(V, E, </a:t>
            </a:r>
            <a:r>
              <a:rPr lang="en-US" dirty="0" smtClean="0">
                <a:latin typeface="cmmi10"/>
                <a:cs typeface="Consolas" pitchFamily="49" charset="0"/>
              </a:rPr>
              <a:t>¼</a:t>
            </a:r>
            <a:r>
              <a:rPr lang="en-US" dirty="0" smtClean="0">
                <a:latin typeface="Consolas" pitchFamily="49" charset="0"/>
                <a:cs typeface="Consolas" pitchFamily="49" charset="0"/>
              </a:rPr>
              <a:t>)</a:t>
            </a:r>
          </a:p>
          <a:p>
            <a:endParaRPr lang="en-US" dirty="0" smtClean="0">
              <a:latin typeface="Consolas" pitchFamily="49" charset="0"/>
              <a:cs typeface="Consolas" pitchFamily="49" charset="0"/>
            </a:endParaRPr>
          </a:p>
          <a:p>
            <a:r>
              <a:rPr lang="en-US" dirty="0" smtClean="0">
                <a:latin typeface="Consolas" pitchFamily="49" charset="0"/>
                <a:cs typeface="Consolas" pitchFamily="49" charset="0"/>
              </a:rPr>
              <a:t>   (</a:t>
            </a:r>
            <a:r>
              <a:rPr lang="en-US" dirty="0" smtClean="0">
                <a:latin typeface="Arial"/>
                <a:cs typeface="Consolas" pitchFamily="49" charset="0"/>
              </a:rPr>
              <a:t>I</a:t>
            </a:r>
            <a:r>
              <a:rPr lang="en-US" baseline="-25000" dirty="0" smtClean="0">
                <a:latin typeface="Consolas"/>
                <a:cs typeface="Consolas" pitchFamily="49" charset="0"/>
              </a:rPr>
              <a:t>1</a:t>
            </a:r>
            <a:r>
              <a:rPr lang="en-US" dirty="0" smtClean="0">
                <a:latin typeface="Consolas" pitchFamily="49" charset="0"/>
                <a:cs typeface="Consolas" pitchFamily="49" charset="0"/>
              </a:rPr>
              <a:t>, …, </a:t>
            </a:r>
            <a:r>
              <a:rPr lang="en-US" dirty="0" smtClean="0">
                <a:latin typeface="Arial"/>
                <a:cs typeface="Consolas" pitchFamily="49" charset="0"/>
              </a:rPr>
              <a:t>I</a:t>
            </a:r>
            <a:r>
              <a:rPr lang="en-US" baseline="-25000" dirty="0" smtClean="0">
                <a:latin typeface="Consolas"/>
                <a:cs typeface="Consolas" pitchFamily="49" charset="0"/>
              </a:rPr>
              <a:t>n-1</a:t>
            </a:r>
            <a:r>
              <a:rPr lang="en-US" dirty="0" smtClean="0">
                <a:latin typeface="Consolas" pitchFamily="49" charset="0"/>
                <a:cs typeface="Consolas" pitchFamily="49" charset="0"/>
              </a:rPr>
              <a:t>) = </a:t>
            </a:r>
            <a:r>
              <a:rPr lang="en-US" dirty="0" err="1" smtClean="0">
                <a:latin typeface="Consolas" pitchFamily="49" charset="0"/>
                <a:cs typeface="Consolas" pitchFamily="49" charset="0"/>
              </a:rPr>
              <a:t>SeqItp</a:t>
            </a:r>
            <a:r>
              <a:rPr lang="en-US" dirty="0" smtClean="0">
                <a:latin typeface="Consolas" pitchFamily="49" charset="0"/>
                <a:cs typeface="Consolas" pitchFamily="49" charset="0"/>
              </a:rPr>
              <a:t>(</a:t>
            </a:r>
            <a:r>
              <a:rPr lang="en-US" dirty="0" smtClean="0">
                <a:latin typeface="Arial"/>
                <a:cs typeface="Consolas" pitchFamily="49" charset="0"/>
              </a:rPr>
              <a:t>A</a:t>
            </a:r>
            <a:r>
              <a:rPr lang="en-US" baseline="-25000" dirty="0" smtClean="0">
                <a:latin typeface="Consolas"/>
                <a:cs typeface="Consolas" pitchFamily="49" charset="0"/>
              </a:rPr>
              <a:t>0</a:t>
            </a:r>
            <a:r>
              <a:rPr lang="en-US" dirty="0" smtClean="0">
                <a:latin typeface="Consolas" pitchFamily="49" charset="0"/>
                <a:cs typeface="Consolas" pitchFamily="49" charset="0"/>
              </a:rPr>
              <a:t>, …, </a:t>
            </a:r>
            <a:r>
              <a:rPr lang="en-US" dirty="0" smtClean="0">
                <a:latin typeface="Arial"/>
                <a:cs typeface="Consolas" pitchFamily="49" charset="0"/>
              </a:rPr>
              <a:t>A</a:t>
            </a:r>
            <a:r>
              <a:rPr lang="en-US" baseline="-25000" dirty="0" smtClean="0">
                <a:latin typeface="Consolas"/>
                <a:cs typeface="Consolas" pitchFamily="49" charset="0"/>
              </a:rPr>
              <a:t>n</a:t>
            </a:r>
            <a:r>
              <a:rPr lang="en-US" dirty="0" smtClean="0">
                <a:latin typeface="Consolas" pitchFamily="49" charset="0"/>
                <a:cs typeface="Consolas" pitchFamily="49" charset="0"/>
              </a:rPr>
              <a:t>)</a:t>
            </a:r>
          </a:p>
          <a:p>
            <a:endParaRPr lang="en-US" dirty="0" smtClean="0">
              <a:latin typeface="Consolas" pitchFamily="49" charset="0"/>
              <a:cs typeface="Consolas" pitchFamily="49" charset="0"/>
            </a:endParaRPr>
          </a:p>
          <a:p>
            <a:r>
              <a:rPr lang="en-US" dirty="0" smtClean="0">
                <a:latin typeface="Consolas" pitchFamily="49" charset="0"/>
                <a:cs typeface="Consolas" pitchFamily="49" charset="0"/>
              </a:rPr>
              <a:t>   for </a:t>
            </a:r>
            <a:r>
              <a:rPr lang="en-US" dirty="0" err="1" smtClean="0">
                <a:latin typeface="Consolas" pitchFamily="49" charset="0"/>
                <a:cs typeface="Consolas" pitchFamily="49" charset="0"/>
              </a:rPr>
              <a:t>i</a:t>
            </a:r>
            <a:r>
              <a:rPr lang="en-US" dirty="0" smtClean="0">
                <a:latin typeface="Consolas" pitchFamily="49" charset="0"/>
                <a:cs typeface="Consolas" pitchFamily="49" charset="0"/>
              </a:rPr>
              <a:t> in [1, n-1] do </a:t>
            </a:r>
            <a:r>
              <a:rPr lang="en-US" dirty="0" err="1" smtClean="0">
                <a:latin typeface="Arial"/>
                <a:cs typeface="Consolas" pitchFamily="49" charset="0"/>
              </a:rPr>
              <a:t>J</a:t>
            </a:r>
            <a:r>
              <a:rPr lang="en-US" baseline="-25000" dirty="0" err="1" smtClean="0">
                <a:latin typeface="Consolas"/>
                <a:cs typeface="Consolas" pitchFamily="49" charset="0"/>
              </a:rPr>
              <a:t>i</a:t>
            </a:r>
            <a:r>
              <a:rPr lang="en-US" dirty="0" smtClean="0">
                <a:latin typeface="Consolas" pitchFamily="49" charset="0"/>
                <a:cs typeface="Consolas" pitchFamily="49" charset="0"/>
              </a:rPr>
              <a:t> = Clean(</a:t>
            </a:r>
            <a:r>
              <a:rPr lang="en-US" dirty="0" smtClean="0">
                <a:latin typeface="Arial"/>
                <a:cs typeface="Consolas" pitchFamily="49" charset="0"/>
              </a:rPr>
              <a:t>I</a:t>
            </a:r>
            <a:r>
              <a:rPr lang="en-US" baseline="-25000" dirty="0" smtClean="0">
                <a:latin typeface="Consolas"/>
                <a:cs typeface="Consolas" pitchFamily="49" charset="0"/>
              </a:rPr>
              <a:t>i</a:t>
            </a:r>
            <a:r>
              <a:rPr lang="en-US" dirty="0" smtClean="0">
                <a:latin typeface="Consolas" pitchFamily="49" charset="0"/>
                <a:cs typeface="Consolas" pitchFamily="49" charset="0"/>
              </a:rPr>
              <a:t>)</a:t>
            </a:r>
          </a:p>
          <a:p>
            <a:endParaRPr lang="en-US" dirty="0" smtClean="0">
              <a:latin typeface="Consolas" pitchFamily="49" charset="0"/>
              <a:cs typeface="Consolas" pitchFamily="49" charset="0"/>
            </a:endParaRPr>
          </a:p>
          <a:p>
            <a:r>
              <a:rPr lang="en-US" dirty="0" smtClean="0">
                <a:latin typeface="Consolas" pitchFamily="49" charset="0"/>
                <a:cs typeface="Consolas" pitchFamily="49" charset="0"/>
              </a:rPr>
              <a:t>   return (</a:t>
            </a:r>
            <a:r>
              <a:rPr lang="en-US" dirty="0" smtClean="0">
                <a:latin typeface="Arial"/>
                <a:cs typeface="Consolas" pitchFamily="49" charset="0"/>
              </a:rPr>
              <a:t>J</a:t>
            </a:r>
            <a:r>
              <a:rPr lang="en-US" baseline="-25000" dirty="0" smtClean="0">
                <a:latin typeface="Consolas"/>
                <a:cs typeface="Consolas" pitchFamily="49" charset="0"/>
              </a:rPr>
              <a:t>1</a:t>
            </a:r>
            <a:r>
              <a:rPr lang="en-US" dirty="0" smtClean="0">
                <a:latin typeface="Consolas" pitchFamily="49" charset="0"/>
                <a:cs typeface="Consolas" pitchFamily="49" charset="0"/>
              </a:rPr>
              <a:t>, …, </a:t>
            </a:r>
            <a:r>
              <a:rPr lang="en-US" dirty="0" smtClean="0">
                <a:latin typeface="Arial"/>
                <a:cs typeface="Consolas" pitchFamily="49" charset="0"/>
              </a:rPr>
              <a:t>J</a:t>
            </a:r>
            <a:r>
              <a:rPr lang="en-US" baseline="-25000" dirty="0" smtClean="0">
                <a:latin typeface="Consolas"/>
                <a:cs typeface="Consolas" pitchFamily="49" charset="0"/>
              </a:rPr>
              <a:t>n-1</a:t>
            </a:r>
            <a:r>
              <a:rPr lang="en-US" dirty="0" smtClean="0">
                <a:latin typeface="Consolas" pitchFamily="49" charset="0"/>
                <a:cs typeface="Consolas" pitchFamily="49" charset="0"/>
              </a:rPr>
              <a:t>) </a:t>
            </a:r>
          </a:p>
          <a:p>
            <a:r>
              <a:rPr lang="en-US" dirty="0" smtClean="0">
                <a:latin typeface="Consolas" pitchFamily="49" charset="0"/>
                <a:cs typeface="Consolas" pitchFamily="49" charset="0"/>
              </a:rPr>
              <a:t>}</a:t>
            </a:r>
          </a:p>
        </p:txBody>
      </p:sp>
      <p:sp>
        <p:nvSpPr>
          <p:cNvPr id="5" name="Rounded Rectangular Callout 4"/>
          <p:cNvSpPr/>
          <p:nvPr/>
        </p:nvSpPr>
        <p:spPr bwMode="auto">
          <a:xfrm>
            <a:off x="4800600" y="1828800"/>
            <a:ext cx="3541978" cy="1021556"/>
          </a:xfrm>
          <a:prstGeom prst="wedgeRoundRectCallout">
            <a:avLst>
              <a:gd name="adj1" fmla="val -57197"/>
              <a:gd name="adj2" fmla="val 79029"/>
              <a:gd name="adj3"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0" tIns="0" rIns="0" bIns="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lang="en-US" sz="2000" dirty="0" smtClean="0">
                <a:latin typeface="Arial" charset="0"/>
                <a:ea typeface="ＭＳ Ｐゴシック" pitchFamily="1" charset="-128"/>
              </a:rPr>
              <a:t>Encode input DAG by a set of constraints. One constraint per vertex.</a:t>
            </a:r>
            <a:endParaRPr kumimoji="0" lang="en-US" sz="2000" i="0" u="none" strike="noStrike" cap="none" normalizeH="0" baseline="0" dirty="0" smtClean="0">
              <a:ln>
                <a:noFill/>
              </a:ln>
              <a:solidFill>
                <a:schemeClr val="tx1"/>
              </a:solidFill>
              <a:effectLst/>
              <a:latin typeface="Arial" charset="0"/>
              <a:ea typeface="ＭＳ Ｐゴシック" pitchFamily="1" charset="-128"/>
            </a:endParaRPr>
          </a:p>
        </p:txBody>
      </p:sp>
      <p:sp>
        <p:nvSpPr>
          <p:cNvPr id="6" name="Rounded Rectangular Callout 5"/>
          <p:cNvSpPr/>
          <p:nvPr/>
        </p:nvSpPr>
        <p:spPr bwMode="auto">
          <a:xfrm>
            <a:off x="5602022" y="3276600"/>
            <a:ext cx="3237178" cy="1021556"/>
          </a:xfrm>
          <a:prstGeom prst="wedgeRoundRectCallout">
            <a:avLst>
              <a:gd name="adj1" fmla="val -75753"/>
              <a:gd name="adj2" fmla="val -4888"/>
              <a:gd name="adj3"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0" tIns="0" rIns="0" bIns="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lang="en-US" sz="2000" dirty="0" smtClean="0">
                <a:latin typeface="Arial" charset="0"/>
                <a:ea typeface="ＭＳ Ｐゴシック" pitchFamily="1" charset="-128"/>
              </a:rPr>
              <a:t>Compute </a:t>
            </a:r>
            <a:r>
              <a:rPr lang="en-US" sz="2000" dirty="0" err="1" smtClean="0">
                <a:latin typeface="Arial" charset="0"/>
                <a:ea typeface="ＭＳ Ｐゴシック" pitchFamily="1" charset="-128"/>
              </a:rPr>
              <a:t>interpolant</a:t>
            </a:r>
            <a:r>
              <a:rPr lang="en-US" sz="2000" dirty="0" smtClean="0">
                <a:latin typeface="Arial" charset="0"/>
                <a:ea typeface="ＭＳ Ｐゴシック" pitchFamily="1" charset="-128"/>
              </a:rPr>
              <a:t> sequence. One </a:t>
            </a:r>
            <a:r>
              <a:rPr lang="en-US" sz="2000" dirty="0" err="1" smtClean="0">
                <a:latin typeface="Arial" charset="0"/>
                <a:ea typeface="ＭＳ Ｐゴシック" pitchFamily="1" charset="-128"/>
              </a:rPr>
              <a:t>interpolant</a:t>
            </a:r>
            <a:r>
              <a:rPr lang="en-US" sz="2000" dirty="0" smtClean="0">
                <a:latin typeface="Arial" charset="0"/>
                <a:ea typeface="ＭＳ Ｐゴシック" pitchFamily="1" charset="-128"/>
              </a:rPr>
              <a:t> per vertex.</a:t>
            </a:r>
            <a:endParaRPr kumimoji="0" lang="en-US" sz="2000" i="0" u="none" strike="noStrike" cap="none" normalizeH="0" baseline="0" dirty="0" smtClean="0">
              <a:ln>
                <a:noFill/>
              </a:ln>
              <a:solidFill>
                <a:schemeClr val="tx1"/>
              </a:solidFill>
              <a:effectLst/>
              <a:latin typeface="Arial" charset="0"/>
              <a:ea typeface="ＭＳ Ｐゴシック" pitchFamily="1" charset="-128"/>
            </a:endParaRPr>
          </a:p>
        </p:txBody>
      </p:sp>
      <p:sp>
        <p:nvSpPr>
          <p:cNvPr id="7" name="Rounded Rectangular Callout 6"/>
          <p:cNvSpPr/>
          <p:nvPr/>
        </p:nvSpPr>
        <p:spPr bwMode="auto">
          <a:xfrm>
            <a:off x="5715000" y="4876800"/>
            <a:ext cx="3084778" cy="681038"/>
          </a:xfrm>
          <a:prstGeom prst="wedgeRoundRectCallout">
            <a:avLst>
              <a:gd name="adj1" fmla="val -72169"/>
              <a:gd name="adj2" fmla="val -131462"/>
              <a:gd name="adj3"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0" tIns="0" rIns="0" bIns="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lang="en-US" sz="2000" dirty="0" smtClean="0">
                <a:latin typeface="Arial" charset="0"/>
                <a:ea typeface="ＭＳ Ｐゴシック" pitchFamily="1" charset="-128"/>
              </a:rPr>
              <a:t>Remove out-of-scope variables</a:t>
            </a:r>
            <a:endParaRPr kumimoji="0" lang="en-US" sz="2000" i="0" u="none" strike="noStrike" cap="none" normalizeH="0" baseline="0" dirty="0" smtClean="0">
              <a:ln>
                <a:noFill/>
              </a:ln>
              <a:solidFill>
                <a:schemeClr val="tx1"/>
              </a:solidFill>
              <a:effectLst/>
              <a:latin typeface="Arial" charset="0"/>
              <a:ea typeface="ＭＳ Ｐゴシック" pitchFamily="1" charset="-128"/>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our running example…</a:t>
            </a:r>
            <a:endParaRPr lang="en-US" dirty="0">
              <a:solidFill>
                <a:srgbClr val="407AA6"/>
              </a:solidFill>
            </a:endParaRPr>
          </a:p>
        </p:txBody>
      </p:sp>
      <p:sp>
        <p:nvSpPr>
          <p:cNvPr id="4" name="Slide Number Placeholder 3"/>
          <p:cNvSpPr>
            <a:spLocks noGrp="1"/>
          </p:cNvSpPr>
          <p:nvPr>
            <p:ph type="sldNum" sz="quarter" idx="4294967295"/>
          </p:nvPr>
        </p:nvSpPr>
        <p:spPr>
          <a:xfrm>
            <a:off x="8626078" y="6447235"/>
            <a:ext cx="241102" cy="250031"/>
          </a:xfrm>
          <a:prstGeom prst="rect">
            <a:avLst/>
          </a:prstGeom>
        </p:spPr>
        <p:txBody>
          <a:bodyPr lIns="64291" tIns="32146" rIns="64291" bIns="32146"/>
          <a:lstStyle/>
          <a:p>
            <a:fld id="{7333C2B4-A699-2B4C-BB11-7E17052F5933}" type="slidenum">
              <a:rPr lang="en-US" smtClean="0"/>
              <a:pPr/>
              <a:t>18</a:t>
            </a:fld>
            <a:endParaRPr lang="en-US"/>
          </a:p>
        </p:txBody>
      </p:sp>
      <p:sp>
        <p:nvSpPr>
          <p:cNvPr id="5" name="Oval 4"/>
          <p:cNvSpPr/>
          <p:nvPr/>
        </p:nvSpPr>
        <p:spPr bwMode="auto">
          <a:xfrm>
            <a:off x="5804297" y="1821656"/>
            <a:ext cx="428625" cy="428625"/>
          </a:xfrm>
          <a:prstGeom prst="ellipse">
            <a:avLst/>
          </a:prstGeom>
          <a:solidFill>
            <a:srgbClr val="407AA6"/>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642915" fontAlgn="base">
              <a:spcBef>
                <a:spcPct val="0"/>
              </a:spcBef>
              <a:spcAft>
                <a:spcPct val="0"/>
              </a:spcAft>
            </a:pPr>
            <a:r>
              <a:rPr lang="en-US" sz="1700" dirty="0" smtClean="0">
                <a:solidFill>
                  <a:schemeClr val="bg1"/>
                </a:solidFill>
                <a:latin typeface="Gill Sans Light" charset="0"/>
                <a:ea typeface="ヒラギノ角ゴ ProN W3" charset="-128"/>
                <a:cs typeface="ヒラギノ角ゴ ProN W3" charset="-128"/>
                <a:sym typeface="Gill Sans Light" charset="0"/>
              </a:rPr>
              <a:t>1</a:t>
            </a:r>
          </a:p>
        </p:txBody>
      </p:sp>
      <p:sp>
        <p:nvSpPr>
          <p:cNvPr id="6" name="Oval 5"/>
          <p:cNvSpPr/>
          <p:nvPr/>
        </p:nvSpPr>
        <p:spPr bwMode="auto">
          <a:xfrm>
            <a:off x="5804297" y="2839641"/>
            <a:ext cx="428625" cy="428625"/>
          </a:xfrm>
          <a:prstGeom prst="ellipse">
            <a:avLst/>
          </a:prstGeom>
          <a:solidFill>
            <a:srgbClr val="407AA6"/>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642915" fontAlgn="base">
              <a:spcBef>
                <a:spcPct val="0"/>
              </a:spcBef>
              <a:spcAft>
                <a:spcPct val="0"/>
              </a:spcAft>
            </a:pPr>
            <a:r>
              <a:rPr lang="en-US" sz="1700" dirty="0" smtClean="0">
                <a:solidFill>
                  <a:schemeClr val="bg1"/>
                </a:solidFill>
                <a:latin typeface="Gill Sans Light" charset="0"/>
                <a:ea typeface="ヒラギノ角ゴ ProN W3" charset="-128"/>
                <a:cs typeface="ヒラギノ角ゴ ProN W3" charset="-128"/>
                <a:sym typeface="Gill Sans Light" charset="0"/>
              </a:rPr>
              <a:t>2</a:t>
            </a:r>
          </a:p>
        </p:txBody>
      </p:sp>
      <p:sp>
        <p:nvSpPr>
          <p:cNvPr id="7" name="Oval 6"/>
          <p:cNvSpPr/>
          <p:nvPr/>
        </p:nvSpPr>
        <p:spPr bwMode="auto">
          <a:xfrm>
            <a:off x="5804297" y="3857625"/>
            <a:ext cx="428625" cy="428625"/>
          </a:xfrm>
          <a:prstGeom prst="ellipse">
            <a:avLst/>
          </a:prstGeom>
          <a:solidFill>
            <a:srgbClr val="407AA6"/>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642915" fontAlgn="base">
              <a:spcBef>
                <a:spcPct val="0"/>
              </a:spcBef>
              <a:spcAft>
                <a:spcPct val="0"/>
              </a:spcAft>
            </a:pPr>
            <a:r>
              <a:rPr lang="en-US" sz="1700" dirty="0" smtClean="0">
                <a:solidFill>
                  <a:schemeClr val="bg1"/>
                </a:solidFill>
                <a:latin typeface="Gill Sans Light" charset="0"/>
                <a:ea typeface="ヒラギノ角ゴ ProN W3" charset="-128"/>
                <a:cs typeface="ヒラギノ角ゴ ProN W3" charset="-128"/>
                <a:sym typeface="Gill Sans Light" charset="0"/>
              </a:rPr>
              <a:t>2’</a:t>
            </a:r>
          </a:p>
        </p:txBody>
      </p:sp>
      <p:cxnSp>
        <p:nvCxnSpPr>
          <p:cNvPr id="8" name="Straight Arrow Connector 7"/>
          <p:cNvCxnSpPr>
            <a:endCxn id="6" idx="0"/>
          </p:cNvCxnSpPr>
          <p:nvPr/>
        </p:nvCxnSpPr>
        <p:spPr bwMode="auto">
          <a:xfrm rot="5400000">
            <a:off x="5724488" y="2544402"/>
            <a:ext cx="589359" cy="1117"/>
          </a:xfrm>
          <a:prstGeom prst="straightConnector1">
            <a:avLst/>
          </a:prstGeom>
          <a:solidFill>
            <a:srgbClr val="6C7472"/>
          </a:solidFill>
          <a:ln w="50800" cap="flat" cmpd="sng" algn="ctr">
            <a:solidFill>
              <a:srgbClr val="6C7472"/>
            </a:solidFill>
            <a:prstDash val="solid"/>
            <a:round/>
            <a:headEnd type="none" w="med" len="med"/>
            <a:tailEnd type="arrow"/>
          </a:ln>
          <a:effectLst/>
        </p:spPr>
      </p:cxnSp>
      <p:cxnSp>
        <p:nvCxnSpPr>
          <p:cNvPr id="9" name="Straight Arrow Connector 8"/>
          <p:cNvCxnSpPr/>
          <p:nvPr/>
        </p:nvCxnSpPr>
        <p:spPr bwMode="auto">
          <a:xfrm rot="5400000">
            <a:off x="5724488" y="3562387"/>
            <a:ext cx="589359" cy="1117"/>
          </a:xfrm>
          <a:prstGeom prst="straightConnector1">
            <a:avLst/>
          </a:prstGeom>
          <a:solidFill>
            <a:srgbClr val="6C7472"/>
          </a:solidFill>
          <a:ln w="50800" cap="flat" cmpd="sng" algn="ctr">
            <a:solidFill>
              <a:srgbClr val="6C7472"/>
            </a:solidFill>
            <a:prstDash val="solid"/>
            <a:round/>
            <a:headEnd type="none" w="med" len="med"/>
            <a:tailEnd type="arrow"/>
          </a:ln>
          <a:effectLst/>
        </p:spPr>
      </p:cxnSp>
      <p:sp>
        <p:nvSpPr>
          <p:cNvPr id="10" name="Oval 9"/>
          <p:cNvSpPr/>
          <p:nvPr/>
        </p:nvSpPr>
        <p:spPr bwMode="auto">
          <a:xfrm>
            <a:off x="5804297" y="4875609"/>
            <a:ext cx="428625" cy="428625"/>
          </a:xfrm>
          <a:prstGeom prst="ellipse">
            <a:avLst/>
          </a:prstGeom>
          <a:solidFill>
            <a:srgbClr val="407AA6"/>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642915" fontAlgn="base">
              <a:spcBef>
                <a:spcPct val="0"/>
              </a:spcBef>
              <a:spcAft>
                <a:spcPct val="0"/>
              </a:spcAft>
            </a:pPr>
            <a:r>
              <a:rPr lang="en-US" sz="1700" dirty="0" smtClean="0">
                <a:solidFill>
                  <a:schemeClr val="bg1"/>
                </a:solidFill>
                <a:latin typeface="Gill Sans Light" charset="0"/>
                <a:ea typeface="ヒラギノ角ゴ ProN W3" charset="-128"/>
                <a:cs typeface="ヒラギノ角ゴ ProN W3" charset="-128"/>
                <a:sym typeface="Gill Sans Light" charset="0"/>
              </a:rPr>
              <a:t>2’’</a:t>
            </a:r>
          </a:p>
        </p:txBody>
      </p:sp>
      <p:cxnSp>
        <p:nvCxnSpPr>
          <p:cNvPr id="11" name="Straight Arrow Connector 10"/>
          <p:cNvCxnSpPr/>
          <p:nvPr/>
        </p:nvCxnSpPr>
        <p:spPr bwMode="auto">
          <a:xfrm rot="5400000">
            <a:off x="5724488" y="4580371"/>
            <a:ext cx="589359" cy="1117"/>
          </a:xfrm>
          <a:prstGeom prst="straightConnector1">
            <a:avLst/>
          </a:prstGeom>
          <a:solidFill>
            <a:srgbClr val="6C7472"/>
          </a:solidFill>
          <a:ln w="50800" cap="flat" cmpd="sng" algn="ctr">
            <a:solidFill>
              <a:srgbClr val="6C7472"/>
            </a:solidFill>
            <a:prstDash val="solid"/>
            <a:round/>
            <a:headEnd type="none" w="med" len="med"/>
            <a:tailEnd type="arrow"/>
          </a:ln>
          <a:effectLst/>
        </p:spPr>
      </p:cxnSp>
      <p:cxnSp>
        <p:nvCxnSpPr>
          <p:cNvPr id="16" name="Straight Arrow Connector 15"/>
          <p:cNvCxnSpPr>
            <a:stCxn id="6" idx="6"/>
            <a:endCxn id="19" idx="1"/>
          </p:cNvCxnSpPr>
          <p:nvPr/>
        </p:nvCxnSpPr>
        <p:spPr bwMode="auto">
          <a:xfrm>
            <a:off x="6232922" y="3053953"/>
            <a:ext cx="1402224" cy="866443"/>
          </a:xfrm>
          <a:prstGeom prst="straightConnector1">
            <a:avLst/>
          </a:prstGeom>
          <a:solidFill>
            <a:srgbClr val="6C7472"/>
          </a:solidFill>
          <a:ln w="50800" cap="flat" cmpd="sng" algn="ctr">
            <a:solidFill>
              <a:srgbClr val="6C7472"/>
            </a:solidFill>
            <a:prstDash val="solid"/>
            <a:round/>
            <a:headEnd type="none" w="med" len="med"/>
            <a:tailEnd type="arrow"/>
          </a:ln>
          <a:effectLst/>
        </p:spPr>
      </p:cxnSp>
      <p:cxnSp>
        <p:nvCxnSpPr>
          <p:cNvPr id="17" name="Straight Arrow Connector 16"/>
          <p:cNvCxnSpPr>
            <a:stCxn id="7" idx="6"/>
          </p:cNvCxnSpPr>
          <p:nvPr/>
        </p:nvCxnSpPr>
        <p:spPr bwMode="auto">
          <a:xfrm>
            <a:off x="6232922" y="4071937"/>
            <a:ext cx="1339453" cy="1117"/>
          </a:xfrm>
          <a:prstGeom prst="straightConnector1">
            <a:avLst/>
          </a:prstGeom>
          <a:solidFill>
            <a:srgbClr val="6C7472"/>
          </a:solidFill>
          <a:ln w="50800" cap="flat" cmpd="sng" algn="ctr">
            <a:solidFill>
              <a:srgbClr val="6C7472"/>
            </a:solidFill>
            <a:prstDash val="solid"/>
            <a:round/>
            <a:headEnd type="none" w="med" len="med"/>
            <a:tailEnd type="arrow"/>
          </a:ln>
          <a:effectLst/>
        </p:spPr>
      </p:cxnSp>
      <p:cxnSp>
        <p:nvCxnSpPr>
          <p:cNvPr id="18" name="Straight Arrow Connector 17"/>
          <p:cNvCxnSpPr>
            <a:stCxn id="10" idx="6"/>
            <a:endCxn id="19" idx="3"/>
          </p:cNvCxnSpPr>
          <p:nvPr/>
        </p:nvCxnSpPr>
        <p:spPr bwMode="auto">
          <a:xfrm flipV="1">
            <a:off x="6232922" y="4223479"/>
            <a:ext cx="1402224" cy="866443"/>
          </a:xfrm>
          <a:prstGeom prst="straightConnector1">
            <a:avLst/>
          </a:prstGeom>
          <a:solidFill>
            <a:srgbClr val="6C7472"/>
          </a:solidFill>
          <a:ln w="50800" cap="flat" cmpd="sng" algn="ctr">
            <a:solidFill>
              <a:srgbClr val="6C7472"/>
            </a:solidFill>
            <a:prstDash val="solid"/>
            <a:round/>
            <a:headEnd type="none" w="med" len="med"/>
            <a:tailEnd type="arrow"/>
          </a:ln>
          <a:effectLst/>
        </p:spPr>
      </p:cxnSp>
      <p:sp>
        <p:nvSpPr>
          <p:cNvPr id="19" name="Oval 18"/>
          <p:cNvSpPr/>
          <p:nvPr/>
        </p:nvSpPr>
        <p:spPr bwMode="auto">
          <a:xfrm>
            <a:off x="7572375" y="3857625"/>
            <a:ext cx="428625" cy="428625"/>
          </a:xfrm>
          <a:prstGeom prst="ellipse">
            <a:avLst/>
          </a:prstGeom>
          <a:solidFill>
            <a:srgbClr val="407AA6"/>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642915" fontAlgn="base">
              <a:spcBef>
                <a:spcPct val="0"/>
              </a:spcBef>
              <a:spcAft>
                <a:spcPct val="0"/>
              </a:spcAft>
            </a:pPr>
            <a:r>
              <a:rPr lang="en-US" sz="1700" dirty="0" smtClean="0">
                <a:solidFill>
                  <a:schemeClr val="bg1"/>
                </a:solidFill>
                <a:latin typeface="Gill Sans Light" charset="0"/>
                <a:ea typeface="ヒラギノ角ゴ ProN W3" charset="-128"/>
                <a:cs typeface="ヒラギノ角ゴ ProN W3" charset="-128"/>
                <a:sym typeface="Gill Sans Light" charset="0"/>
              </a:rPr>
              <a:t>3</a:t>
            </a:r>
          </a:p>
        </p:txBody>
      </p:sp>
      <p:pic>
        <p:nvPicPr>
          <p:cNvPr id="22" name="Picture 21" descr="latex-image-1.pdf"/>
          <p:cNvPicPr>
            <a:picLocks noChangeAspect="1"/>
          </p:cNvPicPr>
          <p:nvPr/>
        </p:nvPicPr>
        <p:blipFill>
          <a:blip r:embed="rId2" cstate="print"/>
          <a:stretch>
            <a:fillRect/>
          </a:stretch>
        </p:blipFill>
        <p:spPr>
          <a:xfrm>
            <a:off x="5482828" y="2357437"/>
            <a:ext cx="455414" cy="241102"/>
          </a:xfrm>
          <a:prstGeom prst="rect">
            <a:avLst/>
          </a:prstGeom>
        </p:spPr>
      </p:pic>
      <p:pic>
        <p:nvPicPr>
          <p:cNvPr id="23" name="Picture 22" descr="latex-image-1.pdf"/>
          <p:cNvPicPr>
            <a:picLocks noChangeAspect="1"/>
          </p:cNvPicPr>
          <p:nvPr/>
        </p:nvPicPr>
        <p:blipFill>
          <a:blip r:embed="rId3" cstate="print"/>
          <a:stretch>
            <a:fillRect/>
          </a:stretch>
        </p:blipFill>
        <p:spPr>
          <a:xfrm>
            <a:off x="5429250" y="3375422"/>
            <a:ext cx="535781" cy="241102"/>
          </a:xfrm>
          <a:prstGeom prst="rect">
            <a:avLst/>
          </a:prstGeom>
        </p:spPr>
      </p:pic>
      <p:pic>
        <p:nvPicPr>
          <p:cNvPr id="24" name="Picture 23" descr="latex-image-1.pdf"/>
          <p:cNvPicPr>
            <a:picLocks noChangeAspect="1"/>
          </p:cNvPicPr>
          <p:nvPr/>
        </p:nvPicPr>
        <p:blipFill>
          <a:blip r:embed="rId4" cstate="print"/>
          <a:stretch>
            <a:fillRect/>
          </a:stretch>
        </p:blipFill>
        <p:spPr>
          <a:xfrm>
            <a:off x="5268515" y="4446984"/>
            <a:ext cx="696516" cy="241102"/>
          </a:xfrm>
          <a:prstGeom prst="rect">
            <a:avLst/>
          </a:prstGeom>
        </p:spPr>
      </p:pic>
      <p:pic>
        <p:nvPicPr>
          <p:cNvPr id="25" name="Picture 24" descr="latex-image-1.pdf"/>
          <p:cNvPicPr>
            <a:picLocks noChangeAspect="1"/>
          </p:cNvPicPr>
          <p:nvPr/>
        </p:nvPicPr>
        <p:blipFill>
          <a:blip r:embed="rId5" cstate="print"/>
          <a:stretch>
            <a:fillRect/>
          </a:stretch>
        </p:blipFill>
        <p:spPr>
          <a:xfrm>
            <a:off x="6768703" y="3161109"/>
            <a:ext cx="455414" cy="241102"/>
          </a:xfrm>
          <a:prstGeom prst="rect">
            <a:avLst/>
          </a:prstGeom>
        </p:spPr>
      </p:pic>
      <p:pic>
        <p:nvPicPr>
          <p:cNvPr id="26" name="Picture 25" descr="latex-image-1.pdf"/>
          <p:cNvPicPr>
            <a:picLocks noChangeAspect="1"/>
          </p:cNvPicPr>
          <p:nvPr/>
        </p:nvPicPr>
        <p:blipFill>
          <a:blip r:embed="rId6" cstate="print"/>
          <a:stretch>
            <a:fillRect/>
          </a:stretch>
        </p:blipFill>
        <p:spPr>
          <a:xfrm>
            <a:off x="6447234" y="3804047"/>
            <a:ext cx="544711" cy="241102"/>
          </a:xfrm>
          <a:prstGeom prst="rect">
            <a:avLst/>
          </a:prstGeom>
        </p:spPr>
      </p:pic>
      <p:pic>
        <p:nvPicPr>
          <p:cNvPr id="27" name="Picture 26" descr="latex-image-1.pdf"/>
          <p:cNvPicPr>
            <a:picLocks noChangeAspect="1"/>
          </p:cNvPicPr>
          <p:nvPr/>
        </p:nvPicPr>
        <p:blipFill>
          <a:blip r:embed="rId7" cstate="print"/>
          <a:stretch>
            <a:fillRect/>
          </a:stretch>
        </p:blipFill>
        <p:spPr>
          <a:xfrm>
            <a:off x="6875860" y="4714875"/>
            <a:ext cx="616148" cy="241102"/>
          </a:xfrm>
          <a:prstGeom prst="rect">
            <a:avLst/>
          </a:prstGeom>
        </p:spPr>
      </p:pic>
      <p:pic>
        <p:nvPicPr>
          <p:cNvPr id="33" name="Picture 32" descr="latex-image-1.pdf"/>
          <p:cNvPicPr>
            <a:picLocks noChangeAspect="1"/>
          </p:cNvPicPr>
          <p:nvPr/>
        </p:nvPicPr>
        <p:blipFill>
          <a:blip r:embed="rId8" cstate="print"/>
          <a:stretch>
            <a:fillRect/>
          </a:stretch>
        </p:blipFill>
        <p:spPr>
          <a:xfrm>
            <a:off x="714375" y="2080617"/>
            <a:ext cx="1759148" cy="375047"/>
          </a:xfrm>
          <a:prstGeom prst="rect">
            <a:avLst/>
          </a:prstGeom>
        </p:spPr>
      </p:pic>
      <p:pic>
        <p:nvPicPr>
          <p:cNvPr id="34" name="Picture 33" descr="latex-image-1.pdf"/>
          <p:cNvPicPr>
            <a:picLocks noChangeAspect="1"/>
          </p:cNvPicPr>
          <p:nvPr/>
        </p:nvPicPr>
        <p:blipFill>
          <a:blip r:embed="rId9" cstate="print"/>
          <a:stretch>
            <a:fillRect/>
          </a:stretch>
        </p:blipFill>
        <p:spPr>
          <a:xfrm>
            <a:off x="714375" y="2643187"/>
            <a:ext cx="1848445" cy="410766"/>
          </a:xfrm>
          <a:prstGeom prst="rect">
            <a:avLst/>
          </a:prstGeom>
        </p:spPr>
      </p:pic>
      <p:pic>
        <p:nvPicPr>
          <p:cNvPr id="35" name="Picture 34" descr="latex-image-1.pdf"/>
          <p:cNvPicPr>
            <a:picLocks noChangeAspect="1"/>
          </p:cNvPicPr>
          <p:nvPr/>
        </p:nvPicPr>
        <p:blipFill>
          <a:blip r:embed="rId10" cstate="print"/>
          <a:stretch>
            <a:fillRect/>
          </a:stretch>
        </p:blipFill>
        <p:spPr>
          <a:xfrm>
            <a:off x="714375" y="4330898"/>
            <a:ext cx="2473523" cy="437555"/>
          </a:xfrm>
          <a:prstGeom prst="rect">
            <a:avLst/>
          </a:prstGeom>
        </p:spPr>
      </p:pic>
      <p:pic>
        <p:nvPicPr>
          <p:cNvPr id="37" name="Picture 36" descr="latex-image-1.pdf"/>
          <p:cNvPicPr>
            <a:picLocks noChangeAspect="1"/>
          </p:cNvPicPr>
          <p:nvPr/>
        </p:nvPicPr>
        <p:blipFill>
          <a:blip r:embed="rId11" cstate="print"/>
          <a:stretch>
            <a:fillRect/>
          </a:stretch>
        </p:blipFill>
        <p:spPr>
          <a:xfrm>
            <a:off x="714375" y="3795117"/>
            <a:ext cx="3509367" cy="446484"/>
          </a:xfrm>
          <a:prstGeom prst="rect">
            <a:avLst/>
          </a:prstGeom>
        </p:spPr>
      </p:pic>
      <p:sp>
        <p:nvSpPr>
          <p:cNvPr id="38" name="TextBox 37"/>
          <p:cNvSpPr txBox="1"/>
          <p:nvPr/>
        </p:nvSpPr>
        <p:spPr>
          <a:xfrm>
            <a:off x="1518047" y="5732859"/>
            <a:ext cx="5524969" cy="495807"/>
          </a:xfrm>
          <a:prstGeom prst="rect">
            <a:avLst/>
          </a:prstGeom>
        </p:spPr>
        <p:style>
          <a:lnRef idx="1">
            <a:schemeClr val="accent2"/>
          </a:lnRef>
          <a:fillRef idx="2">
            <a:schemeClr val="accent2"/>
          </a:fillRef>
          <a:effectRef idx="1">
            <a:schemeClr val="accent2"/>
          </a:effectRef>
          <a:fontRef idx="minor">
            <a:schemeClr val="dk1"/>
          </a:fontRef>
        </p:style>
        <p:txBody>
          <a:bodyPr wrap="none" lIns="64291" tIns="32146" rIns="64291" bIns="32146" rtlCol="0">
            <a:spAutoFit/>
          </a:bodyPr>
          <a:lstStyle/>
          <a:p>
            <a:r>
              <a:rPr lang="en-US" sz="2800" dirty="0" smtClean="0"/>
              <a:t>How to use the results of AI here?</a:t>
            </a:r>
            <a:endParaRPr lang="en-US" sz="2800" dirty="0"/>
          </a:p>
        </p:txBody>
      </p:sp>
      <p:pic>
        <p:nvPicPr>
          <p:cNvPr id="36" name="Picture 35" descr="latex-image-1.pdf"/>
          <p:cNvPicPr>
            <a:picLocks noChangeAspect="1"/>
          </p:cNvPicPr>
          <p:nvPr/>
        </p:nvPicPr>
        <p:blipFill>
          <a:blip r:embed="rId12" cstate="print"/>
          <a:stretch>
            <a:fillRect/>
          </a:stretch>
        </p:blipFill>
        <p:spPr>
          <a:xfrm>
            <a:off x="5429250" y="1875235"/>
            <a:ext cx="241102" cy="276820"/>
          </a:xfrm>
          <a:prstGeom prst="rect">
            <a:avLst/>
          </a:prstGeom>
        </p:spPr>
      </p:pic>
      <p:pic>
        <p:nvPicPr>
          <p:cNvPr id="39" name="Picture 38" descr="latex-image-1.pdf"/>
          <p:cNvPicPr>
            <a:picLocks noChangeAspect="1"/>
          </p:cNvPicPr>
          <p:nvPr/>
        </p:nvPicPr>
        <p:blipFill>
          <a:blip r:embed="rId13" cstate="print"/>
          <a:stretch>
            <a:fillRect/>
          </a:stretch>
        </p:blipFill>
        <p:spPr>
          <a:xfrm>
            <a:off x="5429250" y="2893219"/>
            <a:ext cx="250031" cy="276820"/>
          </a:xfrm>
          <a:prstGeom prst="rect">
            <a:avLst/>
          </a:prstGeom>
        </p:spPr>
      </p:pic>
      <p:pic>
        <p:nvPicPr>
          <p:cNvPr id="40" name="Picture 39" descr="latex-image-1.pdf"/>
          <p:cNvPicPr>
            <a:picLocks noChangeAspect="1"/>
          </p:cNvPicPr>
          <p:nvPr/>
        </p:nvPicPr>
        <p:blipFill>
          <a:blip r:embed="rId14" cstate="print"/>
          <a:stretch>
            <a:fillRect/>
          </a:stretch>
        </p:blipFill>
        <p:spPr>
          <a:xfrm>
            <a:off x="5420321" y="3911203"/>
            <a:ext cx="330398" cy="276820"/>
          </a:xfrm>
          <a:prstGeom prst="rect">
            <a:avLst/>
          </a:prstGeom>
        </p:spPr>
      </p:pic>
      <p:pic>
        <p:nvPicPr>
          <p:cNvPr id="41" name="Picture 40" descr="latex-image-1.pdf"/>
          <p:cNvPicPr>
            <a:picLocks noChangeAspect="1"/>
          </p:cNvPicPr>
          <p:nvPr/>
        </p:nvPicPr>
        <p:blipFill>
          <a:blip r:embed="rId15" cstate="print"/>
          <a:stretch>
            <a:fillRect/>
          </a:stretch>
        </p:blipFill>
        <p:spPr>
          <a:xfrm>
            <a:off x="5375672" y="4929188"/>
            <a:ext cx="392906" cy="276820"/>
          </a:xfrm>
          <a:prstGeom prst="rect">
            <a:avLst/>
          </a:prstGeom>
        </p:spPr>
      </p:pic>
      <p:pic>
        <p:nvPicPr>
          <p:cNvPr id="42" name="Picture 41" descr="latex-image-1.pdf"/>
          <p:cNvPicPr>
            <a:picLocks noChangeAspect="1"/>
          </p:cNvPicPr>
          <p:nvPr/>
        </p:nvPicPr>
        <p:blipFill>
          <a:blip r:embed="rId16" cstate="print"/>
          <a:stretch>
            <a:fillRect/>
          </a:stretch>
        </p:blipFill>
        <p:spPr>
          <a:xfrm>
            <a:off x="7893844" y="3589735"/>
            <a:ext cx="250031" cy="276820"/>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p:cNvSpPr/>
          <p:nvPr/>
        </p:nvSpPr>
        <p:spPr bwMode="auto">
          <a:xfrm>
            <a:off x="685800" y="5105400"/>
            <a:ext cx="4381500" cy="1143000"/>
          </a:xfrm>
          <a:prstGeom prst="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endParaRPr lang="en-US" sz="3000" dirty="0">
              <a:solidFill>
                <a:srgbClr val="414141"/>
              </a:solidFill>
              <a:latin typeface="Gill Sans Light" charset="0"/>
              <a:ea typeface="ヒラギノ角ゴ ProN W3" charset="-128"/>
              <a:cs typeface="ヒラギノ角ゴ ProN W3" charset="-128"/>
              <a:sym typeface="Gill Sans Light" charset="0"/>
            </a:endParaRPr>
          </a:p>
        </p:txBody>
      </p:sp>
      <p:sp>
        <p:nvSpPr>
          <p:cNvPr id="2" name="Title 1"/>
          <p:cNvSpPr>
            <a:spLocks noGrp="1"/>
          </p:cNvSpPr>
          <p:nvPr>
            <p:ph type="title"/>
          </p:nvPr>
        </p:nvSpPr>
        <p:spPr/>
        <p:txBody>
          <a:bodyPr/>
          <a:lstStyle/>
          <a:p>
            <a:r>
              <a:rPr lang="en-US" i="1" dirty="0" smtClean="0"/>
              <a:t>Restricted </a:t>
            </a:r>
            <a:r>
              <a:rPr lang="en-US" dirty="0" smtClean="0"/>
              <a:t>DAG </a:t>
            </a:r>
            <a:r>
              <a:rPr lang="en-US" dirty="0" err="1" smtClean="0"/>
              <a:t>Interpolants</a:t>
            </a:r>
            <a:endParaRPr lang="en-US" dirty="0"/>
          </a:p>
        </p:txBody>
      </p:sp>
      <p:sp>
        <p:nvSpPr>
          <p:cNvPr id="5" name="Oval 4"/>
          <p:cNvSpPr/>
          <p:nvPr/>
        </p:nvSpPr>
        <p:spPr bwMode="auto">
          <a:xfrm>
            <a:off x="5804297" y="1821656"/>
            <a:ext cx="428625" cy="428625"/>
          </a:xfrm>
          <a:prstGeom prst="ellipse">
            <a:avLst/>
          </a:prstGeom>
          <a:solidFill>
            <a:srgbClr val="407AA6"/>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642915" fontAlgn="base">
              <a:spcBef>
                <a:spcPct val="0"/>
              </a:spcBef>
              <a:spcAft>
                <a:spcPct val="0"/>
              </a:spcAft>
            </a:pPr>
            <a:r>
              <a:rPr lang="en-US" sz="1700" dirty="0" smtClean="0">
                <a:solidFill>
                  <a:schemeClr val="bg1"/>
                </a:solidFill>
                <a:latin typeface="Gill Sans Light" charset="0"/>
                <a:ea typeface="ヒラギノ角ゴ ProN W3" charset="-128"/>
                <a:cs typeface="ヒラギノ角ゴ ProN W3" charset="-128"/>
                <a:sym typeface="Gill Sans Light" charset="0"/>
              </a:rPr>
              <a:t>1</a:t>
            </a:r>
          </a:p>
        </p:txBody>
      </p:sp>
      <p:sp>
        <p:nvSpPr>
          <p:cNvPr id="6" name="Oval 5"/>
          <p:cNvSpPr/>
          <p:nvPr/>
        </p:nvSpPr>
        <p:spPr bwMode="auto">
          <a:xfrm>
            <a:off x="5804297" y="2839641"/>
            <a:ext cx="428625" cy="428625"/>
          </a:xfrm>
          <a:prstGeom prst="ellipse">
            <a:avLst/>
          </a:prstGeom>
          <a:solidFill>
            <a:srgbClr val="407AA6"/>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642915" fontAlgn="base">
              <a:spcBef>
                <a:spcPct val="0"/>
              </a:spcBef>
              <a:spcAft>
                <a:spcPct val="0"/>
              </a:spcAft>
            </a:pPr>
            <a:r>
              <a:rPr lang="en-US" sz="1700" dirty="0" smtClean="0">
                <a:solidFill>
                  <a:schemeClr val="bg1"/>
                </a:solidFill>
                <a:latin typeface="Gill Sans Light" charset="0"/>
                <a:ea typeface="ヒラギノ角ゴ ProN W3" charset="-128"/>
                <a:cs typeface="ヒラギノ角ゴ ProN W3" charset="-128"/>
                <a:sym typeface="Gill Sans Light" charset="0"/>
              </a:rPr>
              <a:t>2</a:t>
            </a:r>
          </a:p>
        </p:txBody>
      </p:sp>
      <p:sp>
        <p:nvSpPr>
          <p:cNvPr id="7" name="Oval 6"/>
          <p:cNvSpPr/>
          <p:nvPr/>
        </p:nvSpPr>
        <p:spPr bwMode="auto">
          <a:xfrm>
            <a:off x="5804297" y="3857625"/>
            <a:ext cx="428625" cy="428625"/>
          </a:xfrm>
          <a:prstGeom prst="ellipse">
            <a:avLst/>
          </a:prstGeom>
          <a:solidFill>
            <a:srgbClr val="407AA6"/>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642915" fontAlgn="base">
              <a:spcBef>
                <a:spcPct val="0"/>
              </a:spcBef>
              <a:spcAft>
                <a:spcPct val="0"/>
              </a:spcAft>
            </a:pPr>
            <a:r>
              <a:rPr lang="en-US" sz="1700" dirty="0" smtClean="0">
                <a:solidFill>
                  <a:schemeClr val="bg1"/>
                </a:solidFill>
                <a:latin typeface="Gill Sans Light" charset="0"/>
                <a:ea typeface="ヒラギノ角ゴ ProN W3" charset="-128"/>
                <a:cs typeface="ヒラギノ角ゴ ProN W3" charset="-128"/>
                <a:sym typeface="Gill Sans Light" charset="0"/>
              </a:rPr>
              <a:t>2’</a:t>
            </a:r>
          </a:p>
        </p:txBody>
      </p:sp>
      <p:cxnSp>
        <p:nvCxnSpPr>
          <p:cNvPr id="8" name="Straight Arrow Connector 7"/>
          <p:cNvCxnSpPr>
            <a:endCxn id="6" idx="0"/>
          </p:cNvCxnSpPr>
          <p:nvPr/>
        </p:nvCxnSpPr>
        <p:spPr bwMode="auto">
          <a:xfrm rot="5400000">
            <a:off x="5724488" y="2544402"/>
            <a:ext cx="589359" cy="1117"/>
          </a:xfrm>
          <a:prstGeom prst="straightConnector1">
            <a:avLst/>
          </a:prstGeom>
          <a:solidFill>
            <a:srgbClr val="6C7472"/>
          </a:solidFill>
          <a:ln w="50800" cap="flat" cmpd="sng" algn="ctr">
            <a:solidFill>
              <a:srgbClr val="6C7472"/>
            </a:solidFill>
            <a:prstDash val="solid"/>
            <a:round/>
            <a:headEnd type="none" w="med" len="med"/>
            <a:tailEnd type="arrow"/>
          </a:ln>
          <a:effectLst/>
        </p:spPr>
      </p:cxnSp>
      <p:cxnSp>
        <p:nvCxnSpPr>
          <p:cNvPr id="9" name="Straight Arrow Connector 8"/>
          <p:cNvCxnSpPr/>
          <p:nvPr/>
        </p:nvCxnSpPr>
        <p:spPr bwMode="auto">
          <a:xfrm rot="5400000">
            <a:off x="5724488" y="3562387"/>
            <a:ext cx="589359" cy="1117"/>
          </a:xfrm>
          <a:prstGeom prst="straightConnector1">
            <a:avLst/>
          </a:prstGeom>
          <a:solidFill>
            <a:srgbClr val="6C7472"/>
          </a:solidFill>
          <a:ln w="50800" cap="flat" cmpd="sng" algn="ctr">
            <a:solidFill>
              <a:srgbClr val="6C7472"/>
            </a:solidFill>
            <a:prstDash val="solid"/>
            <a:round/>
            <a:headEnd type="none" w="med" len="med"/>
            <a:tailEnd type="arrow"/>
          </a:ln>
          <a:effectLst/>
        </p:spPr>
      </p:cxnSp>
      <p:sp>
        <p:nvSpPr>
          <p:cNvPr id="10" name="Oval 9"/>
          <p:cNvSpPr/>
          <p:nvPr/>
        </p:nvSpPr>
        <p:spPr bwMode="auto">
          <a:xfrm>
            <a:off x="5804297" y="4875609"/>
            <a:ext cx="428625" cy="428625"/>
          </a:xfrm>
          <a:prstGeom prst="ellipse">
            <a:avLst/>
          </a:prstGeom>
          <a:solidFill>
            <a:srgbClr val="407AA6"/>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642915" fontAlgn="base">
              <a:spcBef>
                <a:spcPct val="0"/>
              </a:spcBef>
              <a:spcAft>
                <a:spcPct val="0"/>
              </a:spcAft>
            </a:pPr>
            <a:r>
              <a:rPr lang="en-US" sz="1700" dirty="0" smtClean="0">
                <a:solidFill>
                  <a:schemeClr val="bg1"/>
                </a:solidFill>
                <a:latin typeface="Gill Sans Light" charset="0"/>
                <a:ea typeface="ヒラギノ角ゴ ProN W3" charset="-128"/>
                <a:cs typeface="ヒラギノ角ゴ ProN W3" charset="-128"/>
                <a:sym typeface="Gill Sans Light" charset="0"/>
              </a:rPr>
              <a:t>2’’</a:t>
            </a:r>
          </a:p>
        </p:txBody>
      </p:sp>
      <p:cxnSp>
        <p:nvCxnSpPr>
          <p:cNvPr id="11" name="Straight Arrow Connector 10"/>
          <p:cNvCxnSpPr/>
          <p:nvPr/>
        </p:nvCxnSpPr>
        <p:spPr bwMode="auto">
          <a:xfrm rot="5400000">
            <a:off x="5724488" y="4580371"/>
            <a:ext cx="589359" cy="1117"/>
          </a:xfrm>
          <a:prstGeom prst="straightConnector1">
            <a:avLst/>
          </a:prstGeom>
          <a:solidFill>
            <a:srgbClr val="6C7472"/>
          </a:solidFill>
          <a:ln w="50800" cap="flat" cmpd="sng" algn="ctr">
            <a:solidFill>
              <a:srgbClr val="6C7472"/>
            </a:solidFill>
            <a:prstDash val="solid"/>
            <a:round/>
            <a:headEnd type="none" w="med" len="med"/>
            <a:tailEnd type="arrow"/>
          </a:ln>
          <a:effectLst/>
        </p:spPr>
      </p:cxnSp>
      <p:cxnSp>
        <p:nvCxnSpPr>
          <p:cNvPr id="12" name="Straight Arrow Connector 11"/>
          <p:cNvCxnSpPr>
            <a:stCxn id="6" idx="6"/>
            <a:endCxn id="15" idx="1"/>
          </p:cNvCxnSpPr>
          <p:nvPr/>
        </p:nvCxnSpPr>
        <p:spPr bwMode="auto">
          <a:xfrm>
            <a:off x="6232922" y="3053953"/>
            <a:ext cx="1402224" cy="866443"/>
          </a:xfrm>
          <a:prstGeom prst="straightConnector1">
            <a:avLst/>
          </a:prstGeom>
          <a:solidFill>
            <a:srgbClr val="6C7472"/>
          </a:solidFill>
          <a:ln w="50800" cap="flat" cmpd="sng" algn="ctr">
            <a:solidFill>
              <a:srgbClr val="6C7472"/>
            </a:solidFill>
            <a:prstDash val="solid"/>
            <a:round/>
            <a:headEnd type="none" w="med" len="med"/>
            <a:tailEnd type="arrow"/>
          </a:ln>
          <a:effectLst/>
        </p:spPr>
      </p:cxnSp>
      <p:cxnSp>
        <p:nvCxnSpPr>
          <p:cNvPr id="13" name="Straight Arrow Connector 12"/>
          <p:cNvCxnSpPr>
            <a:stCxn id="7" idx="6"/>
          </p:cNvCxnSpPr>
          <p:nvPr/>
        </p:nvCxnSpPr>
        <p:spPr bwMode="auto">
          <a:xfrm>
            <a:off x="6232922" y="4071937"/>
            <a:ext cx="1339453" cy="1117"/>
          </a:xfrm>
          <a:prstGeom prst="straightConnector1">
            <a:avLst/>
          </a:prstGeom>
          <a:solidFill>
            <a:srgbClr val="6C7472"/>
          </a:solidFill>
          <a:ln w="50800" cap="flat" cmpd="sng" algn="ctr">
            <a:solidFill>
              <a:srgbClr val="6C7472"/>
            </a:solidFill>
            <a:prstDash val="solid"/>
            <a:round/>
            <a:headEnd type="none" w="med" len="med"/>
            <a:tailEnd type="arrow"/>
          </a:ln>
          <a:effectLst/>
        </p:spPr>
      </p:cxnSp>
      <p:cxnSp>
        <p:nvCxnSpPr>
          <p:cNvPr id="14" name="Straight Arrow Connector 13"/>
          <p:cNvCxnSpPr>
            <a:stCxn id="10" idx="6"/>
            <a:endCxn id="15" idx="3"/>
          </p:cNvCxnSpPr>
          <p:nvPr/>
        </p:nvCxnSpPr>
        <p:spPr bwMode="auto">
          <a:xfrm flipV="1">
            <a:off x="6232922" y="4223479"/>
            <a:ext cx="1402224" cy="866443"/>
          </a:xfrm>
          <a:prstGeom prst="straightConnector1">
            <a:avLst/>
          </a:prstGeom>
          <a:solidFill>
            <a:srgbClr val="6C7472"/>
          </a:solidFill>
          <a:ln w="50800" cap="flat" cmpd="sng" algn="ctr">
            <a:solidFill>
              <a:srgbClr val="6C7472"/>
            </a:solidFill>
            <a:prstDash val="solid"/>
            <a:round/>
            <a:headEnd type="none" w="med" len="med"/>
            <a:tailEnd type="arrow"/>
          </a:ln>
          <a:effectLst/>
        </p:spPr>
      </p:cxnSp>
      <p:sp>
        <p:nvSpPr>
          <p:cNvPr id="15" name="Oval 14"/>
          <p:cNvSpPr/>
          <p:nvPr/>
        </p:nvSpPr>
        <p:spPr bwMode="auto">
          <a:xfrm>
            <a:off x="7572375" y="3857625"/>
            <a:ext cx="428625" cy="428625"/>
          </a:xfrm>
          <a:prstGeom prst="ellipse">
            <a:avLst/>
          </a:prstGeom>
          <a:solidFill>
            <a:srgbClr val="407AA6"/>
          </a:solidFill>
          <a:ln w="127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defTabSz="642915" fontAlgn="base">
              <a:spcBef>
                <a:spcPct val="0"/>
              </a:spcBef>
              <a:spcAft>
                <a:spcPct val="0"/>
              </a:spcAft>
            </a:pPr>
            <a:r>
              <a:rPr lang="en-US" sz="1700" dirty="0" smtClean="0">
                <a:solidFill>
                  <a:schemeClr val="bg1"/>
                </a:solidFill>
                <a:latin typeface="Gill Sans Light" charset="0"/>
                <a:ea typeface="ヒラギノ角ゴ ProN W3" charset="-128"/>
                <a:cs typeface="ヒラギノ角ゴ ProN W3" charset="-128"/>
                <a:sym typeface="Gill Sans Light" charset="0"/>
              </a:rPr>
              <a:t>3</a:t>
            </a:r>
          </a:p>
        </p:txBody>
      </p:sp>
      <p:pic>
        <p:nvPicPr>
          <p:cNvPr id="16" name="Picture 15" descr="latex-image-1.pdf"/>
          <p:cNvPicPr>
            <a:picLocks noChangeAspect="1"/>
          </p:cNvPicPr>
          <p:nvPr/>
        </p:nvPicPr>
        <p:blipFill>
          <a:blip r:embed="rId2" cstate="print"/>
          <a:stretch>
            <a:fillRect/>
          </a:stretch>
        </p:blipFill>
        <p:spPr>
          <a:xfrm>
            <a:off x="7116961" y="2357437"/>
            <a:ext cx="455414" cy="241102"/>
          </a:xfrm>
          <a:prstGeom prst="rect">
            <a:avLst/>
          </a:prstGeom>
        </p:spPr>
      </p:pic>
      <p:pic>
        <p:nvPicPr>
          <p:cNvPr id="19" name="Picture 18" descr="latex-image-1.pdf"/>
          <p:cNvPicPr>
            <a:picLocks noChangeAspect="1"/>
          </p:cNvPicPr>
          <p:nvPr/>
        </p:nvPicPr>
        <p:blipFill>
          <a:blip r:embed="rId3" cstate="print"/>
          <a:stretch>
            <a:fillRect/>
          </a:stretch>
        </p:blipFill>
        <p:spPr>
          <a:xfrm>
            <a:off x="7706320" y="3053953"/>
            <a:ext cx="455414" cy="241102"/>
          </a:xfrm>
          <a:prstGeom prst="rect">
            <a:avLst/>
          </a:prstGeom>
        </p:spPr>
      </p:pic>
      <p:pic>
        <p:nvPicPr>
          <p:cNvPr id="27" name="Picture 26" descr="latex-image-1.pdf"/>
          <p:cNvPicPr>
            <a:picLocks noChangeAspect="1"/>
          </p:cNvPicPr>
          <p:nvPr/>
        </p:nvPicPr>
        <p:blipFill>
          <a:blip r:embed="rId4" cstate="print"/>
          <a:stretch>
            <a:fillRect/>
          </a:stretch>
        </p:blipFill>
        <p:spPr>
          <a:xfrm>
            <a:off x="714375" y="2080617"/>
            <a:ext cx="1759148" cy="375047"/>
          </a:xfrm>
          <a:prstGeom prst="rect">
            <a:avLst/>
          </a:prstGeom>
        </p:spPr>
      </p:pic>
      <p:pic>
        <p:nvPicPr>
          <p:cNvPr id="28" name="Picture 27" descr="latex-image-1.pdf"/>
          <p:cNvPicPr>
            <a:picLocks noChangeAspect="1"/>
          </p:cNvPicPr>
          <p:nvPr/>
        </p:nvPicPr>
        <p:blipFill>
          <a:blip r:embed="rId5" cstate="print"/>
          <a:stretch>
            <a:fillRect/>
          </a:stretch>
        </p:blipFill>
        <p:spPr>
          <a:xfrm>
            <a:off x="714375" y="2643187"/>
            <a:ext cx="1848445" cy="410766"/>
          </a:xfrm>
          <a:prstGeom prst="rect">
            <a:avLst/>
          </a:prstGeom>
        </p:spPr>
      </p:pic>
      <p:pic>
        <p:nvPicPr>
          <p:cNvPr id="29" name="Picture 28" descr="latex-image-1.pdf"/>
          <p:cNvPicPr>
            <a:picLocks noChangeAspect="1"/>
          </p:cNvPicPr>
          <p:nvPr/>
        </p:nvPicPr>
        <p:blipFill>
          <a:blip r:embed="rId6" cstate="print"/>
          <a:stretch>
            <a:fillRect/>
          </a:stretch>
        </p:blipFill>
        <p:spPr>
          <a:xfrm>
            <a:off x="714375" y="4330898"/>
            <a:ext cx="2473523" cy="437555"/>
          </a:xfrm>
          <a:prstGeom prst="rect">
            <a:avLst/>
          </a:prstGeom>
        </p:spPr>
      </p:pic>
      <p:pic>
        <p:nvPicPr>
          <p:cNvPr id="30" name="Picture 29" descr="latex-image-1.pdf"/>
          <p:cNvPicPr>
            <a:picLocks noChangeAspect="1"/>
          </p:cNvPicPr>
          <p:nvPr/>
        </p:nvPicPr>
        <p:blipFill>
          <a:blip r:embed="rId7" cstate="print"/>
          <a:stretch>
            <a:fillRect/>
          </a:stretch>
        </p:blipFill>
        <p:spPr>
          <a:xfrm>
            <a:off x="714375" y="3795117"/>
            <a:ext cx="3509367" cy="446484"/>
          </a:xfrm>
          <a:prstGeom prst="rect">
            <a:avLst/>
          </a:prstGeom>
        </p:spPr>
      </p:pic>
      <p:pic>
        <p:nvPicPr>
          <p:cNvPr id="31" name="Picture 30" descr="latex-image-1.pdf"/>
          <p:cNvPicPr>
            <a:picLocks noChangeAspect="1"/>
          </p:cNvPicPr>
          <p:nvPr/>
        </p:nvPicPr>
        <p:blipFill>
          <a:blip r:embed="rId8" cstate="print"/>
          <a:stretch>
            <a:fillRect/>
          </a:stretch>
        </p:blipFill>
        <p:spPr>
          <a:xfrm>
            <a:off x="732234" y="5715000"/>
            <a:ext cx="3000375" cy="419695"/>
          </a:xfrm>
          <a:prstGeom prst="rect">
            <a:avLst/>
          </a:prstGeom>
        </p:spPr>
      </p:pic>
      <p:pic>
        <p:nvPicPr>
          <p:cNvPr id="32" name="Picture 31" descr="latex-image-1.pdf"/>
          <p:cNvPicPr>
            <a:picLocks noChangeAspect="1"/>
          </p:cNvPicPr>
          <p:nvPr/>
        </p:nvPicPr>
        <p:blipFill>
          <a:blip r:embed="rId9" cstate="print"/>
          <a:stretch>
            <a:fillRect/>
          </a:stretch>
        </p:blipFill>
        <p:spPr>
          <a:xfrm>
            <a:off x="732234" y="5241727"/>
            <a:ext cx="4205883" cy="339328"/>
          </a:xfrm>
          <a:prstGeom prst="rect">
            <a:avLst/>
          </a:prstGeom>
        </p:spPr>
      </p:pic>
      <p:pic>
        <p:nvPicPr>
          <p:cNvPr id="34" name="Picture 33" descr="latex-image-1.pdf"/>
          <p:cNvPicPr>
            <a:picLocks noChangeAspect="1"/>
          </p:cNvPicPr>
          <p:nvPr/>
        </p:nvPicPr>
        <p:blipFill>
          <a:blip r:embed="rId10" cstate="print"/>
          <a:stretch>
            <a:fillRect/>
          </a:stretch>
        </p:blipFill>
        <p:spPr>
          <a:xfrm>
            <a:off x="6045398" y="2330648"/>
            <a:ext cx="1026914" cy="294680"/>
          </a:xfrm>
          <a:prstGeom prst="rect">
            <a:avLst/>
          </a:prstGeom>
        </p:spPr>
      </p:pic>
      <p:pic>
        <p:nvPicPr>
          <p:cNvPr id="36" name="Picture 35" descr="latex-image-1.pdf"/>
          <p:cNvPicPr>
            <a:picLocks noChangeAspect="1"/>
          </p:cNvPicPr>
          <p:nvPr/>
        </p:nvPicPr>
        <p:blipFill>
          <a:blip r:embed="rId11" cstate="print"/>
          <a:stretch>
            <a:fillRect/>
          </a:stretch>
        </p:blipFill>
        <p:spPr>
          <a:xfrm>
            <a:off x="6661547" y="3000375"/>
            <a:ext cx="1026914" cy="294680"/>
          </a:xfrm>
          <a:prstGeom prst="rect">
            <a:avLst/>
          </a:prstGeom>
        </p:spPr>
      </p:pic>
      <p:pic>
        <p:nvPicPr>
          <p:cNvPr id="39" name="Picture 38" descr="latex-image-1.pdf"/>
          <p:cNvPicPr>
            <a:picLocks noChangeAspect="1"/>
          </p:cNvPicPr>
          <p:nvPr/>
        </p:nvPicPr>
        <p:blipFill>
          <a:blip r:embed="rId12" cstate="print"/>
          <a:stretch>
            <a:fillRect/>
          </a:stretch>
        </p:blipFill>
        <p:spPr>
          <a:xfrm>
            <a:off x="6661547" y="3911203"/>
            <a:ext cx="285750" cy="44648"/>
          </a:xfrm>
          <a:prstGeom prst="rect">
            <a:avLst/>
          </a:prstGeom>
        </p:spPr>
      </p:pic>
      <p:pic>
        <p:nvPicPr>
          <p:cNvPr id="40" name="Picture 39" descr="latex-image-1.pdf"/>
          <p:cNvPicPr>
            <a:picLocks noChangeAspect="1"/>
          </p:cNvPicPr>
          <p:nvPr/>
        </p:nvPicPr>
        <p:blipFill>
          <a:blip r:embed="rId12" cstate="print"/>
          <a:stretch>
            <a:fillRect/>
          </a:stretch>
        </p:blipFill>
        <p:spPr>
          <a:xfrm>
            <a:off x="5482828" y="4554141"/>
            <a:ext cx="285750" cy="44648"/>
          </a:xfrm>
          <a:prstGeom prst="rect">
            <a:avLst/>
          </a:prstGeom>
        </p:spPr>
      </p:pic>
      <p:sp>
        <p:nvSpPr>
          <p:cNvPr id="42" name="Lightning Bolt 41"/>
          <p:cNvSpPr/>
          <p:nvPr/>
        </p:nvSpPr>
        <p:spPr bwMode="auto">
          <a:xfrm>
            <a:off x="178594" y="3696891"/>
            <a:ext cx="482203" cy="535781"/>
          </a:xfrm>
          <a:prstGeom prst="lightningBolt">
            <a:avLst/>
          </a:prstGeom>
          <a:solidFill>
            <a:srgbClr val="FF8000"/>
          </a:solidFill>
          <a:ln w="127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endParaRPr lang="en-US" sz="3000" dirty="0">
              <a:solidFill>
                <a:srgbClr val="FF8000"/>
              </a:solidFill>
              <a:latin typeface="Gill Sans Light" charset="0"/>
              <a:ea typeface="ヒラギノ角ゴ ProN W3" charset="-128"/>
              <a:cs typeface="ヒラギノ角ゴ ProN W3" charset="-128"/>
              <a:sym typeface="Gill Sans Light" charset="0"/>
            </a:endParaRPr>
          </a:p>
        </p:txBody>
      </p:sp>
      <p:sp>
        <p:nvSpPr>
          <p:cNvPr id="43" name="Lightning Bolt 42"/>
          <p:cNvSpPr/>
          <p:nvPr/>
        </p:nvSpPr>
        <p:spPr bwMode="auto">
          <a:xfrm>
            <a:off x="125016" y="2143125"/>
            <a:ext cx="482203" cy="535781"/>
          </a:xfrm>
          <a:prstGeom prst="lightningBolt">
            <a:avLst/>
          </a:prstGeom>
          <a:solidFill>
            <a:srgbClr val="FF8000"/>
          </a:solidFill>
          <a:ln w="127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endParaRPr lang="en-US" sz="3000" dirty="0">
              <a:solidFill>
                <a:srgbClr val="FF8000"/>
              </a:solidFill>
              <a:latin typeface="Gill Sans Light" charset="0"/>
              <a:ea typeface="ヒラギノ角ゴ ProN W3" charset="-128"/>
              <a:cs typeface="ヒラギノ角ゴ ProN W3" charset="-128"/>
              <a:sym typeface="Gill Sans Light" charset="0"/>
            </a:endParaRPr>
          </a:p>
        </p:txBody>
      </p:sp>
      <p:pic>
        <p:nvPicPr>
          <p:cNvPr id="45" name="Picture 44" descr="latex-image-1.pdf"/>
          <p:cNvPicPr>
            <a:picLocks noChangeAspect="1"/>
          </p:cNvPicPr>
          <p:nvPr/>
        </p:nvPicPr>
        <p:blipFill>
          <a:blip r:embed="rId13" cstate="print"/>
          <a:stretch>
            <a:fillRect/>
          </a:stretch>
        </p:blipFill>
        <p:spPr>
          <a:xfrm>
            <a:off x="714375" y="2625328"/>
            <a:ext cx="3768328" cy="446484"/>
          </a:xfrm>
          <a:prstGeom prst="rect">
            <a:avLst/>
          </a:prstGeom>
        </p:spPr>
      </p:pic>
      <p:pic>
        <p:nvPicPr>
          <p:cNvPr id="46" name="Picture 45" descr="latex-image-1.pdf"/>
          <p:cNvPicPr>
            <a:picLocks noChangeAspect="1"/>
          </p:cNvPicPr>
          <p:nvPr/>
        </p:nvPicPr>
        <p:blipFill>
          <a:blip r:embed="rId14" cstate="print"/>
          <a:stretch>
            <a:fillRect/>
          </a:stretch>
        </p:blipFill>
        <p:spPr>
          <a:xfrm>
            <a:off x="714375" y="4286250"/>
            <a:ext cx="4241602" cy="464344"/>
          </a:xfrm>
          <a:prstGeom prst="rect">
            <a:avLst/>
          </a:prstGeom>
        </p:spPr>
      </p:pic>
      <p:pic>
        <p:nvPicPr>
          <p:cNvPr id="47" name="Picture 46" descr="latex-image-1.pdf"/>
          <p:cNvPicPr>
            <a:picLocks noChangeAspect="1"/>
          </p:cNvPicPr>
          <p:nvPr/>
        </p:nvPicPr>
        <p:blipFill>
          <a:blip r:embed="rId12" cstate="print"/>
          <a:stretch>
            <a:fillRect/>
          </a:stretch>
        </p:blipFill>
        <p:spPr>
          <a:xfrm>
            <a:off x="5482828" y="3482578"/>
            <a:ext cx="285750" cy="44648"/>
          </a:xfrm>
          <a:prstGeom prst="rect">
            <a:avLst/>
          </a:prstGeom>
        </p:spPr>
      </p:pic>
      <p:pic>
        <p:nvPicPr>
          <p:cNvPr id="50" name="Picture 49" descr="latex-image-1.pdf"/>
          <p:cNvPicPr>
            <a:picLocks noChangeAspect="1"/>
          </p:cNvPicPr>
          <p:nvPr/>
        </p:nvPicPr>
        <p:blipFill>
          <a:blip r:embed="rId15" cstate="print"/>
          <a:stretch>
            <a:fillRect/>
          </a:stretch>
        </p:blipFill>
        <p:spPr>
          <a:xfrm>
            <a:off x="8001000" y="4768453"/>
            <a:ext cx="616148" cy="241102"/>
          </a:xfrm>
          <a:prstGeom prst="rect">
            <a:avLst/>
          </a:prstGeom>
        </p:spPr>
      </p:pic>
      <p:pic>
        <p:nvPicPr>
          <p:cNvPr id="51" name="Picture 50" descr="latex-image-1.pdf"/>
          <p:cNvPicPr>
            <a:picLocks noChangeAspect="1"/>
          </p:cNvPicPr>
          <p:nvPr/>
        </p:nvPicPr>
        <p:blipFill>
          <a:blip r:embed="rId16" cstate="print"/>
          <a:stretch>
            <a:fillRect/>
          </a:stretch>
        </p:blipFill>
        <p:spPr>
          <a:xfrm>
            <a:off x="6822281" y="4714875"/>
            <a:ext cx="1160859" cy="294680"/>
          </a:xfrm>
          <a:prstGeom prst="rect">
            <a:avLst/>
          </a:prstGeom>
        </p:spPr>
      </p:pic>
      <p:pic>
        <p:nvPicPr>
          <p:cNvPr id="41" name="Picture 40" descr="latex-image-1.pdf"/>
          <p:cNvPicPr>
            <a:picLocks noChangeAspect="1"/>
          </p:cNvPicPr>
          <p:nvPr/>
        </p:nvPicPr>
        <p:blipFill>
          <a:blip r:embed="rId17" cstate="print"/>
          <a:stretch>
            <a:fillRect/>
          </a:stretch>
        </p:blipFill>
        <p:spPr>
          <a:xfrm>
            <a:off x="5429250" y="1875235"/>
            <a:ext cx="241102" cy="276820"/>
          </a:xfrm>
          <a:prstGeom prst="rect">
            <a:avLst/>
          </a:prstGeom>
        </p:spPr>
      </p:pic>
      <p:pic>
        <p:nvPicPr>
          <p:cNvPr id="44" name="Picture 43" descr="latex-image-1.pdf"/>
          <p:cNvPicPr>
            <a:picLocks noChangeAspect="1"/>
          </p:cNvPicPr>
          <p:nvPr/>
        </p:nvPicPr>
        <p:blipFill>
          <a:blip r:embed="rId18" cstate="print"/>
          <a:stretch>
            <a:fillRect/>
          </a:stretch>
        </p:blipFill>
        <p:spPr>
          <a:xfrm>
            <a:off x="5429250" y="2893219"/>
            <a:ext cx="250031" cy="276820"/>
          </a:xfrm>
          <a:prstGeom prst="rect">
            <a:avLst/>
          </a:prstGeom>
        </p:spPr>
      </p:pic>
      <p:pic>
        <p:nvPicPr>
          <p:cNvPr id="48" name="Picture 47" descr="latex-image-1.pdf"/>
          <p:cNvPicPr>
            <a:picLocks noChangeAspect="1"/>
          </p:cNvPicPr>
          <p:nvPr/>
        </p:nvPicPr>
        <p:blipFill>
          <a:blip r:embed="rId19" cstate="print"/>
          <a:stretch>
            <a:fillRect/>
          </a:stretch>
        </p:blipFill>
        <p:spPr>
          <a:xfrm>
            <a:off x="5420321" y="3911203"/>
            <a:ext cx="330398" cy="276820"/>
          </a:xfrm>
          <a:prstGeom prst="rect">
            <a:avLst/>
          </a:prstGeom>
        </p:spPr>
      </p:pic>
      <p:pic>
        <p:nvPicPr>
          <p:cNvPr id="49" name="Picture 48" descr="latex-image-1.pdf"/>
          <p:cNvPicPr>
            <a:picLocks noChangeAspect="1"/>
          </p:cNvPicPr>
          <p:nvPr/>
        </p:nvPicPr>
        <p:blipFill>
          <a:blip r:embed="rId20" cstate="print"/>
          <a:stretch>
            <a:fillRect/>
          </a:stretch>
        </p:blipFill>
        <p:spPr>
          <a:xfrm>
            <a:off x="5375672" y="4929188"/>
            <a:ext cx="392906" cy="276820"/>
          </a:xfrm>
          <a:prstGeom prst="rect">
            <a:avLst/>
          </a:prstGeom>
        </p:spPr>
      </p:pic>
      <p:pic>
        <p:nvPicPr>
          <p:cNvPr id="52" name="Picture 51" descr="latex-image-1.pdf"/>
          <p:cNvPicPr>
            <a:picLocks noChangeAspect="1"/>
          </p:cNvPicPr>
          <p:nvPr/>
        </p:nvPicPr>
        <p:blipFill>
          <a:blip r:embed="rId21" cstate="print"/>
          <a:stretch>
            <a:fillRect/>
          </a:stretch>
        </p:blipFill>
        <p:spPr>
          <a:xfrm>
            <a:off x="7893844" y="3589735"/>
            <a:ext cx="250031" cy="276820"/>
          </a:xfrm>
          <a:prstGeom prst="rect">
            <a:avLst/>
          </a:prstGeom>
        </p:spPr>
      </p:pic>
      <p:sp>
        <p:nvSpPr>
          <p:cNvPr id="53" name="Rectangle 52"/>
          <p:cNvSpPr/>
          <p:nvPr/>
        </p:nvSpPr>
        <p:spPr bwMode="auto">
          <a:xfrm>
            <a:off x="1625203" y="2571750"/>
            <a:ext cx="1339453" cy="535781"/>
          </a:xfrm>
          <a:prstGeom prst="rect">
            <a:avLst/>
          </a:prstGeom>
          <a:noFill/>
          <a:ln w="38100" cap="flat" cmpd="sng" algn="ctr">
            <a:solidFill>
              <a:srgbClr val="407AA6"/>
            </a:solid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endParaRPr lang="en-US" sz="3000" dirty="0">
              <a:solidFill>
                <a:srgbClr val="414141"/>
              </a:solidFill>
              <a:latin typeface="Gill Sans Light" charset="0"/>
              <a:ea typeface="ヒラギノ角ゴ ProN W3" charset="-128"/>
              <a:cs typeface="ヒラギノ角ゴ ProN W3" charset="-128"/>
              <a:sym typeface="Gill Sans Light" charset="0"/>
            </a:endParaRPr>
          </a:p>
        </p:txBody>
      </p:sp>
      <p:sp>
        <p:nvSpPr>
          <p:cNvPr id="54" name="Rectangle 53"/>
          <p:cNvSpPr/>
          <p:nvPr/>
        </p:nvSpPr>
        <p:spPr bwMode="auto">
          <a:xfrm>
            <a:off x="1518047" y="4232672"/>
            <a:ext cx="1339453" cy="535781"/>
          </a:xfrm>
          <a:prstGeom prst="rect">
            <a:avLst/>
          </a:prstGeom>
          <a:noFill/>
          <a:ln w="38100" cap="flat" cmpd="sng" algn="ctr">
            <a:solidFill>
              <a:srgbClr val="407AA6"/>
            </a:solid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endParaRPr lang="en-US" sz="3000" dirty="0">
              <a:solidFill>
                <a:srgbClr val="414141"/>
              </a:solidFill>
              <a:latin typeface="Gill Sans Light" charset="0"/>
              <a:ea typeface="ヒラギノ角ゴ ProN W3" charset="-128"/>
              <a:cs typeface="ヒラギノ角ゴ ProN W3" charset="-128"/>
              <a:sym typeface="Gill Sans Light"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000"/>
                                        <p:tgtEl>
                                          <p:spTgt spid="45"/>
                                        </p:tgtEl>
                                      </p:cBhvr>
                                    </p:animEffect>
                                  </p:childTnLst>
                                </p:cTn>
                              </p:par>
                              <p:par>
                                <p:cTn id="8" presetID="10" presetClass="entr" presetSubtype="0" fill="hold" nodeType="withEffect">
                                  <p:stCondLst>
                                    <p:cond delay="0"/>
                                  </p:stCondLst>
                                  <p:childTnLst>
                                    <p:set>
                                      <p:cBhvr>
                                        <p:cTn id="9" dur="1" fill="hold">
                                          <p:stCondLst>
                                            <p:cond delay="0"/>
                                          </p:stCondLst>
                                        </p:cTn>
                                        <p:tgtEl>
                                          <p:spTgt spid="46"/>
                                        </p:tgtEl>
                                        <p:attrNameLst>
                                          <p:attrName>style.visibility</p:attrName>
                                        </p:attrNameLst>
                                      </p:cBhvr>
                                      <p:to>
                                        <p:strVal val="visible"/>
                                      </p:to>
                                    </p:set>
                                    <p:animEffect transition="in" filter="fade">
                                      <p:cBhvr>
                                        <p:cTn id="10" dur="1000"/>
                                        <p:tgtEl>
                                          <p:spTgt spid="46"/>
                                        </p:tgtEl>
                                      </p:cBhvr>
                                    </p:animEffect>
                                  </p:childTnLst>
                                </p:cTn>
                              </p:par>
                              <p:par>
                                <p:cTn id="11" presetID="9" presetClass="exit" presetSubtype="0" fill="hold" nodeType="withEffect">
                                  <p:stCondLst>
                                    <p:cond delay="0"/>
                                  </p:stCondLst>
                                  <p:childTnLst>
                                    <p:animEffect transition="out" filter="dissolve">
                                      <p:cBhvr>
                                        <p:cTn id="12" dur="1000"/>
                                        <p:tgtEl>
                                          <p:spTgt spid="29"/>
                                        </p:tgtEl>
                                      </p:cBhvr>
                                    </p:animEffect>
                                    <p:set>
                                      <p:cBhvr>
                                        <p:cTn id="13" dur="1" fill="hold">
                                          <p:stCondLst>
                                            <p:cond delay="999"/>
                                          </p:stCondLst>
                                        </p:cTn>
                                        <p:tgtEl>
                                          <p:spTgt spid="29"/>
                                        </p:tgtEl>
                                        <p:attrNameLst>
                                          <p:attrName>style.visibility</p:attrName>
                                        </p:attrNameLst>
                                      </p:cBhvr>
                                      <p:to>
                                        <p:strVal val="hidden"/>
                                      </p:to>
                                    </p:set>
                                  </p:childTnLst>
                                </p:cTn>
                              </p:par>
                              <p:par>
                                <p:cTn id="14" presetID="9" presetClass="exit" presetSubtype="0" fill="hold" nodeType="withEffect">
                                  <p:stCondLst>
                                    <p:cond delay="0"/>
                                  </p:stCondLst>
                                  <p:childTnLst>
                                    <p:animEffect transition="out" filter="dissolve">
                                      <p:cBhvr>
                                        <p:cTn id="15" dur="1000"/>
                                        <p:tgtEl>
                                          <p:spTgt spid="28"/>
                                        </p:tgtEl>
                                      </p:cBhvr>
                                    </p:animEffect>
                                    <p:set>
                                      <p:cBhvr>
                                        <p:cTn id="16" dur="1" fill="hold">
                                          <p:stCondLst>
                                            <p:cond delay="999"/>
                                          </p:stCondLst>
                                        </p:cTn>
                                        <p:tgtEl>
                                          <p:spTgt spid="28"/>
                                        </p:tgtEl>
                                        <p:attrNameLst>
                                          <p:attrName>style.visibility</p:attrName>
                                        </p:attrNameLst>
                                      </p:cBhvr>
                                      <p:to>
                                        <p:strVal val="hidden"/>
                                      </p:to>
                                    </p:set>
                                  </p:childTnLst>
                                </p:cTn>
                              </p:par>
                              <p:par>
                                <p:cTn id="17" presetID="10" presetClass="entr" presetSubtype="0"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fade">
                                      <p:cBhvr>
                                        <p:cTn id="19" dur="1000"/>
                                        <p:tgtEl>
                                          <p:spTgt spid="4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fade">
                                      <p:cBhvr>
                                        <p:cTn id="22" dur="1000"/>
                                        <p:tgtEl>
                                          <p:spTgt spid="42"/>
                                        </p:tgtEl>
                                      </p:cBhvr>
                                    </p:animEffect>
                                  </p:childTnLst>
                                </p:cTn>
                              </p:par>
                              <p:par>
                                <p:cTn id="23" presetID="1" presetClass="entr" presetSubtype="0" fill="hold" grpId="0" nodeType="withEffect">
                                  <p:stCondLst>
                                    <p:cond delay="0"/>
                                  </p:stCondLst>
                                  <p:childTnLst>
                                    <p:set>
                                      <p:cBhvr>
                                        <p:cTn id="24" dur="1" fill="hold">
                                          <p:stCondLst>
                                            <p:cond delay="0"/>
                                          </p:stCondLst>
                                        </p:cTn>
                                        <p:tgtEl>
                                          <p:spTgt spid="5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nimBg="1"/>
      <p:bldP spid="43" grpId="0" animBg="1"/>
      <p:bldP spid="53" grpId="0" animBg="1"/>
      <p:bldP spid="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4294967295"/>
          </p:nvPr>
        </p:nvSpPr>
        <p:spPr>
          <a:xfrm>
            <a:off x="533400" y="228600"/>
            <a:ext cx="8153400" cy="5943600"/>
          </a:xfrm>
        </p:spPr>
        <p:txBody>
          <a:bodyPr>
            <a:noAutofit/>
          </a:bodyPr>
          <a:lstStyle/>
          <a:p>
            <a:pPr>
              <a:spcAft>
                <a:spcPts val="1080"/>
              </a:spcAft>
            </a:pPr>
            <a:r>
              <a:rPr lang="en-US" sz="1600" dirty="0"/>
              <a:t>Copyright 2013 Carnegie Mellon </a:t>
            </a:r>
            <a:r>
              <a:rPr lang="en-US" sz="1600" dirty="0" smtClean="0"/>
              <a:t>University</a:t>
            </a:r>
            <a:endParaRPr lang="en-US" sz="1600" dirty="0"/>
          </a:p>
          <a:p>
            <a:pPr>
              <a:spcAft>
                <a:spcPts val="1080"/>
              </a:spcAft>
            </a:pPr>
            <a:r>
              <a:rPr lang="en-US" sz="1600" dirty="0" smtClean="0"/>
              <a:t>This </a:t>
            </a:r>
            <a:r>
              <a:rPr lang="en-US" sz="1600" dirty="0"/>
              <a:t>material is based upon work funded and supported by the Department of Defense under Contract No. FA8721-05-C-0003 with Carnegie Mellon University for the operation of the Software Engineering Institute, a federally funded research and development center</a:t>
            </a:r>
            <a:r>
              <a:rPr lang="en-US" sz="1600" dirty="0" smtClean="0"/>
              <a:t>.</a:t>
            </a:r>
            <a:endParaRPr lang="en-US" sz="1600" dirty="0"/>
          </a:p>
          <a:p>
            <a:pPr>
              <a:spcAft>
                <a:spcPts val="1080"/>
              </a:spcAft>
            </a:pPr>
            <a:r>
              <a:rPr lang="en-US" sz="1600" dirty="0" smtClean="0"/>
              <a:t>Any </a:t>
            </a:r>
            <a:r>
              <a:rPr lang="en-US" sz="1600" dirty="0"/>
              <a:t>opinions, findings and conclusions or recommendations expressed in this material are those of the author(s) and do not necessarily reflect the views of the United States Department of Defense. </a:t>
            </a:r>
            <a:endParaRPr lang="en-US" sz="1600" dirty="0" smtClean="0"/>
          </a:p>
          <a:p>
            <a:pPr>
              <a:spcAft>
                <a:spcPts val="1080"/>
              </a:spcAft>
            </a:pPr>
            <a:r>
              <a:rPr lang="en-US" sz="1600" dirty="0" smtClean="0"/>
              <a:t>NO </a:t>
            </a:r>
            <a:r>
              <a:rPr lang="en-US" sz="1600" dirty="0"/>
              <a:t>WARRANTY. THIS CARNEGIE MELLON UNIVERSITY AND SOFTWARE ENGINEERING INSTITUTE MATERIAL IS FURNISHED ON AN </a:t>
            </a:r>
            <a:r>
              <a:rPr lang="en-US" sz="1600" dirty="0" smtClean="0"/>
              <a:t>AS</a:t>
            </a:r>
            <a:r>
              <a:rPr lang="en-US" sz="1600" dirty="0"/>
              <a:t>-</a:t>
            </a:r>
            <a:r>
              <a:rPr lang="en-US" sz="1600" dirty="0" smtClean="0"/>
              <a:t>IS BASIS</a:t>
            </a:r>
            <a:r>
              <a:rPr lang="en-US" sz="1600" dirty="0"/>
              <a:t>. CARNEGIE MELLON UNIVERSITY MAKES NO WARRANTIES OF ANY KIND, EITHER EXPRESSED OR IMPLIED, AS TO ANY MATTER INCLUDING, BUT NOT LIMITED TO, WARRANTY OF FITNESS FOR PURPOSE OR MERCHANTABILITY, EXCLUSIVITY, OR RESULTS OBTAINED FROM USE OF THE MATERIAL. CARNEGIE MELLON UNIVERSITY DOES NOT MAKE ANY WARRANTY OF ANY KIND WITH RESPECT TO FREEDOM FROM PATENT, TRADEMARK, OR COPYRIGHT INFRINGEMENT</a:t>
            </a:r>
            <a:r>
              <a:rPr lang="en-US" sz="1600" dirty="0" smtClean="0"/>
              <a:t>.</a:t>
            </a:r>
          </a:p>
          <a:p>
            <a:pPr>
              <a:spcAft>
                <a:spcPts val="1080"/>
              </a:spcAft>
            </a:pPr>
            <a:r>
              <a:rPr lang="en-US" sz="1600" dirty="0" smtClean="0"/>
              <a:t>This </a:t>
            </a:r>
            <a:r>
              <a:rPr lang="en-US" sz="1600" dirty="0"/>
              <a:t>material has been approved for public release and unlimited distribution. This material may be reproduced in its entirety, without modification, and freely distributed in written or electronic form without requesting formal permission. Permission is required for any other use. Requests for permission should be directed to the Software Engineering Institute at </a:t>
            </a:r>
            <a:r>
              <a:rPr lang="en-US" sz="1600" dirty="0" err="1">
                <a:hlinkClick r:id="rId3"/>
              </a:rPr>
              <a:t>permission@sei.cmu.edu</a:t>
            </a:r>
            <a:r>
              <a:rPr lang="en-US" sz="1600" dirty="0"/>
              <a:t>.</a:t>
            </a:r>
          </a:p>
          <a:p>
            <a:pPr>
              <a:spcAft>
                <a:spcPts val="1080"/>
              </a:spcAft>
            </a:pPr>
            <a:endParaRPr lang="en-US" sz="1600" dirty="0"/>
          </a:p>
          <a:p>
            <a:pPr>
              <a:spcAft>
                <a:spcPts val="1080"/>
              </a:spcAft>
            </a:pPr>
            <a:r>
              <a:rPr lang="en-US" sz="1600" dirty="0"/>
              <a:t> DM-0000450</a:t>
            </a:r>
          </a:p>
        </p:txBody>
      </p:sp>
    </p:spTree>
    <p:extLst>
      <p:ext uri="{BB962C8B-B14F-4D97-AF65-F5344CB8AC3E}">
        <p14:creationId xmlns:p14="http://schemas.microsoft.com/office/powerpoint/2010/main" val="368077887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Refinement: Strengthening</a:t>
            </a:r>
            <a:endParaRPr lang="en-US" dirty="0"/>
          </a:p>
        </p:txBody>
      </p:sp>
      <p:sp>
        <p:nvSpPr>
          <p:cNvPr id="6" name="Oval 5"/>
          <p:cNvSpPr/>
          <p:nvPr/>
        </p:nvSpPr>
        <p:spPr bwMode="auto">
          <a:xfrm>
            <a:off x="5361979" y="891778"/>
            <a:ext cx="428625" cy="428625"/>
          </a:xfrm>
          <a:prstGeom prst="ellipse">
            <a:avLst/>
          </a:prstGeom>
          <a:gradFill flip="none" rotWithShape="1">
            <a:gsLst>
              <a:gs pos="48000">
                <a:srgbClr val="407AA6"/>
              </a:gs>
              <a:gs pos="52000">
                <a:srgbClr val="FF8000"/>
              </a:gs>
            </a:gsLst>
            <a:lin ang="0" scaled="1"/>
            <a:tileRect/>
          </a:gradFill>
          <a:ln w="127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r>
              <a:rPr lang="en-US" sz="1400" dirty="0" smtClean="0">
                <a:solidFill>
                  <a:schemeClr val="bg1"/>
                </a:solidFill>
                <a:latin typeface="Gill Sans Light" charset="0"/>
                <a:ea typeface="ヒラギノ角ゴ ProN W3" charset="-128"/>
                <a:cs typeface="ヒラギノ角ゴ ProN W3" charset="-128"/>
                <a:sym typeface="Gill Sans Light" charset="0"/>
              </a:rPr>
              <a:t>1</a:t>
            </a:r>
            <a:endParaRPr lang="en-US" sz="1400" dirty="0">
              <a:solidFill>
                <a:schemeClr val="bg1"/>
              </a:solidFill>
              <a:latin typeface="Gill Sans Light" charset="0"/>
              <a:ea typeface="ヒラギノ角ゴ ProN W3" charset="-128"/>
              <a:cs typeface="ヒラギノ角ゴ ProN W3" charset="-128"/>
              <a:sym typeface="Gill Sans Light" charset="0"/>
            </a:endParaRPr>
          </a:p>
        </p:txBody>
      </p:sp>
      <p:sp>
        <p:nvSpPr>
          <p:cNvPr id="7" name="Oval 6"/>
          <p:cNvSpPr/>
          <p:nvPr/>
        </p:nvSpPr>
        <p:spPr bwMode="auto">
          <a:xfrm>
            <a:off x="5361979" y="1909763"/>
            <a:ext cx="428625" cy="428625"/>
          </a:xfrm>
          <a:prstGeom prst="ellipse">
            <a:avLst/>
          </a:prstGeom>
          <a:gradFill flip="none" rotWithShape="1">
            <a:gsLst>
              <a:gs pos="48000">
                <a:srgbClr val="407AA6"/>
              </a:gs>
              <a:gs pos="52000">
                <a:srgbClr val="FF8000"/>
              </a:gs>
            </a:gsLst>
            <a:lin ang="0" scaled="1"/>
            <a:tileRect/>
          </a:gradFill>
          <a:ln w="127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r>
              <a:rPr lang="en-US" sz="1400" dirty="0" smtClean="0">
                <a:solidFill>
                  <a:schemeClr val="bg1"/>
                </a:solidFill>
              </a:rPr>
              <a:t>2</a:t>
            </a:r>
            <a:endParaRPr lang="en-US" sz="1400" dirty="0">
              <a:solidFill>
                <a:schemeClr val="bg1"/>
              </a:solidFill>
              <a:latin typeface="Gill Sans Light" charset="0"/>
              <a:ea typeface="ヒラギノ角ゴ ProN W3" charset="-128"/>
              <a:cs typeface="ヒラギノ角ゴ ProN W3" charset="-128"/>
              <a:sym typeface="Gill Sans Light" charset="0"/>
            </a:endParaRPr>
          </a:p>
        </p:txBody>
      </p:sp>
      <p:sp>
        <p:nvSpPr>
          <p:cNvPr id="8" name="Oval 7"/>
          <p:cNvSpPr/>
          <p:nvPr/>
        </p:nvSpPr>
        <p:spPr bwMode="auto">
          <a:xfrm>
            <a:off x="5361979" y="2927747"/>
            <a:ext cx="428625" cy="428625"/>
          </a:xfrm>
          <a:prstGeom prst="ellipse">
            <a:avLst/>
          </a:prstGeom>
          <a:gradFill flip="none" rotWithShape="1">
            <a:gsLst>
              <a:gs pos="48000">
                <a:srgbClr val="407AA6"/>
              </a:gs>
              <a:gs pos="52000">
                <a:srgbClr val="FF8000"/>
              </a:gs>
            </a:gsLst>
            <a:lin ang="0" scaled="1"/>
            <a:tileRect/>
          </a:gradFill>
          <a:ln w="127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r>
              <a:rPr lang="en-US" sz="1400" dirty="0" smtClean="0">
                <a:solidFill>
                  <a:schemeClr val="bg1"/>
                </a:solidFill>
              </a:rPr>
              <a:t>2’</a:t>
            </a:r>
            <a:endParaRPr lang="en-US" sz="1400" dirty="0">
              <a:solidFill>
                <a:schemeClr val="bg1"/>
              </a:solidFill>
              <a:latin typeface="Gill Sans Light" charset="0"/>
              <a:ea typeface="ヒラギノ角ゴ ProN W3" charset="-128"/>
              <a:cs typeface="ヒラギノ角ゴ ProN W3" charset="-128"/>
              <a:sym typeface="Gill Sans Light" charset="0"/>
            </a:endParaRPr>
          </a:p>
        </p:txBody>
      </p:sp>
      <p:cxnSp>
        <p:nvCxnSpPr>
          <p:cNvPr id="9" name="Straight Arrow Connector 8"/>
          <p:cNvCxnSpPr>
            <a:endCxn id="7" idx="0"/>
          </p:cNvCxnSpPr>
          <p:nvPr/>
        </p:nvCxnSpPr>
        <p:spPr bwMode="auto">
          <a:xfrm rot="5400000">
            <a:off x="5282171" y="1614524"/>
            <a:ext cx="589359" cy="1117"/>
          </a:xfrm>
          <a:prstGeom prst="straightConnector1">
            <a:avLst/>
          </a:prstGeom>
          <a:solidFill>
            <a:srgbClr val="6C7472"/>
          </a:solidFill>
          <a:ln w="50800" cap="flat" cmpd="sng" algn="ctr">
            <a:solidFill>
              <a:srgbClr val="6C7472"/>
            </a:solidFill>
            <a:prstDash val="solid"/>
            <a:round/>
            <a:headEnd type="none" w="med" len="med"/>
            <a:tailEnd type="arrow"/>
          </a:ln>
          <a:effectLst/>
        </p:spPr>
      </p:cxnSp>
      <p:cxnSp>
        <p:nvCxnSpPr>
          <p:cNvPr id="10" name="Straight Arrow Connector 9"/>
          <p:cNvCxnSpPr/>
          <p:nvPr/>
        </p:nvCxnSpPr>
        <p:spPr bwMode="auto">
          <a:xfrm rot="5400000">
            <a:off x="5282171" y="2632509"/>
            <a:ext cx="589359" cy="1117"/>
          </a:xfrm>
          <a:prstGeom prst="straightConnector1">
            <a:avLst/>
          </a:prstGeom>
          <a:solidFill>
            <a:srgbClr val="6C7472"/>
          </a:solidFill>
          <a:ln w="50800" cap="flat" cmpd="sng" algn="ctr">
            <a:solidFill>
              <a:srgbClr val="6C7472"/>
            </a:solidFill>
            <a:prstDash val="solid"/>
            <a:round/>
            <a:headEnd type="none" w="med" len="med"/>
            <a:tailEnd type="arrow"/>
          </a:ln>
          <a:effectLst/>
        </p:spPr>
      </p:cxnSp>
      <p:sp>
        <p:nvSpPr>
          <p:cNvPr id="11" name="Oval 10"/>
          <p:cNvSpPr/>
          <p:nvPr/>
        </p:nvSpPr>
        <p:spPr bwMode="auto">
          <a:xfrm>
            <a:off x="5361979" y="3945731"/>
            <a:ext cx="505421" cy="428625"/>
          </a:xfrm>
          <a:prstGeom prst="ellipse">
            <a:avLst/>
          </a:prstGeom>
          <a:gradFill flip="none" rotWithShape="1">
            <a:gsLst>
              <a:gs pos="48000">
                <a:srgbClr val="407AA6"/>
              </a:gs>
              <a:gs pos="52000">
                <a:srgbClr val="FF8000"/>
              </a:gs>
            </a:gsLst>
            <a:lin ang="0" scaled="1"/>
            <a:tileRect/>
          </a:gradFill>
          <a:ln w="127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r>
              <a:rPr lang="en-US" sz="1400" dirty="0" smtClean="0">
                <a:solidFill>
                  <a:schemeClr val="bg1"/>
                </a:solidFill>
              </a:rPr>
              <a:t>2’’</a:t>
            </a:r>
            <a:endParaRPr lang="en-US" sz="1400" dirty="0">
              <a:solidFill>
                <a:schemeClr val="bg1"/>
              </a:solidFill>
              <a:latin typeface="Gill Sans Light" charset="0"/>
              <a:ea typeface="ヒラギノ角ゴ ProN W3" charset="-128"/>
              <a:cs typeface="ヒラギノ角ゴ ProN W3" charset="-128"/>
              <a:sym typeface="Gill Sans Light" charset="0"/>
            </a:endParaRPr>
          </a:p>
        </p:txBody>
      </p:sp>
      <p:cxnSp>
        <p:nvCxnSpPr>
          <p:cNvPr id="12" name="Straight Arrow Connector 11"/>
          <p:cNvCxnSpPr/>
          <p:nvPr/>
        </p:nvCxnSpPr>
        <p:spPr bwMode="auto">
          <a:xfrm rot="5400000">
            <a:off x="5282171" y="3650493"/>
            <a:ext cx="589359" cy="1117"/>
          </a:xfrm>
          <a:prstGeom prst="straightConnector1">
            <a:avLst/>
          </a:prstGeom>
          <a:solidFill>
            <a:srgbClr val="6C7472"/>
          </a:solidFill>
          <a:ln w="50800" cap="flat" cmpd="sng" algn="ctr">
            <a:solidFill>
              <a:srgbClr val="6C7472"/>
            </a:solidFill>
            <a:prstDash val="solid"/>
            <a:round/>
            <a:headEnd type="none" w="med" len="med"/>
            <a:tailEnd type="arrow"/>
          </a:ln>
          <a:effectLst/>
        </p:spPr>
      </p:cxnSp>
      <p:pic>
        <p:nvPicPr>
          <p:cNvPr id="13" name="Picture 12" descr="latex-image-1.pdf"/>
          <p:cNvPicPr>
            <a:picLocks noChangeAspect="1"/>
          </p:cNvPicPr>
          <p:nvPr/>
        </p:nvPicPr>
        <p:blipFill>
          <a:blip r:embed="rId2" cstate="print"/>
          <a:stretch>
            <a:fillRect/>
          </a:stretch>
        </p:blipFill>
        <p:spPr>
          <a:xfrm>
            <a:off x="4281487" y="2052638"/>
            <a:ext cx="919758" cy="232172"/>
          </a:xfrm>
          <a:prstGeom prst="rect">
            <a:avLst/>
          </a:prstGeom>
          <a:solidFill>
            <a:srgbClr val="FFFFFF"/>
          </a:solidFill>
        </p:spPr>
      </p:pic>
      <p:pic>
        <p:nvPicPr>
          <p:cNvPr id="14" name="Picture 13" descr="latex-image-1.pdf"/>
          <p:cNvPicPr>
            <a:picLocks noChangeAspect="1"/>
          </p:cNvPicPr>
          <p:nvPr/>
        </p:nvPicPr>
        <p:blipFill>
          <a:blip r:embed="rId3" cstate="print"/>
          <a:stretch>
            <a:fillRect/>
          </a:stretch>
        </p:blipFill>
        <p:spPr>
          <a:xfrm>
            <a:off x="4504730" y="1159669"/>
            <a:ext cx="535781" cy="214313"/>
          </a:xfrm>
          <a:prstGeom prst="rect">
            <a:avLst/>
          </a:prstGeom>
          <a:solidFill>
            <a:srgbClr val="FFFFFF"/>
          </a:solidFill>
        </p:spPr>
      </p:pic>
      <p:pic>
        <p:nvPicPr>
          <p:cNvPr id="15" name="Picture 14" descr="latex-image-1.pdf"/>
          <p:cNvPicPr>
            <a:picLocks noChangeAspect="1"/>
          </p:cNvPicPr>
          <p:nvPr/>
        </p:nvPicPr>
        <p:blipFill>
          <a:blip r:embed="rId4" cstate="print"/>
          <a:stretch>
            <a:fillRect/>
          </a:stretch>
        </p:blipFill>
        <p:spPr>
          <a:xfrm>
            <a:off x="4290417" y="3088481"/>
            <a:ext cx="919758" cy="267891"/>
          </a:xfrm>
          <a:prstGeom prst="rect">
            <a:avLst/>
          </a:prstGeom>
          <a:solidFill>
            <a:srgbClr val="FFFFFF"/>
          </a:solidFill>
        </p:spPr>
      </p:pic>
      <p:pic>
        <p:nvPicPr>
          <p:cNvPr id="16" name="Picture 15" descr="latex-image-1.pdf"/>
          <p:cNvPicPr>
            <a:picLocks noChangeAspect="1"/>
          </p:cNvPicPr>
          <p:nvPr/>
        </p:nvPicPr>
        <p:blipFill>
          <a:blip r:embed="rId4" cstate="print"/>
          <a:stretch>
            <a:fillRect/>
          </a:stretch>
        </p:blipFill>
        <p:spPr>
          <a:xfrm>
            <a:off x="4290417" y="4106466"/>
            <a:ext cx="919758" cy="267891"/>
          </a:xfrm>
          <a:prstGeom prst="rect">
            <a:avLst/>
          </a:prstGeom>
          <a:solidFill>
            <a:srgbClr val="FFFFFF"/>
          </a:solidFill>
        </p:spPr>
      </p:pic>
      <p:cxnSp>
        <p:nvCxnSpPr>
          <p:cNvPr id="17" name="Straight Arrow Connector 16"/>
          <p:cNvCxnSpPr>
            <a:stCxn id="7" idx="6"/>
          </p:cNvCxnSpPr>
          <p:nvPr/>
        </p:nvCxnSpPr>
        <p:spPr bwMode="auto">
          <a:xfrm>
            <a:off x="5790604" y="2124075"/>
            <a:ext cx="1402224" cy="866443"/>
          </a:xfrm>
          <a:prstGeom prst="straightConnector1">
            <a:avLst/>
          </a:prstGeom>
          <a:solidFill>
            <a:srgbClr val="6C7472"/>
          </a:solidFill>
          <a:ln w="50800" cap="flat" cmpd="sng" algn="ctr">
            <a:solidFill>
              <a:srgbClr val="6C7472"/>
            </a:solidFill>
            <a:prstDash val="solid"/>
            <a:round/>
            <a:headEnd type="none" w="med" len="med"/>
            <a:tailEnd type="arrow"/>
          </a:ln>
          <a:effectLst/>
        </p:spPr>
      </p:cxnSp>
      <p:cxnSp>
        <p:nvCxnSpPr>
          <p:cNvPr id="18" name="Straight Arrow Connector 17"/>
          <p:cNvCxnSpPr>
            <a:stCxn id="8" idx="6"/>
          </p:cNvCxnSpPr>
          <p:nvPr/>
        </p:nvCxnSpPr>
        <p:spPr bwMode="auto">
          <a:xfrm>
            <a:off x="5790604" y="3142059"/>
            <a:ext cx="1339453" cy="1117"/>
          </a:xfrm>
          <a:prstGeom prst="straightConnector1">
            <a:avLst/>
          </a:prstGeom>
          <a:solidFill>
            <a:srgbClr val="6C7472"/>
          </a:solidFill>
          <a:ln w="50800" cap="flat" cmpd="sng" algn="ctr">
            <a:solidFill>
              <a:srgbClr val="6C7472"/>
            </a:solidFill>
            <a:prstDash val="solid"/>
            <a:round/>
            <a:headEnd type="none" w="med" len="med"/>
            <a:tailEnd type="arrow"/>
          </a:ln>
          <a:effectLst/>
        </p:spPr>
      </p:cxnSp>
      <p:cxnSp>
        <p:nvCxnSpPr>
          <p:cNvPr id="19" name="Straight Arrow Connector 18"/>
          <p:cNvCxnSpPr>
            <a:stCxn id="11" idx="6"/>
          </p:cNvCxnSpPr>
          <p:nvPr/>
        </p:nvCxnSpPr>
        <p:spPr bwMode="auto">
          <a:xfrm flipV="1">
            <a:off x="5867400" y="3293602"/>
            <a:ext cx="1325428" cy="866442"/>
          </a:xfrm>
          <a:prstGeom prst="straightConnector1">
            <a:avLst/>
          </a:prstGeom>
          <a:solidFill>
            <a:srgbClr val="6C7472"/>
          </a:solidFill>
          <a:ln w="50800" cap="flat" cmpd="sng" algn="ctr">
            <a:solidFill>
              <a:srgbClr val="6C7472"/>
            </a:solidFill>
            <a:prstDash val="solid"/>
            <a:round/>
            <a:headEnd type="none" w="med" len="med"/>
            <a:tailEnd type="arrow"/>
          </a:ln>
          <a:effectLst/>
        </p:spPr>
      </p:cxnSp>
      <p:pic>
        <p:nvPicPr>
          <p:cNvPr id="21" name="Picture 20" descr="latex-image-1.pdf"/>
          <p:cNvPicPr>
            <a:picLocks noChangeAspect="1"/>
          </p:cNvPicPr>
          <p:nvPr/>
        </p:nvPicPr>
        <p:blipFill>
          <a:blip r:embed="rId5" cstate="print"/>
          <a:stretch>
            <a:fillRect/>
          </a:stretch>
        </p:blipFill>
        <p:spPr>
          <a:xfrm>
            <a:off x="7665839" y="3088481"/>
            <a:ext cx="759023" cy="232172"/>
          </a:xfrm>
          <a:prstGeom prst="rect">
            <a:avLst/>
          </a:prstGeom>
          <a:solidFill>
            <a:srgbClr val="FFFFFF"/>
          </a:solidFill>
        </p:spPr>
      </p:pic>
      <p:cxnSp>
        <p:nvCxnSpPr>
          <p:cNvPr id="23" name="Curved Connector 22"/>
          <p:cNvCxnSpPr/>
          <p:nvPr/>
        </p:nvCxnSpPr>
        <p:spPr bwMode="auto">
          <a:xfrm rot="10800000">
            <a:off x="4183261" y="3195637"/>
            <a:ext cx="1117" cy="1017984"/>
          </a:xfrm>
          <a:prstGeom prst="curvedConnector3">
            <a:avLst>
              <a:gd name="adj1" fmla="val 37247040"/>
            </a:avLst>
          </a:prstGeom>
          <a:solidFill>
            <a:srgbClr val="6C7472"/>
          </a:solidFill>
          <a:ln w="50800" cap="flat" cmpd="sng" algn="ctr">
            <a:solidFill>
              <a:srgbClr val="6C7472"/>
            </a:solidFill>
            <a:prstDash val="dot"/>
            <a:round/>
            <a:headEnd type="none" w="med" len="med"/>
            <a:tailEnd type="arrow" w="med" len="med"/>
          </a:ln>
          <a:effectLst/>
        </p:spPr>
      </p:cxnSp>
      <p:pic>
        <p:nvPicPr>
          <p:cNvPr id="25" name="Picture 24" descr="latex-image-1.pdf"/>
          <p:cNvPicPr>
            <a:picLocks noChangeAspect="1"/>
          </p:cNvPicPr>
          <p:nvPr/>
        </p:nvPicPr>
        <p:blipFill>
          <a:blip r:embed="rId6" cstate="print"/>
          <a:stretch>
            <a:fillRect/>
          </a:stretch>
        </p:blipFill>
        <p:spPr>
          <a:xfrm>
            <a:off x="4397573" y="838200"/>
            <a:ext cx="741164" cy="214313"/>
          </a:xfrm>
          <a:prstGeom prst="rect">
            <a:avLst/>
          </a:prstGeom>
        </p:spPr>
      </p:pic>
      <p:pic>
        <p:nvPicPr>
          <p:cNvPr id="26" name="Picture 25" descr="latex-image-1.pdf"/>
          <p:cNvPicPr>
            <a:picLocks noChangeAspect="1"/>
          </p:cNvPicPr>
          <p:nvPr/>
        </p:nvPicPr>
        <p:blipFill>
          <a:blip r:embed="rId6" cstate="print"/>
          <a:stretch>
            <a:fillRect/>
          </a:stretch>
        </p:blipFill>
        <p:spPr>
          <a:xfrm>
            <a:off x="4343995" y="1749028"/>
            <a:ext cx="741164" cy="214313"/>
          </a:xfrm>
          <a:prstGeom prst="rect">
            <a:avLst/>
          </a:prstGeom>
        </p:spPr>
      </p:pic>
      <p:pic>
        <p:nvPicPr>
          <p:cNvPr id="30" name="Picture 29" descr="latex-image-1.pdf"/>
          <p:cNvPicPr>
            <a:picLocks noChangeAspect="1"/>
          </p:cNvPicPr>
          <p:nvPr/>
        </p:nvPicPr>
        <p:blipFill>
          <a:blip r:embed="rId7" cstate="print"/>
          <a:stretch>
            <a:fillRect/>
          </a:stretch>
        </p:blipFill>
        <p:spPr>
          <a:xfrm>
            <a:off x="4290417" y="2749153"/>
            <a:ext cx="964406" cy="232172"/>
          </a:xfrm>
          <a:prstGeom prst="rect">
            <a:avLst/>
          </a:prstGeom>
        </p:spPr>
      </p:pic>
      <p:pic>
        <p:nvPicPr>
          <p:cNvPr id="31" name="Picture 30" descr="latex-image-1.pdf"/>
          <p:cNvPicPr>
            <a:picLocks noChangeAspect="1"/>
          </p:cNvPicPr>
          <p:nvPr/>
        </p:nvPicPr>
        <p:blipFill>
          <a:blip r:embed="rId8" cstate="print"/>
          <a:stretch>
            <a:fillRect/>
          </a:stretch>
        </p:blipFill>
        <p:spPr>
          <a:xfrm>
            <a:off x="4290417" y="3731419"/>
            <a:ext cx="964406" cy="232172"/>
          </a:xfrm>
          <a:prstGeom prst="rect">
            <a:avLst/>
          </a:prstGeom>
        </p:spPr>
      </p:pic>
      <p:pic>
        <p:nvPicPr>
          <p:cNvPr id="32" name="Picture 31" descr="latex-image-1.pdf"/>
          <p:cNvPicPr>
            <a:picLocks noChangeAspect="1"/>
          </p:cNvPicPr>
          <p:nvPr/>
        </p:nvPicPr>
        <p:blipFill>
          <a:blip r:embed="rId9" cstate="print"/>
          <a:stretch>
            <a:fillRect/>
          </a:stretch>
        </p:blipFill>
        <p:spPr>
          <a:xfrm>
            <a:off x="7558683" y="2677716"/>
            <a:ext cx="964406" cy="303609"/>
          </a:xfrm>
          <a:prstGeom prst="rect">
            <a:avLst/>
          </a:prstGeom>
        </p:spPr>
      </p:pic>
      <p:sp>
        <p:nvSpPr>
          <p:cNvPr id="41" name="Multiply 40"/>
          <p:cNvSpPr/>
          <p:nvPr/>
        </p:nvSpPr>
        <p:spPr bwMode="auto">
          <a:xfrm>
            <a:off x="3429000" y="3581400"/>
            <a:ext cx="696516" cy="696516"/>
          </a:xfrm>
          <a:prstGeom prst="mathMultiply">
            <a:avLst/>
          </a:prstGeom>
          <a:solidFill>
            <a:srgbClr val="FF0000"/>
          </a:solidFill>
          <a:ln w="127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endParaRPr lang="en-US" sz="3000" dirty="0">
              <a:solidFill>
                <a:srgbClr val="414141"/>
              </a:solidFill>
              <a:latin typeface="Gill Sans Light" charset="0"/>
              <a:ea typeface="ヒラギノ角ゴ ProN W3" charset="-128"/>
              <a:cs typeface="ヒラギノ角ゴ ProN W3" charset="-128"/>
              <a:sym typeface="Gill Sans Light" charset="0"/>
            </a:endParaRPr>
          </a:p>
        </p:txBody>
      </p:sp>
      <p:cxnSp>
        <p:nvCxnSpPr>
          <p:cNvPr id="42" name="Straight Arrow Connector 41"/>
          <p:cNvCxnSpPr/>
          <p:nvPr/>
        </p:nvCxnSpPr>
        <p:spPr bwMode="auto">
          <a:xfrm rot="5400000">
            <a:off x="5362538" y="4534532"/>
            <a:ext cx="428625" cy="1117"/>
          </a:xfrm>
          <a:prstGeom prst="straightConnector1">
            <a:avLst/>
          </a:prstGeom>
          <a:solidFill>
            <a:srgbClr val="6C7472"/>
          </a:solidFill>
          <a:ln w="50800" cap="flat" cmpd="sng" algn="ctr">
            <a:solidFill>
              <a:srgbClr val="6C7472"/>
            </a:solidFill>
            <a:prstDash val="solid"/>
            <a:round/>
            <a:headEnd type="none" w="med" len="med"/>
            <a:tailEnd type="arrow"/>
          </a:ln>
          <a:effectLst/>
        </p:spPr>
      </p:cxnSp>
      <p:sp>
        <p:nvSpPr>
          <p:cNvPr id="44" name="Oval 43"/>
          <p:cNvSpPr/>
          <p:nvPr/>
        </p:nvSpPr>
        <p:spPr bwMode="auto">
          <a:xfrm>
            <a:off x="5361979" y="4749403"/>
            <a:ext cx="505421" cy="428625"/>
          </a:xfrm>
          <a:prstGeom prst="ellipse">
            <a:avLst/>
          </a:prstGeom>
          <a:solidFill>
            <a:srgbClr val="407AA6"/>
          </a:solidFill>
          <a:ln w="127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r>
              <a:rPr lang="en-US" sz="1300" dirty="0" smtClean="0">
                <a:solidFill>
                  <a:schemeClr val="bg1"/>
                </a:solidFill>
              </a:rPr>
              <a:t>2’’’</a:t>
            </a:r>
            <a:endParaRPr lang="en-US" sz="1300" dirty="0">
              <a:solidFill>
                <a:schemeClr val="bg1"/>
              </a:solidFill>
              <a:latin typeface="Gill Sans Light" charset="0"/>
              <a:ea typeface="ヒラギノ角ゴ ProN W3" charset="-128"/>
              <a:cs typeface="ヒラギノ角ゴ ProN W3" charset="-128"/>
              <a:sym typeface="Gill Sans Light" charset="0"/>
            </a:endParaRPr>
          </a:p>
        </p:txBody>
      </p:sp>
      <p:cxnSp>
        <p:nvCxnSpPr>
          <p:cNvPr id="45" name="Straight Arrow Connector 44"/>
          <p:cNvCxnSpPr/>
          <p:nvPr/>
        </p:nvCxnSpPr>
        <p:spPr bwMode="auto">
          <a:xfrm rot="5400000">
            <a:off x="5361421" y="5391782"/>
            <a:ext cx="428625" cy="1117"/>
          </a:xfrm>
          <a:prstGeom prst="straightConnector1">
            <a:avLst/>
          </a:prstGeom>
          <a:solidFill>
            <a:srgbClr val="6C7472"/>
          </a:solidFill>
          <a:ln w="50800" cap="flat" cmpd="sng" algn="ctr">
            <a:solidFill>
              <a:srgbClr val="6C7472"/>
            </a:solidFill>
            <a:prstDash val="solid"/>
            <a:round/>
            <a:headEnd type="none" w="med" len="med"/>
            <a:tailEnd type="arrow"/>
          </a:ln>
          <a:effectLst/>
        </p:spPr>
      </p:cxnSp>
      <p:sp>
        <p:nvSpPr>
          <p:cNvPr id="46" name="Oval 45"/>
          <p:cNvSpPr/>
          <p:nvPr/>
        </p:nvSpPr>
        <p:spPr bwMode="auto">
          <a:xfrm>
            <a:off x="5361979" y="5606653"/>
            <a:ext cx="505421" cy="428625"/>
          </a:xfrm>
          <a:prstGeom prst="ellipse">
            <a:avLst/>
          </a:prstGeom>
          <a:solidFill>
            <a:srgbClr val="407AA6"/>
          </a:solidFill>
          <a:ln w="127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r>
              <a:rPr lang="en-US" sz="1300" dirty="0" smtClean="0">
                <a:solidFill>
                  <a:schemeClr val="bg1"/>
                </a:solidFill>
              </a:rPr>
              <a:t>2’’’</a:t>
            </a:r>
            <a:endParaRPr lang="en-US" sz="1300" dirty="0">
              <a:solidFill>
                <a:schemeClr val="bg1"/>
              </a:solidFill>
              <a:latin typeface="Gill Sans Light" charset="0"/>
              <a:ea typeface="ヒラギノ角ゴ ProN W3" charset="-128"/>
              <a:cs typeface="ヒラギノ角ゴ ProN W3" charset="-128"/>
              <a:sym typeface="Gill Sans Light" charset="0"/>
            </a:endParaRPr>
          </a:p>
        </p:txBody>
      </p:sp>
      <p:cxnSp>
        <p:nvCxnSpPr>
          <p:cNvPr id="47" name="Straight Arrow Connector 46"/>
          <p:cNvCxnSpPr>
            <a:stCxn id="44" idx="6"/>
          </p:cNvCxnSpPr>
          <p:nvPr/>
        </p:nvCxnSpPr>
        <p:spPr bwMode="auto">
          <a:xfrm flipV="1">
            <a:off x="5867400" y="3356372"/>
            <a:ext cx="1476970" cy="1607344"/>
          </a:xfrm>
          <a:prstGeom prst="straightConnector1">
            <a:avLst/>
          </a:prstGeom>
          <a:solidFill>
            <a:srgbClr val="6C7472"/>
          </a:solidFill>
          <a:ln w="50800" cap="flat" cmpd="sng" algn="ctr">
            <a:solidFill>
              <a:srgbClr val="6C7472"/>
            </a:solidFill>
            <a:prstDash val="solid"/>
            <a:round/>
            <a:headEnd type="none" w="med" len="med"/>
            <a:tailEnd type="arrow"/>
          </a:ln>
          <a:effectLst/>
        </p:spPr>
      </p:cxnSp>
      <p:cxnSp>
        <p:nvCxnSpPr>
          <p:cNvPr id="50" name="Straight Arrow Connector 49"/>
          <p:cNvCxnSpPr>
            <a:stCxn id="46" idx="6"/>
          </p:cNvCxnSpPr>
          <p:nvPr/>
        </p:nvCxnSpPr>
        <p:spPr bwMode="auto">
          <a:xfrm flipV="1">
            <a:off x="5867400" y="3293602"/>
            <a:ext cx="1628512" cy="2527364"/>
          </a:xfrm>
          <a:prstGeom prst="straightConnector1">
            <a:avLst/>
          </a:prstGeom>
          <a:solidFill>
            <a:srgbClr val="6C7472"/>
          </a:solidFill>
          <a:ln w="50800" cap="flat" cmpd="sng" algn="ctr">
            <a:solidFill>
              <a:srgbClr val="6C7472"/>
            </a:solidFill>
            <a:prstDash val="solid"/>
            <a:round/>
            <a:headEnd type="none" w="med" len="med"/>
            <a:tailEnd type="arrow"/>
          </a:ln>
          <a:effectLst/>
        </p:spPr>
      </p:cxnSp>
      <p:pic>
        <p:nvPicPr>
          <p:cNvPr id="54" name="Picture 53" descr="latex-image-1.pdf"/>
          <p:cNvPicPr>
            <a:picLocks noChangeAspect="1"/>
          </p:cNvPicPr>
          <p:nvPr/>
        </p:nvPicPr>
        <p:blipFill>
          <a:blip r:embed="rId10" cstate="print"/>
          <a:stretch>
            <a:fillRect/>
          </a:stretch>
        </p:blipFill>
        <p:spPr>
          <a:xfrm>
            <a:off x="4397573" y="4856559"/>
            <a:ext cx="759023" cy="267891"/>
          </a:xfrm>
          <a:prstGeom prst="rect">
            <a:avLst/>
          </a:prstGeom>
        </p:spPr>
      </p:pic>
      <p:pic>
        <p:nvPicPr>
          <p:cNvPr id="55" name="Picture 54" descr="latex-image-1.pdf"/>
          <p:cNvPicPr>
            <a:picLocks noChangeAspect="1"/>
          </p:cNvPicPr>
          <p:nvPr/>
        </p:nvPicPr>
        <p:blipFill>
          <a:blip r:embed="rId10" cstate="print"/>
          <a:stretch>
            <a:fillRect/>
          </a:stretch>
        </p:blipFill>
        <p:spPr>
          <a:xfrm>
            <a:off x="4397573" y="5660231"/>
            <a:ext cx="759023" cy="267891"/>
          </a:xfrm>
          <a:prstGeom prst="rect">
            <a:avLst/>
          </a:prstGeom>
        </p:spPr>
      </p:pic>
      <p:cxnSp>
        <p:nvCxnSpPr>
          <p:cNvPr id="56" name="Curved Connector 55"/>
          <p:cNvCxnSpPr/>
          <p:nvPr/>
        </p:nvCxnSpPr>
        <p:spPr bwMode="auto">
          <a:xfrm rot="10800000">
            <a:off x="4290417" y="5017294"/>
            <a:ext cx="1117" cy="803672"/>
          </a:xfrm>
          <a:prstGeom prst="curvedConnector3">
            <a:avLst>
              <a:gd name="adj1" fmla="val 37246977"/>
            </a:avLst>
          </a:prstGeom>
          <a:solidFill>
            <a:srgbClr val="6C7472"/>
          </a:solidFill>
          <a:ln w="50800" cap="flat" cmpd="sng" algn="ctr">
            <a:solidFill>
              <a:srgbClr val="6C7472"/>
            </a:solidFill>
            <a:prstDash val="dot"/>
            <a:round/>
            <a:headEnd type="none" w="med" len="med"/>
            <a:tailEnd type="arrow" w="med" len="med"/>
          </a:ln>
          <a:effectLst/>
        </p:spPr>
      </p:cxnSp>
      <p:sp>
        <p:nvSpPr>
          <p:cNvPr id="64" name="TextBox 63"/>
          <p:cNvSpPr txBox="1"/>
          <p:nvPr/>
        </p:nvSpPr>
        <p:spPr>
          <a:xfrm>
            <a:off x="6647855" y="1641872"/>
            <a:ext cx="1938025" cy="341919"/>
          </a:xfrm>
          <a:prstGeom prst="rect">
            <a:avLst/>
          </a:prstGeom>
          <a:noFill/>
        </p:spPr>
        <p:txBody>
          <a:bodyPr wrap="none" lIns="64291" tIns="32146" rIns="64291" bIns="32146" rtlCol="0">
            <a:spAutoFit/>
          </a:bodyPr>
          <a:lstStyle/>
          <a:p>
            <a:r>
              <a:rPr lang="en-US" b="1" dirty="0" smtClean="0">
                <a:solidFill>
                  <a:srgbClr val="008000"/>
                </a:solidFill>
              </a:rPr>
              <a:t>Program is safe!</a:t>
            </a:r>
            <a:endParaRPr lang="en-US" b="1" dirty="0">
              <a:solidFill>
                <a:srgbClr val="008000"/>
              </a:solidFill>
            </a:endParaRPr>
          </a:p>
        </p:txBody>
      </p:sp>
      <p:sp>
        <p:nvSpPr>
          <p:cNvPr id="65" name="Oval 64"/>
          <p:cNvSpPr/>
          <p:nvPr/>
        </p:nvSpPr>
        <p:spPr bwMode="auto">
          <a:xfrm>
            <a:off x="7130058" y="2927747"/>
            <a:ext cx="428625" cy="428625"/>
          </a:xfrm>
          <a:prstGeom prst="ellipse">
            <a:avLst/>
          </a:prstGeom>
          <a:gradFill flip="none" rotWithShape="1">
            <a:gsLst>
              <a:gs pos="48000">
                <a:srgbClr val="407AA6"/>
              </a:gs>
              <a:gs pos="52000">
                <a:srgbClr val="FF8000"/>
              </a:gs>
            </a:gsLst>
            <a:lin ang="0" scaled="1"/>
            <a:tileRect/>
          </a:gradFill>
          <a:ln w="127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r>
              <a:rPr lang="en-US" sz="1400" dirty="0" smtClean="0">
                <a:solidFill>
                  <a:schemeClr val="bg1"/>
                </a:solidFill>
                <a:latin typeface="Gill Sans Light" charset="0"/>
                <a:ea typeface="ヒラギノ角ゴ ProN W3" charset="-128"/>
                <a:cs typeface="ヒラギノ角ゴ ProN W3" charset="-128"/>
                <a:sym typeface="Gill Sans Light" charset="0"/>
              </a:rPr>
              <a:t>3</a:t>
            </a:r>
            <a:endParaRPr lang="en-US" sz="1400" dirty="0">
              <a:solidFill>
                <a:schemeClr val="bg1"/>
              </a:solidFill>
              <a:latin typeface="Gill Sans Light" charset="0"/>
              <a:ea typeface="ヒラギノ角ゴ ProN W3" charset="-128"/>
              <a:cs typeface="ヒラギノ角ゴ ProN W3" charset="-128"/>
              <a:sym typeface="Gill Sans Light" charset="0"/>
            </a:endParaRPr>
          </a:p>
        </p:txBody>
      </p:sp>
      <p:sp>
        <p:nvSpPr>
          <p:cNvPr id="38" name="Oval 37"/>
          <p:cNvSpPr/>
          <p:nvPr/>
        </p:nvSpPr>
        <p:spPr bwMode="auto">
          <a:xfrm>
            <a:off x="7130058" y="2927747"/>
            <a:ext cx="428625" cy="428625"/>
          </a:xfrm>
          <a:prstGeom prst="ellipse">
            <a:avLst/>
          </a:prstGeom>
          <a:solidFill>
            <a:srgbClr val="407AA6"/>
          </a:solidFill>
          <a:ln w="127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r>
              <a:rPr lang="en-US" sz="1300" dirty="0" smtClean="0">
                <a:solidFill>
                  <a:schemeClr val="bg1"/>
                </a:solidFill>
              </a:rPr>
              <a:t>3</a:t>
            </a:r>
            <a:endParaRPr lang="en-US" sz="1300" dirty="0">
              <a:solidFill>
                <a:schemeClr val="bg1"/>
              </a:solidFill>
              <a:latin typeface="Gill Sans Light" charset="0"/>
              <a:ea typeface="ヒラギノ角ゴ ProN W3" charset="-128"/>
              <a:cs typeface="ヒラギノ角ゴ ProN W3" charset="-128"/>
              <a:sym typeface="Gill Sans Light" charset="0"/>
            </a:endParaRPr>
          </a:p>
        </p:txBody>
      </p:sp>
      <p:sp>
        <p:nvSpPr>
          <p:cNvPr id="40" name="Rectangle 39"/>
          <p:cNvSpPr/>
          <p:nvPr/>
        </p:nvSpPr>
        <p:spPr bwMode="auto">
          <a:xfrm>
            <a:off x="4343995" y="1106091"/>
            <a:ext cx="857250" cy="321469"/>
          </a:xfrm>
          <a:prstGeom prst="rect">
            <a:avLst/>
          </a:prstGeom>
          <a:noFill/>
          <a:ln w="38100" cap="flat" cmpd="sng" algn="ctr">
            <a:solidFill>
              <a:srgbClr val="407AA6"/>
            </a:solid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endParaRPr lang="en-US" sz="3000" dirty="0">
              <a:solidFill>
                <a:srgbClr val="414141"/>
              </a:solidFill>
              <a:latin typeface="Gill Sans Light" charset="0"/>
              <a:ea typeface="ヒラギノ角ゴ ProN W3" charset="-128"/>
              <a:cs typeface="ヒラギノ角ゴ ProN W3" charset="-128"/>
              <a:sym typeface="Gill Sans Light" charset="0"/>
            </a:endParaRPr>
          </a:p>
        </p:txBody>
      </p:sp>
      <p:sp>
        <p:nvSpPr>
          <p:cNvPr id="43" name="Rectangle 42"/>
          <p:cNvSpPr/>
          <p:nvPr/>
        </p:nvSpPr>
        <p:spPr bwMode="auto">
          <a:xfrm>
            <a:off x="4236839" y="2016919"/>
            <a:ext cx="1017984" cy="321469"/>
          </a:xfrm>
          <a:prstGeom prst="rect">
            <a:avLst/>
          </a:prstGeom>
          <a:noFill/>
          <a:ln w="38100" cap="flat" cmpd="sng" algn="ctr">
            <a:solidFill>
              <a:srgbClr val="407AA6"/>
            </a:solid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endParaRPr lang="en-US" sz="3000" dirty="0">
              <a:solidFill>
                <a:srgbClr val="414141"/>
              </a:solidFill>
              <a:latin typeface="Gill Sans Light" charset="0"/>
              <a:ea typeface="ヒラギノ角ゴ ProN W3" charset="-128"/>
              <a:cs typeface="ヒラギノ角ゴ ProN W3" charset="-128"/>
              <a:sym typeface="Gill Sans Light" charset="0"/>
            </a:endParaRPr>
          </a:p>
        </p:txBody>
      </p:sp>
      <p:sp>
        <p:nvSpPr>
          <p:cNvPr id="48" name="Rectangle 47"/>
          <p:cNvSpPr/>
          <p:nvPr/>
        </p:nvSpPr>
        <p:spPr bwMode="auto">
          <a:xfrm>
            <a:off x="4236839" y="3034903"/>
            <a:ext cx="1071563" cy="375047"/>
          </a:xfrm>
          <a:prstGeom prst="rect">
            <a:avLst/>
          </a:prstGeom>
          <a:noFill/>
          <a:ln w="38100" cap="flat" cmpd="sng" algn="ctr">
            <a:solidFill>
              <a:srgbClr val="407AA6"/>
            </a:solid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endParaRPr lang="en-US" sz="3000" dirty="0">
              <a:solidFill>
                <a:srgbClr val="414141"/>
              </a:solidFill>
              <a:latin typeface="Gill Sans Light" charset="0"/>
              <a:ea typeface="ヒラギノ角ゴ ProN W3" charset="-128"/>
              <a:cs typeface="ヒラギノ角ゴ ProN W3" charset="-128"/>
              <a:sym typeface="Gill Sans Light" charset="0"/>
            </a:endParaRPr>
          </a:p>
        </p:txBody>
      </p:sp>
      <p:sp>
        <p:nvSpPr>
          <p:cNvPr id="49" name="Rectangle 48"/>
          <p:cNvSpPr/>
          <p:nvPr/>
        </p:nvSpPr>
        <p:spPr bwMode="auto">
          <a:xfrm>
            <a:off x="4236839" y="4052888"/>
            <a:ext cx="1071563" cy="375047"/>
          </a:xfrm>
          <a:prstGeom prst="rect">
            <a:avLst/>
          </a:prstGeom>
          <a:noFill/>
          <a:ln w="38100" cap="flat" cmpd="sng" algn="ctr">
            <a:solidFill>
              <a:srgbClr val="407AA6"/>
            </a:solid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endParaRPr lang="en-US" sz="3000" dirty="0">
              <a:solidFill>
                <a:srgbClr val="414141"/>
              </a:solidFill>
              <a:latin typeface="Gill Sans Light" charset="0"/>
              <a:ea typeface="ヒラギノ角ゴ ProN W3" charset="-128"/>
              <a:cs typeface="ヒラギノ角ゴ ProN W3" charset="-128"/>
              <a:sym typeface="Gill Sans Light" charset="0"/>
            </a:endParaRPr>
          </a:p>
        </p:txBody>
      </p:sp>
      <p:sp>
        <p:nvSpPr>
          <p:cNvPr id="51" name="Rectangle 50"/>
          <p:cNvSpPr/>
          <p:nvPr/>
        </p:nvSpPr>
        <p:spPr bwMode="auto">
          <a:xfrm>
            <a:off x="7612261" y="3034903"/>
            <a:ext cx="910828" cy="375047"/>
          </a:xfrm>
          <a:prstGeom prst="rect">
            <a:avLst/>
          </a:prstGeom>
          <a:noFill/>
          <a:ln w="38100" cap="flat" cmpd="sng" algn="ctr">
            <a:solidFill>
              <a:srgbClr val="407AA6"/>
            </a:solid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endParaRPr lang="en-US" sz="3000" dirty="0">
              <a:solidFill>
                <a:srgbClr val="414141"/>
              </a:solidFill>
              <a:latin typeface="Gill Sans Light" charset="0"/>
              <a:ea typeface="ヒラギノ角ゴ ProN W3" charset="-128"/>
              <a:cs typeface="ヒラギノ角ゴ ProN W3" charset="-128"/>
              <a:sym typeface="Gill Sans Light" charset="0"/>
            </a:endParaRPr>
          </a:p>
        </p:txBody>
      </p:sp>
      <p:sp>
        <p:nvSpPr>
          <p:cNvPr id="52" name="Rectangle 51"/>
          <p:cNvSpPr/>
          <p:nvPr/>
        </p:nvSpPr>
        <p:spPr bwMode="auto">
          <a:xfrm>
            <a:off x="4343995" y="4802981"/>
            <a:ext cx="910828" cy="375047"/>
          </a:xfrm>
          <a:prstGeom prst="rect">
            <a:avLst/>
          </a:prstGeom>
          <a:noFill/>
          <a:ln w="38100" cap="flat" cmpd="sng" algn="ctr">
            <a:solidFill>
              <a:srgbClr val="407AA6"/>
            </a:solid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endParaRPr lang="en-US" sz="3000" dirty="0">
              <a:solidFill>
                <a:srgbClr val="414141"/>
              </a:solidFill>
              <a:latin typeface="Gill Sans Light" charset="0"/>
              <a:ea typeface="ヒラギノ角ゴ ProN W3" charset="-128"/>
              <a:cs typeface="ヒラギノ角ゴ ProN W3" charset="-128"/>
              <a:sym typeface="Gill Sans Light" charset="0"/>
            </a:endParaRPr>
          </a:p>
        </p:txBody>
      </p:sp>
      <p:sp>
        <p:nvSpPr>
          <p:cNvPr id="53" name="Rectangle 52"/>
          <p:cNvSpPr/>
          <p:nvPr/>
        </p:nvSpPr>
        <p:spPr bwMode="auto">
          <a:xfrm>
            <a:off x="4343995" y="5606653"/>
            <a:ext cx="910828" cy="375047"/>
          </a:xfrm>
          <a:prstGeom prst="rect">
            <a:avLst/>
          </a:prstGeom>
          <a:noFill/>
          <a:ln w="38100" cap="flat" cmpd="sng" algn="ctr">
            <a:solidFill>
              <a:srgbClr val="407AA6"/>
            </a:solid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endParaRPr lang="en-US" sz="3000" dirty="0">
              <a:solidFill>
                <a:srgbClr val="414141"/>
              </a:solidFill>
              <a:latin typeface="Gill Sans Light" charset="0"/>
              <a:ea typeface="ヒラギノ角ゴ ProN W3" charset="-128"/>
              <a:cs typeface="ヒラギノ角ゴ ProN W3" charset="-128"/>
              <a:sym typeface="Gill Sans Light" charset="0"/>
            </a:endParaRPr>
          </a:p>
        </p:txBody>
      </p:sp>
      <p:sp>
        <p:nvSpPr>
          <p:cNvPr id="57" name="Rectangle 56"/>
          <p:cNvSpPr/>
          <p:nvPr/>
        </p:nvSpPr>
        <p:spPr>
          <a:xfrm>
            <a:off x="228600" y="1143000"/>
            <a:ext cx="2632471" cy="2434795"/>
          </a:xfrm>
          <a:prstGeom prst="rect">
            <a:avLst/>
          </a:prstGeom>
        </p:spPr>
        <p:style>
          <a:lnRef idx="1">
            <a:schemeClr val="accent1"/>
          </a:lnRef>
          <a:fillRef idx="2">
            <a:schemeClr val="accent1"/>
          </a:fillRef>
          <a:effectRef idx="1">
            <a:schemeClr val="accent1"/>
          </a:effectRef>
          <a:fontRef idx="minor">
            <a:schemeClr val="dk1"/>
          </a:fontRef>
        </p:style>
        <p:txBody>
          <a:bodyPr wrap="square" lIns="64288" tIns="32144" rIns="64288" bIns="32144">
            <a:spAutoFit/>
          </a:bodyPr>
          <a:lstStyle/>
          <a:p>
            <a:pPr algn="l"/>
            <a:r>
              <a:rPr lang="en-US" sz="2200" dirty="0" smtClean="0">
                <a:latin typeface="Consolas"/>
                <a:cs typeface="Consolas"/>
              </a:rPr>
              <a:t>1: </a:t>
            </a:r>
            <a:r>
              <a:rPr lang="en-US" sz="2200" dirty="0" err="1" smtClean="0">
                <a:latin typeface="Consolas"/>
                <a:cs typeface="Consolas"/>
              </a:rPr>
              <a:t>x</a:t>
            </a:r>
            <a:r>
              <a:rPr lang="en-US" sz="2200" dirty="0" smtClean="0">
                <a:latin typeface="Consolas"/>
                <a:cs typeface="Consolas"/>
              </a:rPr>
              <a:t> = 10;</a:t>
            </a:r>
          </a:p>
          <a:p>
            <a:pPr algn="l"/>
            <a:endParaRPr lang="en-US" sz="2200" dirty="0" smtClean="0">
              <a:latin typeface="Consolas"/>
              <a:cs typeface="Consolas"/>
            </a:endParaRPr>
          </a:p>
          <a:p>
            <a:pPr algn="l"/>
            <a:r>
              <a:rPr lang="en-US" sz="2200" dirty="0" smtClean="0">
                <a:latin typeface="Consolas"/>
                <a:cs typeface="Consolas"/>
              </a:rPr>
              <a:t>2: while (*) </a:t>
            </a:r>
          </a:p>
          <a:p>
            <a:pPr algn="l"/>
            <a:r>
              <a:rPr lang="en-US" sz="2200" dirty="0" smtClean="0">
                <a:latin typeface="Consolas"/>
                <a:cs typeface="Consolas"/>
              </a:rPr>
              <a:t>      x = x - 2;  </a:t>
            </a:r>
          </a:p>
          <a:p>
            <a:pPr algn="l"/>
            <a:r>
              <a:rPr lang="en-US" sz="2200" dirty="0" smtClean="0">
                <a:latin typeface="Consolas"/>
                <a:cs typeface="Consolas"/>
              </a:rPr>
              <a:t>   </a:t>
            </a:r>
          </a:p>
          <a:p>
            <a:pPr algn="l"/>
            <a:r>
              <a:rPr lang="en-US" sz="2200" dirty="0" smtClean="0">
                <a:latin typeface="Consolas"/>
                <a:cs typeface="Consolas"/>
              </a:rPr>
              <a:t>   if (</a:t>
            </a:r>
            <a:r>
              <a:rPr lang="en-US" sz="2200" dirty="0" err="1" smtClean="0">
                <a:latin typeface="Consolas"/>
                <a:cs typeface="Consolas"/>
              </a:rPr>
              <a:t>x</a:t>
            </a:r>
            <a:r>
              <a:rPr lang="en-US" sz="2200" dirty="0" smtClean="0">
                <a:latin typeface="Consolas"/>
                <a:cs typeface="Consolas"/>
              </a:rPr>
              <a:t> == 9)</a:t>
            </a:r>
          </a:p>
          <a:p>
            <a:pPr algn="l"/>
            <a:r>
              <a:rPr lang="en-US" sz="2200" dirty="0" smtClean="0">
                <a:latin typeface="Consolas"/>
                <a:cs typeface="Consolas"/>
              </a:rPr>
              <a:t>3:   </a:t>
            </a:r>
            <a:r>
              <a:rPr lang="en-US" sz="2200" dirty="0" smtClean="0">
                <a:solidFill>
                  <a:srgbClr val="FF0000"/>
                </a:solidFill>
                <a:latin typeface="Consolas"/>
                <a:cs typeface="Consolas"/>
              </a:rPr>
              <a:t>error();</a:t>
            </a:r>
            <a:endParaRPr lang="en-US" sz="2200" dirty="0">
              <a:solidFill>
                <a:srgbClr val="FF0000"/>
              </a:solidFill>
              <a:latin typeface="Consolas"/>
              <a:cs typeface="Consolas"/>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Clr clrSpc="rgb" dir="cw">
                                      <p:cBhvr override="childStyle">
                                        <p:cTn id="6" dur="200" fill="hold"/>
                                        <p:tgtEl>
                                          <p:spTgt spid="25"/>
                                        </p:tgtEl>
                                        <p:attrNameLst>
                                          <p:attrName>style.color</p:attrName>
                                        </p:attrNameLst>
                                      </p:cBhvr>
                                      <p:to>
                                        <a:srgbClr val="FF8000"/>
                                      </p:to>
                                    </p:animClr>
                                    <p:animClr clrSpc="rgb" dir="cw">
                                      <p:cBhvr>
                                        <p:cTn id="7" dur="200" fill="hold"/>
                                        <p:tgtEl>
                                          <p:spTgt spid="25"/>
                                        </p:tgtEl>
                                        <p:attrNameLst>
                                          <p:attrName>fillcolor</p:attrName>
                                        </p:attrNameLst>
                                      </p:cBhvr>
                                      <p:to>
                                        <a:srgbClr val="FF8000"/>
                                      </p:to>
                                    </p:animClr>
                                    <p:set>
                                      <p:cBhvr>
                                        <p:cTn id="8" dur="200" fill="hold"/>
                                        <p:tgtEl>
                                          <p:spTgt spid="25"/>
                                        </p:tgtEl>
                                        <p:attrNameLst>
                                          <p:attrName>fill.type</p:attrName>
                                        </p:attrNameLst>
                                      </p:cBhvr>
                                      <p:to>
                                        <p:strVal val="solid"/>
                                      </p:to>
                                    </p:set>
                                    <p:set>
                                      <p:cBhvr>
                                        <p:cTn id="9" dur="200" fill="hold"/>
                                        <p:tgtEl>
                                          <p:spTgt spid="25"/>
                                        </p:tgtEl>
                                        <p:attrNameLst>
                                          <p:attrName>fill.on</p:attrName>
                                        </p:attrNameLst>
                                      </p:cBhvr>
                                      <p:to>
                                        <p:strVal val="true"/>
                                      </p:to>
                                    </p:set>
                                    <p:animRot by="120000">
                                      <p:cBhvr>
                                        <p:cTn id="10" dur="200" fill="hold">
                                          <p:stCondLst>
                                            <p:cond delay="0"/>
                                          </p:stCondLst>
                                        </p:cTn>
                                        <p:tgtEl>
                                          <p:spTgt spid="25"/>
                                        </p:tgtEl>
                                        <p:attrNameLst>
                                          <p:attrName>r</p:attrName>
                                        </p:attrNameLst>
                                      </p:cBhvr>
                                    </p:animRot>
                                    <p:animRot by="-240000">
                                      <p:cBhvr>
                                        <p:cTn id="11" dur="400" fill="hold">
                                          <p:stCondLst>
                                            <p:cond delay="400"/>
                                          </p:stCondLst>
                                        </p:cTn>
                                        <p:tgtEl>
                                          <p:spTgt spid="25"/>
                                        </p:tgtEl>
                                        <p:attrNameLst>
                                          <p:attrName>r</p:attrName>
                                        </p:attrNameLst>
                                      </p:cBhvr>
                                    </p:animRot>
                                    <p:animRot by="240000">
                                      <p:cBhvr>
                                        <p:cTn id="12" dur="400" fill="hold">
                                          <p:stCondLst>
                                            <p:cond delay="800"/>
                                          </p:stCondLst>
                                        </p:cTn>
                                        <p:tgtEl>
                                          <p:spTgt spid="25"/>
                                        </p:tgtEl>
                                        <p:attrNameLst>
                                          <p:attrName>r</p:attrName>
                                        </p:attrNameLst>
                                      </p:cBhvr>
                                    </p:animRot>
                                    <p:animRot by="-240000">
                                      <p:cBhvr>
                                        <p:cTn id="13" dur="400" fill="hold">
                                          <p:stCondLst>
                                            <p:cond delay="1200"/>
                                          </p:stCondLst>
                                        </p:cTn>
                                        <p:tgtEl>
                                          <p:spTgt spid="25"/>
                                        </p:tgtEl>
                                        <p:attrNameLst>
                                          <p:attrName>r</p:attrName>
                                        </p:attrNameLst>
                                      </p:cBhvr>
                                    </p:animRot>
                                    <p:animRot by="120000">
                                      <p:cBhvr>
                                        <p:cTn id="14" dur="400" fill="hold">
                                          <p:stCondLst>
                                            <p:cond delay="1600"/>
                                          </p:stCondLst>
                                        </p:cTn>
                                        <p:tgtEl>
                                          <p:spTgt spid="25"/>
                                        </p:tgtEl>
                                        <p:attrNameLst>
                                          <p:attrName>r</p:attrName>
                                        </p:attrNameLst>
                                      </p:cBhvr>
                                    </p:animRot>
                                  </p:childTnLst>
                                </p:cTn>
                              </p:par>
                              <p:par>
                                <p:cTn id="15" presetID="32" presetClass="emph" presetSubtype="0" fill="hold" nodeType="withEffect">
                                  <p:stCondLst>
                                    <p:cond delay="0"/>
                                  </p:stCondLst>
                                  <p:childTnLst>
                                    <p:animClr clrSpc="rgb" dir="cw">
                                      <p:cBhvr override="childStyle">
                                        <p:cTn id="16" dur="200" fill="hold"/>
                                        <p:tgtEl>
                                          <p:spTgt spid="26"/>
                                        </p:tgtEl>
                                        <p:attrNameLst>
                                          <p:attrName>style.color</p:attrName>
                                        </p:attrNameLst>
                                      </p:cBhvr>
                                      <p:to>
                                        <a:srgbClr val="FF8000"/>
                                      </p:to>
                                    </p:animClr>
                                    <p:animClr clrSpc="rgb" dir="cw">
                                      <p:cBhvr>
                                        <p:cTn id="17" dur="200" fill="hold"/>
                                        <p:tgtEl>
                                          <p:spTgt spid="26"/>
                                        </p:tgtEl>
                                        <p:attrNameLst>
                                          <p:attrName>fillcolor</p:attrName>
                                        </p:attrNameLst>
                                      </p:cBhvr>
                                      <p:to>
                                        <a:srgbClr val="FF8000"/>
                                      </p:to>
                                    </p:animClr>
                                    <p:set>
                                      <p:cBhvr>
                                        <p:cTn id="18" dur="200" fill="hold"/>
                                        <p:tgtEl>
                                          <p:spTgt spid="26"/>
                                        </p:tgtEl>
                                        <p:attrNameLst>
                                          <p:attrName>fill.type</p:attrName>
                                        </p:attrNameLst>
                                      </p:cBhvr>
                                      <p:to>
                                        <p:strVal val="solid"/>
                                      </p:to>
                                    </p:set>
                                    <p:set>
                                      <p:cBhvr>
                                        <p:cTn id="19" dur="200" fill="hold"/>
                                        <p:tgtEl>
                                          <p:spTgt spid="26"/>
                                        </p:tgtEl>
                                        <p:attrNameLst>
                                          <p:attrName>fill.on</p:attrName>
                                        </p:attrNameLst>
                                      </p:cBhvr>
                                      <p:to>
                                        <p:strVal val="true"/>
                                      </p:to>
                                    </p:set>
                                    <p:animRot by="120000">
                                      <p:cBhvr>
                                        <p:cTn id="20" dur="200" fill="hold">
                                          <p:stCondLst>
                                            <p:cond delay="0"/>
                                          </p:stCondLst>
                                        </p:cTn>
                                        <p:tgtEl>
                                          <p:spTgt spid="26"/>
                                        </p:tgtEl>
                                        <p:attrNameLst>
                                          <p:attrName>r</p:attrName>
                                        </p:attrNameLst>
                                      </p:cBhvr>
                                    </p:animRot>
                                    <p:animRot by="-240000">
                                      <p:cBhvr>
                                        <p:cTn id="21" dur="400" fill="hold">
                                          <p:stCondLst>
                                            <p:cond delay="400"/>
                                          </p:stCondLst>
                                        </p:cTn>
                                        <p:tgtEl>
                                          <p:spTgt spid="26"/>
                                        </p:tgtEl>
                                        <p:attrNameLst>
                                          <p:attrName>r</p:attrName>
                                        </p:attrNameLst>
                                      </p:cBhvr>
                                    </p:animRot>
                                    <p:animRot by="240000">
                                      <p:cBhvr>
                                        <p:cTn id="22" dur="400" fill="hold">
                                          <p:stCondLst>
                                            <p:cond delay="800"/>
                                          </p:stCondLst>
                                        </p:cTn>
                                        <p:tgtEl>
                                          <p:spTgt spid="26"/>
                                        </p:tgtEl>
                                        <p:attrNameLst>
                                          <p:attrName>r</p:attrName>
                                        </p:attrNameLst>
                                      </p:cBhvr>
                                    </p:animRot>
                                    <p:animRot by="-240000">
                                      <p:cBhvr>
                                        <p:cTn id="23" dur="400" fill="hold">
                                          <p:stCondLst>
                                            <p:cond delay="1200"/>
                                          </p:stCondLst>
                                        </p:cTn>
                                        <p:tgtEl>
                                          <p:spTgt spid="26"/>
                                        </p:tgtEl>
                                        <p:attrNameLst>
                                          <p:attrName>r</p:attrName>
                                        </p:attrNameLst>
                                      </p:cBhvr>
                                    </p:animRot>
                                    <p:animRot by="120000">
                                      <p:cBhvr>
                                        <p:cTn id="24" dur="400" fill="hold">
                                          <p:stCondLst>
                                            <p:cond delay="1600"/>
                                          </p:stCondLst>
                                        </p:cTn>
                                        <p:tgtEl>
                                          <p:spTgt spid="26"/>
                                        </p:tgtEl>
                                        <p:attrNameLst>
                                          <p:attrName>r</p:attrName>
                                        </p:attrNameLst>
                                      </p:cBhvr>
                                    </p:animRot>
                                  </p:childTnLst>
                                </p:cTn>
                              </p:par>
                              <p:par>
                                <p:cTn id="25" presetID="32" presetClass="emph" presetSubtype="0" fill="hold" nodeType="withEffect">
                                  <p:stCondLst>
                                    <p:cond delay="0"/>
                                  </p:stCondLst>
                                  <p:childTnLst>
                                    <p:animClr clrSpc="rgb" dir="cw">
                                      <p:cBhvr override="childStyle">
                                        <p:cTn id="26" dur="200" fill="hold"/>
                                        <p:tgtEl>
                                          <p:spTgt spid="32"/>
                                        </p:tgtEl>
                                        <p:attrNameLst>
                                          <p:attrName>style.color</p:attrName>
                                        </p:attrNameLst>
                                      </p:cBhvr>
                                      <p:to>
                                        <a:srgbClr val="FF8000"/>
                                      </p:to>
                                    </p:animClr>
                                    <p:animClr clrSpc="rgb" dir="cw">
                                      <p:cBhvr>
                                        <p:cTn id="27" dur="200" fill="hold"/>
                                        <p:tgtEl>
                                          <p:spTgt spid="32"/>
                                        </p:tgtEl>
                                        <p:attrNameLst>
                                          <p:attrName>fillcolor</p:attrName>
                                        </p:attrNameLst>
                                      </p:cBhvr>
                                      <p:to>
                                        <a:srgbClr val="FF8000"/>
                                      </p:to>
                                    </p:animClr>
                                    <p:set>
                                      <p:cBhvr>
                                        <p:cTn id="28" dur="200" fill="hold"/>
                                        <p:tgtEl>
                                          <p:spTgt spid="32"/>
                                        </p:tgtEl>
                                        <p:attrNameLst>
                                          <p:attrName>fill.type</p:attrName>
                                        </p:attrNameLst>
                                      </p:cBhvr>
                                      <p:to>
                                        <p:strVal val="solid"/>
                                      </p:to>
                                    </p:set>
                                    <p:set>
                                      <p:cBhvr>
                                        <p:cTn id="29" dur="200" fill="hold"/>
                                        <p:tgtEl>
                                          <p:spTgt spid="32"/>
                                        </p:tgtEl>
                                        <p:attrNameLst>
                                          <p:attrName>fill.on</p:attrName>
                                        </p:attrNameLst>
                                      </p:cBhvr>
                                      <p:to>
                                        <p:strVal val="true"/>
                                      </p:to>
                                    </p:set>
                                    <p:animRot by="120000">
                                      <p:cBhvr>
                                        <p:cTn id="30" dur="200" fill="hold">
                                          <p:stCondLst>
                                            <p:cond delay="0"/>
                                          </p:stCondLst>
                                        </p:cTn>
                                        <p:tgtEl>
                                          <p:spTgt spid="32"/>
                                        </p:tgtEl>
                                        <p:attrNameLst>
                                          <p:attrName>r</p:attrName>
                                        </p:attrNameLst>
                                      </p:cBhvr>
                                    </p:animRot>
                                    <p:animRot by="-240000">
                                      <p:cBhvr>
                                        <p:cTn id="31" dur="400" fill="hold">
                                          <p:stCondLst>
                                            <p:cond delay="400"/>
                                          </p:stCondLst>
                                        </p:cTn>
                                        <p:tgtEl>
                                          <p:spTgt spid="32"/>
                                        </p:tgtEl>
                                        <p:attrNameLst>
                                          <p:attrName>r</p:attrName>
                                        </p:attrNameLst>
                                      </p:cBhvr>
                                    </p:animRot>
                                    <p:animRot by="240000">
                                      <p:cBhvr>
                                        <p:cTn id="32" dur="400" fill="hold">
                                          <p:stCondLst>
                                            <p:cond delay="800"/>
                                          </p:stCondLst>
                                        </p:cTn>
                                        <p:tgtEl>
                                          <p:spTgt spid="32"/>
                                        </p:tgtEl>
                                        <p:attrNameLst>
                                          <p:attrName>r</p:attrName>
                                        </p:attrNameLst>
                                      </p:cBhvr>
                                    </p:animRot>
                                    <p:animRot by="-240000">
                                      <p:cBhvr>
                                        <p:cTn id="33" dur="400" fill="hold">
                                          <p:stCondLst>
                                            <p:cond delay="1200"/>
                                          </p:stCondLst>
                                        </p:cTn>
                                        <p:tgtEl>
                                          <p:spTgt spid="32"/>
                                        </p:tgtEl>
                                        <p:attrNameLst>
                                          <p:attrName>r</p:attrName>
                                        </p:attrNameLst>
                                      </p:cBhvr>
                                    </p:animRot>
                                    <p:animRot by="120000">
                                      <p:cBhvr>
                                        <p:cTn id="34" dur="400" fill="hold">
                                          <p:stCondLst>
                                            <p:cond delay="1600"/>
                                          </p:stCondLst>
                                        </p:cTn>
                                        <p:tgtEl>
                                          <p:spTgt spid="32"/>
                                        </p:tgtEl>
                                        <p:attrNameLst>
                                          <p:attrName>r</p:attrName>
                                        </p:attrNameLst>
                                      </p:cBhvr>
                                    </p:animRot>
                                  </p:childTnLst>
                                </p:cTn>
                              </p:par>
                              <p:par>
                                <p:cTn id="35" presetID="32" presetClass="emph" presetSubtype="0" fill="hold" nodeType="withEffect">
                                  <p:stCondLst>
                                    <p:cond delay="0"/>
                                  </p:stCondLst>
                                  <p:childTnLst>
                                    <p:animClr clrSpc="rgb" dir="cw">
                                      <p:cBhvr override="childStyle">
                                        <p:cTn id="36" dur="200" fill="hold"/>
                                        <p:tgtEl>
                                          <p:spTgt spid="30"/>
                                        </p:tgtEl>
                                        <p:attrNameLst>
                                          <p:attrName>style.color</p:attrName>
                                        </p:attrNameLst>
                                      </p:cBhvr>
                                      <p:to>
                                        <a:srgbClr val="FF8000"/>
                                      </p:to>
                                    </p:animClr>
                                    <p:animClr clrSpc="rgb" dir="cw">
                                      <p:cBhvr>
                                        <p:cTn id="37" dur="200" fill="hold"/>
                                        <p:tgtEl>
                                          <p:spTgt spid="30"/>
                                        </p:tgtEl>
                                        <p:attrNameLst>
                                          <p:attrName>fillcolor</p:attrName>
                                        </p:attrNameLst>
                                      </p:cBhvr>
                                      <p:to>
                                        <a:srgbClr val="FF8000"/>
                                      </p:to>
                                    </p:animClr>
                                    <p:set>
                                      <p:cBhvr>
                                        <p:cTn id="38" dur="200" fill="hold"/>
                                        <p:tgtEl>
                                          <p:spTgt spid="30"/>
                                        </p:tgtEl>
                                        <p:attrNameLst>
                                          <p:attrName>fill.type</p:attrName>
                                        </p:attrNameLst>
                                      </p:cBhvr>
                                      <p:to>
                                        <p:strVal val="solid"/>
                                      </p:to>
                                    </p:set>
                                    <p:set>
                                      <p:cBhvr>
                                        <p:cTn id="39" dur="200" fill="hold"/>
                                        <p:tgtEl>
                                          <p:spTgt spid="30"/>
                                        </p:tgtEl>
                                        <p:attrNameLst>
                                          <p:attrName>fill.on</p:attrName>
                                        </p:attrNameLst>
                                      </p:cBhvr>
                                      <p:to>
                                        <p:strVal val="true"/>
                                      </p:to>
                                    </p:set>
                                    <p:animRot by="120000">
                                      <p:cBhvr>
                                        <p:cTn id="40" dur="200" fill="hold">
                                          <p:stCondLst>
                                            <p:cond delay="0"/>
                                          </p:stCondLst>
                                        </p:cTn>
                                        <p:tgtEl>
                                          <p:spTgt spid="30"/>
                                        </p:tgtEl>
                                        <p:attrNameLst>
                                          <p:attrName>r</p:attrName>
                                        </p:attrNameLst>
                                      </p:cBhvr>
                                    </p:animRot>
                                    <p:animRot by="-240000">
                                      <p:cBhvr>
                                        <p:cTn id="41" dur="400" fill="hold">
                                          <p:stCondLst>
                                            <p:cond delay="400"/>
                                          </p:stCondLst>
                                        </p:cTn>
                                        <p:tgtEl>
                                          <p:spTgt spid="30"/>
                                        </p:tgtEl>
                                        <p:attrNameLst>
                                          <p:attrName>r</p:attrName>
                                        </p:attrNameLst>
                                      </p:cBhvr>
                                    </p:animRot>
                                    <p:animRot by="240000">
                                      <p:cBhvr>
                                        <p:cTn id="42" dur="400" fill="hold">
                                          <p:stCondLst>
                                            <p:cond delay="800"/>
                                          </p:stCondLst>
                                        </p:cTn>
                                        <p:tgtEl>
                                          <p:spTgt spid="30"/>
                                        </p:tgtEl>
                                        <p:attrNameLst>
                                          <p:attrName>r</p:attrName>
                                        </p:attrNameLst>
                                      </p:cBhvr>
                                    </p:animRot>
                                    <p:animRot by="-240000">
                                      <p:cBhvr>
                                        <p:cTn id="43" dur="400" fill="hold">
                                          <p:stCondLst>
                                            <p:cond delay="1200"/>
                                          </p:stCondLst>
                                        </p:cTn>
                                        <p:tgtEl>
                                          <p:spTgt spid="30"/>
                                        </p:tgtEl>
                                        <p:attrNameLst>
                                          <p:attrName>r</p:attrName>
                                        </p:attrNameLst>
                                      </p:cBhvr>
                                    </p:animRot>
                                    <p:animRot by="120000">
                                      <p:cBhvr>
                                        <p:cTn id="44" dur="400" fill="hold">
                                          <p:stCondLst>
                                            <p:cond delay="1600"/>
                                          </p:stCondLst>
                                        </p:cTn>
                                        <p:tgtEl>
                                          <p:spTgt spid="30"/>
                                        </p:tgtEl>
                                        <p:attrNameLst>
                                          <p:attrName>r</p:attrName>
                                        </p:attrNameLst>
                                      </p:cBhvr>
                                    </p:animRot>
                                  </p:childTnLst>
                                </p:cTn>
                              </p:par>
                              <p:par>
                                <p:cTn id="45" presetID="32" presetClass="emph" presetSubtype="0" fill="hold" nodeType="withEffect">
                                  <p:stCondLst>
                                    <p:cond delay="0"/>
                                  </p:stCondLst>
                                  <p:childTnLst>
                                    <p:animClr clrSpc="rgb" dir="cw">
                                      <p:cBhvr override="childStyle">
                                        <p:cTn id="46" dur="200" fill="hold"/>
                                        <p:tgtEl>
                                          <p:spTgt spid="31"/>
                                        </p:tgtEl>
                                        <p:attrNameLst>
                                          <p:attrName>style.color</p:attrName>
                                        </p:attrNameLst>
                                      </p:cBhvr>
                                      <p:to>
                                        <a:srgbClr val="FF8000"/>
                                      </p:to>
                                    </p:animClr>
                                    <p:animClr clrSpc="rgb" dir="cw">
                                      <p:cBhvr>
                                        <p:cTn id="47" dur="200" fill="hold"/>
                                        <p:tgtEl>
                                          <p:spTgt spid="31"/>
                                        </p:tgtEl>
                                        <p:attrNameLst>
                                          <p:attrName>fillcolor</p:attrName>
                                        </p:attrNameLst>
                                      </p:cBhvr>
                                      <p:to>
                                        <a:srgbClr val="FF8000"/>
                                      </p:to>
                                    </p:animClr>
                                    <p:set>
                                      <p:cBhvr>
                                        <p:cTn id="48" dur="200" fill="hold"/>
                                        <p:tgtEl>
                                          <p:spTgt spid="31"/>
                                        </p:tgtEl>
                                        <p:attrNameLst>
                                          <p:attrName>fill.type</p:attrName>
                                        </p:attrNameLst>
                                      </p:cBhvr>
                                      <p:to>
                                        <p:strVal val="solid"/>
                                      </p:to>
                                    </p:set>
                                    <p:set>
                                      <p:cBhvr>
                                        <p:cTn id="49" dur="200" fill="hold"/>
                                        <p:tgtEl>
                                          <p:spTgt spid="31"/>
                                        </p:tgtEl>
                                        <p:attrNameLst>
                                          <p:attrName>fill.on</p:attrName>
                                        </p:attrNameLst>
                                      </p:cBhvr>
                                      <p:to>
                                        <p:strVal val="true"/>
                                      </p:to>
                                    </p:set>
                                    <p:animRot by="120000">
                                      <p:cBhvr>
                                        <p:cTn id="50" dur="200" fill="hold">
                                          <p:stCondLst>
                                            <p:cond delay="0"/>
                                          </p:stCondLst>
                                        </p:cTn>
                                        <p:tgtEl>
                                          <p:spTgt spid="31"/>
                                        </p:tgtEl>
                                        <p:attrNameLst>
                                          <p:attrName>r</p:attrName>
                                        </p:attrNameLst>
                                      </p:cBhvr>
                                    </p:animRot>
                                    <p:animRot by="-240000">
                                      <p:cBhvr>
                                        <p:cTn id="51" dur="400" fill="hold">
                                          <p:stCondLst>
                                            <p:cond delay="400"/>
                                          </p:stCondLst>
                                        </p:cTn>
                                        <p:tgtEl>
                                          <p:spTgt spid="31"/>
                                        </p:tgtEl>
                                        <p:attrNameLst>
                                          <p:attrName>r</p:attrName>
                                        </p:attrNameLst>
                                      </p:cBhvr>
                                    </p:animRot>
                                    <p:animRot by="240000">
                                      <p:cBhvr>
                                        <p:cTn id="52" dur="400" fill="hold">
                                          <p:stCondLst>
                                            <p:cond delay="800"/>
                                          </p:stCondLst>
                                        </p:cTn>
                                        <p:tgtEl>
                                          <p:spTgt spid="31"/>
                                        </p:tgtEl>
                                        <p:attrNameLst>
                                          <p:attrName>r</p:attrName>
                                        </p:attrNameLst>
                                      </p:cBhvr>
                                    </p:animRot>
                                    <p:animRot by="-240000">
                                      <p:cBhvr>
                                        <p:cTn id="53" dur="400" fill="hold">
                                          <p:stCondLst>
                                            <p:cond delay="1200"/>
                                          </p:stCondLst>
                                        </p:cTn>
                                        <p:tgtEl>
                                          <p:spTgt spid="31"/>
                                        </p:tgtEl>
                                        <p:attrNameLst>
                                          <p:attrName>r</p:attrName>
                                        </p:attrNameLst>
                                      </p:cBhvr>
                                    </p:animRot>
                                    <p:animRot by="120000">
                                      <p:cBhvr>
                                        <p:cTn id="54" dur="400" fill="hold">
                                          <p:stCondLst>
                                            <p:cond delay="1600"/>
                                          </p:stCondLst>
                                        </p:cTn>
                                        <p:tgtEl>
                                          <p:spTgt spid="31"/>
                                        </p:tgtEl>
                                        <p:attrNameLst>
                                          <p:attrName>r</p:attrName>
                                        </p:attrNameLst>
                                      </p:cBhvr>
                                    </p:animRo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4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4"/>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45"/>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5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6"/>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54"/>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52"/>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53"/>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56"/>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50"/>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47"/>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64"/>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4" grpId="0" animBg="1"/>
      <p:bldP spid="46" grpId="0" animBg="1"/>
      <p:bldP spid="64" grpId="0"/>
      <p:bldP spid="38" grpId="0" animBg="1"/>
      <p:bldP spid="52" grpId="0" animBg="1"/>
      <p:bldP spid="5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VINTA from 30,000 ft</a:t>
            </a:r>
            <a:endParaRPr lang="en-US" dirty="0"/>
          </a:p>
        </p:txBody>
      </p:sp>
      <p:sp>
        <p:nvSpPr>
          <p:cNvPr id="5" name="Oval 4"/>
          <p:cNvSpPr/>
          <p:nvPr/>
        </p:nvSpPr>
        <p:spPr bwMode="auto">
          <a:xfrm>
            <a:off x="2053828" y="1600200"/>
            <a:ext cx="428625" cy="428625"/>
          </a:xfrm>
          <a:prstGeom prst="ellipse">
            <a:avLst/>
          </a:prstGeom>
          <a:solidFill>
            <a:srgbClr val="407AA6"/>
          </a:solidFill>
          <a:ln w="127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endParaRPr lang="en-US" sz="1400" dirty="0">
              <a:solidFill>
                <a:schemeClr val="bg1"/>
              </a:solidFill>
              <a:latin typeface="Gill Sans Light" charset="0"/>
              <a:ea typeface="ヒラギノ角ゴ ProN W3" charset="-128"/>
              <a:cs typeface="ヒラギノ角ゴ ProN W3" charset="-128"/>
              <a:sym typeface="Gill Sans Light" charset="0"/>
            </a:endParaRPr>
          </a:p>
        </p:txBody>
      </p:sp>
      <p:sp>
        <p:nvSpPr>
          <p:cNvPr id="6" name="Oval 5"/>
          <p:cNvSpPr/>
          <p:nvPr/>
        </p:nvSpPr>
        <p:spPr bwMode="auto">
          <a:xfrm>
            <a:off x="2053828" y="2618184"/>
            <a:ext cx="428625" cy="428625"/>
          </a:xfrm>
          <a:prstGeom prst="ellipse">
            <a:avLst/>
          </a:prstGeom>
          <a:solidFill>
            <a:srgbClr val="407AA6"/>
          </a:solidFill>
          <a:ln w="127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endParaRPr lang="en-US" sz="1400" dirty="0">
              <a:solidFill>
                <a:schemeClr val="bg1"/>
              </a:solidFill>
              <a:latin typeface="Gill Sans Light" charset="0"/>
              <a:ea typeface="ヒラギノ角ゴ ProN W3" charset="-128"/>
              <a:cs typeface="ヒラギノ角ゴ ProN W3" charset="-128"/>
              <a:sym typeface="Gill Sans Light" charset="0"/>
            </a:endParaRPr>
          </a:p>
        </p:txBody>
      </p:sp>
      <p:sp>
        <p:nvSpPr>
          <p:cNvPr id="7" name="Oval 6"/>
          <p:cNvSpPr/>
          <p:nvPr/>
        </p:nvSpPr>
        <p:spPr bwMode="auto">
          <a:xfrm>
            <a:off x="2053828" y="3636169"/>
            <a:ext cx="428625" cy="428625"/>
          </a:xfrm>
          <a:prstGeom prst="ellipse">
            <a:avLst/>
          </a:prstGeom>
          <a:solidFill>
            <a:srgbClr val="407AA6"/>
          </a:solidFill>
          <a:ln w="127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endParaRPr lang="en-US" sz="1400" dirty="0">
              <a:solidFill>
                <a:schemeClr val="bg1"/>
              </a:solidFill>
              <a:latin typeface="Gill Sans Light" charset="0"/>
              <a:ea typeface="ヒラギノ角ゴ ProN W3" charset="-128"/>
              <a:cs typeface="ヒラギノ角ゴ ProN W3" charset="-128"/>
              <a:sym typeface="Gill Sans Light" charset="0"/>
            </a:endParaRPr>
          </a:p>
        </p:txBody>
      </p:sp>
      <p:cxnSp>
        <p:nvCxnSpPr>
          <p:cNvPr id="8" name="Straight Arrow Connector 7"/>
          <p:cNvCxnSpPr>
            <a:endCxn id="6" idx="0"/>
          </p:cNvCxnSpPr>
          <p:nvPr/>
        </p:nvCxnSpPr>
        <p:spPr bwMode="auto">
          <a:xfrm rot="5400000">
            <a:off x="1974019" y="2322946"/>
            <a:ext cx="589359" cy="1117"/>
          </a:xfrm>
          <a:prstGeom prst="straightConnector1">
            <a:avLst/>
          </a:prstGeom>
          <a:solidFill>
            <a:srgbClr val="6C7472"/>
          </a:solidFill>
          <a:ln w="50800" cap="flat" cmpd="sng" algn="ctr">
            <a:solidFill>
              <a:srgbClr val="6C7472"/>
            </a:solidFill>
            <a:prstDash val="solid"/>
            <a:round/>
            <a:headEnd type="none" w="med" len="med"/>
            <a:tailEnd type="arrow"/>
          </a:ln>
          <a:effectLst/>
        </p:spPr>
      </p:cxnSp>
      <p:cxnSp>
        <p:nvCxnSpPr>
          <p:cNvPr id="9" name="Straight Arrow Connector 8"/>
          <p:cNvCxnSpPr/>
          <p:nvPr/>
        </p:nvCxnSpPr>
        <p:spPr bwMode="auto">
          <a:xfrm rot="5400000">
            <a:off x="1974019" y="3340930"/>
            <a:ext cx="589359" cy="1117"/>
          </a:xfrm>
          <a:prstGeom prst="straightConnector1">
            <a:avLst/>
          </a:prstGeom>
          <a:solidFill>
            <a:srgbClr val="6C7472"/>
          </a:solidFill>
          <a:ln w="50800" cap="flat" cmpd="sng" algn="ctr">
            <a:solidFill>
              <a:srgbClr val="6C7472"/>
            </a:solidFill>
            <a:prstDash val="solid"/>
            <a:round/>
            <a:headEnd type="none" w="med" len="med"/>
            <a:tailEnd type="arrow"/>
          </a:ln>
          <a:effectLst/>
        </p:spPr>
      </p:cxnSp>
      <p:sp>
        <p:nvSpPr>
          <p:cNvPr id="10" name="Oval 9"/>
          <p:cNvSpPr/>
          <p:nvPr/>
        </p:nvSpPr>
        <p:spPr bwMode="auto">
          <a:xfrm>
            <a:off x="2053828" y="4654153"/>
            <a:ext cx="428625" cy="428625"/>
          </a:xfrm>
          <a:prstGeom prst="ellipse">
            <a:avLst/>
          </a:prstGeom>
          <a:solidFill>
            <a:srgbClr val="407AA6"/>
          </a:solidFill>
          <a:ln w="127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endParaRPr lang="en-US" sz="1400" dirty="0">
              <a:solidFill>
                <a:schemeClr val="bg1"/>
              </a:solidFill>
              <a:latin typeface="Gill Sans Light" charset="0"/>
              <a:ea typeface="ヒラギノ角ゴ ProN W3" charset="-128"/>
              <a:cs typeface="ヒラギノ角ゴ ProN W3" charset="-128"/>
              <a:sym typeface="Gill Sans Light" charset="0"/>
            </a:endParaRPr>
          </a:p>
        </p:txBody>
      </p:sp>
      <p:cxnSp>
        <p:nvCxnSpPr>
          <p:cNvPr id="11" name="Straight Arrow Connector 10"/>
          <p:cNvCxnSpPr/>
          <p:nvPr/>
        </p:nvCxnSpPr>
        <p:spPr bwMode="auto">
          <a:xfrm rot="5400000">
            <a:off x="1974019" y="4358915"/>
            <a:ext cx="589359" cy="1117"/>
          </a:xfrm>
          <a:prstGeom prst="straightConnector1">
            <a:avLst/>
          </a:prstGeom>
          <a:solidFill>
            <a:srgbClr val="6C7472"/>
          </a:solidFill>
          <a:ln w="50800" cap="flat" cmpd="sng" algn="ctr">
            <a:solidFill>
              <a:srgbClr val="6C7472"/>
            </a:solidFill>
            <a:prstDash val="solid"/>
            <a:round/>
            <a:headEnd type="none" w="med" len="med"/>
            <a:tailEnd type="arrow"/>
          </a:ln>
          <a:effectLst/>
        </p:spPr>
      </p:cxnSp>
      <p:cxnSp>
        <p:nvCxnSpPr>
          <p:cNvPr id="12" name="Straight Arrow Connector 11"/>
          <p:cNvCxnSpPr>
            <a:stCxn id="6" idx="5"/>
            <a:endCxn id="15" idx="1"/>
          </p:cNvCxnSpPr>
          <p:nvPr/>
        </p:nvCxnSpPr>
        <p:spPr bwMode="auto">
          <a:xfrm rot="16200000" flipH="1">
            <a:off x="2178581" y="3225140"/>
            <a:ext cx="1786463" cy="1304260"/>
          </a:xfrm>
          <a:prstGeom prst="straightConnector1">
            <a:avLst/>
          </a:prstGeom>
          <a:solidFill>
            <a:srgbClr val="6C7472"/>
          </a:solidFill>
          <a:ln w="50800" cap="flat" cmpd="sng" algn="ctr">
            <a:solidFill>
              <a:srgbClr val="6C7472"/>
            </a:solidFill>
            <a:prstDash val="solid"/>
            <a:round/>
            <a:headEnd type="none" w="med" len="med"/>
            <a:tailEnd type="arrow"/>
          </a:ln>
          <a:effectLst/>
        </p:spPr>
      </p:cxnSp>
      <p:cxnSp>
        <p:nvCxnSpPr>
          <p:cNvPr id="13" name="Straight Arrow Connector 12"/>
          <p:cNvCxnSpPr>
            <a:stCxn id="7" idx="6"/>
            <a:endCxn id="15" idx="2"/>
          </p:cNvCxnSpPr>
          <p:nvPr/>
        </p:nvCxnSpPr>
        <p:spPr bwMode="auto">
          <a:xfrm>
            <a:off x="2482453" y="3850481"/>
            <a:ext cx="1178719" cy="1071563"/>
          </a:xfrm>
          <a:prstGeom prst="straightConnector1">
            <a:avLst/>
          </a:prstGeom>
          <a:solidFill>
            <a:srgbClr val="6C7472"/>
          </a:solidFill>
          <a:ln w="50800" cap="flat" cmpd="sng" algn="ctr">
            <a:solidFill>
              <a:srgbClr val="6C7472"/>
            </a:solidFill>
            <a:prstDash val="solid"/>
            <a:round/>
            <a:headEnd type="none" w="med" len="med"/>
            <a:tailEnd type="arrow"/>
          </a:ln>
          <a:effectLst/>
        </p:spPr>
      </p:cxnSp>
      <p:cxnSp>
        <p:nvCxnSpPr>
          <p:cNvPr id="14" name="Straight Arrow Connector 13"/>
          <p:cNvCxnSpPr>
            <a:stCxn id="10" idx="6"/>
            <a:endCxn id="15" idx="3"/>
          </p:cNvCxnSpPr>
          <p:nvPr/>
        </p:nvCxnSpPr>
        <p:spPr bwMode="auto">
          <a:xfrm>
            <a:off x="2482453" y="4868465"/>
            <a:ext cx="1241490" cy="205120"/>
          </a:xfrm>
          <a:prstGeom prst="straightConnector1">
            <a:avLst/>
          </a:prstGeom>
          <a:solidFill>
            <a:srgbClr val="6C7472"/>
          </a:solidFill>
          <a:ln w="50800" cap="flat" cmpd="sng" algn="ctr">
            <a:solidFill>
              <a:srgbClr val="6C7472"/>
            </a:solidFill>
            <a:prstDash val="solid"/>
            <a:round/>
            <a:headEnd type="none" w="med" len="med"/>
            <a:tailEnd type="arrow"/>
          </a:ln>
          <a:effectLst/>
        </p:spPr>
      </p:cxnSp>
      <p:sp>
        <p:nvSpPr>
          <p:cNvPr id="15" name="Oval 14"/>
          <p:cNvSpPr/>
          <p:nvPr/>
        </p:nvSpPr>
        <p:spPr bwMode="auto">
          <a:xfrm>
            <a:off x="3661172" y="4707731"/>
            <a:ext cx="428625" cy="428625"/>
          </a:xfrm>
          <a:prstGeom prst="ellipse">
            <a:avLst/>
          </a:prstGeom>
          <a:solidFill>
            <a:srgbClr val="407AA6"/>
          </a:solidFill>
          <a:ln w="127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endParaRPr lang="en-US" sz="1400" dirty="0">
              <a:solidFill>
                <a:schemeClr val="bg1"/>
              </a:solidFill>
              <a:latin typeface="Gill Sans Light" charset="0"/>
              <a:ea typeface="ヒラギノ角ゴ ProN W3" charset="-128"/>
              <a:cs typeface="ヒラギノ角ゴ ProN W3" charset="-128"/>
              <a:sym typeface="Gill Sans Light" charset="0"/>
            </a:endParaRPr>
          </a:p>
        </p:txBody>
      </p:sp>
      <p:cxnSp>
        <p:nvCxnSpPr>
          <p:cNvPr id="27" name="Straight Arrow Connector 26"/>
          <p:cNvCxnSpPr>
            <a:stCxn id="6" idx="3"/>
          </p:cNvCxnSpPr>
          <p:nvPr/>
        </p:nvCxnSpPr>
        <p:spPr bwMode="auto">
          <a:xfrm rot="5400000">
            <a:off x="1732360" y="2930460"/>
            <a:ext cx="330661" cy="437818"/>
          </a:xfrm>
          <a:prstGeom prst="straightConnector1">
            <a:avLst/>
          </a:prstGeom>
          <a:solidFill>
            <a:srgbClr val="6C7472"/>
          </a:solidFill>
          <a:ln w="50800" cap="flat" cmpd="sng" algn="ctr">
            <a:solidFill>
              <a:srgbClr val="6C7472"/>
            </a:solidFill>
            <a:prstDash val="solid"/>
            <a:round/>
            <a:headEnd type="none" w="med" len="med"/>
            <a:tailEnd type="arrow"/>
          </a:ln>
          <a:effectLst/>
        </p:spPr>
      </p:cxnSp>
      <p:sp>
        <p:nvSpPr>
          <p:cNvPr id="31" name="Oval 30"/>
          <p:cNvSpPr/>
          <p:nvPr/>
        </p:nvSpPr>
        <p:spPr bwMode="auto">
          <a:xfrm>
            <a:off x="1303734" y="3261122"/>
            <a:ext cx="428625" cy="428625"/>
          </a:xfrm>
          <a:prstGeom prst="ellipse">
            <a:avLst/>
          </a:prstGeom>
          <a:solidFill>
            <a:srgbClr val="407AA6"/>
          </a:solidFill>
          <a:ln w="127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endParaRPr lang="en-US" sz="1400" dirty="0">
              <a:solidFill>
                <a:schemeClr val="bg1"/>
              </a:solidFill>
              <a:latin typeface="Gill Sans Light" charset="0"/>
              <a:ea typeface="ヒラギノ角ゴ ProN W3" charset="-128"/>
              <a:cs typeface="ヒラギノ角ゴ ProN W3" charset="-128"/>
              <a:sym typeface="Gill Sans Light" charset="0"/>
            </a:endParaRPr>
          </a:p>
        </p:txBody>
      </p:sp>
      <p:cxnSp>
        <p:nvCxnSpPr>
          <p:cNvPr id="33" name="Straight Arrow Connector 32"/>
          <p:cNvCxnSpPr>
            <a:stCxn id="31" idx="4"/>
            <a:endCxn id="10" idx="1"/>
          </p:cNvCxnSpPr>
          <p:nvPr/>
        </p:nvCxnSpPr>
        <p:spPr bwMode="auto">
          <a:xfrm rot="16200000" flipH="1">
            <a:off x="1303734" y="3904059"/>
            <a:ext cx="1027177" cy="598552"/>
          </a:xfrm>
          <a:prstGeom prst="straightConnector1">
            <a:avLst/>
          </a:prstGeom>
          <a:solidFill>
            <a:srgbClr val="6C7472"/>
          </a:solidFill>
          <a:ln w="50800" cap="flat" cmpd="sng" algn="ctr">
            <a:solidFill>
              <a:srgbClr val="6C7472"/>
            </a:solidFill>
            <a:prstDash val="solid"/>
            <a:round/>
            <a:headEnd type="none" w="med" len="med"/>
            <a:tailEnd type="arrow"/>
          </a:ln>
          <a:effectLst/>
        </p:spPr>
      </p:cxnSp>
      <p:sp>
        <p:nvSpPr>
          <p:cNvPr id="40" name="TextBox 39"/>
          <p:cNvSpPr txBox="1"/>
          <p:nvPr/>
        </p:nvSpPr>
        <p:spPr>
          <a:xfrm>
            <a:off x="500063" y="914400"/>
            <a:ext cx="2399690" cy="341919"/>
          </a:xfrm>
          <a:prstGeom prst="rect">
            <a:avLst/>
          </a:prstGeom>
        </p:spPr>
        <p:style>
          <a:lnRef idx="1">
            <a:schemeClr val="accent2"/>
          </a:lnRef>
          <a:fillRef idx="2">
            <a:schemeClr val="accent2"/>
          </a:fillRef>
          <a:effectRef idx="1">
            <a:schemeClr val="accent2"/>
          </a:effectRef>
          <a:fontRef idx="minor">
            <a:schemeClr val="dk1"/>
          </a:fontRef>
        </p:style>
        <p:txBody>
          <a:bodyPr wrap="none" lIns="64291" tIns="32146" rIns="64291" bIns="32146" rtlCol="0">
            <a:spAutoFit/>
          </a:bodyPr>
          <a:lstStyle/>
          <a:p>
            <a:r>
              <a:rPr lang="en-US" dirty="0" smtClean="0"/>
              <a:t>Abstract Interpretation</a:t>
            </a:r>
          </a:p>
        </p:txBody>
      </p:sp>
      <p:sp>
        <p:nvSpPr>
          <p:cNvPr id="41" name="TextBox 40"/>
          <p:cNvSpPr txBox="1"/>
          <p:nvPr/>
        </p:nvSpPr>
        <p:spPr>
          <a:xfrm>
            <a:off x="3339703" y="5189934"/>
            <a:ext cx="796687" cy="341919"/>
          </a:xfrm>
          <a:prstGeom prst="rect">
            <a:avLst/>
          </a:prstGeom>
          <a:noFill/>
        </p:spPr>
        <p:txBody>
          <a:bodyPr wrap="none" lIns="64291" tIns="32146" rIns="64291" bIns="32146" rtlCol="0">
            <a:spAutoFit/>
          </a:bodyPr>
          <a:lstStyle/>
          <a:p>
            <a:r>
              <a:rPr lang="en-US" dirty="0" smtClean="0">
                <a:solidFill>
                  <a:srgbClr val="FF0000"/>
                </a:solidFill>
              </a:rPr>
              <a:t>Alarm!</a:t>
            </a:r>
            <a:endParaRPr lang="en-US" dirty="0">
              <a:solidFill>
                <a:srgbClr val="FF0000"/>
              </a:solidFill>
            </a:endParaRPr>
          </a:p>
        </p:txBody>
      </p:sp>
      <p:sp>
        <p:nvSpPr>
          <p:cNvPr id="46" name="Striped Right Arrow 45"/>
          <p:cNvSpPr/>
          <p:nvPr/>
        </p:nvSpPr>
        <p:spPr bwMode="auto">
          <a:xfrm>
            <a:off x="3554015" y="1868090"/>
            <a:ext cx="1982391" cy="1125141"/>
          </a:xfrm>
          <a:prstGeom prst="stripedRightArrow">
            <a:avLst/>
          </a:prstGeom>
          <a:solidFill>
            <a:srgbClr val="6C7472"/>
          </a:solidFill>
          <a:ln w="12700" cap="flat" cmpd="sng" algn="ctr">
            <a:noFill/>
            <a:prstDash val="solid"/>
            <a:round/>
            <a:headEnd type="none" w="med" len="med"/>
            <a:tailEnd type="none" w="med" len="med"/>
          </a:ln>
          <a:effectLst/>
        </p:spPr>
        <p:txBody>
          <a:bodyPr vert="horz" wrap="square" lIns="64291" tIns="32146" rIns="64291" bIns="32146" numCol="1" rtlCol="0" anchor="ctr" anchorCtr="0" compatLnSpc="1">
            <a:prstTxWarp prst="textNoShape">
              <a:avLst/>
            </a:prstTxWarp>
          </a:bodyPr>
          <a:lstStyle/>
          <a:p>
            <a:pPr algn="ctr" defTabSz="642915" fontAlgn="base">
              <a:spcBef>
                <a:spcPct val="0"/>
              </a:spcBef>
              <a:spcAft>
                <a:spcPct val="0"/>
              </a:spcAft>
            </a:pPr>
            <a:r>
              <a:rPr lang="en-US" sz="2200" b="1" dirty="0" smtClean="0">
                <a:ln>
                  <a:solidFill>
                    <a:schemeClr val="bg1"/>
                  </a:solidFill>
                </a:ln>
                <a:solidFill>
                  <a:schemeClr val="bg1"/>
                </a:solidFill>
                <a:latin typeface="Gill Sans Light" charset="0"/>
                <a:ea typeface="ヒラギノ角ゴ ProN W3" charset="-128"/>
                <a:cs typeface="ヒラギノ角ゴ ProN W3" charset="-128"/>
                <a:sym typeface="Gill Sans Light" charset="0"/>
              </a:rPr>
              <a:t>Refinement</a:t>
            </a:r>
            <a:endParaRPr lang="en-US" sz="2200" b="1" dirty="0">
              <a:ln>
                <a:solidFill>
                  <a:schemeClr val="bg1"/>
                </a:solidFill>
              </a:ln>
              <a:solidFill>
                <a:schemeClr val="bg1"/>
              </a:solidFill>
              <a:latin typeface="Gill Sans Light" charset="0"/>
              <a:ea typeface="ヒラギノ角ゴ ProN W3" charset="-128"/>
              <a:cs typeface="ヒラギノ角ゴ ProN W3" charset="-128"/>
              <a:sym typeface="Gill Sans Light" charset="0"/>
            </a:endParaRPr>
          </a:p>
        </p:txBody>
      </p:sp>
      <p:sp>
        <p:nvSpPr>
          <p:cNvPr id="47" name="Oval 46"/>
          <p:cNvSpPr/>
          <p:nvPr/>
        </p:nvSpPr>
        <p:spPr bwMode="auto">
          <a:xfrm>
            <a:off x="6232922" y="1868090"/>
            <a:ext cx="1178719" cy="1071563"/>
          </a:xfrm>
          <a:prstGeom prst="ellipse">
            <a:avLst/>
          </a:prstGeom>
          <a:solidFill>
            <a:srgbClr val="FF8000"/>
          </a:solidFill>
          <a:ln w="127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endParaRPr lang="en-US" sz="1400" dirty="0">
              <a:solidFill>
                <a:schemeClr val="bg1"/>
              </a:solidFill>
              <a:latin typeface="Gill Sans Light" charset="0"/>
              <a:ea typeface="ヒラギノ角ゴ ProN W3" charset="-128"/>
              <a:cs typeface="ヒラギノ角ゴ ProN W3" charset="-128"/>
              <a:sym typeface="Gill Sans Light" charset="0"/>
            </a:endParaRPr>
          </a:p>
        </p:txBody>
      </p:sp>
      <p:sp>
        <p:nvSpPr>
          <p:cNvPr id="48" name="TextBox 47"/>
          <p:cNvSpPr txBox="1"/>
          <p:nvPr/>
        </p:nvSpPr>
        <p:spPr>
          <a:xfrm>
            <a:off x="5482829" y="914400"/>
            <a:ext cx="3438436" cy="341919"/>
          </a:xfrm>
          <a:prstGeom prst="rect">
            <a:avLst/>
          </a:prstGeom>
        </p:spPr>
        <p:style>
          <a:lnRef idx="1">
            <a:schemeClr val="accent2"/>
          </a:lnRef>
          <a:fillRef idx="2">
            <a:schemeClr val="accent2"/>
          </a:fillRef>
          <a:effectRef idx="1">
            <a:schemeClr val="accent2"/>
          </a:effectRef>
          <a:fontRef idx="minor">
            <a:schemeClr val="dk1"/>
          </a:fontRef>
        </p:style>
        <p:txBody>
          <a:bodyPr wrap="none" lIns="64291" tIns="32146" rIns="64291" bIns="32146" rtlCol="0">
            <a:spAutoFit/>
          </a:bodyPr>
          <a:lstStyle/>
          <a:p>
            <a:r>
              <a:rPr lang="en-US" dirty="0" smtClean="0"/>
              <a:t>Refinement w/ DAG </a:t>
            </a:r>
            <a:r>
              <a:rPr lang="en-US" dirty="0" err="1" smtClean="0"/>
              <a:t>Interpolants</a:t>
            </a:r>
            <a:endParaRPr lang="en-US"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4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VINTA from 30,000 ft</a:t>
            </a:r>
            <a:endParaRPr lang="en-US" dirty="0"/>
          </a:p>
        </p:txBody>
      </p:sp>
      <p:sp>
        <p:nvSpPr>
          <p:cNvPr id="40" name="TextBox 39"/>
          <p:cNvSpPr txBox="1"/>
          <p:nvPr/>
        </p:nvSpPr>
        <p:spPr>
          <a:xfrm>
            <a:off x="500063" y="914400"/>
            <a:ext cx="2399690" cy="341919"/>
          </a:xfrm>
          <a:prstGeom prst="rect">
            <a:avLst/>
          </a:prstGeom>
        </p:spPr>
        <p:style>
          <a:lnRef idx="1">
            <a:schemeClr val="accent2"/>
          </a:lnRef>
          <a:fillRef idx="2">
            <a:schemeClr val="accent2"/>
          </a:fillRef>
          <a:effectRef idx="1">
            <a:schemeClr val="accent2"/>
          </a:effectRef>
          <a:fontRef idx="minor">
            <a:schemeClr val="dk1"/>
          </a:fontRef>
        </p:style>
        <p:txBody>
          <a:bodyPr wrap="none" lIns="64291" tIns="32146" rIns="64291" bIns="32146" rtlCol="0">
            <a:spAutoFit/>
          </a:bodyPr>
          <a:lstStyle/>
          <a:p>
            <a:r>
              <a:rPr lang="en-US" dirty="0" smtClean="0"/>
              <a:t>Abstract Interpretation</a:t>
            </a:r>
          </a:p>
        </p:txBody>
      </p:sp>
      <p:sp>
        <p:nvSpPr>
          <p:cNvPr id="46" name="Striped Right Arrow 45"/>
          <p:cNvSpPr/>
          <p:nvPr/>
        </p:nvSpPr>
        <p:spPr bwMode="auto">
          <a:xfrm>
            <a:off x="3429000" y="1676400"/>
            <a:ext cx="1828800" cy="685800"/>
          </a:xfrm>
          <a:prstGeom prst="stripedRightArrow">
            <a:avLst/>
          </a:prstGeom>
          <a:solidFill>
            <a:srgbClr val="6C7472"/>
          </a:solidFill>
          <a:ln w="12700" cap="flat" cmpd="sng" algn="ctr">
            <a:noFill/>
            <a:prstDash val="solid"/>
            <a:round/>
            <a:headEnd type="none" w="med" len="med"/>
            <a:tailEnd type="none" w="med" len="med"/>
          </a:ln>
          <a:effectLst/>
        </p:spPr>
        <p:txBody>
          <a:bodyPr vert="horz" wrap="square" lIns="64291" tIns="32146" rIns="64291" bIns="32146" numCol="1" rtlCol="0" anchor="ctr" anchorCtr="0" compatLnSpc="1">
            <a:prstTxWarp prst="textNoShape">
              <a:avLst/>
            </a:prstTxWarp>
          </a:bodyPr>
          <a:lstStyle/>
          <a:p>
            <a:pPr algn="ctr" defTabSz="642915" fontAlgn="base">
              <a:spcBef>
                <a:spcPct val="0"/>
              </a:spcBef>
              <a:spcAft>
                <a:spcPct val="0"/>
              </a:spcAft>
            </a:pPr>
            <a:r>
              <a:rPr lang="en-US" sz="2200" b="1" dirty="0" smtClean="0">
                <a:ln>
                  <a:solidFill>
                    <a:schemeClr val="bg1"/>
                  </a:solidFill>
                </a:ln>
                <a:solidFill>
                  <a:schemeClr val="bg1"/>
                </a:solidFill>
                <a:latin typeface="Gill Sans Light" charset="0"/>
                <a:ea typeface="ヒラギノ角ゴ ProN W3" charset="-128"/>
                <a:cs typeface="ヒラギノ角ゴ ProN W3" charset="-128"/>
                <a:sym typeface="Gill Sans Light" charset="0"/>
              </a:rPr>
              <a:t>Refinement</a:t>
            </a:r>
            <a:endParaRPr lang="en-US" sz="2200" b="1" dirty="0">
              <a:ln>
                <a:solidFill>
                  <a:schemeClr val="bg1"/>
                </a:solidFill>
              </a:ln>
              <a:solidFill>
                <a:schemeClr val="bg1"/>
              </a:solidFill>
              <a:latin typeface="Gill Sans Light" charset="0"/>
              <a:ea typeface="ヒラギノ角ゴ ProN W3" charset="-128"/>
              <a:cs typeface="ヒラギノ角ゴ ProN W3" charset="-128"/>
              <a:sym typeface="Gill Sans Light" charset="0"/>
            </a:endParaRPr>
          </a:p>
        </p:txBody>
      </p:sp>
      <p:sp>
        <p:nvSpPr>
          <p:cNvPr id="47" name="Oval 46"/>
          <p:cNvSpPr/>
          <p:nvPr/>
        </p:nvSpPr>
        <p:spPr bwMode="auto">
          <a:xfrm>
            <a:off x="6232922" y="1868090"/>
            <a:ext cx="1178719" cy="1071563"/>
          </a:xfrm>
          <a:prstGeom prst="ellipse">
            <a:avLst/>
          </a:prstGeom>
          <a:solidFill>
            <a:srgbClr val="FF8000"/>
          </a:solidFill>
          <a:ln w="127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endParaRPr lang="en-US" sz="1400" dirty="0">
              <a:solidFill>
                <a:schemeClr val="bg1"/>
              </a:solidFill>
              <a:latin typeface="Gill Sans Light" charset="0"/>
              <a:ea typeface="ヒラギノ角ゴ ProN W3" charset="-128"/>
              <a:cs typeface="ヒラギノ角ゴ ProN W3" charset="-128"/>
              <a:sym typeface="Gill Sans Light" charset="0"/>
            </a:endParaRPr>
          </a:p>
        </p:txBody>
      </p:sp>
      <p:sp>
        <p:nvSpPr>
          <p:cNvPr id="48" name="TextBox 47"/>
          <p:cNvSpPr txBox="1"/>
          <p:nvPr/>
        </p:nvSpPr>
        <p:spPr>
          <a:xfrm>
            <a:off x="5482829" y="914400"/>
            <a:ext cx="3438436" cy="341919"/>
          </a:xfrm>
          <a:prstGeom prst="rect">
            <a:avLst/>
          </a:prstGeom>
        </p:spPr>
        <p:style>
          <a:lnRef idx="1">
            <a:schemeClr val="accent2"/>
          </a:lnRef>
          <a:fillRef idx="2">
            <a:schemeClr val="accent2"/>
          </a:fillRef>
          <a:effectRef idx="1">
            <a:schemeClr val="accent2"/>
          </a:effectRef>
          <a:fontRef idx="minor">
            <a:schemeClr val="dk1"/>
          </a:fontRef>
        </p:style>
        <p:txBody>
          <a:bodyPr wrap="none" lIns="64291" tIns="32146" rIns="64291" bIns="32146" rtlCol="0">
            <a:spAutoFit/>
          </a:bodyPr>
          <a:lstStyle/>
          <a:p>
            <a:r>
              <a:rPr lang="en-US" dirty="0" smtClean="0"/>
              <a:t>Refinement w/ DAG </a:t>
            </a:r>
            <a:r>
              <a:rPr lang="en-US" dirty="0" err="1" smtClean="0"/>
              <a:t>Interpolants</a:t>
            </a:r>
            <a:endParaRPr lang="en-US" dirty="0" smtClean="0"/>
          </a:p>
        </p:txBody>
      </p:sp>
      <p:sp>
        <p:nvSpPr>
          <p:cNvPr id="22" name="Content Placeholder 2"/>
          <p:cNvSpPr>
            <a:spLocks noGrp="1"/>
          </p:cNvSpPr>
          <p:nvPr>
            <p:ph idx="1"/>
          </p:nvPr>
        </p:nvSpPr>
        <p:spPr>
          <a:xfrm>
            <a:off x="4343400" y="3643312"/>
            <a:ext cx="4621500" cy="2656373"/>
          </a:xfrm>
        </p:spPr>
        <p:txBody>
          <a:bodyPr/>
          <a:lstStyle/>
          <a:p>
            <a:r>
              <a:rPr lang="en-US" sz="2200" dirty="0" smtClean="0"/>
              <a:t>Refinement recovers imprecision in:</a:t>
            </a:r>
          </a:p>
          <a:p>
            <a:pPr lvl="1"/>
            <a:r>
              <a:rPr lang="en-US" sz="2200" dirty="0" smtClean="0"/>
              <a:t>Join, Widening</a:t>
            </a:r>
          </a:p>
          <a:p>
            <a:pPr lvl="1"/>
            <a:r>
              <a:rPr lang="en-US" sz="2200" dirty="0" smtClean="0"/>
              <a:t>Abstract Transformer</a:t>
            </a:r>
          </a:p>
          <a:p>
            <a:pPr lvl="1"/>
            <a:r>
              <a:rPr lang="en-US" sz="2200" dirty="0" smtClean="0"/>
              <a:t>Inexpressive Abstract Domain</a:t>
            </a:r>
          </a:p>
        </p:txBody>
      </p:sp>
      <p:sp>
        <p:nvSpPr>
          <p:cNvPr id="23" name="Oval 22"/>
          <p:cNvSpPr/>
          <p:nvPr/>
        </p:nvSpPr>
        <p:spPr bwMode="auto">
          <a:xfrm>
            <a:off x="1664494" y="1524000"/>
            <a:ext cx="428625" cy="428625"/>
          </a:xfrm>
          <a:prstGeom prst="ellipse">
            <a:avLst/>
          </a:prstGeom>
          <a:gradFill flip="none" rotWithShape="1">
            <a:gsLst>
              <a:gs pos="47000">
                <a:srgbClr val="FF6600"/>
              </a:gs>
              <a:gs pos="48000">
                <a:srgbClr val="407AA6"/>
              </a:gs>
            </a:gsLst>
            <a:lin ang="0" scaled="1"/>
            <a:tileRect/>
          </a:gradFill>
          <a:ln w="127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endParaRPr lang="en-US" sz="1400" dirty="0">
              <a:solidFill>
                <a:schemeClr val="bg1"/>
              </a:solidFill>
              <a:latin typeface="Gill Sans Light" charset="0"/>
              <a:ea typeface="ヒラギノ角ゴ ProN W3" charset="-128"/>
              <a:cs typeface="ヒラギノ角ゴ ProN W3" charset="-128"/>
              <a:sym typeface="Gill Sans Light" charset="0"/>
            </a:endParaRPr>
          </a:p>
        </p:txBody>
      </p:sp>
      <p:sp>
        <p:nvSpPr>
          <p:cNvPr id="24" name="Oval 23"/>
          <p:cNvSpPr/>
          <p:nvPr/>
        </p:nvSpPr>
        <p:spPr bwMode="auto">
          <a:xfrm>
            <a:off x="1664494" y="2541984"/>
            <a:ext cx="428625" cy="428625"/>
          </a:xfrm>
          <a:prstGeom prst="ellipse">
            <a:avLst/>
          </a:prstGeom>
          <a:gradFill flip="none" rotWithShape="1">
            <a:gsLst>
              <a:gs pos="47000">
                <a:srgbClr val="FF6600"/>
              </a:gs>
              <a:gs pos="48000">
                <a:srgbClr val="407AA6"/>
              </a:gs>
            </a:gsLst>
            <a:lin ang="0" scaled="1"/>
            <a:tileRect/>
          </a:gradFill>
          <a:ln w="127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endParaRPr lang="en-US" sz="1400" dirty="0">
              <a:solidFill>
                <a:schemeClr val="bg1"/>
              </a:solidFill>
              <a:latin typeface="Gill Sans Light" charset="0"/>
              <a:ea typeface="ヒラギノ角ゴ ProN W3" charset="-128"/>
              <a:cs typeface="ヒラギノ角ゴ ProN W3" charset="-128"/>
              <a:sym typeface="Gill Sans Light" charset="0"/>
            </a:endParaRPr>
          </a:p>
        </p:txBody>
      </p:sp>
      <p:sp>
        <p:nvSpPr>
          <p:cNvPr id="25" name="Oval 24"/>
          <p:cNvSpPr/>
          <p:nvPr/>
        </p:nvSpPr>
        <p:spPr bwMode="auto">
          <a:xfrm>
            <a:off x="1664494" y="3559969"/>
            <a:ext cx="428625" cy="428625"/>
          </a:xfrm>
          <a:prstGeom prst="ellipse">
            <a:avLst/>
          </a:prstGeom>
          <a:gradFill flip="none" rotWithShape="1">
            <a:gsLst>
              <a:gs pos="47000">
                <a:srgbClr val="FF6600"/>
              </a:gs>
              <a:gs pos="48000">
                <a:srgbClr val="407AA6"/>
              </a:gs>
            </a:gsLst>
            <a:lin ang="0" scaled="1"/>
            <a:tileRect/>
          </a:gradFill>
          <a:ln w="127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endParaRPr lang="en-US" sz="1400" dirty="0">
              <a:solidFill>
                <a:schemeClr val="bg1"/>
              </a:solidFill>
              <a:latin typeface="Gill Sans Light" charset="0"/>
              <a:ea typeface="ヒラギノ角ゴ ProN W3" charset="-128"/>
              <a:cs typeface="ヒラギノ角ゴ ProN W3" charset="-128"/>
              <a:sym typeface="Gill Sans Light" charset="0"/>
            </a:endParaRPr>
          </a:p>
        </p:txBody>
      </p:sp>
      <p:cxnSp>
        <p:nvCxnSpPr>
          <p:cNvPr id="26" name="Straight Arrow Connector 25"/>
          <p:cNvCxnSpPr>
            <a:endCxn id="24" idx="0"/>
          </p:cNvCxnSpPr>
          <p:nvPr/>
        </p:nvCxnSpPr>
        <p:spPr bwMode="auto">
          <a:xfrm rot="5400000">
            <a:off x="1584685" y="2246746"/>
            <a:ext cx="589359" cy="1117"/>
          </a:xfrm>
          <a:prstGeom prst="straightConnector1">
            <a:avLst/>
          </a:prstGeom>
          <a:solidFill>
            <a:srgbClr val="6C7472"/>
          </a:solidFill>
          <a:ln w="50800" cap="flat" cmpd="sng" algn="ctr">
            <a:solidFill>
              <a:srgbClr val="6C7472"/>
            </a:solidFill>
            <a:prstDash val="solid"/>
            <a:round/>
            <a:headEnd type="none" w="med" len="med"/>
            <a:tailEnd type="arrow"/>
          </a:ln>
          <a:effectLst/>
        </p:spPr>
      </p:cxnSp>
      <p:cxnSp>
        <p:nvCxnSpPr>
          <p:cNvPr id="28" name="Straight Arrow Connector 27"/>
          <p:cNvCxnSpPr/>
          <p:nvPr/>
        </p:nvCxnSpPr>
        <p:spPr bwMode="auto">
          <a:xfrm rot="5400000">
            <a:off x="1584685" y="3264730"/>
            <a:ext cx="589359" cy="1117"/>
          </a:xfrm>
          <a:prstGeom prst="straightConnector1">
            <a:avLst/>
          </a:prstGeom>
          <a:solidFill>
            <a:srgbClr val="6C7472"/>
          </a:solidFill>
          <a:ln w="50800" cap="flat" cmpd="sng" algn="ctr">
            <a:solidFill>
              <a:srgbClr val="6C7472"/>
            </a:solidFill>
            <a:prstDash val="solid"/>
            <a:round/>
            <a:headEnd type="none" w="med" len="med"/>
            <a:tailEnd type="arrow"/>
          </a:ln>
          <a:effectLst/>
        </p:spPr>
      </p:cxnSp>
      <p:sp>
        <p:nvSpPr>
          <p:cNvPr id="29" name="Oval 28"/>
          <p:cNvSpPr/>
          <p:nvPr/>
        </p:nvSpPr>
        <p:spPr bwMode="auto">
          <a:xfrm>
            <a:off x="1664494" y="4577953"/>
            <a:ext cx="428625" cy="428625"/>
          </a:xfrm>
          <a:prstGeom prst="ellipse">
            <a:avLst/>
          </a:prstGeom>
          <a:gradFill flip="none" rotWithShape="1">
            <a:gsLst>
              <a:gs pos="47000">
                <a:srgbClr val="FF6600"/>
              </a:gs>
              <a:gs pos="48000">
                <a:srgbClr val="407AA6"/>
              </a:gs>
            </a:gsLst>
            <a:lin ang="0" scaled="1"/>
            <a:tileRect/>
          </a:gradFill>
          <a:ln w="127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endParaRPr lang="en-US" sz="1400" dirty="0">
              <a:solidFill>
                <a:schemeClr val="bg1"/>
              </a:solidFill>
              <a:latin typeface="Gill Sans Light" charset="0"/>
              <a:ea typeface="ヒラギノ角ゴ ProN W3" charset="-128"/>
              <a:cs typeface="ヒラギノ角ゴ ProN W3" charset="-128"/>
              <a:sym typeface="Gill Sans Light" charset="0"/>
            </a:endParaRPr>
          </a:p>
        </p:txBody>
      </p:sp>
      <p:cxnSp>
        <p:nvCxnSpPr>
          <p:cNvPr id="30" name="Straight Arrow Connector 29"/>
          <p:cNvCxnSpPr/>
          <p:nvPr/>
        </p:nvCxnSpPr>
        <p:spPr bwMode="auto">
          <a:xfrm rot="5400000">
            <a:off x="1584685" y="4282715"/>
            <a:ext cx="589359" cy="1117"/>
          </a:xfrm>
          <a:prstGeom prst="straightConnector1">
            <a:avLst/>
          </a:prstGeom>
          <a:solidFill>
            <a:srgbClr val="6C7472"/>
          </a:solidFill>
          <a:ln w="50800" cap="flat" cmpd="sng" algn="ctr">
            <a:solidFill>
              <a:srgbClr val="6C7472"/>
            </a:solidFill>
            <a:prstDash val="solid"/>
            <a:round/>
            <a:headEnd type="none" w="med" len="med"/>
            <a:tailEnd type="arrow"/>
          </a:ln>
          <a:effectLst/>
        </p:spPr>
      </p:cxnSp>
      <p:cxnSp>
        <p:nvCxnSpPr>
          <p:cNvPr id="32" name="Straight Arrow Connector 31"/>
          <p:cNvCxnSpPr>
            <a:stCxn id="24" idx="5"/>
            <a:endCxn id="36" idx="1"/>
          </p:cNvCxnSpPr>
          <p:nvPr/>
        </p:nvCxnSpPr>
        <p:spPr bwMode="auto">
          <a:xfrm rot="16200000" flipH="1">
            <a:off x="1789247" y="3148940"/>
            <a:ext cx="1786463" cy="1304260"/>
          </a:xfrm>
          <a:prstGeom prst="straightConnector1">
            <a:avLst/>
          </a:prstGeom>
          <a:solidFill>
            <a:srgbClr val="6C7472"/>
          </a:solidFill>
          <a:ln w="50800" cap="flat" cmpd="sng" algn="ctr">
            <a:solidFill>
              <a:srgbClr val="6C7472"/>
            </a:solidFill>
            <a:prstDash val="solid"/>
            <a:round/>
            <a:headEnd type="none" w="med" len="med"/>
            <a:tailEnd type="arrow"/>
          </a:ln>
          <a:effectLst/>
        </p:spPr>
      </p:cxnSp>
      <p:cxnSp>
        <p:nvCxnSpPr>
          <p:cNvPr id="34" name="Straight Arrow Connector 33"/>
          <p:cNvCxnSpPr>
            <a:stCxn id="25" idx="6"/>
            <a:endCxn id="36" idx="2"/>
          </p:cNvCxnSpPr>
          <p:nvPr/>
        </p:nvCxnSpPr>
        <p:spPr bwMode="auto">
          <a:xfrm>
            <a:off x="2093119" y="3774281"/>
            <a:ext cx="1178719" cy="1071563"/>
          </a:xfrm>
          <a:prstGeom prst="straightConnector1">
            <a:avLst/>
          </a:prstGeom>
          <a:solidFill>
            <a:srgbClr val="6C7472"/>
          </a:solidFill>
          <a:ln w="50800" cap="flat" cmpd="sng" algn="ctr">
            <a:solidFill>
              <a:srgbClr val="6C7472"/>
            </a:solidFill>
            <a:prstDash val="solid"/>
            <a:round/>
            <a:headEnd type="none" w="med" len="med"/>
            <a:tailEnd type="arrow"/>
          </a:ln>
          <a:effectLst/>
        </p:spPr>
      </p:cxnSp>
      <p:cxnSp>
        <p:nvCxnSpPr>
          <p:cNvPr id="35" name="Straight Arrow Connector 34"/>
          <p:cNvCxnSpPr>
            <a:stCxn id="29" idx="6"/>
            <a:endCxn id="36" idx="3"/>
          </p:cNvCxnSpPr>
          <p:nvPr/>
        </p:nvCxnSpPr>
        <p:spPr bwMode="auto">
          <a:xfrm>
            <a:off x="2093119" y="4792265"/>
            <a:ext cx="1241490" cy="205120"/>
          </a:xfrm>
          <a:prstGeom prst="straightConnector1">
            <a:avLst/>
          </a:prstGeom>
          <a:solidFill>
            <a:srgbClr val="6C7472"/>
          </a:solidFill>
          <a:ln w="50800" cap="flat" cmpd="sng" algn="ctr">
            <a:solidFill>
              <a:srgbClr val="6C7472"/>
            </a:solidFill>
            <a:prstDash val="solid"/>
            <a:round/>
            <a:headEnd type="none" w="med" len="med"/>
            <a:tailEnd type="arrow"/>
          </a:ln>
          <a:effectLst/>
        </p:spPr>
      </p:cxnSp>
      <p:sp>
        <p:nvSpPr>
          <p:cNvPr id="36" name="Oval 35"/>
          <p:cNvSpPr/>
          <p:nvPr/>
        </p:nvSpPr>
        <p:spPr bwMode="auto">
          <a:xfrm>
            <a:off x="3271838" y="4631531"/>
            <a:ext cx="428625" cy="428625"/>
          </a:xfrm>
          <a:prstGeom prst="ellipse">
            <a:avLst/>
          </a:prstGeom>
          <a:gradFill flip="none" rotWithShape="1">
            <a:gsLst>
              <a:gs pos="47000">
                <a:srgbClr val="FF6600"/>
              </a:gs>
              <a:gs pos="48000">
                <a:srgbClr val="407AA6"/>
              </a:gs>
            </a:gsLst>
            <a:lin ang="0" scaled="1"/>
            <a:tileRect/>
          </a:gradFill>
          <a:ln w="127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endParaRPr lang="en-US" sz="1400" dirty="0">
              <a:solidFill>
                <a:schemeClr val="bg1"/>
              </a:solidFill>
              <a:latin typeface="Gill Sans Light" charset="0"/>
              <a:ea typeface="ヒラギノ角ゴ ProN W3" charset="-128"/>
              <a:cs typeface="ヒラギノ角ゴ ProN W3" charset="-128"/>
              <a:sym typeface="Gill Sans Light" charset="0"/>
            </a:endParaRPr>
          </a:p>
        </p:txBody>
      </p:sp>
      <p:cxnSp>
        <p:nvCxnSpPr>
          <p:cNvPr id="37" name="Straight Arrow Connector 36"/>
          <p:cNvCxnSpPr>
            <a:stCxn id="24" idx="3"/>
          </p:cNvCxnSpPr>
          <p:nvPr/>
        </p:nvCxnSpPr>
        <p:spPr bwMode="auto">
          <a:xfrm rot="5400000">
            <a:off x="1343026" y="2854260"/>
            <a:ext cx="330661" cy="437818"/>
          </a:xfrm>
          <a:prstGeom prst="straightConnector1">
            <a:avLst/>
          </a:prstGeom>
          <a:solidFill>
            <a:srgbClr val="6C7472"/>
          </a:solidFill>
          <a:ln w="50800" cap="flat" cmpd="sng" algn="ctr">
            <a:solidFill>
              <a:srgbClr val="6C7472"/>
            </a:solidFill>
            <a:prstDash val="solid"/>
            <a:round/>
            <a:headEnd type="none" w="med" len="med"/>
            <a:tailEnd type="arrow"/>
          </a:ln>
          <a:effectLst/>
        </p:spPr>
      </p:cxnSp>
      <p:sp>
        <p:nvSpPr>
          <p:cNvPr id="38" name="Oval 37"/>
          <p:cNvSpPr/>
          <p:nvPr/>
        </p:nvSpPr>
        <p:spPr bwMode="auto">
          <a:xfrm>
            <a:off x="914400" y="3184922"/>
            <a:ext cx="428625" cy="428625"/>
          </a:xfrm>
          <a:prstGeom prst="ellipse">
            <a:avLst/>
          </a:prstGeom>
          <a:gradFill flip="none" rotWithShape="1">
            <a:gsLst>
              <a:gs pos="47000">
                <a:srgbClr val="FF6600"/>
              </a:gs>
              <a:gs pos="48000">
                <a:srgbClr val="407AA6"/>
              </a:gs>
            </a:gsLst>
            <a:lin ang="0" scaled="1"/>
            <a:tileRect/>
          </a:gradFill>
          <a:ln w="127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endParaRPr lang="en-US" sz="1400" dirty="0">
              <a:solidFill>
                <a:schemeClr val="bg1"/>
              </a:solidFill>
              <a:latin typeface="Gill Sans Light" charset="0"/>
              <a:ea typeface="ヒラギノ角ゴ ProN W3" charset="-128"/>
              <a:cs typeface="ヒラギノ角ゴ ProN W3" charset="-128"/>
              <a:sym typeface="Gill Sans Light" charset="0"/>
            </a:endParaRPr>
          </a:p>
        </p:txBody>
      </p:sp>
      <p:cxnSp>
        <p:nvCxnSpPr>
          <p:cNvPr id="39" name="Straight Arrow Connector 38"/>
          <p:cNvCxnSpPr>
            <a:stCxn id="38" idx="4"/>
            <a:endCxn id="29" idx="1"/>
          </p:cNvCxnSpPr>
          <p:nvPr/>
        </p:nvCxnSpPr>
        <p:spPr bwMode="auto">
          <a:xfrm rot="16200000" flipH="1">
            <a:off x="914400" y="3827859"/>
            <a:ext cx="1027177" cy="598552"/>
          </a:xfrm>
          <a:prstGeom prst="straightConnector1">
            <a:avLst/>
          </a:prstGeom>
          <a:solidFill>
            <a:srgbClr val="6C7472"/>
          </a:solidFill>
          <a:ln w="50800" cap="flat" cmpd="sng" algn="ctr">
            <a:solidFill>
              <a:srgbClr val="6C7472"/>
            </a:solidFill>
            <a:prstDash val="solid"/>
            <a:round/>
            <a:headEnd type="none" w="med" len="med"/>
            <a:tailEnd type="arrow"/>
          </a:ln>
          <a:effectLst/>
        </p:spPr>
      </p:cxnSp>
      <p:cxnSp>
        <p:nvCxnSpPr>
          <p:cNvPr id="42" name="Straight Arrow Connector 41"/>
          <p:cNvCxnSpPr>
            <a:stCxn id="29" idx="4"/>
          </p:cNvCxnSpPr>
          <p:nvPr/>
        </p:nvCxnSpPr>
        <p:spPr bwMode="auto">
          <a:xfrm rot="5400000">
            <a:off x="1637705" y="5247679"/>
            <a:ext cx="482203" cy="1117"/>
          </a:xfrm>
          <a:prstGeom prst="straightConnector1">
            <a:avLst/>
          </a:prstGeom>
          <a:solidFill>
            <a:srgbClr val="6C7472"/>
          </a:solidFill>
          <a:ln w="50800" cap="flat" cmpd="sng" algn="ctr">
            <a:solidFill>
              <a:srgbClr val="6C7472"/>
            </a:solidFill>
            <a:prstDash val="sysDash"/>
            <a:round/>
            <a:headEnd type="none" w="med" len="med"/>
            <a:tailEnd type="arrow" w="med" len="med"/>
          </a:ln>
          <a:effectLst/>
        </p:spPr>
      </p:cxnSp>
      <p:sp>
        <p:nvSpPr>
          <p:cNvPr id="43" name="Oval 42"/>
          <p:cNvSpPr/>
          <p:nvPr/>
        </p:nvSpPr>
        <p:spPr bwMode="auto">
          <a:xfrm>
            <a:off x="1664494" y="5488781"/>
            <a:ext cx="428625" cy="428625"/>
          </a:xfrm>
          <a:prstGeom prst="ellipse">
            <a:avLst/>
          </a:prstGeom>
          <a:solidFill>
            <a:srgbClr val="407AA6"/>
          </a:solidFill>
          <a:ln w="12700" cap="flat" cmpd="sng" algn="ctr">
            <a:noFill/>
            <a:prstDash val="solid"/>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endParaRPr lang="en-US" sz="1400" dirty="0">
              <a:solidFill>
                <a:schemeClr val="bg1"/>
              </a:solidFill>
              <a:latin typeface="Gill Sans Light" charset="0"/>
              <a:ea typeface="ヒラギノ角ゴ ProN W3" charset="-128"/>
              <a:cs typeface="ヒラギノ角ゴ ProN W3" charset="-128"/>
              <a:sym typeface="Gill Sans Light" charset="0"/>
            </a:endParaRPr>
          </a:p>
        </p:txBody>
      </p:sp>
      <p:sp>
        <p:nvSpPr>
          <p:cNvPr id="45" name="Striped Right Arrow 44"/>
          <p:cNvSpPr/>
          <p:nvPr/>
        </p:nvSpPr>
        <p:spPr bwMode="auto">
          <a:xfrm flipH="1">
            <a:off x="3124200" y="2514600"/>
            <a:ext cx="2209800" cy="685800"/>
          </a:xfrm>
          <a:prstGeom prst="stripedRightArrow">
            <a:avLst/>
          </a:prstGeom>
          <a:solidFill>
            <a:srgbClr val="6C7472"/>
          </a:solidFill>
          <a:ln w="12700" cap="flat" cmpd="sng" algn="ctr">
            <a:noFill/>
            <a:prstDash val="solid"/>
            <a:round/>
            <a:headEnd type="none" w="med" len="med"/>
            <a:tailEnd type="none" w="med" len="med"/>
          </a:ln>
          <a:effectLst/>
        </p:spPr>
        <p:txBody>
          <a:bodyPr vert="horz" wrap="square" lIns="64291" tIns="32146" rIns="64291" bIns="32146" numCol="1" rtlCol="0" anchor="ctr" anchorCtr="0" compatLnSpc="1">
            <a:prstTxWarp prst="textNoShape">
              <a:avLst/>
            </a:prstTxWarp>
          </a:bodyPr>
          <a:lstStyle/>
          <a:p>
            <a:pPr algn="ctr" defTabSz="642915" fontAlgn="base">
              <a:spcBef>
                <a:spcPct val="0"/>
              </a:spcBef>
              <a:spcAft>
                <a:spcPct val="0"/>
              </a:spcAft>
            </a:pPr>
            <a:r>
              <a:rPr lang="en-US" b="1" dirty="0" smtClean="0">
                <a:ln>
                  <a:solidFill>
                    <a:schemeClr val="bg1"/>
                  </a:solidFill>
                </a:ln>
                <a:solidFill>
                  <a:schemeClr val="bg1"/>
                </a:solidFill>
                <a:latin typeface="Gill Sans Light" charset="0"/>
                <a:ea typeface="ヒラギノ角ゴ ProN W3" charset="-128"/>
                <a:cs typeface="ヒラギノ角ゴ ProN W3" charset="-128"/>
                <a:sym typeface="Gill Sans Light" charset="0"/>
              </a:rPr>
              <a:t>Strengthening</a:t>
            </a:r>
            <a:endParaRPr lang="en-US" b="1" dirty="0">
              <a:ln>
                <a:solidFill>
                  <a:schemeClr val="bg1"/>
                </a:solidFill>
              </a:ln>
              <a:solidFill>
                <a:schemeClr val="bg1"/>
              </a:solidFill>
              <a:latin typeface="Gill Sans Light" charset="0"/>
              <a:ea typeface="ヒラギノ角ゴ ProN W3" charset="-128"/>
              <a:cs typeface="ヒラギノ角ゴ ProN W3" charset="-128"/>
              <a:sym typeface="Gill Sans Light"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US" dirty="0" err="1" smtClean="0"/>
              <a:t>Vinta</a:t>
            </a:r>
            <a:r>
              <a:rPr lang="en-US" dirty="0" smtClean="0"/>
              <a:t> is part of UFO</a:t>
            </a:r>
            <a:endParaRPr lang="en-US" dirty="0"/>
          </a:p>
        </p:txBody>
      </p:sp>
      <p:sp>
        <p:nvSpPr>
          <p:cNvPr id="4" name="Slide Number Placeholder 3"/>
          <p:cNvSpPr>
            <a:spLocks noGrp="1"/>
          </p:cNvSpPr>
          <p:nvPr>
            <p:ph type="sldNum" sz="quarter" idx="4294967295"/>
          </p:nvPr>
        </p:nvSpPr>
        <p:spPr>
          <a:xfrm>
            <a:off x="0" y="6249988"/>
            <a:ext cx="1905000" cy="455612"/>
          </a:xfrm>
          <a:prstGeom prst="rect">
            <a:avLst/>
          </a:prstGeom>
        </p:spPr>
        <p:txBody>
          <a:bodyPr/>
          <a:lstStyle/>
          <a:p>
            <a:fld id="{7333C2B4-A699-2B4C-BB11-7E17052F5933}" type="slidenum">
              <a:rPr lang="en-US" smtClean="0"/>
              <a:pPr/>
              <a:t>23</a:t>
            </a:fld>
            <a:endParaRPr lang="en-US"/>
          </a:p>
        </p:txBody>
      </p:sp>
      <p:pic>
        <p:nvPicPr>
          <p:cNvPr id="5" name="Picture 2"/>
          <p:cNvPicPr>
            <a:picLocks noChangeAspect="1" noChangeArrowheads="1"/>
          </p:cNvPicPr>
          <p:nvPr/>
        </p:nvPicPr>
        <p:blipFill>
          <a:blip r:embed="rId2" cstate="print"/>
          <a:srcRect/>
          <a:stretch>
            <a:fillRect/>
          </a:stretch>
        </p:blipFill>
        <p:spPr bwMode="auto">
          <a:xfrm>
            <a:off x="392906" y="1071562"/>
            <a:ext cx="1928813" cy="1928813"/>
          </a:xfrm>
          <a:prstGeom prst="rect">
            <a:avLst/>
          </a:prstGeom>
          <a:noFill/>
          <a:ln w="9525">
            <a:noFill/>
            <a:miter lim="800000"/>
            <a:headEnd/>
            <a:tailEnd/>
          </a:ln>
          <a:effectLst/>
        </p:spPr>
      </p:pic>
      <p:sp>
        <p:nvSpPr>
          <p:cNvPr id="6" name="TextBox 5"/>
          <p:cNvSpPr txBox="1"/>
          <p:nvPr/>
        </p:nvSpPr>
        <p:spPr>
          <a:xfrm>
            <a:off x="2667000" y="986997"/>
            <a:ext cx="6271677" cy="1603803"/>
          </a:xfrm>
          <a:prstGeom prst="rect">
            <a:avLst/>
          </a:prstGeom>
          <a:noFill/>
        </p:spPr>
        <p:txBody>
          <a:bodyPr wrap="square" lIns="64291" tIns="32146" rIns="64291" bIns="32146" rtlCol="0">
            <a:spAutoFit/>
          </a:bodyPr>
          <a:lstStyle/>
          <a:p>
            <a:pPr algn="l">
              <a:buFont typeface="Arial"/>
              <a:buChar char="•"/>
            </a:pPr>
            <a:r>
              <a:rPr lang="en-US" sz="2500" dirty="0" smtClean="0"/>
              <a:t> A </a:t>
            </a:r>
            <a:r>
              <a:rPr lang="en-US" sz="2500" i="1" dirty="0" smtClean="0">
                <a:solidFill>
                  <a:schemeClr val="accent2">
                    <a:lumMod val="75000"/>
                  </a:schemeClr>
                </a:solidFill>
              </a:rPr>
              <a:t>framework</a:t>
            </a:r>
            <a:r>
              <a:rPr lang="en-US" sz="2500" i="1" dirty="0" smtClean="0"/>
              <a:t> </a:t>
            </a:r>
            <a:r>
              <a:rPr lang="en-US" sz="2500" dirty="0" smtClean="0"/>
              <a:t>and a </a:t>
            </a:r>
            <a:r>
              <a:rPr lang="en-US" sz="2500" i="1" dirty="0" smtClean="0">
                <a:solidFill>
                  <a:schemeClr val="accent2">
                    <a:lumMod val="75000"/>
                  </a:schemeClr>
                </a:solidFill>
              </a:rPr>
              <a:t>tool</a:t>
            </a:r>
            <a:r>
              <a:rPr lang="en-US" sz="2500" i="1" dirty="0" smtClean="0"/>
              <a:t> </a:t>
            </a:r>
            <a:r>
              <a:rPr lang="en-US" sz="2500" dirty="0" smtClean="0"/>
              <a:t>for software verification</a:t>
            </a:r>
          </a:p>
          <a:p>
            <a:pPr algn="l">
              <a:buFont typeface="Arial"/>
              <a:buChar char="•"/>
            </a:pPr>
            <a:r>
              <a:rPr lang="en-US" sz="2500" dirty="0" smtClean="0"/>
              <a:t> Tightly integrates </a:t>
            </a:r>
            <a:r>
              <a:rPr lang="en-US" sz="2500" i="1" dirty="0" smtClean="0">
                <a:solidFill>
                  <a:schemeClr val="accent2">
                    <a:lumMod val="75000"/>
                  </a:schemeClr>
                </a:solidFill>
              </a:rPr>
              <a:t>interpolation</a:t>
            </a:r>
            <a:r>
              <a:rPr lang="en-US" sz="2500" dirty="0" smtClean="0">
                <a:solidFill>
                  <a:schemeClr val="accent2">
                    <a:lumMod val="75000"/>
                  </a:schemeClr>
                </a:solidFill>
              </a:rPr>
              <a:t>-</a:t>
            </a:r>
            <a:r>
              <a:rPr lang="en-US" sz="2500" dirty="0" smtClean="0"/>
              <a:t> and </a:t>
            </a:r>
            <a:r>
              <a:rPr lang="en-US" sz="2500" i="1" dirty="0" smtClean="0">
                <a:solidFill>
                  <a:schemeClr val="accent2">
                    <a:lumMod val="75000"/>
                  </a:schemeClr>
                </a:solidFill>
              </a:rPr>
              <a:t>abstraction</a:t>
            </a:r>
            <a:r>
              <a:rPr lang="en-US" sz="2500" dirty="0" smtClean="0">
                <a:solidFill>
                  <a:schemeClr val="accent2">
                    <a:lumMod val="75000"/>
                  </a:schemeClr>
                </a:solidFill>
              </a:rPr>
              <a:t>-based</a:t>
            </a:r>
            <a:r>
              <a:rPr lang="en-US" sz="2500" dirty="0" smtClean="0"/>
              <a:t> techniques</a:t>
            </a:r>
          </a:p>
        </p:txBody>
      </p:sp>
      <p:sp>
        <p:nvSpPr>
          <p:cNvPr id="9" name="TextBox 8"/>
          <p:cNvSpPr txBox="1"/>
          <p:nvPr/>
        </p:nvSpPr>
        <p:spPr>
          <a:xfrm>
            <a:off x="228600" y="4613820"/>
            <a:ext cx="8733234" cy="1372970"/>
          </a:xfrm>
          <a:prstGeom prst="rect">
            <a:avLst/>
          </a:prstGeom>
          <a:noFill/>
        </p:spPr>
        <p:txBody>
          <a:bodyPr wrap="square" lIns="64291" tIns="32146" rIns="64291" bIns="32146" rtlCol="0">
            <a:spAutoFit/>
          </a:bodyPr>
          <a:lstStyle/>
          <a:p>
            <a:pPr algn="l"/>
            <a:r>
              <a:rPr lang="en-US" sz="1700" b="1" dirty="0" smtClean="0"/>
              <a:t>References:</a:t>
            </a:r>
          </a:p>
          <a:p>
            <a:pPr algn="l"/>
            <a:r>
              <a:rPr lang="en-US" sz="1700" dirty="0" smtClean="0">
                <a:solidFill>
                  <a:srgbClr val="407AA6"/>
                </a:solidFill>
              </a:rPr>
              <a:t>[SAS12] </a:t>
            </a:r>
            <a:r>
              <a:rPr lang="en-US" sz="1700" dirty="0" smtClean="0"/>
              <a:t>Craig Interpretation</a:t>
            </a:r>
          </a:p>
          <a:p>
            <a:pPr algn="l"/>
            <a:r>
              <a:rPr lang="en-US" sz="1700" dirty="0" smtClean="0">
                <a:solidFill>
                  <a:srgbClr val="407AA6"/>
                </a:solidFill>
              </a:rPr>
              <a:t>[CAV12] </a:t>
            </a:r>
            <a:r>
              <a:rPr lang="en-US" sz="1700" dirty="0" smtClean="0"/>
              <a:t>UFO: A Framework for Abstraction- and Interpolation-based Software Verification </a:t>
            </a:r>
          </a:p>
          <a:p>
            <a:pPr algn="l"/>
            <a:r>
              <a:rPr lang="en-US" sz="1700" dirty="0" smtClean="0">
                <a:solidFill>
                  <a:srgbClr val="407AA6"/>
                </a:solidFill>
              </a:rPr>
              <a:t>[TACAS12] </a:t>
            </a:r>
            <a:r>
              <a:rPr lang="en-US" sz="1700" dirty="0" smtClean="0"/>
              <a:t>From Under-approximations to Over-approximations and Back</a:t>
            </a:r>
          </a:p>
          <a:p>
            <a:pPr algn="l"/>
            <a:r>
              <a:rPr lang="en-US" sz="1700" dirty="0" smtClean="0">
                <a:solidFill>
                  <a:srgbClr val="407AA6"/>
                </a:solidFill>
              </a:rPr>
              <a:t>[VMCAI12] </a:t>
            </a:r>
            <a:r>
              <a:rPr lang="en-US" sz="1700" dirty="0" smtClean="0"/>
              <a:t>Whale: An Interpolation-based Algorithm for </a:t>
            </a:r>
            <a:r>
              <a:rPr lang="en-US" sz="1700" dirty="0" err="1" smtClean="0"/>
              <a:t>Interprocedural</a:t>
            </a:r>
            <a:r>
              <a:rPr lang="en-US" sz="1700" dirty="0" smtClean="0"/>
              <a:t> Verification</a:t>
            </a:r>
          </a:p>
        </p:txBody>
      </p:sp>
      <p:sp>
        <p:nvSpPr>
          <p:cNvPr id="10" name="AutoShape 93"/>
          <p:cNvSpPr>
            <a:spLocks/>
          </p:cNvSpPr>
          <p:nvPr/>
        </p:nvSpPr>
        <p:spPr bwMode="auto">
          <a:xfrm>
            <a:off x="1524000" y="3352800"/>
            <a:ext cx="5840016" cy="1017984"/>
          </a:xfrm>
          <a:prstGeom prst="roundRect">
            <a:avLst>
              <a:gd name="adj" fmla="val 6546"/>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lIns="0" tIns="0" rIns="0" bIns="0" anchor="ctr">
            <a:prstTxWarp prst="textNoShape">
              <a:avLst/>
            </a:prstTxWarp>
          </a:bodyPr>
          <a:lstStyle/>
          <a:p>
            <a:pPr algn="ctr"/>
            <a:r>
              <a:rPr lang="en-US" sz="2800" dirty="0" smtClean="0">
                <a:ea typeface="Gill Sans Light" charset="0"/>
                <a:cs typeface="Gill Sans Light" charset="0"/>
              </a:rPr>
              <a:t>Check it out at:</a:t>
            </a:r>
          </a:p>
          <a:p>
            <a:pPr algn="ctr"/>
            <a:r>
              <a:rPr lang="en-US" sz="2800" dirty="0" smtClean="0">
                <a:ea typeface="Gill Sans Light" charset="0"/>
                <a:cs typeface="Gill Sans Light" charset="0"/>
                <a:hlinkClick r:id="rId3"/>
              </a:rPr>
              <a:t>http://bitbucket.org/arieg/ufo</a:t>
            </a:r>
            <a:endParaRPr lang="en-US" sz="2800" dirty="0">
              <a:ea typeface="Gill Sans Light" charset="0"/>
              <a:cs typeface="Gill Sans Light"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in UFO Framework</a:t>
            </a:r>
            <a:endParaRPr lang="en-US" dirty="0"/>
          </a:p>
        </p:txBody>
      </p:sp>
      <p:sp>
        <p:nvSpPr>
          <p:cNvPr id="5" name="AutoShape 93"/>
          <p:cNvSpPr>
            <a:spLocks/>
          </p:cNvSpPr>
          <p:nvPr/>
        </p:nvSpPr>
        <p:spPr bwMode="auto">
          <a:xfrm>
            <a:off x="2375297" y="1393031"/>
            <a:ext cx="1607344" cy="1017984"/>
          </a:xfrm>
          <a:prstGeom prst="roundRect">
            <a:avLst>
              <a:gd name="adj" fmla="val 6546"/>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lIns="0" tIns="0" rIns="0" bIns="0" anchor="ctr">
            <a:prstTxWarp prst="textNoShape">
              <a:avLst/>
            </a:prstTxWarp>
          </a:bodyPr>
          <a:lstStyle/>
          <a:p>
            <a:pPr algn="ctr"/>
            <a:r>
              <a:rPr lang="en-US" sz="2200" dirty="0" smtClean="0">
                <a:solidFill>
                  <a:schemeClr val="tx1"/>
                </a:solidFill>
                <a:ea typeface="Gill Sans Light" charset="0"/>
                <a:cs typeface="Gill Sans Light" charset="0"/>
              </a:rPr>
              <a:t>C to LLVM</a:t>
            </a:r>
            <a:endParaRPr lang="en-US" sz="2200" dirty="0">
              <a:solidFill>
                <a:schemeClr val="tx1"/>
              </a:solidFill>
              <a:ea typeface="Gill Sans Light" charset="0"/>
              <a:cs typeface="Gill Sans Light" charset="0"/>
            </a:endParaRPr>
          </a:p>
        </p:txBody>
      </p:sp>
      <p:cxnSp>
        <p:nvCxnSpPr>
          <p:cNvPr id="7" name="Straight Arrow Connector 6"/>
          <p:cNvCxnSpPr/>
          <p:nvPr/>
        </p:nvCxnSpPr>
        <p:spPr bwMode="auto">
          <a:xfrm>
            <a:off x="1524000" y="1828800"/>
            <a:ext cx="428625" cy="1117"/>
          </a:xfrm>
          <a:prstGeom prst="straightConnector1">
            <a:avLst/>
          </a:prstGeom>
          <a:solidFill>
            <a:srgbClr val="6C7472"/>
          </a:solidFill>
          <a:ln w="50800" cap="flat" cmpd="sng" algn="ctr">
            <a:solidFill>
              <a:srgbClr val="6C7472"/>
            </a:solidFill>
            <a:prstDash val="solid"/>
            <a:round/>
            <a:headEnd type="none" w="med" len="med"/>
            <a:tailEnd type="arrow"/>
          </a:ln>
          <a:effectLst/>
        </p:spPr>
      </p:cxnSp>
      <p:sp>
        <p:nvSpPr>
          <p:cNvPr id="9" name="TextBox 8"/>
          <p:cNvSpPr txBox="1"/>
          <p:nvPr/>
        </p:nvSpPr>
        <p:spPr>
          <a:xfrm>
            <a:off x="304800" y="1371600"/>
            <a:ext cx="1500188" cy="988250"/>
          </a:xfrm>
          <a:prstGeom prst="rect">
            <a:avLst/>
          </a:prstGeom>
          <a:noFill/>
        </p:spPr>
        <p:txBody>
          <a:bodyPr wrap="square" lIns="64291" tIns="32146" rIns="64291" bIns="32146" rtlCol="0">
            <a:spAutoFit/>
          </a:bodyPr>
          <a:lstStyle/>
          <a:p>
            <a:pPr algn="ctr"/>
            <a:r>
              <a:rPr lang="en-US" sz="2000" dirty="0" smtClean="0"/>
              <a:t>C Program</a:t>
            </a:r>
          </a:p>
          <a:p>
            <a:pPr algn="ctr"/>
            <a:r>
              <a:rPr lang="en-US" sz="2000" dirty="0" smtClean="0"/>
              <a:t>with assertions</a:t>
            </a:r>
            <a:endParaRPr lang="en-US" sz="2000" dirty="0"/>
          </a:p>
        </p:txBody>
      </p:sp>
      <p:cxnSp>
        <p:nvCxnSpPr>
          <p:cNvPr id="11" name="Straight Arrow Connector 10"/>
          <p:cNvCxnSpPr/>
          <p:nvPr/>
        </p:nvCxnSpPr>
        <p:spPr bwMode="auto">
          <a:xfrm>
            <a:off x="4090913" y="1875234"/>
            <a:ext cx="481087" cy="1117"/>
          </a:xfrm>
          <a:prstGeom prst="straightConnector1">
            <a:avLst/>
          </a:prstGeom>
          <a:solidFill>
            <a:srgbClr val="6C7472"/>
          </a:solidFill>
          <a:ln w="50800" cap="flat" cmpd="sng" algn="ctr">
            <a:solidFill>
              <a:srgbClr val="6C7472"/>
            </a:solidFill>
            <a:prstDash val="solid"/>
            <a:round/>
            <a:headEnd type="none" w="med" len="med"/>
            <a:tailEnd type="arrow"/>
          </a:ln>
          <a:effectLst/>
        </p:spPr>
      </p:cxnSp>
      <p:sp>
        <p:nvSpPr>
          <p:cNvPr id="13" name="AutoShape 93"/>
          <p:cNvSpPr>
            <a:spLocks/>
          </p:cNvSpPr>
          <p:nvPr/>
        </p:nvSpPr>
        <p:spPr bwMode="auto">
          <a:xfrm>
            <a:off x="4876800" y="3505200"/>
            <a:ext cx="1607344" cy="1017984"/>
          </a:xfrm>
          <a:prstGeom prst="roundRect">
            <a:avLst>
              <a:gd name="adj" fmla="val 6546"/>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lIns="0" tIns="0" rIns="0" bIns="0" anchor="ctr">
            <a:prstTxWarp prst="textNoShape">
              <a:avLst/>
            </a:prstTxWarp>
          </a:bodyPr>
          <a:lstStyle/>
          <a:p>
            <a:pPr algn="ctr"/>
            <a:r>
              <a:rPr lang="en-US" sz="2200" dirty="0" smtClean="0">
                <a:solidFill>
                  <a:schemeClr val="tx1"/>
                </a:solidFill>
                <a:ea typeface="Gill Sans Light" charset="0"/>
                <a:cs typeface="Gill Sans Light" charset="0"/>
              </a:rPr>
              <a:t>ARG Constructor</a:t>
            </a:r>
            <a:endParaRPr lang="en-US" sz="2200" dirty="0">
              <a:solidFill>
                <a:schemeClr val="tx1"/>
              </a:solidFill>
              <a:ea typeface="Gill Sans Light" charset="0"/>
              <a:cs typeface="Gill Sans Light" charset="0"/>
            </a:endParaRPr>
          </a:p>
        </p:txBody>
      </p:sp>
      <p:sp>
        <p:nvSpPr>
          <p:cNvPr id="14" name="AutoShape 93"/>
          <p:cNvSpPr>
            <a:spLocks/>
          </p:cNvSpPr>
          <p:nvPr/>
        </p:nvSpPr>
        <p:spPr bwMode="auto">
          <a:xfrm>
            <a:off x="4947047" y="5250656"/>
            <a:ext cx="1607344" cy="1017984"/>
          </a:xfrm>
          <a:prstGeom prst="roundRect">
            <a:avLst>
              <a:gd name="adj" fmla="val 6546"/>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lIns="0" tIns="0" rIns="0" bIns="0" anchor="ctr">
            <a:prstTxWarp prst="textNoShape">
              <a:avLst/>
            </a:prstTxWarp>
          </a:bodyPr>
          <a:lstStyle/>
          <a:p>
            <a:pPr algn="ctr"/>
            <a:r>
              <a:rPr lang="en-US" sz="2200" dirty="0" smtClean="0">
                <a:solidFill>
                  <a:schemeClr val="tx1"/>
                </a:solidFill>
                <a:ea typeface="Gill Sans Light" charset="0"/>
                <a:cs typeface="Gill Sans Light" charset="0"/>
              </a:rPr>
              <a:t>Abstract Post</a:t>
            </a:r>
            <a:endParaRPr lang="en-US" sz="2200" dirty="0">
              <a:solidFill>
                <a:schemeClr val="tx1"/>
              </a:solidFill>
              <a:ea typeface="Gill Sans Light" charset="0"/>
              <a:cs typeface="Gill Sans Light" charset="0"/>
            </a:endParaRPr>
          </a:p>
        </p:txBody>
      </p:sp>
      <p:cxnSp>
        <p:nvCxnSpPr>
          <p:cNvPr id="16" name="Straight Arrow Connector 15"/>
          <p:cNvCxnSpPr/>
          <p:nvPr/>
        </p:nvCxnSpPr>
        <p:spPr bwMode="auto">
          <a:xfrm>
            <a:off x="6661547" y="4500563"/>
            <a:ext cx="803672" cy="589359"/>
          </a:xfrm>
          <a:prstGeom prst="straightConnector1">
            <a:avLst/>
          </a:prstGeom>
          <a:solidFill>
            <a:srgbClr val="6C7472"/>
          </a:solidFill>
          <a:ln w="50800" cap="flat" cmpd="sng" algn="ctr">
            <a:solidFill>
              <a:srgbClr val="6C7472"/>
            </a:solidFill>
            <a:prstDash val="solid"/>
            <a:round/>
            <a:headEnd type="arrow"/>
            <a:tailEnd type="arrow"/>
          </a:ln>
          <a:effectLst/>
        </p:spPr>
      </p:cxnSp>
      <p:sp>
        <p:nvSpPr>
          <p:cNvPr id="17" name="AutoShape 93"/>
          <p:cNvSpPr>
            <a:spLocks/>
          </p:cNvSpPr>
          <p:nvPr/>
        </p:nvSpPr>
        <p:spPr bwMode="auto">
          <a:xfrm>
            <a:off x="6875859" y="5250656"/>
            <a:ext cx="1607344" cy="1017984"/>
          </a:xfrm>
          <a:prstGeom prst="roundRect">
            <a:avLst>
              <a:gd name="adj" fmla="val 6546"/>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lIns="0" tIns="0" rIns="0" bIns="0" anchor="ctr">
            <a:prstTxWarp prst="textNoShape">
              <a:avLst/>
            </a:prstTxWarp>
          </a:bodyPr>
          <a:lstStyle/>
          <a:p>
            <a:pPr algn="ctr"/>
            <a:r>
              <a:rPr lang="en-US" sz="2200" dirty="0" smtClean="0">
                <a:solidFill>
                  <a:schemeClr val="tx1"/>
                </a:solidFill>
                <a:ea typeface="Gill Sans Light" charset="0"/>
                <a:cs typeface="Gill Sans Light" charset="0"/>
              </a:rPr>
              <a:t>Expansion Strategy</a:t>
            </a:r>
            <a:endParaRPr lang="en-US" sz="2200" dirty="0">
              <a:solidFill>
                <a:schemeClr val="tx1"/>
              </a:solidFill>
              <a:ea typeface="Gill Sans Light" charset="0"/>
              <a:cs typeface="Gill Sans Light" charset="0"/>
            </a:endParaRPr>
          </a:p>
        </p:txBody>
      </p:sp>
      <p:sp>
        <p:nvSpPr>
          <p:cNvPr id="21" name="AutoShape 93"/>
          <p:cNvSpPr>
            <a:spLocks/>
          </p:cNvSpPr>
          <p:nvPr/>
        </p:nvSpPr>
        <p:spPr bwMode="auto">
          <a:xfrm>
            <a:off x="3018234" y="5250656"/>
            <a:ext cx="1607344" cy="1017984"/>
          </a:xfrm>
          <a:prstGeom prst="roundRect">
            <a:avLst>
              <a:gd name="adj" fmla="val 6546"/>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lIns="0" tIns="0" rIns="0" bIns="0" anchor="ctr">
            <a:prstTxWarp prst="textNoShape">
              <a:avLst/>
            </a:prstTxWarp>
          </a:bodyPr>
          <a:lstStyle/>
          <a:p>
            <a:pPr algn="ctr"/>
            <a:r>
              <a:rPr lang="en-US" sz="2200" dirty="0" smtClean="0">
                <a:solidFill>
                  <a:schemeClr val="tx1"/>
                </a:solidFill>
                <a:ea typeface="Gill Sans Light" charset="0"/>
                <a:cs typeface="Gill Sans Light" charset="0"/>
              </a:rPr>
              <a:t>Refinement Strategy</a:t>
            </a:r>
            <a:endParaRPr lang="en-US" sz="2200" dirty="0">
              <a:solidFill>
                <a:schemeClr val="tx1"/>
              </a:solidFill>
              <a:ea typeface="Gill Sans Light" charset="0"/>
              <a:cs typeface="Gill Sans Light" charset="0"/>
            </a:endParaRPr>
          </a:p>
        </p:txBody>
      </p:sp>
      <p:cxnSp>
        <p:nvCxnSpPr>
          <p:cNvPr id="22" name="Straight Arrow Connector 21"/>
          <p:cNvCxnSpPr/>
          <p:nvPr/>
        </p:nvCxnSpPr>
        <p:spPr bwMode="auto">
          <a:xfrm>
            <a:off x="5791200" y="4572000"/>
            <a:ext cx="0" cy="609600"/>
          </a:xfrm>
          <a:prstGeom prst="straightConnector1">
            <a:avLst/>
          </a:prstGeom>
          <a:solidFill>
            <a:srgbClr val="6C7472"/>
          </a:solidFill>
          <a:ln w="50800" cap="flat" cmpd="sng" algn="ctr">
            <a:solidFill>
              <a:srgbClr val="6C7472"/>
            </a:solidFill>
            <a:prstDash val="solid"/>
            <a:round/>
            <a:headEnd type="arrow"/>
            <a:tailEnd type="arrow"/>
          </a:ln>
          <a:effectLst/>
        </p:spPr>
      </p:cxnSp>
      <p:cxnSp>
        <p:nvCxnSpPr>
          <p:cNvPr id="26" name="Straight Arrow Connector 25"/>
          <p:cNvCxnSpPr/>
          <p:nvPr/>
        </p:nvCxnSpPr>
        <p:spPr bwMode="auto">
          <a:xfrm rot="10800000" flipV="1">
            <a:off x="3875484" y="4500563"/>
            <a:ext cx="910828" cy="589359"/>
          </a:xfrm>
          <a:prstGeom prst="straightConnector1">
            <a:avLst/>
          </a:prstGeom>
          <a:solidFill>
            <a:srgbClr val="6C7472"/>
          </a:solidFill>
          <a:ln w="50800" cap="flat" cmpd="sng" algn="ctr">
            <a:solidFill>
              <a:srgbClr val="6C7472"/>
            </a:solidFill>
            <a:prstDash val="solid"/>
            <a:round/>
            <a:headEnd type="arrow"/>
            <a:tailEnd type="arrow"/>
          </a:ln>
          <a:effectLst/>
        </p:spPr>
      </p:cxnSp>
      <p:sp>
        <p:nvSpPr>
          <p:cNvPr id="31" name="AutoShape 93"/>
          <p:cNvSpPr>
            <a:spLocks/>
          </p:cNvSpPr>
          <p:nvPr/>
        </p:nvSpPr>
        <p:spPr bwMode="auto">
          <a:xfrm>
            <a:off x="4732734" y="1393031"/>
            <a:ext cx="1607344" cy="1017984"/>
          </a:xfrm>
          <a:prstGeom prst="roundRect">
            <a:avLst>
              <a:gd name="adj" fmla="val 6546"/>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lIns="0" tIns="0" rIns="0" bIns="0" anchor="ctr">
            <a:prstTxWarp prst="textNoShape">
              <a:avLst/>
            </a:prstTxWarp>
          </a:bodyPr>
          <a:lstStyle/>
          <a:p>
            <a:pPr algn="ctr"/>
            <a:r>
              <a:rPr lang="en-US" sz="2200" dirty="0" smtClean="0">
                <a:solidFill>
                  <a:schemeClr val="tx1"/>
                </a:solidFill>
                <a:ea typeface="Gill Sans Light" charset="0"/>
                <a:cs typeface="Gill Sans Light" charset="0"/>
              </a:rPr>
              <a:t>Optimizer</a:t>
            </a:r>
            <a:endParaRPr lang="en-US" sz="2200" dirty="0">
              <a:solidFill>
                <a:schemeClr val="tx1"/>
              </a:solidFill>
              <a:ea typeface="Gill Sans Light" charset="0"/>
              <a:cs typeface="Gill Sans Light" charset="0"/>
            </a:endParaRPr>
          </a:p>
        </p:txBody>
      </p:sp>
      <p:cxnSp>
        <p:nvCxnSpPr>
          <p:cNvPr id="34" name="Straight Arrow Connector 33"/>
          <p:cNvCxnSpPr/>
          <p:nvPr/>
        </p:nvCxnSpPr>
        <p:spPr bwMode="auto">
          <a:xfrm>
            <a:off x="6448351" y="1875234"/>
            <a:ext cx="481087" cy="1117"/>
          </a:xfrm>
          <a:prstGeom prst="straightConnector1">
            <a:avLst/>
          </a:prstGeom>
          <a:solidFill>
            <a:srgbClr val="6C7472"/>
          </a:solidFill>
          <a:ln w="50800" cap="flat" cmpd="sng" algn="ctr">
            <a:solidFill>
              <a:srgbClr val="6C7472"/>
            </a:solidFill>
            <a:prstDash val="solid"/>
            <a:round/>
            <a:headEnd type="none" w="med" len="med"/>
            <a:tailEnd type="arrow"/>
          </a:ln>
          <a:effectLst/>
        </p:spPr>
      </p:cxnSp>
      <p:sp>
        <p:nvSpPr>
          <p:cNvPr id="35" name="AutoShape 93"/>
          <p:cNvSpPr>
            <a:spLocks/>
          </p:cNvSpPr>
          <p:nvPr/>
        </p:nvSpPr>
        <p:spPr bwMode="auto">
          <a:xfrm>
            <a:off x="7036594" y="1393031"/>
            <a:ext cx="1607344" cy="1017984"/>
          </a:xfrm>
          <a:prstGeom prst="roundRect">
            <a:avLst>
              <a:gd name="adj" fmla="val 6546"/>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lIns="0" tIns="0" rIns="0" bIns="0" anchor="ctr">
            <a:prstTxWarp prst="textNoShape">
              <a:avLst/>
            </a:prstTxWarp>
          </a:bodyPr>
          <a:lstStyle/>
          <a:p>
            <a:pPr algn="ctr"/>
            <a:r>
              <a:rPr lang="en-US" sz="2200" dirty="0" err="1" smtClean="0">
                <a:solidFill>
                  <a:schemeClr val="tx1"/>
                </a:solidFill>
                <a:ea typeface="Gill Sans Light" charset="0"/>
                <a:cs typeface="Gill Sans Light" charset="0"/>
              </a:rPr>
              <a:t>Cutpoint</a:t>
            </a:r>
            <a:r>
              <a:rPr lang="en-US" sz="2200" dirty="0" smtClean="0">
                <a:solidFill>
                  <a:schemeClr val="tx1"/>
                </a:solidFill>
                <a:ea typeface="Gill Sans Light" charset="0"/>
                <a:cs typeface="Gill Sans Light" charset="0"/>
              </a:rPr>
              <a:t> Graph</a:t>
            </a:r>
            <a:endParaRPr lang="en-US" sz="2200" dirty="0">
              <a:solidFill>
                <a:schemeClr val="tx1"/>
              </a:solidFill>
              <a:ea typeface="Gill Sans Light" charset="0"/>
              <a:cs typeface="Gill Sans Light" charset="0"/>
            </a:endParaRPr>
          </a:p>
        </p:txBody>
      </p:sp>
      <p:sp>
        <p:nvSpPr>
          <p:cNvPr id="36" name="Rectangle 35"/>
          <p:cNvSpPr/>
          <p:nvPr/>
        </p:nvSpPr>
        <p:spPr bwMode="auto">
          <a:xfrm>
            <a:off x="2133601" y="1071562"/>
            <a:ext cx="6705600" cy="1660922"/>
          </a:xfrm>
          <a:prstGeom prst="rect">
            <a:avLst/>
          </a:prstGeom>
          <a:noFill/>
          <a:ln w="38100" cap="flat" cmpd="sng" algn="ctr">
            <a:solidFill>
              <a:srgbClr val="6C7472"/>
            </a:solidFill>
            <a:prstDash val="dot"/>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endParaRPr lang="en-US" sz="3000" dirty="0">
              <a:solidFill>
                <a:srgbClr val="414141"/>
              </a:solidFill>
              <a:latin typeface="Gill Sans Light" charset="0"/>
              <a:ea typeface="ヒラギノ角ゴ ProN W3" charset="-128"/>
              <a:cs typeface="ヒラギノ角ゴ ProN W3" charset="-128"/>
              <a:sym typeface="Gill Sans Light" charset="0"/>
            </a:endParaRPr>
          </a:p>
        </p:txBody>
      </p:sp>
      <p:cxnSp>
        <p:nvCxnSpPr>
          <p:cNvPr id="37" name="Straight Arrow Connector 36"/>
          <p:cNvCxnSpPr/>
          <p:nvPr/>
        </p:nvCxnSpPr>
        <p:spPr bwMode="auto">
          <a:xfrm rot="5400000">
            <a:off x="5344679" y="3113521"/>
            <a:ext cx="589359" cy="1117"/>
          </a:xfrm>
          <a:prstGeom prst="straightConnector1">
            <a:avLst/>
          </a:prstGeom>
          <a:solidFill>
            <a:srgbClr val="6C7472"/>
          </a:solidFill>
          <a:ln w="50800" cap="flat" cmpd="sng" algn="ctr">
            <a:solidFill>
              <a:srgbClr val="6C7472"/>
            </a:solidFill>
            <a:prstDash val="solid"/>
            <a:round/>
            <a:headEnd type="none" w="med" len="med"/>
            <a:tailEnd type="arrow"/>
          </a:ln>
          <a:effectLst/>
        </p:spPr>
      </p:cxnSp>
      <p:sp>
        <p:nvSpPr>
          <p:cNvPr id="20" name="Left-Right Arrow 19"/>
          <p:cNvSpPr/>
          <p:nvPr/>
        </p:nvSpPr>
        <p:spPr bwMode="auto">
          <a:xfrm>
            <a:off x="1946672" y="3268266"/>
            <a:ext cx="1928813" cy="1446609"/>
          </a:xfrm>
          <a:prstGeom prst="leftRightArrow">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r>
              <a:rPr lang="en-US" sz="2100" dirty="0" smtClean="0">
                <a:solidFill>
                  <a:schemeClr val="tx1"/>
                </a:solidFill>
              </a:rPr>
              <a:t>SMT interface</a:t>
            </a:r>
            <a:endParaRPr lang="en-US" sz="2100" dirty="0">
              <a:solidFill>
                <a:schemeClr val="tx1"/>
              </a:solidFill>
              <a:latin typeface="Gill Sans Light" charset="0"/>
              <a:ea typeface="ヒラギノ角ゴ ProN W3" charset="-128"/>
              <a:cs typeface="ヒラギノ角ゴ ProN W3" charset="-128"/>
              <a:sym typeface="Gill Sans Light" charset="0"/>
            </a:endParaRPr>
          </a:p>
        </p:txBody>
      </p:sp>
      <p:sp>
        <p:nvSpPr>
          <p:cNvPr id="23" name="Rectangle 22"/>
          <p:cNvSpPr/>
          <p:nvPr/>
        </p:nvSpPr>
        <p:spPr bwMode="auto">
          <a:xfrm>
            <a:off x="285750" y="3268266"/>
            <a:ext cx="1500188" cy="535781"/>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r>
              <a:rPr lang="en-US" sz="3000" dirty="0" err="1" smtClean="0">
                <a:solidFill>
                  <a:schemeClr val="tx1"/>
                </a:solidFill>
                <a:latin typeface="Gill Sans Light" charset="0"/>
                <a:ea typeface="ヒラギノ角ゴ ProN W3" charset="-128"/>
                <a:cs typeface="ヒラギノ角ゴ ProN W3" charset="-128"/>
                <a:sym typeface="Gill Sans Light" charset="0"/>
              </a:rPr>
              <a:t>Mathsat</a:t>
            </a:r>
            <a:endParaRPr lang="en-US" sz="3000" dirty="0">
              <a:solidFill>
                <a:schemeClr val="tx1"/>
              </a:solidFill>
              <a:latin typeface="Gill Sans Light" charset="0"/>
              <a:ea typeface="ヒラギノ角ゴ ProN W3" charset="-128"/>
              <a:cs typeface="ヒラギノ角ゴ ProN W3" charset="-128"/>
              <a:sym typeface="Gill Sans Light" charset="0"/>
            </a:endParaRPr>
          </a:p>
        </p:txBody>
      </p:sp>
      <p:sp>
        <p:nvSpPr>
          <p:cNvPr id="24" name="Rectangle 23"/>
          <p:cNvSpPr/>
          <p:nvPr/>
        </p:nvSpPr>
        <p:spPr bwMode="auto">
          <a:xfrm>
            <a:off x="285750" y="4179094"/>
            <a:ext cx="1500188" cy="535781"/>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r>
              <a:rPr lang="en-US" sz="3000" dirty="0" smtClean="0">
                <a:solidFill>
                  <a:schemeClr val="tx1"/>
                </a:solidFill>
                <a:latin typeface="Gill Sans Light" charset="0"/>
                <a:ea typeface="ヒラギノ角ゴ ProN W3" charset="-128"/>
                <a:cs typeface="ヒラギノ角ゴ ProN W3" charset="-128"/>
                <a:sym typeface="Gill Sans Light" charset="0"/>
              </a:rPr>
              <a:t>Z3</a:t>
            </a:r>
            <a:endParaRPr lang="en-US" sz="3000" dirty="0">
              <a:solidFill>
                <a:schemeClr val="tx1"/>
              </a:solidFill>
              <a:latin typeface="Gill Sans Light" charset="0"/>
              <a:ea typeface="ヒラギノ角ゴ ProN W3" charset="-128"/>
              <a:cs typeface="ヒラギノ角ゴ ProN W3" charset="-128"/>
              <a:sym typeface="Gill Sans Light"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267200" y="2293938"/>
            <a:ext cx="4267200" cy="769429"/>
          </a:xfrm>
        </p:spPr>
        <p:txBody>
          <a:bodyPr/>
          <a:lstStyle/>
          <a:p>
            <a:r>
              <a:rPr lang="en-US" dirty="0" smtClean="0"/>
              <a:t>Software </a:t>
            </a:r>
            <a:r>
              <a:rPr lang="en-US" smtClean="0"/>
              <a:t>Verification Competition </a:t>
            </a:r>
            <a:r>
              <a:rPr lang="en-US" dirty="0" smtClean="0"/>
              <a:t>(SV-COMP 2013)</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SV-COMP 2013</a:t>
            </a:r>
            <a:endParaRPr lang="en-US" dirty="0"/>
          </a:p>
        </p:txBody>
      </p:sp>
      <p:sp>
        <p:nvSpPr>
          <p:cNvPr id="3" name="Content Placeholder 2"/>
          <p:cNvSpPr>
            <a:spLocks noGrp="1"/>
          </p:cNvSpPr>
          <p:nvPr>
            <p:ph idx="1"/>
          </p:nvPr>
        </p:nvSpPr>
        <p:spPr/>
        <p:txBody>
          <a:bodyPr/>
          <a:lstStyle/>
          <a:p>
            <a:r>
              <a:rPr lang="en-US" dirty="0" smtClean="0"/>
              <a:t>2</a:t>
            </a:r>
            <a:r>
              <a:rPr lang="en-US" baseline="30000" dirty="0" smtClean="0"/>
              <a:t>nd</a:t>
            </a:r>
            <a:r>
              <a:rPr lang="en-US" dirty="0" smtClean="0"/>
              <a:t> Software Verification Competition held at TACAS 2013</a:t>
            </a:r>
          </a:p>
          <a:p>
            <a:r>
              <a:rPr lang="en-US" dirty="0" smtClean="0"/>
              <a:t>Goals</a:t>
            </a:r>
          </a:p>
          <a:p>
            <a:pPr lvl="1"/>
            <a:r>
              <a:rPr lang="en-US" dirty="0" smtClean="0"/>
              <a:t>Provide a snapshot of the state-of-the-art in software verification to the community. </a:t>
            </a:r>
          </a:p>
          <a:p>
            <a:pPr lvl="1"/>
            <a:r>
              <a:rPr lang="en-US" dirty="0" smtClean="0"/>
              <a:t>Increase the visibility and credits that tool developers receive. </a:t>
            </a:r>
          </a:p>
          <a:p>
            <a:pPr lvl="1"/>
            <a:r>
              <a:rPr lang="en-US" dirty="0" smtClean="0"/>
              <a:t>Establish a set of benchmarks for software verification in the community. </a:t>
            </a:r>
          </a:p>
          <a:p>
            <a:r>
              <a:rPr lang="en-US" dirty="0" smtClean="0"/>
              <a:t>Participants:</a:t>
            </a:r>
          </a:p>
          <a:p>
            <a:pPr lvl="1"/>
            <a:r>
              <a:rPr lang="en-US" b="1" dirty="0" smtClean="0"/>
              <a:t>BLAST</a:t>
            </a:r>
            <a:r>
              <a:rPr lang="en-US" dirty="0" smtClean="0"/>
              <a:t>, </a:t>
            </a:r>
            <a:r>
              <a:rPr lang="en-US" b="1" dirty="0" err="1" smtClean="0"/>
              <a:t>CPAChecker</a:t>
            </a:r>
            <a:r>
              <a:rPr lang="en-US" b="1" dirty="0" smtClean="0"/>
              <a:t>-Explicit</a:t>
            </a:r>
            <a:r>
              <a:rPr lang="en-US" dirty="0" smtClean="0"/>
              <a:t>, </a:t>
            </a:r>
            <a:r>
              <a:rPr lang="en-US" b="1" dirty="0" err="1" smtClean="0"/>
              <a:t>CPAChecker-SeqCom</a:t>
            </a:r>
            <a:r>
              <a:rPr lang="en-US" dirty="0" smtClean="0"/>
              <a:t>, </a:t>
            </a:r>
            <a:r>
              <a:rPr lang="en-US" dirty="0" err="1" smtClean="0"/>
              <a:t>CSeq</a:t>
            </a:r>
            <a:r>
              <a:rPr lang="en-US" dirty="0" smtClean="0"/>
              <a:t>, </a:t>
            </a:r>
            <a:r>
              <a:rPr lang="en-US" b="1" dirty="0" smtClean="0"/>
              <a:t>ESBMC</a:t>
            </a:r>
            <a:r>
              <a:rPr lang="en-US" dirty="0" smtClean="0"/>
              <a:t>, </a:t>
            </a:r>
            <a:r>
              <a:rPr lang="en-US" b="1" dirty="0" smtClean="0"/>
              <a:t>LLBMC</a:t>
            </a:r>
            <a:r>
              <a:rPr lang="en-US" dirty="0" smtClean="0"/>
              <a:t>, Predator, </a:t>
            </a:r>
            <a:r>
              <a:rPr lang="en-US" b="1" dirty="0" smtClean="0"/>
              <a:t>Symbiotic</a:t>
            </a:r>
            <a:r>
              <a:rPr lang="en-US" dirty="0" smtClean="0"/>
              <a:t>, </a:t>
            </a:r>
            <a:r>
              <a:rPr lang="en-US" dirty="0" err="1" smtClean="0"/>
              <a:t>Threader</a:t>
            </a:r>
            <a:r>
              <a:rPr lang="en-US" dirty="0" smtClean="0"/>
              <a:t>, </a:t>
            </a:r>
            <a:r>
              <a:rPr lang="en-US" b="1" u="sng" dirty="0" smtClean="0"/>
              <a:t>UFO</a:t>
            </a:r>
            <a:r>
              <a:rPr lang="en-US" dirty="0" smtClean="0"/>
              <a:t>, </a:t>
            </a:r>
            <a:r>
              <a:rPr lang="en-US" b="1" dirty="0" smtClean="0"/>
              <a:t>Ultimate</a:t>
            </a:r>
            <a:endParaRPr lang="en-US" dirty="0" smtClean="0"/>
          </a:p>
          <a:p>
            <a:r>
              <a:rPr lang="en-US" dirty="0" smtClean="0"/>
              <a:t>Benchmarks:</a:t>
            </a:r>
          </a:p>
          <a:p>
            <a:pPr lvl="1"/>
            <a:r>
              <a:rPr lang="en-US" dirty="0" smtClean="0"/>
              <a:t>C programs with ERROR label (programs include pointers, structures, etc.)</a:t>
            </a:r>
          </a:p>
          <a:p>
            <a:pPr lvl="1"/>
            <a:r>
              <a:rPr lang="en-US" dirty="0" smtClean="0"/>
              <a:t>Over 2,000 files, each 2K – 100K LOC</a:t>
            </a:r>
          </a:p>
          <a:p>
            <a:pPr lvl="1"/>
            <a:r>
              <a:rPr lang="en-US" dirty="0" smtClean="0"/>
              <a:t>Linux Device Drivers, </a:t>
            </a:r>
            <a:r>
              <a:rPr lang="en-US" dirty="0" err="1" smtClean="0"/>
              <a:t>SystemC</a:t>
            </a:r>
            <a:r>
              <a:rPr lang="en-US" dirty="0" smtClean="0"/>
              <a:t>, “Old” BLAST, Product Lines</a:t>
            </a:r>
          </a:p>
          <a:p>
            <a:pPr lvl="1"/>
            <a:r>
              <a:rPr lang="en-US" dirty="0" smtClean="0">
                <a:hlinkClick r:id="rId2"/>
              </a:rPr>
              <a:t>http://sv-comp.sosy-lab.org/2013/benchmarks.php</a:t>
            </a:r>
            <a:endParaRPr lang="en-US" dirty="0"/>
          </a:p>
        </p:txBody>
      </p:sp>
      <p:sp>
        <p:nvSpPr>
          <p:cNvPr id="4" name="TextBox 3"/>
          <p:cNvSpPr txBox="1"/>
          <p:nvPr/>
        </p:nvSpPr>
        <p:spPr>
          <a:xfrm>
            <a:off x="5257800" y="304800"/>
            <a:ext cx="3595856" cy="369332"/>
          </a:xfrm>
          <a:prstGeom prst="rect">
            <a:avLst/>
          </a:prstGeom>
          <a:noFill/>
        </p:spPr>
        <p:txBody>
          <a:bodyPr wrap="none" rtlCol="0">
            <a:spAutoFit/>
          </a:bodyPr>
          <a:lstStyle/>
          <a:p>
            <a:r>
              <a:rPr lang="en-US" dirty="0" smtClean="0">
                <a:hlinkClick r:id="rId3"/>
              </a:rPr>
              <a:t>http://sv-comp.sosy-lab.org/2013/</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SV-COMP 2013: Scoring Scheme</a:t>
            </a:r>
            <a:endParaRPr lang="en-US" dirty="0"/>
          </a:p>
        </p:txBody>
      </p:sp>
      <p:graphicFrame>
        <p:nvGraphicFramePr>
          <p:cNvPr id="5" name="Table 4"/>
          <p:cNvGraphicFramePr>
            <a:graphicFrameLocks noGrp="1"/>
          </p:cNvGraphicFramePr>
          <p:nvPr/>
        </p:nvGraphicFramePr>
        <p:xfrm>
          <a:off x="304800" y="1066800"/>
          <a:ext cx="8382000" cy="3845559"/>
        </p:xfrm>
        <a:graphic>
          <a:graphicData uri="http://schemas.openxmlformats.org/drawingml/2006/table">
            <a:tbl>
              <a:tblPr firstRow="1" bandRow="1">
                <a:tableStyleId>{5C22544A-7EE6-4342-B048-85BDC9FD1C3A}</a:tableStyleId>
              </a:tblPr>
              <a:tblGrid>
                <a:gridCol w="914400"/>
                <a:gridCol w="2133600"/>
                <a:gridCol w="5334000"/>
              </a:tblGrid>
              <a:tr h="370840">
                <a:tc>
                  <a:txBody>
                    <a:bodyPr/>
                    <a:lstStyle/>
                    <a:p>
                      <a:r>
                        <a:rPr lang="en-US" dirty="0" smtClean="0"/>
                        <a:t>Points</a:t>
                      </a:r>
                      <a:endParaRPr lang="en-US" dirty="0"/>
                    </a:p>
                  </a:txBody>
                  <a:tcPr/>
                </a:tc>
                <a:tc>
                  <a:txBody>
                    <a:bodyPr/>
                    <a:lstStyle/>
                    <a:p>
                      <a:r>
                        <a:rPr lang="en-US" dirty="0" smtClean="0"/>
                        <a:t>Reported Result</a:t>
                      </a:r>
                      <a:endParaRPr lang="en-US" dirty="0"/>
                    </a:p>
                  </a:txBody>
                  <a:tcPr/>
                </a:tc>
                <a:tc>
                  <a:txBody>
                    <a:bodyPr/>
                    <a:lstStyle/>
                    <a:p>
                      <a:r>
                        <a:rPr lang="en-US" dirty="0" smtClean="0"/>
                        <a:t>Description</a:t>
                      </a:r>
                      <a:endParaRPr lang="en-US" dirty="0"/>
                    </a:p>
                  </a:txBody>
                  <a:tcPr/>
                </a:tc>
              </a:tr>
              <a:tr h="370840">
                <a:tc>
                  <a:txBody>
                    <a:bodyPr/>
                    <a:lstStyle/>
                    <a:p>
                      <a:pPr algn="r"/>
                      <a:r>
                        <a:rPr lang="en-US" b="1" dirty="0" smtClean="0"/>
                        <a:t>0</a:t>
                      </a:r>
                      <a:endParaRPr lang="en-US" b="1" dirty="0"/>
                    </a:p>
                  </a:txBody>
                  <a:tcPr anchor="ctr"/>
                </a:tc>
                <a:tc>
                  <a:txBody>
                    <a:bodyPr/>
                    <a:lstStyle/>
                    <a:p>
                      <a:pPr algn="ctr"/>
                      <a:r>
                        <a:rPr lang="en-US" dirty="0" smtClean="0"/>
                        <a:t>UNKNOWN</a:t>
                      </a:r>
                      <a:endParaRPr lang="en-US" dirty="0"/>
                    </a:p>
                  </a:txBody>
                  <a:tcPr anchor="ctr"/>
                </a:tc>
                <a:tc>
                  <a:txBody>
                    <a:bodyPr/>
                    <a:lstStyle/>
                    <a:p>
                      <a:r>
                        <a:rPr lang="en-US" sz="1800" b="0" i="0" kern="1200" dirty="0" smtClean="0">
                          <a:solidFill>
                            <a:schemeClr val="dk1"/>
                          </a:solidFill>
                          <a:latin typeface="+mn-lt"/>
                          <a:ea typeface="+mn-ea"/>
                          <a:cs typeface="+mn-cs"/>
                        </a:rPr>
                        <a:t>Failure to compute verification result, out of resources, program crash.</a:t>
                      </a:r>
                      <a:endParaRPr lang="en-US" sz="1800" b="0" dirty="0"/>
                    </a:p>
                  </a:txBody>
                  <a:tcPr/>
                </a:tc>
              </a:tr>
              <a:tr h="370840">
                <a:tc>
                  <a:txBody>
                    <a:bodyPr/>
                    <a:lstStyle/>
                    <a:p>
                      <a:pPr algn="r"/>
                      <a:r>
                        <a:rPr lang="en-US" b="1" dirty="0" smtClean="0">
                          <a:solidFill>
                            <a:srgbClr val="00B050"/>
                          </a:solidFill>
                        </a:rPr>
                        <a:t>+1</a:t>
                      </a:r>
                      <a:endParaRPr lang="en-US" b="1" dirty="0">
                        <a:solidFill>
                          <a:srgbClr val="00B050"/>
                        </a:solidFill>
                      </a:endParaRPr>
                    </a:p>
                  </a:txBody>
                  <a:tcPr anchor="ctr"/>
                </a:tc>
                <a:tc>
                  <a:txBody>
                    <a:bodyPr/>
                    <a:lstStyle/>
                    <a:p>
                      <a:pPr algn="ctr"/>
                      <a:r>
                        <a:rPr lang="en-US" dirty="0" smtClean="0"/>
                        <a:t>FALSE/UNSAFE correct</a:t>
                      </a:r>
                      <a:endParaRPr lang="en-US" dirty="0"/>
                    </a:p>
                  </a:txBody>
                  <a:tcPr anchor="ctr"/>
                </a:tc>
                <a:tc>
                  <a:txBody>
                    <a:bodyPr/>
                    <a:lstStyle/>
                    <a:p>
                      <a:r>
                        <a:rPr lang="en-US" sz="1800" b="0" i="0" kern="1200" dirty="0" smtClean="0">
                          <a:solidFill>
                            <a:schemeClr val="dk1"/>
                          </a:solidFill>
                          <a:latin typeface="+mn-lt"/>
                          <a:ea typeface="+mn-ea"/>
                          <a:cs typeface="+mn-cs"/>
                        </a:rPr>
                        <a:t>The error in the program was found and an error path was reported.</a:t>
                      </a:r>
                      <a:endParaRPr lang="en-US" sz="1800" b="0" dirty="0"/>
                    </a:p>
                  </a:txBody>
                  <a:tcPr/>
                </a:tc>
              </a:tr>
              <a:tr h="370840">
                <a:tc>
                  <a:txBody>
                    <a:bodyPr/>
                    <a:lstStyle/>
                    <a:p>
                      <a:pPr algn="r"/>
                      <a:r>
                        <a:rPr lang="en-US" b="1" dirty="0" smtClean="0">
                          <a:solidFill>
                            <a:srgbClr val="FF0000"/>
                          </a:solidFill>
                        </a:rPr>
                        <a:t>-4</a:t>
                      </a:r>
                      <a:endParaRPr lang="en-US" b="1" dirty="0">
                        <a:solidFill>
                          <a:srgbClr val="FF0000"/>
                        </a:solidFill>
                      </a:endParaRPr>
                    </a:p>
                  </a:txBody>
                  <a:tcPr anchor="ctr"/>
                </a:tc>
                <a:tc>
                  <a:txBody>
                    <a:bodyPr/>
                    <a:lstStyle/>
                    <a:p>
                      <a:pPr algn="ctr"/>
                      <a:r>
                        <a:rPr lang="en-US" dirty="0" smtClean="0"/>
                        <a:t>FALSE/UNSAFE wrong</a:t>
                      </a:r>
                      <a:endParaRPr lang="en-US" dirty="0"/>
                    </a:p>
                  </a:txBody>
                  <a:tcPr anchor="ctr"/>
                </a:tc>
                <a:tc>
                  <a:txBody>
                    <a:bodyPr/>
                    <a:lstStyle/>
                    <a:p>
                      <a:r>
                        <a:rPr lang="en-US" sz="1800" b="0" i="0" kern="1200" dirty="0" smtClean="0">
                          <a:solidFill>
                            <a:schemeClr val="dk1"/>
                          </a:solidFill>
                          <a:latin typeface="+mn-lt"/>
                          <a:ea typeface="+mn-ea"/>
                          <a:cs typeface="+mn-cs"/>
                        </a:rPr>
                        <a:t>An error is reported for a program that fulfills the property (false alarm, incomplete analysis).</a:t>
                      </a:r>
                      <a:endParaRPr lang="en-US" sz="1800" b="0" dirty="0"/>
                    </a:p>
                  </a:txBody>
                  <a:tcPr/>
                </a:tc>
              </a:tr>
              <a:tr h="370840">
                <a:tc>
                  <a:txBody>
                    <a:bodyPr/>
                    <a:lstStyle/>
                    <a:p>
                      <a:pPr algn="r"/>
                      <a:r>
                        <a:rPr lang="en-US" b="1" dirty="0" smtClean="0">
                          <a:solidFill>
                            <a:srgbClr val="00B050"/>
                          </a:solidFill>
                        </a:rPr>
                        <a:t>+2</a:t>
                      </a:r>
                      <a:endParaRPr lang="en-US" b="1" dirty="0">
                        <a:solidFill>
                          <a:srgbClr val="00B050"/>
                        </a:solidFill>
                      </a:endParaRPr>
                    </a:p>
                  </a:txBody>
                  <a:tcPr anchor="ctr"/>
                </a:tc>
                <a:tc>
                  <a:txBody>
                    <a:bodyPr/>
                    <a:lstStyle/>
                    <a:p>
                      <a:pPr algn="ctr"/>
                      <a:r>
                        <a:rPr lang="en-US" dirty="0" smtClean="0"/>
                        <a:t>TRUE/SAFE correct</a:t>
                      </a:r>
                      <a:endParaRPr lang="en-US" dirty="0"/>
                    </a:p>
                  </a:txBody>
                  <a:tcPr anchor="ctr"/>
                </a:tc>
                <a:tc>
                  <a:txBody>
                    <a:bodyPr/>
                    <a:lstStyle/>
                    <a:p>
                      <a:r>
                        <a:rPr lang="en-US" sz="1800" b="0" i="0" kern="1200" dirty="0" smtClean="0">
                          <a:solidFill>
                            <a:schemeClr val="dk1"/>
                          </a:solidFill>
                          <a:latin typeface="+mn-lt"/>
                          <a:ea typeface="+mn-ea"/>
                          <a:cs typeface="+mn-cs"/>
                        </a:rPr>
                        <a:t>The program was analyzed to be free of errors.</a:t>
                      </a:r>
                      <a:endParaRPr lang="en-US" sz="1800" b="0" dirty="0"/>
                    </a:p>
                  </a:txBody>
                  <a:tcPr/>
                </a:tc>
              </a:tr>
              <a:tr h="370840">
                <a:tc>
                  <a:txBody>
                    <a:bodyPr/>
                    <a:lstStyle/>
                    <a:p>
                      <a:pPr algn="r"/>
                      <a:r>
                        <a:rPr lang="en-US" b="1" dirty="0" smtClean="0">
                          <a:solidFill>
                            <a:srgbClr val="FF0000"/>
                          </a:solidFill>
                        </a:rPr>
                        <a:t>-8</a:t>
                      </a:r>
                      <a:endParaRPr lang="en-US" b="1" dirty="0">
                        <a:solidFill>
                          <a:srgbClr val="FF0000"/>
                        </a:solidFill>
                      </a:endParaRPr>
                    </a:p>
                  </a:txBody>
                  <a:tcPr anchor="ctr"/>
                </a:tc>
                <a:tc>
                  <a:txBody>
                    <a:bodyPr/>
                    <a:lstStyle/>
                    <a:p>
                      <a:pPr algn="ctr"/>
                      <a:r>
                        <a:rPr lang="en-US" dirty="0" smtClean="0"/>
                        <a:t>TRUE/SAFE wrong</a:t>
                      </a:r>
                      <a:endParaRPr lang="en-US" dirty="0"/>
                    </a:p>
                  </a:txBody>
                  <a:tcPr anchor="ctr"/>
                </a:tc>
                <a:tc>
                  <a:txBody>
                    <a:bodyPr/>
                    <a:lstStyle/>
                    <a:p>
                      <a:r>
                        <a:rPr lang="en-US" sz="1800" b="0" i="0" kern="1200" dirty="0" smtClean="0">
                          <a:solidFill>
                            <a:schemeClr val="dk1"/>
                          </a:solidFill>
                          <a:latin typeface="+mn-lt"/>
                          <a:ea typeface="+mn-ea"/>
                          <a:cs typeface="+mn-cs"/>
                        </a:rPr>
                        <a:t>The program had an error but the competition candidate did not find it (missed bug, unsound analysis).</a:t>
                      </a:r>
                      <a:endParaRPr lang="en-US" sz="1800" b="0" dirty="0"/>
                    </a:p>
                  </a:txBody>
                  <a:tcPr/>
                </a:tc>
              </a:tr>
            </a:tbl>
          </a:graphicData>
        </a:graphic>
      </p:graphicFrame>
      <p:sp>
        <p:nvSpPr>
          <p:cNvPr id="6" name="TextBox 5"/>
          <p:cNvSpPr txBox="1"/>
          <p:nvPr/>
        </p:nvSpPr>
        <p:spPr>
          <a:xfrm>
            <a:off x="304800" y="5257800"/>
            <a:ext cx="2997359" cy="369332"/>
          </a:xfrm>
          <a:prstGeom prst="rect">
            <a:avLst/>
          </a:prstGeom>
          <a:noFill/>
        </p:spPr>
        <p:txBody>
          <a:bodyPr wrap="none" rtlCol="0">
            <a:spAutoFit/>
          </a:bodyPr>
          <a:lstStyle/>
          <a:p>
            <a:r>
              <a:rPr lang="en-US" dirty="0" smtClean="0"/>
              <a:t>Ties are broken by run-time</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22275"/>
            <a:ext cx="8153400" cy="394980"/>
          </a:xfrm>
        </p:spPr>
        <p:txBody>
          <a:bodyPr/>
          <a:lstStyle/>
          <a:p>
            <a:r>
              <a:rPr lang="en-US" dirty="0" smtClean="0"/>
              <a:t>UFO/VINTA Results</a:t>
            </a:r>
            <a:endParaRPr lang="en-US" dirty="0"/>
          </a:p>
        </p:txBody>
      </p:sp>
      <p:sp>
        <p:nvSpPr>
          <p:cNvPr id="3" name="Content Placeholder 2"/>
          <p:cNvSpPr>
            <a:spLocks noGrp="1"/>
          </p:cNvSpPr>
          <p:nvPr>
            <p:ph idx="1"/>
          </p:nvPr>
        </p:nvSpPr>
        <p:spPr>
          <a:xfrm>
            <a:off x="533400" y="1295400"/>
            <a:ext cx="8153400" cy="4038600"/>
          </a:xfrm>
        </p:spPr>
        <p:txBody>
          <a:bodyPr/>
          <a:lstStyle/>
          <a:p>
            <a:r>
              <a:rPr lang="en-US" dirty="0" smtClean="0"/>
              <a:t>UFO won gold in 4 categories</a:t>
            </a:r>
          </a:p>
          <a:p>
            <a:pPr lvl="1"/>
            <a:r>
              <a:rPr lang="en-US" dirty="0" smtClean="0"/>
              <a:t>Control Flow Integers (perfect score)</a:t>
            </a:r>
          </a:p>
          <a:p>
            <a:pPr lvl="1"/>
            <a:r>
              <a:rPr lang="en-US" dirty="0" smtClean="0"/>
              <a:t>Product Lines (perfect score)</a:t>
            </a:r>
          </a:p>
          <a:p>
            <a:pPr lvl="1"/>
            <a:r>
              <a:rPr lang="en-US" dirty="0" smtClean="0"/>
              <a:t>Device Drivers</a:t>
            </a:r>
          </a:p>
          <a:p>
            <a:pPr lvl="1"/>
            <a:r>
              <a:rPr lang="en-US" dirty="0" err="1" smtClean="0"/>
              <a:t>SystemC</a:t>
            </a:r>
            <a:endParaRPr lang="en-US" dirty="0" smtClean="0"/>
          </a:p>
          <a:p>
            <a:pPr lvl="1"/>
            <a:endParaRPr lang="en-US" dirty="0" smtClean="0"/>
          </a:p>
          <a:p>
            <a:r>
              <a:rPr lang="en-US" dirty="0" smtClean="0"/>
              <a:t>Performed much better than mature Predicate Abstraction-based tools</a:t>
            </a:r>
          </a:p>
          <a:p>
            <a:endParaRPr lang="en-US" dirty="0" smtClean="0"/>
          </a:p>
          <a:p>
            <a:r>
              <a:rPr lang="en-US" dirty="0" smtClean="0"/>
              <a:t>VINTA </a:t>
            </a:r>
            <a:r>
              <a:rPr lang="en-US" dirty="0"/>
              <a:t>with Box domain was most competitive for bug-discovery</a:t>
            </a:r>
          </a:p>
          <a:p>
            <a:endParaRPr lang="en-US" dirty="0"/>
          </a:p>
          <a:p>
            <a:r>
              <a:rPr lang="en-US" dirty="0"/>
              <a:t>VINTA with Boxes domain was most competitive for proving </a:t>
            </a:r>
            <a:r>
              <a:rPr lang="en-US" dirty="0" smtClean="0"/>
              <a:t>safety</a:t>
            </a:r>
            <a:endParaRPr lang="en-US" dirty="0"/>
          </a:p>
        </p:txBody>
      </p:sp>
      <p:sp>
        <p:nvSpPr>
          <p:cNvPr id="5" name="TextBox 4"/>
          <p:cNvSpPr txBox="1"/>
          <p:nvPr/>
        </p:nvSpPr>
        <p:spPr>
          <a:xfrm>
            <a:off x="1524000" y="5334000"/>
            <a:ext cx="5339923" cy="369332"/>
          </a:xfrm>
          <a:prstGeom prst="rect">
            <a:avLst/>
          </a:prstGeom>
          <a:noFill/>
        </p:spPr>
        <p:txBody>
          <a:bodyPr wrap="none" rtlCol="0">
            <a:spAutoFit/>
          </a:bodyPr>
          <a:lstStyle/>
          <a:p>
            <a:r>
              <a:rPr lang="en-US" dirty="0" smtClean="0">
                <a:hlinkClick r:id="rId2"/>
              </a:rPr>
              <a:t>http://sv-comp.sosy-lab.org/2013/results/index.php</a:t>
            </a:r>
            <a:endParaRPr lang="en-US" dirty="0"/>
          </a:p>
        </p:txBody>
      </p:sp>
      <p:pic>
        <p:nvPicPr>
          <p:cNvPr id="16386" name="Picture 2" descr="http://www.clker.com/cliparts/R/A/q/t/b/L/gold-medal-th.png"/>
          <p:cNvPicPr>
            <a:picLocks noChangeAspect="1" noChangeArrowheads="1"/>
          </p:cNvPicPr>
          <p:nvPr/>
        </p:nvPicPr>
        <p:blipFill>
          <a:blip r:embed="rId3" cstate="print"/>
          <a:srcRect/>
          <a:stretch>
            <a:fillRect/>
          </a:stretch>
        </p:blipFill>
        <p:spPr bwMode="auto">
          <a:xfrm>
            <a:off x="4648200" y="1295400"/>
            <a:ext cx="647700" cy="942976"/>
          </a:xfrm>
          <a:prstGeom prst="rect">
            <a:avLst/>
          </a:prstGeom>
          <a:noFill/>
        </p:spPr>
      </p:pic>
      <p:pic>
        <p:nvPicPr>
          <p:cNvPr id="6" name="Picture 2" descr="http://www.clker.com/cliparts/R/A/q/t/b/L/gold-medal-th.png"/>
          <p:cNvPicPr>
            <a:picLocks noChangeAspect="1" noChangeArrowheads="1"/>
          </p:cNvPicPr>
          <p:nvPr/>
        </p:nvPicPr>
        <p:blipFill>
          <a:blip r:embed="rId3" cstate="print"/>
          <a:srcRect/>
          <a:stretch>
            <a:fillRect/>
          </a:stretch>
        </p:blipFill>
        <p:spPr bwMode="auto">
          <a:xfrm>
            <a:off x="5524500" y="1295400"/>
            <a:ext cx="647700" cy="942976"/>
          </a:xfrm>
          <a:prstGeom prst="rect">
            <a:avLst/>
          </a:prstGeom>
          <a:noFill/>
        </p:spPr>
      </p:pic>
      <p:pic>
        <p:nvPicPr>
          <p:cNvPr id="7" name="Picture 2" descr="http://www.clker.com/cliparts/R/A/q/t/b/L/gold-medal-th.png"/>
          <p:cNvPicPr>
            <a:picLocks noChangeAspect="1" noChangeArrowheads="1"/>
          </p:cNvPicPr>
          <p:nvPr/>
        </p:nvPicPr>
        <p:blipFill>
          <a:blip r:embed="rId3" cstate="print"/>
          <a:srcRect/>
          <a:stretch>
            <a:fillRect/>
          </a:stretch>
        </p:blipFill>
        <p:spPr bwMode="auto">
          <a:xfrm>
            <a:off x="6400800" y="1295400"/>
            <a:ext cx="647700" cy="942976"/>
          </a:xfrm>
          <a:prstGeom prst="rect">
            <a:avLst/>
          </a:prstGeom>
          <a:noFill/>
        </p:spPr>
      </p:pic>
      <p:pic>
        <p:nvPicPr>
          <p:cNvPr id="8" name="Picture 2" descr="http://www.clker.com/cliparts/R/A/q/t/b/L/gold-medal-th.png"/>
          <p:cNvPicPr>
            <a:picLocks noChangeAspect="1" noChangeArrowheads="1"/>
          </p:cNvPicPr>
          <p:nvPr/>
        </p:nvPicPr>
        <p:blipFill>
          <a:blip r:embed="rId3" cstate="print"/>
          <a:srcRect/>
          <a:stretch>
            <a:fillRect/>
          </a:stretch>
        </p:blipFill>
        <p:spPr bwMode="auto">
          <a:xfrm>
            <a:off x="7277100" y="1295400"/>
            <a:ext cx="647700" cy="942976"/>
          </a:xfrm>
          <a:prstGeom prst="rect">
            <a:avLst/>
          </a:prstGeom>
          <a:noFill/>
        </p:spPr>
      </p:pic>
      <p:pic>
        <p:nvPicPr>
          <p:cNvPr id="4" name="Picture 2" descr="http://www.clker.com/cliparts/g/x/y/z/G/A/bronze-medal-th.png"/>
          <p:cNvPicPr>
            <a:picLocks noChangeAspect="1" noChangeArrowheads="1"/>
          </p:cNvPicPr>
          <p:nvPr/>
        </p:nvPicPr>
        <p:blipFill>
          <a:blip r:embed="rId4" cstate="print"/>
          <a:srcRect/>
          <a:stretch>
            <a:fillRect/>
          </a:stretch>
        </p:blipFill>
        <p:spPr bwMode="auto">
          <a:xfrm>
            <a:off x="8153400" y="1295400"/>
            <a:ext cx="647700" cy="942976"/>
          </a:xfrm>
          <a:prstGeom prst="rect">
            <a:avLst/>
          </a:prstGeom>
          <a:noFill/>
        </p:spPr>
      </p:pic>
    </p:spTree>
    <p:extLst>
      <p:ext uri="{BB962C8B-B14F-4D97-AF65-F5344CB8AC3E}">
        <p14:creationId xmlns:p14="http://schemas.microsoft.com/office/powerpoint/2010/main" val="382674945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Secret Sauce </a:t>
            </a:r>
            <a:endParaRPr lang="en-US" dirty="0"/>
          </a:p>
        </p:txBody>
      </p:sp>
      <p:sp>
        <p:nvSpPr>
          <p:cNvPr id="3" name="Content Placeholder 2"/>
          <p:cNvSpPr>
            <a:spLocks noGrp="1"/>
          </p:cNvSpPr>
          <p:nvPr>
            <p:ph idx="1"/>
          </p:nvPr>
        </p:nvSpPr>
        <p:spPr/>
        <p:txBody>
          <a:bodyPr/>
          <a:lstStyle/>
          <a:p>
            <a:r>
              <a:rPr lang="en-US" dirty="0" smtClean="0"/>
              <a:t>UFO Front-End</a:t>
            </a:r>
          </a:p>
          <a:p>
            <a:endParaRPr lang="en-US" dirty="0" smtClean="0"/>
          </a:p>
          <a:p>
            <a:r>
              <a:rPr lang="en-US" dirty="0" err="1" smtClean="0"/>
              <a:t>Vinta</a:t>
            </a:r>
            <a:r>
              <a:rPr lang="en-US" dirty="0" smtClean="0"/>
              <a:t>: combining UFO with Abstract Interpretation [SAS ‘2012]</a:t>
            </a:r>
          </a:p>
          <a:p>
            <a:endParaRPr lang="en-US" dirty="0" smtClean="0"/>
          </a:p>
          <a:p>
            <a:r>
              <a:rPr lang="en-US" dirty="0" smtClean="0"/>
              <a:t>Boxes Abstract Domain  [SAS ‘2010 w/ </a:t>
            </a:r>
            <a:r>
              <a:rPr lang="en-US" dirty="0" err="1" smtClean="0"/>
              <a:t>Sagar</a:t>
            </a:r>
            <a:r>
              <a:rPr lang="en-US" dirty="0" smtClean="0"/>
              <a:t> </a:t>
            </a:r>
            <a:r>
              <a:rPr lang="en-US" dirty="0" err="1" smtClean="0"/>
              <a:t>Chaki</a:t>
            </a:r>
            <a:r>
              <a:rPr lang="en-US" dirty="0" smtClean="0"/>
              <a:t>]</a:t>
            </a:r>
          </a:p>
          <a:p>
            <a:endParaRPr lang="en-US" dirty="0" smtClean="0"/>
          </a:p>
          <a:p>
            <a:r>
              <a:rPr lang="en-US" dirty="0" smtClean="0"/>
              <a:t>DAG Interpolation [TACAS ‘2012 and SAS ‘2012]</a:t>
            </a:r>
          </a:p>
          <a:p>
            <a:endParaRPr lang="en-US" dirty="0" smtClean="0"/>
          </a:p>
          <a:p>
            <a:r>
              <a:rPr lang="en-US" dirty="0" smtClean="0"/>
              <a:t>Run many variants in parallel</a:t>
            </a:r>
            <a:endParaRPr lang="en-US" dirty="0"/>
          </a:p>
        </p:txBody>
      </p:sp>
    </p:spTree>
    <p:extLst>
      <p:ext uri="{BB962C8B-B14F-4D97-AF65-F5344CB8AC3E}">
        <p14:creationId xmlns:p14="http://schemas.microsoft.com/office/powerpoint/2010/main" val="81193242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AutoShape 4"/>
          <p:cNvSpPr>
            <a:spLocks noChangeArrowheads="1"/>
          </p:cNvSpPr>
          <p:nvPr/>
        </p:nvSpPr>
        <p:spPr bwMode="auto">
          <a:xfrm>
            <a:off x="3581400" y="1752600"/>
            <a:ext cx="1758950" cy="1108075"/>
          </a:xfrm>
          <a:prstGeom prst="bevel">
            <a:avLst>
              <a:gd name="adj" fmla="val 12500"/>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spAutoFit/>
          </a:bodyPr>
          <a:lstStyle/>
          <a:p>
            <a:pPr algn="ctr">
              <a:spcBef>
                <a:spcPct val="50000"/>
              </a:spcBef>
            </a:pPr>
            <a:r>
              <a:rPr lang="en-US" b="1" dirty="0"/>
              <a:t>Automated</a:t>
            </a:r>
          </a:p>
          <a:p>
            <a:pPr algn="ctr">
              <a:spcBef>
                <a:spcPct val="50000"/>
              </a:spcBef>
            </a:pPr>
            <a:r>
              <a:rPr lang="en-US" b="1" dirty="0"/>
              <a:t>Analysis</a:t>
            </a:r>
          </a:p>
        </p:txBody>
      </p:sp>
      <p:sp>
        <p:nvSpPr>
          <p:cNvPr id="356362" name="AutoShape 10"/>
          <p:cNvSpPr>
            <a:spLocks noChangeArrowheads="1"/>
          </p:cNvSpPr>
          <p:nvPr/>
        </p:nvSpPr>
        <p:spPr bwMode="auto">
          <a:xfrm>
            <a:off x="609600" y="3429000"/>
            <a:ext cx="3429000" cy="1143000"/>
          </a:xfrm>
          <a:prstGeom prst="wedgeRectCallout">
            <a:avLst>
              <a:gd name="adj1" fmla="val 44583"/>
              <a:gd name="adj2" fmla="val -116389"/>
            </a:avLst>
          </a:prstGeom>
          <a:ln>
            <a:headEnd/>
            <a:tailEnd/>
          </a:ln>
        </p:spPr>
        <p:style>
          <a:lnRef idx="1">
            <a:schemeClr val="accent5"/>
          </a:lnRef>
          <a:fillRef idx="2">
            <a:schemeClr val="accent5"/>
          </a:fillRef>
          <a:effectRef idx="1">
            <a:schemeClr val="accent5"/>
          </a:effectRef>
          <a:fontRef idx="minor">
            <a:schemeClr val="dk1"/>
          </a:fontRef>
        </p:style>
        <p:txBody>
          <a:bodyPr/>
          <a:lstStyle/>
          <a:p>
            <a:pPr>
              <a:spcBef>
                <a:spcPct val="50000"/>
              </a:spcBef>
            </a:pPr>
            <a:r>
              <a:rPr lang="en-US" dirty="0"/>
              <a:t>Software Model Checking with Predicate Abstraction</a:t>
            </a:r>
          </a:p>
          <a:p>
            <a:pPr>
              <a:spcBef>
                <a:spcPct val="50000"/>
              </a:spcBef>
            </a:pPr>
            <a:r>
              <a:rPr lang="en-US" dirty="0"/>
              <a:t>e.g., Microsoft’s SDV</a:t>
            </a:r>
          </a:p>
        </p:txBody>
      </p:sp>
      <p:sp>
        <p:nvSpPr>
          <p:cNvPr id="18433" name="Rectangle 2"/>
          <p:cNvSpPr>
            <a:spLocks noGrp="1" noChangeArrowheads="1"/>
          </p:cNvSpPr>
          <p:nvPr>
            <p:ph type="title"/>
          </p:nvPr>
        </p:nvSpPr>
        <p:spPr/>
        <p:txBody>
          <a:bodyPr/>
          <a:lstStyle/>
          <a:p>
            <a:pPr eaLnBrk="1" hangingPunct="1"/>
            <a:r>
              <a:rPr lang="en-US" smtClean="0"/>
              <a:t>Automated Software Analysis</a:t>
            </a:r>
          </a:p>
        </p:txBody>
      </p:sp>
      <p:sp>
        <p:nvSpPr>
          <p:cNvPr id="18434" name="AutoShape 3"/>
          <p:cNvSpPr>
            <a:spLocks noChangeArrowheads="1"/>
          </p:cNvSpPr>
          <p:nvPr/>
        </p:nvSpPr>
        <p:spPr bwMode="auto">
          <a:xfrm>
            <a:off x="457200" y="2027238"/>
            <a:ext cx="1868488" cy="558800"/>
          </a:xfrm>
          <a:prstGeom prst="foldedCorner">
            <a:avLst>
              <a:gd name="adj" fmla="val 26509"/>
            </a:avLst>
          </a:prstGeom>
          <a:ln>
            <a:headEnd/>
            <a:tailEnd/>
          </a:ln>
        </p:spPr>
        <p:style>
          <a:lnRef idx="1">
            <a:schemeClr val="accent2"/>
          </a:lnRef>
          <a:fillRef idx="2">
            <a:schemeClr val="accent2"/>
          </a:fillRef>
          <a:effectRef idx="1">
            <a:schemeClr val="accent2"/>
          </a:effectRef>
          <a:fontRef idx="minor">
            <a:schemeClr val="dk1"/>
          </a:fontRef>
        </p:style>
        <p:txBody>
          <a:bodyPr anchor="ctr">
            <a:spAutoFit/>
          </a:bodyPr>
          <a:lstStyle/>
          <a:p>
            <a:pPr algn="ctr">
              <a:spcBef>
                <a:spcPct val="50000"/>
              </a:spcBef>
            </a:pPr>
            <a:r>
              <a:rPr lang="en-US" sz="2400" b="1" dirty="0"/>
              <a:t>Program</a:t>
            </a:r>
          </a:p>
        </p:txBody>
      </p:sp>
      <p:sp>
        <p:nvSpPr>
          <p:cNvPr id="18436" name="AutoShape 5"/>
          <p:cNvSpPr>
            <a:spLocks noChangeArrowheads="1"/>
          </p:cNvSpPr>
          <p:nvPr/>
        </p:nvSpPr>
        <p:spPr bwMode="auto">
          <a:xfrm>
            <a:off x="2590800" y="2133600"/>
            <a:ext cx="685800" cy="228600"/>
          </a:xfrm>
          <a:prstGeom prst="rightArrow">
            <a:avLst>
              <a:gd name="adj1" fmla="val 50000"/>
              <a:gd name="adj2" fmla="val 75000"/>
            </a:avLst>
          </a:prstGeom>
          <a:solidFill>
            <a:schemeClr val="bg2"/>
          </a:solidFill>
          <a:ln w="6350">
            <a:noFill/>
            <a:miter lim="800000"/>
            <a:headEnd/>
            <a:tailEnd/>
          </a:ln>
        </p:spPr>
        <p:txBody>
          <a:bodyPr wrap="none" anchor="ctr">
            <a:spAutoFit/>
          </a:bodyPr>
          <a:lstStyle/>
          <a:p>
            <a:pPr algn="ctr">
              <a:spcBef>
                <a:spcPct val="50000"/>
              </a:spcBef>
            </a:pPr>
            <a:endParaRPr lang="en-US"/>
          </a:p>
        </p:txBody>
      </p:sp>
      <p:sp>
        <p:nvSpPr>
          <p:cNvPr id="18437" name="AutoShape 6"/>
          <p:cNvSpPr>
            <a:spLocks noChangeArrowheads="1"/>
          </p:cNvSpPr>
          <p:nvPr/>
        </p:nvSpPr>
        <p:spPr bwMode="auto">
          <a:xfrm rot="1678769">
            <a:off x="5486400" y="2438400"/>
            <a:ext cx="685800" cy="228600"/>
          </a:xfrm>
          <a:prstGeom prst="rightArrow">
            <a:avLst>
              <a:gd name="adj1" fmla="val 50000"/>
              <a:gd name="adj2" fmla="val 75000"/>
            </a:avLst>
          </a:prstGeom>
          <a:solidFill>
            <a:schemeClr val="bg2"/>
          </a:solidFill>
          <a:ln w="6350">
            <a:noFill/>
            <a:miter lim="800000"/>
            <a:headEnd/>
            <a:tailEnd/>
          </a:ln>
        </p:spPr>
        <p:txBody>
          <a:bodyPr wrap="none" anchor="ctr">
            <a:spAutoFit/>
          </a:bodyPr>
          <a:lstStyle/>
          <a:p>
            <a:pPr algn="ctr">
              <a:spcBef>
                <a:spcPct val="50000"/>
              </a:spcBef>
            </a:pPr>
            <a:endParaRPr lang="en-US"/>
          </a:p>
        </p:txBody>
      </p:sp>
      <p:sp>
        <p:nvSpPr>
          <p:cNvPr id="18438" name="AutoShape 7"/>
          <p:cNvSpPr>
            <a:spLocks noChangeArrowheads="1"/>
          </p:cNvSpPr>
          <p:nvPr/>
        </p:nvSpPr>
        <p:spPr bwMode="auto">
          <a:xfrm rot="19921231" flipV="1">
            <a:off x="5486400" y="1981200"/>
            <a:ext cx="685800" cy="228600"/>
          </a:xfrm>
          <a:prstGeom prst="rightArrow">
            <a:avLst>
              <a:gd name="adj1" fmla="val 50000"/>
              <a:gd name="adj2" fmla="val 75000"/>
            </a:avLst>
          </a:prstGeom>
          <a:solidFill>
            <a:schemeClr val="bg2"/>
          </a:solidFill>
          <a:ln w="6350">
            <a:noFill/>
            <a:miter lim="800000"/>
            <a:headEnd/>
            <a:tailEnd/>
          </a:ln>
        </p:spPr>
        <p:txBody>
          <a:bodyPr wrap="none" anchor="ctr">
            <a:spAutoFit/>
          </a:bodyPr>
          <a:lstStyle/>
          <a:p>
            <a:pPr algn="ctr">
              <a:spcBef>
                <a:spcPct val="50000"/>
              </a:spcBef>
            </a:pPr>
            <a:endParaRPr lang="en-US"/>
          </a:p>
        </p:txBody>
      </p:sp>
      <p:sp>
        <p:nvSpPr>
          <p:cNvPr id="18439" name="Text Box 8"/>
          <p:cNvSpPr txBox="1">
            <a:spLocks noChangeArrowheads="1"/>
          </p:cNvSpPr>
          <p:nvPr/>
        </p:nvSpPr>
        <p:spPr bwMode="auto">
          <a:xfrm>
            <a:off x="6248400" y="1676400"/>
            <a:ext cx="1016000" cy="396875"/>
          </a:xfrm>
          <a:prstGeom prst="rect">
            <a:avLst/>
          </a:prstGeom>
          <a:noFill/>
          <a:ln w="6350">
            <a:noFill/>
            <a:miter lim="800000"/>
            <a:headEnd/>
            <a:tailEnd/>
          </a:ln>
        </p:spPr>
        <p:txBody>
          <a:bodyPr wrap="none">
            <a:spAutoFit/>
          </a:bodyPr>
          <a:lstStyle/>
          <a:p>
            <a:pPr algn="ctr">
              <a:spcBef>
                <a:spcPct val="50000"/>
              </a:spcBef>
            </a:pPr>
            <a:r>
              <a:rPr lang="en-US"/>
              <a:t>Correct</a:t>
            </a:r>
          </a:p>
        </p:txBody>
      </p:sp>
      <p:sp>
        <p:nvSpPr>
          <p:cNvPr id="18440" name="Text Box 9"/>
          <p:cNvSpPr txBox="1">
            <a:spLocks noChangeArrowheads="1"/>
          </p:cNvSpPr>
          <p:nvPr/>
        </p:nvSpPr>
        <p:spPr bwMode="auto">
          <a:xfrm>
            <a:off x="6248400" y="2514600"/>
            <a:ext cx="1169988" cy="396875"/>
          </a:xfrm>
          <a:prstGeom prst="rect">
            <a:avLst/>
          </a:prstGeom>
          <a:noFill/>
          <a:ln w="6350">
            <a:noFill/>
            <a:miter lim="800000"/>
            <a:headEnd/>
            <a:tailEnd/>
          </a:ln>
        </p:spPr>
        <p:txBody>
          <a:bodyPr wrap="none">
            <a:spAutoFit/>
          </a:bodyPr>
          <a:lstStyle/>
          <a:p>
            <a:pPr algn="ctr">
              <a:spcBef>
                <a:spcPct val="50000"/>
              </a:spcBef>
            </a:pPr>
            <a:r>
              <a:rPr lang="en-US"/>
              <a:t>Incorrect</a:t>
            </a:r>
          </a:p>
        </p:txBody>
      </p:sp>
      <p:sp>
        <p:nvSpPr>
          <p:cNvPr id="356363" name="AutoShape 11"/>
          <p:cNvSpPr>
            <a:spLocks noChangeArrowheads="1"/>
          </p:cNvSpPr>
          <p:nvPr/>
        </p:nvSpPr>
        <p:spPr bwMode="auto">
          <a:xfrm>
            <a:off x="5029200" y="3429000"/>
            <a:ext cx="3429000" cy="1143000"/>
          </a:xfrm>
          <a:prstGeom prst="wedgeRectCallout">
            <a:avLst>
              <a:gd name="adj1" fmla="val -50694"/>
              <a:gd name="adj2" fmla="val -119861"/>
            </a:avLst>
          </a:prstGeom>
          <a:ln>
            <a:headEnd/>
            <a:tailEnd/>
          </a:ln>
        </p:spPr>
        <p:style>
          <a:lnRef idx="1">
            <a:schemeClr val="accent5"/>
          </a:lnRef>
          <a:fillRef idx="2">
            <a:schemeClr val="accent5"/>
          </a:fillRef>
          <a:effectRef idx="1">
            <a:schemeClr val="accent5"/>
          </a:effectRef>
          <a:fontRef idx="minor">
            <a:schemeClr val="dk1"/>
          </a:fontRef>
        </p:style>
        <p:txBody>
          <a:bodyPr/>
          <a:lstStyle/>
          <a:p>
            <a:pPr>
              <a:spcBef>
                <a:spcPct val="50000"/>
              </a:spcBef>
            </a:pPr>
            <a:r>
              <a:rPr lang="en-US"/>
              <a:t>Abstract Interpretation with Numeric Abstraction</a:t>
            </a:r>
          </a:p>
          <a:p>
            <a:pPr>
              <a:spcBef>
                <a:spcPct val="50000"/>
              </a:spcBef>
            </a:pPr>
            <a:r>
              <a:rPr lang="en-US"/>
              <a:t>e.g., ASTREE, Polyspace</a:t>
            </a:r>
          </a:p>
        </p:txBody>
      </p:sp>
      <p:pic>
        <p:nvPicPr>
          <p:cNvPr id="20482" name="Picture 2" descr="http://www.cmu.edu/homepage/images/2008/edClarke_236x236.jpg"/>
          <p:cNvPicPr>
            <a:picLocks noChangeAspect="1" noChangeArrowheads="1"/>
          </p:cNvPicPr>
          <p:nvPr/>
        </p:nvPicPr>
        <p:blipFill>
          <a:blip r:embed="rId3" cstate="print"/>
          <a:srcRect/>
          <a:stretch>
            <a:fillRect/>
          </a:stretch>
        </p:blipFill>
        <p:spPr bwMode="auto">
          <a:xfrm>
            <a:off x="609600" y="4495800"/>
            <a:ext cx="1066799" cy="1066800"/>
          </a:xfrm>
          <a:prstGeom prst="rect">
            <a:avLst/>
          </a:prstGeom>
          <a:noFill/>
        </p:spPr>
      </p:pic>
      <p:pic>
        <p:nvPicPr>
          <p:cNvPr id="20488" name="Picture 8" descr="http://www.cs.utexas.edu/sites/default/files/news/images/Emerson-Allen-2008-Web.jpg"/>
          <p:cNvPicPr>
            <a:picLocks noChangeAspect="1" noChangeArrowheads="1"/>
          </p:cNvPicPr>
          <p:nvPr/>
        </p:nvPicPr>
        <p:blipFill>
          <a:blip r:embed="rId4" cstate="print"/>
          <a:srcRect/>
          <a:stretch>
            <a:fillRect/>
          </a:stretch>
        </p:blipFill>
        <p:spPr bwMode="auto">
          <a:xfrm>
            <a:off x="1676400" y="4495800"/>
            <a:ext cx="767715" cy="1069848"/>
          </a:xfrm>
          <a:prstGeom prst="rect">
            <a:avLst/>
          </a:prstGeom>
          <a:noFill/>
        </p:spPr>
      </p:pic>
      <p:pic>
        <p:nvPicPr>
          <p:cNvPr id="17" name="Picture 10" descr="http://science.ambafrance-sg.org/local/cache-vignettes/L170xH257/Sans_titre_-_1_-_copie-2-91e81.jpg"/>
          <p:cNvPicPr>
            <a:picLocks noChangeAspect="1" noChangeArrowheads="1"/>
          </p:cNvPicPr>
          <p:nvPr/>
        </p:nvPicPr>
        <p:blipFill>
          <a:blip r:embed="rId5" cstate="print"/>
          <a:srcRect/>
          <a:stretch>
            <a:fillRect/>
          </a:stretch>
        </p:blipFill>
        <p:spPr bwMode="auto">
          <a:xfrm>
            <a:off x="2438400" y="4495800"/>
            <a:ext cx="707681" cy="1069848"/>
          </a:xfrm>
          <a:prstGeom prst="rect">
            <a:avLst/>
          </a:prstGeom>
          <a:noFill/>
        </p:spPr>
      </p:pic>
      <p:pic>
        <p:nvPicPr>
          <p:cNvPr id="18" name="Picture 17" descr="rr-large12.png"/>
          <p:cNvPicPr>
            <a:picLocks noChangeAspect="1"/>
          </p:cNvPicPr>
          <p:nvPr/>
        </p:nvPicPr>
        <p:blipFill>
          <a:blip r:embed="rId6" cstate="print"/>
          <a:stretch>
            <a:fillRect/>
          </a:stretch>
        </p:blipFill>
        <p:spPr>
          <a:xfrm>
            <a:off x="7467600" y="4419600"/>
            <a:ext cx="745418" cy="1069848"/>
          </a:xfrm>
          <a:prstGeom prst="rect">
            <a:avLst/>
          </a:prstGeom>
        </p:spPr>
      </p:pic>
      <p:pic>
        <p:nvPicPr>
          <p:cNvPr id="20484" name="Picture 4" descr="http://software.imdea.org/images/patrick.cousot.png"/>
          <p:cNvPicPr>
            <a:picLocks noChangeAspect="1" noChangeArrowheads="1"/>
          </p:cNvPicPr>
          <p:nvPr/>
        </p:nvPicPr>
        <p:blipFill>
          <a:blip r:embed="rId7" cstate="print"/>
          <a:srcRect/>
          <a:stretch>
            <a:fillRect/>
          </a:stretch>
        </p:blipFill>
        <p:spPr bwMode="auto">
          <a:xfrm>
            <a:off x="8153400" y="4419600"/>
            <a:ext cx="713231" cy="1069848"/>
          </a:xfrm>
          <a:prstGeom prst="rect">
            <a:avLst/>
          </a:prstGeom>
          <a:noFill/>
        </p:spPr>
      </p:pic>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636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48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48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5636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048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362" grpId="0" animBg="1"/>
      <p:bldP spid="35636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UFO Front End</a:t>
            </a:r>
            <a:endParaRPr lang="en-US" dirty="0"/>
          </a:p>
        </p:txBody>
      </p:sp>
      <p:sp>
        <p:nvSpPr>
          <p:cNvPr id="3" name="Content Placeholder 2"/>
          <p:cNvSpPr>
            <a:spLocks noGrp="1"/>
          </p:cNvSpPr>
          <p:nvPr>
            <p:ph idx="1"/>
          </p:nvPr>
        </p:nvSpPr>
        <p:spPr/>
        <p:txBody>
          <a:bodyPr/>
          <a:lstStyle/>
          <a:p>
            <a:r>
              <a:rPr lang="en-US" dirty="0" smtClean="0"/>
              <a:t>In principle simple, but in practice very messy</a:t>
            </a:r>
          </a:p>
          <a:p>
            <a:pPr lvl="1"/>
            <a:r>
              <a:rPr lang="en-US" dirty="0" smtClean="0"/>
              <a:t>CIL passes to normalize the code (library functions, uninitialized </a:t>
            </a:r>
            <a:r>
              <a:rPr lang="en-US" dirty="0" err="1" smtClean="0"/>
              <a:t>vars</a:t>
            </a:r>
            <a:r>
              <a:rPr lang="en-US" dirty="0" smtClean="0"/>
              <a:t>, etc.)</a:t>
            </a:r>
          </a:p>
          <a:p>
            <a:pPr lvl="1"/>
            <a:r>
              <a:rPr lang="en-US" dirty="0" err="1" smtClean="0">
                <a:latin typeface="Consolas" pitchFamily="49" charset="0"/>
                <a:cs typeface="Consolas" pitchFamily="49" charset="0"/>
              </a:rPr>
              <a:t>llvm-gcc</a:t>
            </a:r>
            <a:r>
              <a:rPr lang="en-US" dirty="0" smtClean="0">
                <a:latin typeface="Consolas" pitchFamily="49" charset="0"/>
                <a:cs typeface="Consolas" pitchFamily="49" charset="0"/>
              </a:rPr>
              <a:t> </a:t>
            </a:r>
            <a:r>
              <a:rPr lang="en-US" dirty="0" smtClean="0">
                <a:cs typeface="Consolas" pitchFamily="49" charset="0"/>
              </a:rPr>
              <a:t>(without optimization) to compile C to LLVM </a:t>
            </a:r>
            <a:r>
              <a:rPr lang="en-US" dirty="0" err="1" smtClean="0">
                <a:cs typeface="Consolas" pitchFamily="49" charset="0"/>
              </a:rPr>
              <a:t>bitcode</a:t>
            </a:r>
            <a:endParaRPr lang="en-US" dirty="0" smtClean="0">
              <a:cs typeface="Consolas" pitchFamily="49" charset="0"/>
            </a:endParaRPr>
          </a:p>
          <a:p>
            <a:pPr lvl="1"/>
            <a:r>
              <a:rPr lang="en-US" dirty="0" err="1" smtClean="0">
                <a:latin typeface="Consolas" pitchFamily="49" charset="0"/>
                <a:cs typeface="Consolas" pitchFamily="49" charset="0"/>
              </a:rPr>
              <a:t>llvm</a:t>
            </a:r>
            <a:r>
              <a:rPr lang="en-US" dirty="0" smtClean="0">
                <a:latin typeface="Consolas" pitchFamily="49" charset="0"/>
                <a:cs typeface="Consolas" pitchFamily="49" charset="0"/>
              </a:rPr>
              <a:t> opt </a:t>
            </a:r>
            <a:r>
              <a:rPr lang="en-US" dirty="0" smtClean="0">
                <a:cs typeface="Consolas" pitchFamily="49" charset="0"/>
              </a:rPr>
              <a:t>with many standard, custom, and modified optimizations</a:t>
            </a:r>
          </a:p>
          <a:p>
            <a:pPr lvl="2"/>
            <a:r>
              <a:rPr lang="en-US" dirty="0" smtClean="0">
                <a:cs typeface="Consolas" pitchFamily="49" charset="0"/>
              </a:rPr>
              <a:t>lower pointers, structures, unions, arrays, etc. to registers</a:t>
            </a:r>
          </a:p>
          <a:p>
            <a:pPr lvl="2"/>
            <a:r>
              <a:rPr lang="en-US" dirty="0" smtClean="0">
                <a:cs typeface="Consolas" pitchFamily="49" charset="0"/>
              </a:rPr>
              <a:t>constant propagation + many local optimizations</a:t>
            </a:r>
          </a:p>
          <a:p>
            <a:pPr lvl="2"/>
            <a:r>
              <a:rPr lang="en-US" dirty="0" smtClean="0">
                <a:cs typeface="Consolas" pitchFamily="49" charset="0"/>
              </a:rPr>
              <a:t>difficult to preserve </a:t>
            </a:r>
            <a:r>
              <a:rPr lang="en-US" i="1" dirty="0" smtClean="0">
                <a:cs typeface="Consolas" pitchFamily="49" charset="0"/>
              </a:rPr>
              <a:t>indented</a:t>
            </a:r>
            <a:r>
              <a:rPr lang="en-US" dirty="0" smtClean="0">
                <a:cs typeface="Consolas" pitchFamily="49" charset="0"/>
              </a:rPr>
              <a:t> semantics of the benchmarks</a:t>
            </a:r>
          </a:p>
          <a:p>
            <a:pPr lvl="2"/>
            <a:r>
              <a:rPr lang="en-US" dirty="0" smtClean="0">
                <a:cs typeface="Consolas" pitchFamily="49" charset="0"/>
              </a:rPr>
              <a:t>based on very old LLVM 2.6 (newer version of LLVM are “too smart”)</a:t>
            </a:r>
          </a:p>
          <a:p>
            <a:r>
              <a:rPr lang="en-US" dirty="0" smtClean="0">
                <a:cs typeface="Consolas" pitchFamily="49" charset="0"/>
              </a:rPr>
              <a:t>Many benchmarks discharged by front-end alone</a:t>
            </a:r>
          </a:p>
          <a:p>
            <a:pPr lvl="1"/>
            <a:r>
              <a:rPr lang="en-US" dirty="0" smtClean="0">
                <a:cs typeface="Consolas" pitchFamily="49" charset="0"/>
              </a:rPr>
              <a:t>1,321 SAFE (out of 1,592) and 19 UNSAFE (out of 380)</a:t>
            </a:r>
          </a:p>
        </p:txBody>
      </p:sp>
      <p:grpSp>
        <p:nvGrpSpPr>
          <p:cNvPr id="12" name="Group 11"/>
          <p:cNvGrpSpPr/>
          <p:nvPr/>
        </p:nvGrpSpPr>
        <p:grpSpPr>
          <a:xfrm>
            <a:off x="3352800" y="4953000"/>
            <a:ext cx="5638800" cy="1066800"/>
            <a:chOff x="304800" y="4587478"/>
            <a:chExt cx="8534401" cy="1660922"/>
          </a:xfrm>
        </p:grpSpPr>
        <p:sp>
          <p:nvSpPr>
            <p:cNvPr id="4" name="AutoShape 93"/>
            <p:cNvSpPr>
              <a:spLocks/>
            </p:cNvSpPr>
            <p:nvPr/>
          </p:nvSpPr>
          <p:spPr bwMode="auto">
            <a:xfrm>
              <a:off x="2375297" y="4908947"/>
              <a:ext cx="1607344" cy="1017984"/>
            </a:xfrm>
            <a:prstGeom prst="roundRect">
              <a:avLst>
                <a:gd name="adj" fmla="val 6546"/>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lIns="0" tIns="0" rIns="0" bIns="0" anchor="ctr">
              <a:prstTxWarp prst="textNoShape">
                <a:avLst/>
              </a:prstTxWarp>
            </a:bodyPr>
            <a:lstStyle/>
            <a:p>
              <a:pPr algn="ctr"/>
              <a:r>
                <a:rPr lang="en-US" sz="2200" dirty="0" smtClean="0">
                  <a:solidFill>
                    <a:schemeClr val="tx1"/>
                  </a:solidFill>
                  <a:ea typeface="Gill Sans Light" charset="0"/>
                  <a:cs typeface="Gill Sans Light" charset="0"/>
                </a:rPr>
                <a:t>C to LLVM</a:t>
              </a:r>
              <a:endParaRPr lang="en-US" sz="2200" dirty="0">
                <a:solidFill>
                  <a:schemeClr val="tx1"/>
                </a:solidFill>
                <a:ea typeface="Gill Sans Light" charset="0"/>
                <a:cs typeface="Gill Sans Light" charset="0"/>
              </a:endParaRPr>
            </a:p>
          </p:txBody>
        </p:sp>
        <p:cxnSp>
          <p:nvCxnSpPr>
            <p:cNvPr id="5" name="Straight Arrow Connector 4"/>
            <p:cNvCxnSpPr/>
            <p:nvPr/>
          </p:nvCxnSpPr>
          <p:spPr bwMode="auto">
            <a:xfrm>
              <a:off x="1524000" y="5344716"/>
              <a:ext cx="428625" cy="1117"/>
            </a:xfrm>
            <a:prstGeom prst="straightConnector1">
              <a:avLst/>
            </a:prstGeom>
            <a:solidFill>
              <a:srgbClr val="6C7472"/>
            </a:solidFill>
            <a:ln w="50800" cap="flat" cmpd="sng" algn="ctr">
              <a:solidFill>
                <a:srgbClr val="6C7472"/>
              </a:solidFill>
              <a:prstDash val="solid"/>
              <a:round/>
              <a:headEnd type="none" w="med" len="med"/>
              <a:tailEnd type="arrow"/>
            </a:ln>
            <a:effectLst/>
          </p:spPr>
        </p:cxnSp>
        <p:sp>
          <p:nvSpPr>
            <p:cNvPr id="6" name="TextBox 5"/>
            <p:cNvSpPr txBox="1"/>
            <p:nvPr/>
          </p:nvSpPr>
          <p:spPr>
            <a:xfrm>
              <a:off x="304800" y="4887517"/>
              <a:ext cx="1500189" cy="963606"/>
            </a:xfrm>
            <a:prstGeom prst="rect">
              <a:avLst/>
            </a:prstGeom>
            <a:noFill/>
          </p:spPr>
          <p:txBody>
            <a:bodyPr wrap="square" lIns="64291" tIns="32146" rIns="64291" bIns="32146" rtlCol="0">
              <a:spAutoFit/>
            </a:bodyPr>
            <a:lstStyle/>
            <a:p>
              <a:pPr algn="ctr"/>
              <a:r>
                <a:rPr lang="en-US" sz="1200" dirty="0" smtClean="0"/>
                <a:t>C Program</a:t>
              </a:r>
            </a:p>
            <a:p>
              <a:pPr algn="ctr"/>
              <a:r>
                <a:rPr lang="en-US" sz="1200" dirty="0" smtClean="0"/>
                <a:t>with assertions</a:t>
              </a:r>
              <a:endParaRPr lang="en-US" sz="1200" dirty="0"/>
            </a:p>
          </p:txBody>
        </p:sp>
        <p:cxnSp>
          <p:nvCxnSpPr>
            <p:cNvPr id="7" name="Straight Arrow Connector 6"/>
            <p:cNvCxnSpPr/>
            <p:nvPr/>
          </p:nvCxnSpPr>
          <p:spPr bwMode="auto">
            <a:xfrm>
              <a:off x="4090913" y="5391150"/>
              <a:ext cx="481087" cy="1117"/>
            </a:xfrm>
            <a:prstGeom prst="straightConnector1">
              <a:avLst/>
            </a:prstGeom>
            <a:solidFill>
              <a:srgbClr val="6C7472"/>
            </a:solidFill>
            <a:ln w="50800" cap="flat" cmpd="sng" algn="ctr">
              <a:solidFill>
                <a:srgbClr val="6C7472"/>
              </a:solidFill>
              <a:prstDash val="solid"/>
              <a:round/>
              <a:headEnd type="none" w="med" len="med"/>
              <a:tailEnd type="arrow"/>
            </a:ln>
            <a:effectLst/>
          </p:spPr>
        </p:cxnSp>
        <p:sp>
          <p:nvSpPr>
            <p:cNvPr id="8" name="AutoShape 93"/>
            <p:cNvSpPr>
              <a:spLocks/>
            </p:cNvSpPr>
            <p:nvPr/>
          </p:nvSpPr>
          <p:spPr bwMode="auto">
            <a:xfrm>
              <a:off x="4732734" y="4908947"/>
              <a:ext cx="1607344" cy="1017984"/>
            </a:xfrm>
            <a:prstGeom prst="roundRect">
              <a:avLst>
                <a:gd name="adj" fmla="val 6546"/>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lIns="0" tIns="0" rIns="0" bIns="0" anchor="ctr">
              <a:prstTxWarp prst="textNoShape">
                <a:avLst/>
              </a:prstTxWarp>
            </a:bodyPr>
            <a:lstStyle/>
            <a:p>
              <a:pPr algn="ctr"/>
              <a:r>
                <a:rPr lang="en-US" dirty="0" smtClean="0">
                  <a:solidFill>
                    <a:schemeClr val="tx1"/>
                  </a:solidFill>
                  <a:ea typeface="Gill Sans Light" charset="0"/>
                  <a:cs typeface="Gill Sans Light" charset="0"/>
                </a:rPr>
                <a:t>Optimizer</a:t>
              </a:r>
              <a:endParaRPr lang="en-US" dirty="0">
                <a:solidFill>
                  <a:schemeClr val="tx1"/>
                </a:solidFill>
                <a:ea typeface="Gill Sans Light" charset="0"/>
                <a:cs typeface="Gill Sans Light" charset="0"/>
              </a:endParaRPr>
            </a:p>
          </p:txBody>
        </p:sp>
        <p:cxnSp>
          <p:nvCxnSpPr>
            <p:cNvPr id="9" name="Straight Arrow Connector 8"/>
            <p:cNvCxnSpPr/>
            <p:nvPr/>
          </p:nvCxnSpPr>
          <p:spPr bwMode="auto">
            <a:xfrm>
              <a:off x="6448351" y="5391150"/>
              <a:ext cx="481087" cy="1117"/>
            </a:xfrm>
            <a:prstGeom prst="straightConnector1">
              <a:avLst/>
            </a:prstGeom>
            <a:solidFill>
              <a:srgbClr val="6C7472"/>
            </a:solidFill>
            <a:ln w="50800" cap="flat" cmpd="sng" algn="ctr">
              <a:solidFill>
                <a:srgbClr val="6C7472"/>
              </a:solidFill>
              <a:prstDash val="solid"/>
              <a:round/>
              <a:headEnd type="none" w="med" len="med"/>
              <a:tailEnd type="arrow"/>
            </a:ln>
            <a:effectLst/>
          </p:spPr>
        </p:cxnSp>
        <p:sp>
          <p:nvSpPr>
            <p:cNvPr id="10" name="AutoShape 93"/>
            <p:cNvSpPr>
              <a:spLocks/>
            </p:cNvSpPr>
            <p:nvPr/>
          </p:nvSpPr>
          <p:spPr bwMode="auto">
            <a:xfrm>
              <a:off x="7036594" y="4908947"/>
              <a:ext cx="1607344" cy="1017984"/>
            </a:xfrm>
            <a:prstGeom prst="roundRect">
              <a:avLst>
                <a:gd name="adj" fmla="val 6546"/>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lIns="0" tIns="0" rIns="0" bIns="0" anchor="ctr">
              <a:prstTxWarp prst="textNoShape">
                <a:avLst/>
              </a:prstTxWarp>
            </a:bodyPr>
            <a:lstStyle/>
            <a:p>
              <a:pPr algn="ctr"/>
              <a:r>
                <a:rPr lang="en-US" sz="2000" dirty="0" err="1" smtClean="0">
                  <a:solidFill>
                    <a:schemeClr val="tx1"/>
                  </a:solidFill>
                  <a:ea typeface="Gill Sans Light" charset="0"/>
                  <a:cs typeface="Gill Sans Light" charset="0"/>
                </a:rPr>
                <a:t>Cutpoint</a:t>
              </a:r>
              <a:r>
                <a:rPr lang="en-US" sz="2000" dirty="0" smtClean="0">
                  <a:solidFill>
                    <a:schemeClr val="tx1"/>
                  </a:solidFill>
                  <a:ea typeface="Gill Sans Light" charset="0"/>
                  <a:cs typeface="Gill Sans Light" charset="0"/>
                </a:rPr>
                <a:t> Graph</a:t>
              </a:r>
              <a:endParaRPr lang="en-US" sz="2000" dirty="0">
                <a:solidFill>
                  <a:schemeClr val="tx1"/>
                </a:solidFill>
                <a:ea typeface="Gill Sans Light" charset="0"/>
                <a:cs typeface="Gill Sans Light" charset="0"/>
              </a:endParaRPr>
            </a:p>
          </p:txBody>
        </p:sp>
        <p:sp>
          <p:nvSpPr>
            <p:cNvPr id="11" name="Rectangle 10"/>
            <p:cNvSpPr/>
            <p:nvPr/>
          </p:nvSpPr>
          <p:spPr bwMode="auto">
            <a:xfrm>
              <a:off x="2133601" y="4587478"/>
              <a:ext cx="6705600" cy="1660922"/>
            </a:xfrm>
            <a:prstGeom prst="rect">
              <a:avLst/>
            </a:prstGeom>
            <a:noFill/>
            <a:ln w="38100" cap="flat" cmpd="sng" algn="ctr">
              <a:solidFill>
                <a:srgbClr val="6C7472"/>
              </a:solidFill>
              <a:prstDash val="dot"/>
              <a:round/>
              <a:headEnd type="none" w="med" len="med"/>
              <a:tailEnd type="none" w="med" len="med"/>
            </a:ln>
            <a:effectLst/>
          </p:spPr>
          <p:txBody>
            <a:bodyPr vert="horz" wrap="square" lIns="64291" tIns="32146" rIns="64291" bIns="32146" numCol="1" rtlCol="0" anchor="t" anchorCtr="0" compatLnSpc="1">
              <a:prstTxWarp prst="textNoShape">
                <a:avLst/>
              </a:prstTxWarp>
            </a:bodyPr>
            <a:lstStyle/>
            <a:p>
              <a:pPr algn="ctr" defTabSz="642915" fontAlgn="base">
                <a:spcBef>
                  <a:spcPct val="0"/>
                </a:spcBef>
                <a:spcAft>
                  <a:spcPct val="0"/>
                </a:spcAft>
              </a:pPr>
              <a:endParaRPr lang="en-US" sz="3000" dirty="0">
                <a:solidFill>
                  <a:srgbClr val="414141"/>
                </a:solidFill>
                <a:latin typeface="Gill Sans Light" charset="0"/>
                <a:ea typeface="ヒラギノ角ゴ ProN W3" charset="-128"/>
                <a:cs typeface="ヒラギノ角ゴ ProN W3" charset="-128"/>
                <a:sym typeface="Gill Sans Light" charset="0"/>
              </a:endParaRPr>
            </a:p>
          </p:txBody>
        </p:sp>
      </p:gr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Boxes Abstract Domain: Semantic View</a:t>
            </a:r>
            <a:endParaRPr lang="en-US" dirty="0"/>
          </a:p>
        </p:txBody>
      </p:sp>
      <p:sp>
        <p:nvSpPr>
          <p:cNvPr id="3" name="Content Placeholder 2"/>
          <p:cNvSpPr>
            <a:spLocks noGrp="1"/>
          </p:cNvSpPr>
          <p:nvPr>
            <p:ph idx="1"/>
          </p:nvPr>
        </p:nvSpPr>
        <p:spPr>
          <a:xfrm>
            <a:off x="1143000" y="4343400"/>
            <a:ext cx="7086600" cy="1295400"/>
          </a:xfrm>
        </p:spPr>
        <p:style>
          <a:lnRef idx="1">
            <a:schemeClr val="dk1"/>
          </a:lnRef>
          <a:fillRef idx="2">
            <a:schemeClr val="dk1"/>
          </a:fillRef>
          <a:effectRef idx="1">
            <a:schemeClr val="dk1"/>
          </a:effectRef>
          <a:fontRef idx="minor">
            <a:schemeClr val="dk1"/>
          </a:fontRef>
        </p:style>
        <p:txBody>
          <a:bodyPr tIns="137160"/>
          <a:lstStyle/>
          <a:p>
            <a:pPr algn="ctr"/>
            <a:r>
              <a:rPr lang="en-US" dirty="0" smtClean="0"/>
              <a:t>Boxes are “finite union of box values”</a:t>
            </a:r>
          </a:p>
          <a:p>
            <a:pPr algn="ctr"/>
            <a:r>
              <a:rPr lang="en-US" dirty="0" smtClean="0"/>
              <a:t>(alternatively)</a:t>
            </a:r>
          </a:p>
          <a:p>
            <a:pPr algn="ctr"/>
            <a:r>
              <a:rPr lang="en-US" dirty="0" smtClean="0"/>
              <a:t>Boxes are “Boolean formulas over interval constraints”</a:t>
            </a:r>
          </a:p>
        </p:txBody>
      </p:sp>
      <p:cxnSp>
        <p:nvCxnSpPr>
          <p:cNvPr id="7" name="Straight Arrow Connector 6"/>
          <p:cNvCxnSpPr/>
          <p:nvPr/>
        </p:nvCxnSpPr>
        <p:spPr bwMode="auto">
          <a:xfrm rot="5400000" flipH="1" flipV="1">
            <a:off x="-532606" y="2742406"/>
            <a:ext cx="2133600" cy="1588"/>
          </a:xfrm>
          <a:prstGeom prst="straightConnector1">
            <a:avLst/>
          </a:prstGeom>
          <a:solidFill>
            <a:srgbClr val="5CA1FB"/>
          </a:solidFill>
          <a:ln w="38100" cap="flat" cmpd="sng" algn="ctr">
            <a:solidFill>
              <a:schemeClr val="tx1"/>
            </a:solidFill>
            <a:prstDash val="solid"/>
            <a:round/>
            <a:headEnd type="none" w="med" len="med"/>
            <a:tailEnd type="arrow"/>
          </a:ln>
          <a:effectLst/>
        </p:spPr>
      </p:cxnSp>
      <p:cxnSp>
        <p:nvCxnSpPr>
          <p:cNvPr id="10" name="Straight Arrow Connector 9"/>
          <p:cNvCxnSpPr/>
          <p:nvPr/>
        </p:nvCxnSpPr>
        <p:spPr bwMode="auto">
          <a:xfrm rot="10800000" flipH="1" flipV="1">
            <a:off x="381000" y="3657600"/>
            <a:ext cx="2133600" cy="1588"/>
          </a:xfrm>
          <a:prstGeom prst="straightConnector1">
            <a:avLst/>
          </a:prstGeom>
          <a:solidFill>
            <a:srgbClr val="5CA1FB"/>
          </a:solidFill>
          <a:ln w="38100" cap="flat" cmpd="sng" algn="ctr">
            <a:solidFill>
              <a:schemeClr val="tx1"/>
            </a:solidFill>
            <a:prstDash val="solid"/>
            <a:round/>
            <a:headEnd type="none" w="med" len="med"/>
            <a:tailEnd type="arrow"/>
          </a:ln>
          <a:effectLst/>
        </p:spPr>
      </p:cxnSp>
      <p:sp>
        <p:nvSpPr>
          <p:cNvPr id="11" name="Rectangle 10"/>
          <p:cNvSpPr/>
          <p:nvPr/>
        </p:nvSpPr>
        <p:spPr bwMode="auto">
          <a:xfrm>
            <a:off x="762000" y="2362200"/>
            <a:ext cx="533400" cy="457200"/>
          </a:xfrm>
          <a:prstGeom prst="rect">
            <a:avLst/>
          </a:prstGeom>
          <a:solidFill>
            <a:srgbClr val="5CA1FB"/>
          </a:solidFill>
          <a:ln w="3810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sp>
        <p:nvSpPr>
          <p:cNvPr id="12" name="Rectangle 11"/>
          <p:cNvSpPr/>
          <p:nvPr/>
        </p:nvSpPr>
        <p:spPr bwMode="auto">
          <a:xfrm>
            <a:off x="1447800" y="2819400"/>
            <a:ext cx="533400" cy="457200"/>
          </a:xfrm>
          <a:prstGeom prst="rect">
            <a:avLst/>
          </a:prstGeom>
          <a:solidFill>
            <a:srgbClr val="5CA1FB"/>
          </a:solidFill>
          <a:ln w="3810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cxnSp>
        <p:nvCxnSpPr>
          <p:cNvPr id="13" name="Straight Arrow Connector 12"/>
          <p:cNvCxnSpPr/>
          <p:nvPr/>
        </p:nvCxnSpPr>
        <p:spPr bwMode="auto">
          <a:xfrm rot="5400000" flipH="1" flipV="1">
            <a:off x="2058195" y="2742406"/>
            <a:ext cx="2133600" cy="1588"/>
          </a:xfrm>
          <a:prstGeom prst="straightConnector1">
            <a:avLst/>
          </a:prstGeom>
          <a:solidFill>
            <a:srgbClr val="5CA1FB"/>
          </a:solidFill>
          <a:ln w="38100" cap="flat" cmpd="sng" algn="ctr">
            <a:solidFill>
              <a:schemeClr val="tx1"/>
            </a:solidFill>
            <a:prstDash val="solid"/>
            <a:round/>
            <a:headEnd type="none" w="med" len="med"/>
            <a:tailEnd type="arrow"/>
          </a:ln>
          <a:effectLst/>
        </p:spPr>
      </p:cxnSp>
      <p:cxnSp>
        <p:nvCxnSpPr>
          <p:cNvPr id="14" name="Straight Arrow Connector 13"/>
          <p:cNvCxnSpPr/>
          <p:nvPr/>
        </p:nvCxnSpPr>
        <p:spPr bwMode="auto">
          <a:xfrm rot="10800000" flipH="1" flipV="1">
            <a:off x="2971801" y="3657600"/>
            <a:ext cx="2133600" cy="1588"/>
          </a:xfrm>
          <a:prstGeom prst="straightConnector1">
            <a:avLst/>
          </a:prstGeom>
          <a:solidFill>
            <a:srgbClr val="5CA1FB"/>
          </a:solidFill>
          <a:ln w="38100" cap="flat" cmpd="sng" algn="ctr">
            <a:solidFill>
              <a:schemeClr val="tx1"/>
            </a:solidFill>
            <a:prstDash val="solid"/>
            <a:round/>
            <a:headEnd type="none" w="med" len="med"/>
            <a:tailEnd type="arrow"/>
          </a:ln>
          <a:effectLst/>
        </p:spPr>
      </p:cxnSp>
      <p:sp>
        <p:nvSpPr>
          <p:cNvPr id="15" name="Rectangle 14"/>
          <p:cNvSpPr/>
          <p:nvPr/>
        </p:nvSpPr>
        <p:spPr bwMode="auto">
          <a:xfrm>
            <a:off x="3505201" y="2362200"/>
            <a:ext cx="533400" cy="914400"/>
          </a:xfrm>
          <a:prstGeom prst="rect">
            <a:avLst/>
          </a:prstGeom>
          <a:solidFill>
            <a:srgbClr val="5CA1FB"/>
          </a:solidFill>
          <a:ln w="3810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sp>
        <p:nvSpPr>
          <p:cNvPr id="16" name="Rectangle 15"/>
          <p:cNvSpPr/>
          <p:nvPr/>
        </p:nvSpPr>
        <p:spPr bwMode="auto">
          <a:xfrm>
            <a:off x="4038601" y="2819400"/>
            <a:ext cx="533400" cy="457200"/>
          </a:xfrm>
          <a:prstGeom prst="rect">
            <a:avLst/>
          </a:prstGeom>
          <a:solidFill>
            <a:srgbClr val="5CA1FB"/>
          </a:solidFill>
          <a:ln w="3810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cxnSp>
        <p:nvCxnSpPr>
          <p:cNvPr id="17" name="Straight Arrow Connector 16"/>
          <p:cNvCxnSpPr/>
          <p:nvPr/>
        </p:nvCxnSpPr>
        <p:spPr bwMode="auto">
          <a:xfrm rot="5400000" flipH="1" flipV="1">
            <a:off x="4801394" y="2742406"/>
            <a:ext cx="2133600" cy="1588"/>
          </a:xfrm>
          <a:prstGeom prst="straightConnector1">
            <a:avLst/>
          </a:prstGeom>
          <a:solidFill>
            <a:srgbClr val="5CA1FB"/>
          </a:solidFill>
          <a:ln w="38100" cap="flat" cmpd="sng" algn="ctr">
            <a:solidFill>
              <a:schemeClr val="tx1"/>
            </a:solidFill>
            <a:prstDash val="solid"/>
            <a:round/>
            <a:headEnd type="none" w="med" len="med"/>
            <a:tailEnd type="arrow"/>
          </a:ln>
          <a:effectLst/>
        </p:spPr>
      </p:cxnSp>
      <p:cxnSp>
        <p:nvCxnSpPr>
          <p:cNvPr id="18" name="Straight Arrow Connector 17"/>
          <p:cNvCxnSpPr/>
          <p:nvPr/>
        </p:nvCxnSpPr>
        <p:spPr bwMode="auto">
          <a:xfrm>
            <a:off x="5715000" y="3657600"/>
            <a:ext cx="2667000" cy="1588"/>
          </a:xfrm>
          <a:prstGeom prst="straightConnector1">
            <a:avLst/>
          </a:prstGeom>
          <a:solidFill>
            <a:srgbClr val="5CA1FB"/>
          </a:solidFill>
          <a:ln w="38100" cap="flat" cmpd="sng" algn="ctr">
            <a:solidFill>
              <a:schemeClr val="tx1"/>
            </a:solidFill>
            <a:prstDash val="solid"/>
            <a:round/>
            <a:headEnd type="none" w="med" len="med"/>
            <a:tailEnd type="arrow"/>
          </a:ln>
          <a:effectLst/>
        </p:spPr>
      </p:cxnSp>
      <p:sp>
        <p:nvSpPr>
          <p:cNvPr id="19" name="Rectangle 18"/>
          <p:cNvSpPr/>
          <p:nvPr/>
        </p:nvSpPr>
        <p:spPr bwMode="auto">
          <a:xfrm>
            <a:off x="6019800" y="2438400"/>
            <a:ext cx="533400" cy="914400"/>
          </a:xfrm>
          <a:prstGeom prst="rect">
            <a:avLst/>
          </a:prstGeom>
          <a:solidFill>
            <a:srgbClr val="5CA1FB"/>
          </a:solidFill>
          <a:ln w="3810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sp>
        <p:nvSpPr>
          <p:cNvPr id="20" name="Rectangle 19"/>
          <p:cNvSpPr/>
          <p:nvPr/>
        </p:nvSpPr>
        <p:spPr bwMode="auto">
          <a:xfrm>
            <a:off x="6553200" y="2895600"/>
            <a:ext cx="533400" cy="457200"/>
          </a:xfrm>
          <a:prstGeom prst="rect">
            <a:avLst/>
          </a:prstGeom>
          <a:solidFill>
            <a:srgbClr val="5CA1FB"/>
          </a:solidFill>
          <a:ln w="3810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sp>
        <p:nvSpPr>
          <p:cNvPr id="21" name="Rectangle 20"/>
          <p:cNvSpPr/>
          <p:nvPr/>
        </p:nvSpPr>
        <p:spPr bwMode="auto">
          <a:xfrm>
            <a:off x="6553200" y="1219200"/>
            <a:ext cx="1600200" cy="990600"/>
          </a:xfrm>
          <a:prstGeom prst="rect">
            <a:avLst/>
          </a:prstGeom>
          <a:solidFill>
            <a:srgbClr val="5CA1FB"/>
          </a:solidFill>
          <a:ln w="3810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cxnSp>
        <p:nvCxnSpPr>
          <p:cNvPr id="24" name="Straight Connector 23"/>
          <p:cNvCxnSpPr/>
          <p:nvPr/>
        </p:nvCxnSpPr>
        <p:spPr bwMode="auto">
          <a:xfrm>
            <a:off x="6553200" y="1219200"/>
            <a:ext cx="16002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26" name="Straight Connector 25"/>
          <p:cNvCxnSpPr/>
          <p:nvPr/>
        </p:nvCxnSpPr>
        <p:spPr bwMode="auto">
          <a:xfrm>
            <a:off x="6553200" y="1219200"/>
            <a:ext cx="0" cy="99060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28" name="Straight Connector 27"/>
          <p:cNvCxnSpPr/>
          <p:nvPr/>
        </p:nvCxnSpPr>
        <p:spPr bwMode="auto">
          <a:xfrm>
            <a:off x="6553200" y="2209800"/>
            <a:ext cx="16002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Decision Diagrams in a Nutshell</a:t>
            </a:r>
            <a:r>
              <a:rPr lang="en-US" baseline="30000" dirty="0" smtClean="0"/>
              <a:t>*</a:t>
            </a:r>
            <a:endParaRPr lang="en-US" baseline="30000" dirty="0"/>
          </a:p>
        </p:txBody>
      </p:sp>
      <p:sp>
        <p:nvSpPr>
          <p:cNvPr id="22" name="Rounded Rectangle 21"/>
          <p:cNvSpPr/>
          <p:nvPr/>
        </p:nvSpPr>
        <p:spPr bwMode="auto">
          <a:xfrm>
            <a:off x="1905000" y="1752600"/>
            <a:ext cx="1524000" cy="609600"/>
          </a:xfrm>
          <a:prstGeom prst="roundRect">
            <a:avLst/>
          </a:prstGeom>
          <a:solidFill>
            <a:srgbClr val="5CA1FB"/>
          </a:solidFill>
          <a:ln w="3810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ＭＳ Ｐゴシック" pitchFamily="-16" charset="-128"/>
              </a:rPr>
              <a:t>x + 2y &lt; 10</a:t>
            </a:r>
          </a:p>
        </p:txBody>
      </p:sp>
      <p:sp>
        <p:nvSpPr>
          <p:cNvPr id="23" name="Rounded Rectangle 22"/>
          <p:cNvSpPr/>
          <p:nvPr/>
        </p:nvSpPr>
        <p:spPr bwMode="auto">
          <a:xfrm>
            <a:off x="838200" y="2971800"/>
            <a:ext cx="1066800" cy="609600"/>
          </a:xfrm>
          <a:prstGeom prst="roundRect">
            <a:avLst/>
          </a:prstGeom>
          <a:solidFill>
            <a:srgbClr val="5CA1FB"/>
          </a:solidFill>
          <a:ln w="38100" cap="flat" cmpd="sng" algn="ctr">
            <a:solidFill>
              <a:schemeClr val="tx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ＭＳ Ｐゴシック" pitchFamily="-16" charset="-128"/>
              </a:rPr>
              <a:t>z &lt; 10</a:t>
            </a:r>
          </a:p>
        </p:txBody>
      </p:sp>
      <p:cxnSp>
        <p:nvCxnSpPr>
          <p:cNvPr id="25" name="Straight Arrow Connector 24"/>
          <p:cNvCxnSpPr>
            <a:stCxn id="22" idx="2"/>
            <a:endCxn id="23" idx="0"/>
          </p:cNvCxnSpPr>
          <p:nvPr/>
        </p:nvCxnSpPr>
        <p:spPr bwMode="auto">
          <a:xfrm rot="5400000">
            <a:off x="1714500" y="2019300"/>
            <a:ext cx="609600" cy="1295400"/>
          </a:xfrm>
          <a:prstGeom prst="straightConnector1">
            <a:avLst/>
          </a:prstGeom>
          <a:solidFill>
            <a:srgbClr val="5CA1FB"/>
          </a:solidFill>
          <a:ln w="50800" cap="flat" cmpd="sng" algn="ctr">
            <a:solidFill>
              <a:schemeClr val="tx1"/>
            </a:solidFill>
            <a:prstDash val="dash"/>
            <a:round/>
            <a:headEnd type="none" w="med" len="med"/>
            <a:tailEnd type="arrow"/>
          </a:ln>
          <a:effectLst/>
        </p:spPr>
      </p:cxnSp>
      <p:sp>
        <p:nvSpPr>
          <p:cNvPr id="29" name="Rounded Rectangle 28"/>
          <p:cNvSpPr/>
          <p:nvPr/>
        </p:nvSpPr>
        <p:spPr bwMode="auto">
          <a:xfrm>
            <a:off x="2438400" y="4495800"/>
            <a:ext cx="457200" cy="381000"/>
          </a:xfrm>
          <a:prstGeom prst="roundRect">
            <a:avLst/>
          </a:prstGeom>
          <a:ln w="38100">
            <a:solidFill>
              <a:schemeClr val="tx1"/>
            </a:solid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ＭＳ Ｐゴシック" pitchFamily="-16" charset="-128"/>
              </a:rPr>
              <a:t>1</a:t>
            </a:r>
          </a:p>
        </p:txBody>
      </p:sp>
      <p:sp>
        <p:nvSpPr>
          <p:cNvPr id="30" name="Rounded Rectangle 29"/>
          <p:cNvSpPr/>
          <p:nvPr/>
        </p:nvSpPr>
        <p:spPr bwMode="auto">
          <a:xfrm>
            <a:off x="1143000" y="4495800"/>
            <a:ext cx="457200" cy="381000"/>
          </a:xfrm>
          <a:prstGeom prst="roundRect">
            <a:avLst>
              <a:gd name="adj" fmla="val 0"/>
            </a:avLst>
          </a:prstGeom>
          <a:ln w="38100">
            <a:solidFill>
              <a:schemeClr val="tx1"/>
            </a:solidFill>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ＭＳ Ｐゴシック" pitchFamily="-16" charset="-128"/>
              </a:rPr>
              <a:t>0</a:t>
            </a:r>
          </a:p>
        </p:txBody>
      </p:sp>
      <p:cxnSp>
        <p:nvCxnSpPr>
          <p:cNvPr id="31" name="Straight Arrow Connector 30"/>
          <p:cNvCxnSpPr>
            <a:stCxn id="23" idx="2"/>
            <a:endCxn id="30" idx="0"/>
          </p:cNvCxnSpPr>
          <p:nvPr/>
        </p:nvCxnSpPr>
        <p:spPr bwMode="auto">
          <a:xfrm rot="5400000">
            <a:off x="914400" y="4038600"/>
            <a:ext cx="914400" cy="1588"/>
          </a:xfrm>
          <a:prstGeom prst="straightConnector1">
            <a:avLst/>
          </a:prstGeom>
          <a:solidFill>
            <a:srgbClr val="5CA1FB"/>
          </a:solidFill>
          <a:ln w="50800" cap="flat" cmpd="sng" algn="ctr">
            <a:solidFill>
              <a:schemeClr val="tx1"/>
            </a:solidFill>
            <a:prstDash val="dash"/>
            <a:round/>
            <a:headEnd type="none" w="med" len="med"/>
            <a:tailEnd type="arrow"/>
          </a:ln>
          <a:effectLst/>
        </p:spPr>
      </p:cxnSp>
      <p:cxnSp>
        <p:nvCxnSpPr>
          <p:cNvPr id="34" name="Straight Arrow Connector 33"/>
          <p:cNvCxnSpPr>
            <a:stCxn id="22" idx="2"/>
            <a:endCxn id="29" idx="0"/>
          </p:cNvCxnSpPr>
          <p:nvPr/>
        </p:nvCxnSpPr>
        <p:spPr bwMode="auto">
          <a:xfrm rot="5400000">
            <a:off x="1600200" y="3429000"/>
            <a:ext cx="2133600" cy="1588"/>
          </a:xfrm>
          <a:prstGeom prst="straightConnector1">
            <a:avLst/>
          </a:prstGeom>
          <a:solidFill>
            <a:srgbClr val="5CA1FB"/>
          </a:solidFill>
          <a:ln w="50800" cap="flat" cmpd="sng" algn="ctr">
            <a:solidFill>
              <a:schemeClr val="tx1"/>
            </a:solidFill>
            <a:prstDash val="solid"/>
            <a:round/>
            <a:headEnd type="none" w="med" len="med"/>
            <a:tailEnd type="arrow"/>
          </a:ln>
          <a:effectLst/>
        </p:spPr>
      </p:cxnSp>
      <p:cxnSp>
        <p:nvCxnSpPr>
          <p:cNvPr id="37" name="Straight Arrow Connector 36"/>
          <p:cNvCxnSpPr>
            <a:stCxn id="23" idx="2"/>
            <a:endCxn id="29" idx="0"/>
          </p:cNvCxnSpPr>
          <p:nvPr/>
        </p:nvCxnSpPr>
        <p:spPr bwMode="auto">
          <a:xfrm rot="16200000" flipH="1">
            <a:off x="1562100" y="3390900"/>
            <a:ext cx="914400" cy="1295400"/>
          </a:xfrm>
          <a:prstGeom prst="straightConnector1">
            <a:avLst/>
          </a:prstGeom>
          <a:solidFill>
            <a:srgbClr val="5CA1FB"/>
          </a:solidFill>
          <a:ln w="50800" cap="flat" cmpd="sng" algn="ctr">
            <a:solidFill>
              <a:schemeClr val="tx1"/>
            </a:solidFill>
            <a:prstDash val="solid"/>
            <a:round/>
            <a:headEnd type="none" w="med" len="med"/>
            <a:tailEnd type="arrow"/>
          </a:ln>
          <a:effectLst/>
        </p:spPr>
      </p:cxnSp>
      <p:sp>
        <p:nvSpPr>
          <p:cNvPr id="42" name="TextBox 41"/>
          <p:cNvSpPr txBox="1"/>
          <p:nvPr/>
        </p:nvSpPr>
        <p:spPr>
          <a:xfrm>
            <a:off x="685800" y="990600"/>
            <a:ext cx="3190297" cy="40011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000" dirty="0" smtClean="0"/>
              <a:t>Linear Decision Diagram</a:t>
            </a:r>
            <a:endParaRPr lang="en-US" sz="2000" dirty="0"/>
          </a:p>
        </p:txBody>
      </p:sp>
      <p:sp>
        <p:nvSpPr>
          <p:cNvPr id="43" name="Rounded Rectangular Callout 42"/>
          <p:cNvSpPr/>
          <p:nvPr/>
        </p:nvSpPr>
        <p:spPr bwMode="auto">
          <a:xfrm>
            <a:off x="3505200" y="2514600"/>
            <a:ext cx="1066800" cy="609600"/>
          </a:xfrm>
          <a:prstGeom prst="wedgeRoundRectCallout">
            <a:avLst>
              <a:gd name="adj1" fmla="val -98611"/>
              <a:gd name="adj2" fmla="val -88827"/>
              <a:gd name="adj3" fmla="val 16667"/>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lang="en-US" sz="2000" b="0" dirty="0" smtClean="0"/>
              <a:t>decision</a:t>
            </a:r>
            <a:endParaRPr lang="en-US" sz="2000" b="0" dirty="0"/>
          </a:p>
          <a:p>
            <a:pPr marL="0" marR="0" indent="0" algn="ctr" defTabSz="914400" rtl="0" eaLnBrk="1" fontAlgn="base" latinLnBrk="0" hangingPunct="1">
              <a:lnSpc>
                <a:spcPts val="100"/>
              </a:lnSpc>
              <a:spcBef>
                <a:spcPct val="50000"/>
              </a:spcBef>
              <a:spcAft>
                <a:spcPct val="0"/>
              </a:spcAft>
              <a:buClrTx/>
              <a:buSzTx/>
              <a:buFontTx/>
              <a:buNone/>
              <a:tabLst/>
            </a:pPr>
            <a:r>
              <a:rPr lang="en-US" sz="2000" b="0" dirty="0"/>
              <a:t>node</a:t>
            </a:r>
          </a:p>
        </p:txBody>
      </p:sp>
      <p:sp>
        <p:nvSpPr>
          <p:cNvPr id="45" name="Rounded Rectangular Callout 44"/>
          <p:cNvSpPr/>
          <p:nvPr/>
        </p:nvSpPr>
        <p:spPr bwMode="auto">
          <a:xfrm>
            <a:off x="3352800" y="5029200"/>
            <a:ext cx="1066800" cy="609600"/>
          </a:xfrm>
          <a:prstGeom prst="wedgeRoundRectCallout">
            <a:avLst>
              <a:gd name="adj1" fmla="val -98611"/>
              <a:gd name="adj2" fmla="val -88827"/>
              <a:gd name="adj3" fmla="val 16667"/>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lang="en-US" sz="2000" b="0" dirty="0" smtClean="0"/>
              <a:t>true</a:t>
            </a:r>
            <a:endParaRPr lang="en-US" sz="2000" b="0" dirty="0"/>
          </a:p>
          <a:p>
            <a:pPr marL="0" marR="0" indent="0" algn="ctr" defTabSz="914400" rtl="0" eaLnBrk="1" fontAlgn="base" latinLnBrk="0" hangingPunct="1">
              <a:lnSpc>
                <a:spcPts val="100"/>
              </a:lnSpc>
              <a:spcBef>
                <a:spcPct val="50000"/>
              </a:spcBef>
              <a:spcAft>
                <a:spcPct val="0"/>
              </a:spcAft>
              <a:buClrTx/>
              <a:buSzTx/>
              <a:buFontTx/>
              <a:buNone/>
              <a:tabLst/>
            </a:pPr>
            <a:r>
              <a:rPr lang="en-US" sz="2000" b="0" dirty="0" smtClean="0"/>
              <a:t>terminal</a:t>
            </a:r>
            <a:endParaRPr lang="en-US" sz="2000" b="0" dirty="0"/>
          </a:p>
        </p:txBody>
      </p:sp>
      <p:sp>
        <p:nvSpPr>
          <p:cNvPr id="46" name="Rounded Rectangular Callout 45"/>
          <p:cNvSpPr/>
          <p:nvPr/>
        </p:nvSpPr>
        <p:spPr bwMode="auto">
          <a:xfrm>
            <a:off x="457200" y="1752600"/>
            <a:ext cx="1066800" cy="609600"/>
          </a:xfrm>
          <a:prstGeom prst="wedgeRoundRectCallout">
            <a:avLst>
              <a:gd name="adj1" fmla="val 79960"/>
              <a:gd name="adj2" fmla="val 98673"/>
              <a:gd name="adj3" fmla="val 16667"/>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lang="en-US" sz="2000" b="0" dirty="0" smtClean="0"/>
              <a:t>false</a:t>
            </a:r>
            <a:endParaRPr lang="en-US" sz="2000" b="0" dirty="0"/>
          </a:p>
          <a:p>
            <a:pPr marL="0" marR="0" indent="0" algn="ctr" defTabSz="914400" rtl="0" eaLnBrk="1" fontAlgn="base" latinLnBrk="0" hangingPunct="1">
              <a:lnSpc>
                <a:spcPts val="100"/>
              </a:lnSpc>
              <a:spcBef>
                <a:spcPct val="50000"/>
              </a:spcBef>
              <a:spcAft>
                <a:spcPct val="0"/>
              </a:spcAft>
              <a:buClrTx/>
              <a:buSzTx/>
              <a:buFontTx/>
              <a:buNone/>
              <a:tabLst/>
            </a:pPr>
            <a:r>
              <a:rPr lang="en-US" sz="2000" b="0" dirty="0" smtClean="0"/>
              <a:t>edge</a:t>
            </a:r>
            <a:endParaRPr lang="en-US" sz="2000" b="0" dirty="0"/>
          </a:p>
        </p:txBody>
      </p:sp>
      <p:sp>
        <p:nvSpPr>
          <p:cNvPr id="47" name="TextBox 46"/>
          <p:cNvSpPr txBox="1"/>
          <p:nvPr/>
        </p:nvSpPr>
        <p:spPr>
          <a:xfrm>
            <a:off x="5175274" y="1563469"/>
            <a:ext cx="3206726" cy="646331"/>
          </a:xfrm>
          <a:prstGeom prst="rect">
            <a:avLst/>
          </a:prstGeom>
          <a:noFill/>
        </p:spPr>
        <p:txBody>
          <a:bodyPr wrap="square" rtlCol="0">
            <a:spAutoFit/>
          </a:bodyPr>
          <a:lstStyle/>
          <a:p>
            <a:r>
              <a:rPr lang="en-US" dirty="0" smtClean="0"/>
              <a:t>(x + 2y &lt; 10) </a:t>
            </a:r>
            <a:r>
              <a:rPr lang="en-US" b="1" dirty="0" smtClean="0"/>
              <a:t>OR</a:t>
            </a:r>
            <a:r>
              <a:rPr lang="en-US" dirty="0" smtClean="0"/>
              <a:t> </a:t>
            </a:r>
          </a:p>
          <a:p>
            <a:r>
              <a:rPr lang="en-US" dirty="0" smtClean="0"/>
              <a:t>(x + 2y </a:t>
            </a:r>
            <a:r>
              <a:rPr lang="en-US" dirty="0" smtClean="0">
                <a:latin typeface="Symbol"/>
                <a:sym typeface="Symbol"/>
              </a:rPr>
              <a:t></a:t>
            </a:r>
            <a:r>
              <a:rPr lang="en-US" dirty="0" smtClean="0"/>
              <a:t> 10 </a:t>
            </a:r>
            <a:r>
              <a:rPr lang="en-US" b="1" dirty="0" smtClean="0"/>
              <a:t>AND</a:t>
            </a:r>
            <a:r>
              <a:rPr lang="en-US" dirty="0" smtClean="0"/>
              <a:t> z &lt; 10)</a:t>
            </a:r>
            <a:endParaRPr lang="en-US" dirty="0"/>
          </a:p>
        </p:txBody>
      </p:sp>
      <p:sp>
        <p:nvSpPr>
          <p:cNvPr id="48" name="TextBox 47"/>
          <p:cNvSpPr txBox="1"/>
          <p:nvPr/>
        </p:nvSpPr>
        <p:spPr>
          <a:xfrm>
            <a:off x="5175274" y="990600"/>
            <a:ext cx="3363549" cy="40011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000" dirty="0" smtClean="0"/>
              <a:t>Linear Arithmetic Formula</a:t>
            </a:r>
            <a:endParaRPr lang="en-US" sz="2000" dirty="0"/>
          </a:p>
        </p:txBody>
      </p:sp>
      <p:sp>
        <p:nvSpPr>
          <p:cNvPr id="49" name="TextBox 48"/>
          <p:cNvSpPr txBox="1"/>
          <p:nvPr/>
        </p:nvSpPr>
        <p:spPr>
          <a:xfrm>
            <a:off x="5175274" y="4154269"/>
            <a:ext cx="1537600" cy="40011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000" dirty="0" smtClean="0"/>
              <a:t>Operations</a:t>
            </a:r>
            <a:endParaRPr lang="en-US" sz="2000" dirty="0"/>
          </a:p>
        </p:txBody>
      </p:sp>
      <p:sp>
        <p:nvSpPr>
          <p:cNvPr id="50" name="TextBox 49"/>
          <p:cNvSpPr txBox="1"/>
          <p:nvPr/>
        </p:nvSpPr>
        <p:spPr>
          <a:xfrm>
            <a:off x="5175274" y="4763869"/>
            <a:ext cx="3611886" cy="646331"/>
          </a:xfrm>
          <a:prstGeom prst="rect">
            <a:avLst/>
          </a:prstGeom>
          <a:noFill/>
        </p:spPr>
        <p:txBody>
          <a:bodyPr wrap="none" rtlCol="0">
            <a:spAutoFit/>
          </a:bodyPr>
          <a:lstStyle/>
          <a:p>
            <a:pPr>
              <a:buFont typeface="Arial" pitchFamily="34" charset="0"/>
              <a:buChar char="•"/>
            </a:pPr>
            <a:r>
              <a:rPr lang="en-US" dirty="0"/>
              <a:t> </a:t>
            </a:r>
            <a:r>
              <a:rPr lang="en-US" dirty="0" smtClean="0"/>
              <a:t>Propositional (AND, OR, NOT)</a:t>
            </a:r>
          </a:p>
          <a:p>
            <a:pPr>
              <a:buFont typeface="Arial" pitchFamily="34" charset="0"/>
              <a:buChar char="•"/>
            </a:pPr>
            <a:r>
              <a:rPr lang="en-US" dirty="0"/>
              <a:t> </a:t>
            </a:r>
            <a:r>
              <a:rPr lang="en-US" dirty="0" smtClean="0"/>
              <a:t>Existential Quantification</a:t>
            </a:r>
          </a:p>
        </p:txBody>
      </p:sp>
      <p:sp>
        <p:nvSpPr>
          <p:cNvPr id="51" name="Rounded Rectangular Callout 50"/>
          <p:cNvSpPr/>
          <p:nvPr/>
        </p:nvSpPr>
        <p:spPr bwMode="auto">
          <a:xfrm>
            <a:off x="228600" y="5105400"/>
            <a:ext cx="1066800" cy="609600"/>
          </a:xfrm>
          <a:prstGeom prst="wedgeRoundRectCallout">
            <a:avLst>
              <a:gd name="adj1" fmla="val 47818"/>
              <a:gd name="adj2" fmla="val -99243"/>
              <a:gd name="adj3" fmla="val 16667"/>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lang="en-US" sz="2000" b="0" dirty="0" smtClean="0"/>
              <a:t>false</a:t>
            </a:r>
            <a:endParaRPr lang="en-US" sz="2000" b="0" dirty="0"/>
          </a:p>
          <a:p>
            <a:pPr marL="0" marR="0" indent="0" algn="ctr" defTabSz="914400" rtl="0" eaLnBrk="1" fontAlgn="base" latinLnBrk="0" hangingPunct="1">
              <a:lnSpc>
                <a:spcPts val="100"/>
              </a:lnSpc>
              <a:spcBef>
                <a:spcPct val="50000"/>
              </a:spcBef>
              <a:spcAft>
                <a:spcPct val="0"/>
              </a:spcAft>
              <a:buClrTx/>
              <a:buSzTx/>
              <a:buFontTx/>
              <a:buNone/>
              <a:tabLst/>
            </a:pPr>
            <a:r>
              <a:rPr lang="en-US" sz="2000" b="0" dirty="0" smtClean="0"/>
              <a:t>terminal</a:t>
            </a:r>
            <a:endParaRPr lang="en-US" sz="2000" b="0" dirty="0"/>
          </a:p>
        </p:txBody>
      </p:sp>
      <p:sp>
        <p:nvSpPr>
          <p:cNvPr id="52" name="Rounded Rectangular Callout 51"/>
          <p:cNvSpPr/>
          <p:nvPr/>
        </p:nvSpPr>
        <p:spPr bwMode="auto">
          <a:xfrm>
            <a:off x="3352800" y="3581400"/>
            <a:ext cx="1066800" cy="609600"/>
          </a:xfrm>
          <a:prstGeom prst="wedgeRoundRectCallout">
            <a:avLst>
              <a:gd name="adj1" fmla="val -114087"/>
              <a:gd name="adj2" fmla="val -88827"/>
              <a:gd name="adj3" fmla="val 16667"/>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lang="en-US" sz="2000" b="0" dirty="0" smtClean="0"/>
              <a:t>true</a:t>
            </a:r>
            <a:endParaRPr lang="en-US" sz="2000" b="0" dirty="0"/>
          </a:p>
          <a:p>
            <a:pPr marL="0" marR="0" indent="0" algn="ctr" defTabSz="914400" rtl="0" eaLnBrk="1" fontAlgn="base" latinLnBrk="0" hangingPunct="1">
              <a:lnSpc>
                <a:spcPts val="100"/>
              </a:lnSpc>
              <a:spcBef>
                <a:spcPct val="50000"/>
              </a:spcBef>
              <a:spcAft>
                <a:spcPct val="0"/>
              </a:spcAft>
              <a:buClrTx/>
              <a:buSzTx/>
              <a:buFontTx/>
              <a:buNone/>
              <a:tabLst/>
            </a:pPr>
            <a:r>
              <a:rPr lang="en-US" sz="2000" b="0" dirty="0" smtClean="0"/>
              <a:t>edge</a:t>
            </a:r>
            <a:endParaRPr lang="en-US" sz="2000" b="0" dirty="0"/>
          </a:p>
        </p:txBody>
      </p:sp>
      <p:sp>
        <p:nvSpPr>
          <p:cNvPr id="21" name="TextBox 20"/>
          <p:cNvSpPr txBox="1"/>
          <p:nvPr/>
        </p:nvSpPr>
        <p:spPr>
          <a:xfrm>
            <a:off x="5175274" y="2362200"/>
            <a:ext cx="3220753" cy="400110"/>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000" dirty="0" smtClean="0"/>
              <a:t>Compact Representation</a:t>
            </a:r>
            <a:endParaRPr lang="en-US" sz="2000" dirty="0"/>
          </a:p>
        </p:txBody>
      </p:sp>
      <p:sp>
        <p:nvSpPr>
          <p:cNvPr id="24" name="TextBox 23"/>
          <p:cNvSpPr txBox="1"/>
          <p:nvPr/>
        </p:nvSpPr>
        <p:spPr>
          <a:xfrm>
            <a:off x="5175274" y="3037582"/>
            <a:ext cx="3816326" cy="923330"/>
          </a:xfrm>
          <a:prstGeom prst="rect">
            <a:avLst/>
          </a:prstGeom>
          <a:noFill/>
        </p:spPr>
        <p:txBody>
          <a:bodyPr wrap="square" rtlCol="0">
            <a:spAutoFit/>
          </a:bodyPr>
          <a:lstStyle/>
          <a:p>
            <a:pPr>
              <a:buFont typeface="Arial" pitchFamily="34" charset="0"/>
              <a:buChar char="•"/>
            </a:pPr>
            <a:r>
              <a:rPr lang="en-US" dirty="0"/>
              <a:t> </a:t>
            </a:r>
            <a:r>
              <a:rPr lang="en-US" dirty="0" smtClean="0"/>
              <a:t>Sharing sub-expressions</a:t>
            </a:r>
          </a:p>
          <a:p>
            <a:pPr>
              <a:buFont typeface="Arial" pitchFamily="34" charset="0"/>
              <a:buChar char="•"/>
            </a:pPr>
            <a:r>
              <a:rPr lang="en-US" dirty="0" smtClean="0"/>
              <a:t> Local numeric reductions</a:t>
            </a:r>
          </a:p>
          <a:p>
            <a:pPr>
              <a:buFont typeface="Arial" pitchFamily="34" charset="0"/>
              <a:buChar char="•"/>
            </a:pPr>
            <a:r>
              <a:rPr lang="en-US" dirty="0"/>
              <a:t> </a:t>
            </a:r>
            <a:r>
              <a:rPr lang="en-US" dirty="0" smtClean="0"/>
              <a:t>Dynamic node reordering</a:t>
            </a:r>
            <a:endParaRPr lang="en-US" dirty="0"/>
          </a:p>
        </p:txBody>
      </p:sp>
      <p:sp>
        <p:nvSpPr>
          <p:cNvPr id="26" name="TextBox 25"/>
          <p:cNvSpPr txBox="1"/>
          <p:nvPr/>
        </p:nvSpPr>
        <p:spPr>
          <a:xfrm>
            <a:off x="6858000" y="5791200"/>
            <a:ext cx="2165978" cy="276999"/>
          </a:xfrm>
          <a:prstGeom prst="rect">
            <a:avLst/>
          </a:prstGeom>
          <a:noFill/>
        </p:spPr>
        <p:txBody>
          <a:bodyPr wrap="none" rtlCol="0">
            <a:spAutoFit/>
          </a:bodyPr>
          <a:lstStyle/>
          <a:p>
            <a:r>
              <a:rPr lang="en-US" sz="1200" baseline="30000" dirty="0" smtClean="0"/>
              <a:t>*</a:t>
            </a:r>
            <a:r>
              <a:rPr lang="en-US" sz="1200" dirty="0" smtClean="0"/>
              <a:t>joint work w/ Ofer Strichman</a:t>
            </a:r>
            <a:endParaRPr lang="en-US" sz="1200" dirty="0"/>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5" grpId="0" animBg="1"/>
      <p:bldP spid="46" grpId="0" animBg="1"/>
      <p:bldP spid="47" grpId="0"/>
      <p:bldP spid="48" grpId="0" animBg="1"/>
      <p:bldP spid="49" grpId="0" animBg="1"/>
      <p:bldP spid="50" grpId="0"/>
      <p:bldP spid="51" grpId="0" animBg="1"/>
      <p:bldP spid="52" grpId="0" animBg="1"/>
      <p:bldP spid="21" grpId="0" animBg="1"/>
      <p:bldP spid="2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Rectangle 151"/>
          <p:cNvSpPr/>
          <p:nvPr/>
        </p:nvSpPr>
        <p:spPr bwMode="auto">
          <a:xfrm>
            <a:off x="5638800" y="2132806"/>
            <a:ext cx="838200" cy="1447800"/>
          </a:xfrm>
          <a:prstGeom prst="rect">
            <a:avLst/>
          </a:prstGeom>
          <a:solidFill>
            <a:srgbClr val="5CA1FB"/>
          </a:solidFill>
          <a:ln w="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sp>
        <p:nvSpPr>
          <p:cNvPr id="2" name="Title 1"/>
          <p:cNvSpPr>
            <a:spLocks noGrp="1"/>
          </p:cNvSpPr>
          <p:nvPr>
            <p:ph type="title"/>
          </p:nvPr>
        </p:nvSpPr>
        <p:spPr/>
        <p:txBody>
          <a:bodyPr/>
          <a:lstStyle/>
          <a:p>
            <a:r>
              <a:rPr lang="en-US" dirty="0" smtClean="0"/>
              <a:t>Boxes: Representation</a:t>
            </a:r>
            <a:endParaRPr lang="en-US" dirty="0"/>
          </a:p>
        </p:txBody>
      </p:sp>
      <p:sp>
        <p:nvSpPr>
          <p:cNvPr id="166" name="Content Placeholder 165"/>
          <p:cNvSpPr>
            <a:spLocks noGrp="1"/>
          </p:cNvSpPr>
          <p:nvPr>
            <p:ph idx="1"/>
          </p:nvPr>
        </p:nvSpPr>
        <p:spPr>
          <a:xfrm>
            <a:off x="457200" y="4495800"/>
            <a:ext cx="8153400" cy="1676400"/>
          </a:xfrm>
        </p:spPr>
        <p:txBody>
          <a:bodyPr/>
          <a:lstStyle/>
          <a:p>
            <a:r>
              <a:rPr lang="en-US" dirty="0" smtClean="0"/>
              <a:t>Represented by (Interval) Linear Decision Diagrams (LDD)</a:t>
            </a:r>
          </a:p>
          <a:p>
            <a:pPr lvl="1"/>
            <a:r>
              <a:rPr lang="en-US" dirty="0" smtClean="0"/>
              <a:t>BDDs + non-terminal nodes are labeled by interval constraints + extra rules</a:t>
            </a:r>
          </a:p>
          <a:p>
            <a:pPr lvl="1"/>
            <a:r>
              <a:rPr lang="en-US" dirty="0" smtClean="0"/>
              <a:t>retain complexity of BDD operations</a:t>
            </a:r>
          </a:p>
          <a:p>
            <a:pPr lvl="1"/>
            <a:r>
              <a:rPr lang="en-US" dirty="0" smtClean="0"/>
              <a:t>canonical representation for Boxes Abstract Domain</a:t>
            </a:r>
          </a:p>
          <a:p>
            <a:pPr lvl="1"/>
            <a:r>
              <a:rPr lang="en-US" dirty="0" smtClean="0"/>
              <a:t>available at </a:t>
            </a:r>
            <a:r>
              <a:rPr lang="en-US" dirty="0" smtClean="0">
                <a:hlinkClick r:id="rId2"/>
              </a:rPr>
              <a:t>http://lindd.sf.net</a:t>
            </a:r>
            <a:endParaRPr lang="en-US" dirty="0"/>
          </a:p>
        </p:txBody>
      </p:sp>
      <p:cxnSp>
        <p:nvCxnSpPr>
          <p:cNvPr id="146" name="Straight Arrow Connector 145"/>
          <p:cNvCxnSpPr/>
          <p:nvPr/>
        </p:nvCxnSpPr>
        <p:spPr bwMode="auto">
          <a:xfrm rot="5400000" flipH="1" flipV="1">
            <a:off x="4495800" y="2818606"/>
            <a:ext cx="2743200" cy="1588"/>
          </a:xfrm>
          <a:prstGeom prst="straightConnector1">
            <a:avLst/>
          </a:prstGeom>
          <a:solidFill>
            <a:srgbClr val="5CA1FB"/>
          </a:solidFill>
          <a:ln w="38100" cap="flat" cmpd="sng" algn="ctr">
            <a:solidFill>
              <a:schemeClr val="tx1"/>
            </a:solidFill>
            <a:prstDash val="solid"/>
            <a:round/>
            <a:headEnd type="none" w="med" len="med"/>
            <a:tailEnd type="arrow"/>
          </a:ln>
          <a:effectLst/>
        </p:spPr>
      </p:cxnSp>
      <p:cxnSp>
        <p:nvCxnSpPr>
          <p:cNvPr id="147" name="Straight Arrow Connector 146"/>
          <p:cNvCxnSpPr/>
          <p:nvPr/>
        </p:nvCxnSpPr>
        <p:spPr bwMode="auto">
          <a:xfrm>
            <a:off x="5715000" y="4037806"/>
            <a:ext cx="2743200" cy="1588"/>
          </a:xfrm>
          <a:prstGeom prst="straightConnector1">
            <a:avLst/>
          </a:prstGeom>
          <a:solidFill>
            <a:srgbClr val="5CA1FB"/>
          </a:solidFill>
          <a:ln w="38100" cap="flat" cmpd="sng" algn="ctr">
            <a:solidFill>
              <a:schemeClr val="tx1"/>
            </a:solidFill>
            <a:prstDash val="solid"/>
            <a:round/>
            <a:headEnd type="none" w="med" len="med"/>
            <a:tailEnd type="arrow"/>
          </a:ln>
          <a:effectLst/>
        </p:spPr>
      </p:cxnSp>
      <p:cxnSp>
        <p:nvCxnSpPr>
          <p:cNvPr id="154" name="Straight Connector 153"/>
          <p:cNvCxnSpPr/>
          <p:nvPr/>
        </p:nvCxnSpPr>
        <p:spPr bwMode="auto">
          <a:xfrm rot="10800000">
            <a:off x="5638800" y="2132806"/>
            <a:ext cx="8382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155" name="Straight Connector 154"/>
          <p:cNvCxnSpPr/>
          <p:nvPr/>
        </p:nvCxnSpPr>
        <p:spPr bwMode="auto">
          <a:xfrm rot="5400000" flipH="1" flipV="1">
            <a:off x="5753100" y="2856706"/>
            <a:ext cx="14478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158" name="Straight Connector 157"/>
          <p:cNvCxnSpPr/>
          <p:nvPr/>
        </p:nvCxnSpPr>
        <p:spPr bwMode="auto">
          <a:xfrm rot="10800000">
            <a:off x="5638800" y="3580606"/>
            <a:ext cx="8382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sp>
        <p:nvSpPr>
          <p:cNvPr id="161" name="Rectangle 160"/>
          <p:cNvSpPr/>
          <p:nvPr/>
        </p:nvSpPr>
        <p:spPr bwMode="auto">
          <a:xfrm flipH="1">
            <a:off x="7086600" y="2132805"/>
            <a:ext cx="838200" cy="1447800"/>
          </a:xfrm>
          <a:prstGeom prst="rect">
            <a:avLst/>
          </a:prstGeom>
          <a:solidFill>
            <a:srgbClr val="5CA1FB"/>
          </a:solidFill>
          <a:ln w="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cxnSp>
        <p:nvCxnSpPr>
          <p:cNvPr id="162" name="Straight Connector 161"/>
          <p:cNvCxnSpPr/>
          <p:nvPr/>
        </p:nvCxnSpPr>
        <p:spPr bwMode="auto">
          <a:xfrm rot="10800000" flipH="1">
            <a:off x="7086600" y="2132805"/>
            <a:ext cx="8382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163" name="Straight Connector 162"/>
          <p:cNvCxnSpPr/>
          <p:nvPr/>
        </p:nvCxnSpPr>
        <p:spPr bwMode="auto">
          <a:xfrm rot="16200000" flipV="1">
            <a:off x="6362700" y="2856705"/>
            <a:ext cx="14478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164" name="Straight Connector 163"/>
          <p:cNvCxnSpPr/>
          <p:nvPr/>
        </p:nvCxnSpPr>
        <p:spPr bwMode="auto">
          <a:xfrm rot="10800000" flipH="1">
            <a:off x="7086600" y="3580605"/>
            <a:ext cx="8382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pic>
        <p:nvPicPr>
          <p:cNvPr id="3074" name="Picture 2"/>
          <p:cNvPicPr>
            <a:picLocks noChangeAspect="1" noChangeArrowheads="1"/>
          </p:cNvPicPr>
          <p:nvPr/>
        </p:nvPicPr>
        <p:blipFill>
          <a:blip r:embed="rId3" cstate="print"/>
          <a:srcRect/>
          <a:stretch>
            <a:fillRect/>
          </a:stretch>
        </p:blipFill>
        <p:spPr bwMode="auto">
          <a:xfrm>
            <a:off x="914400" y="1577340"/>
            <a:ext cx="2286000" cy="2689860"/>
          </a:xfrm>
          <a:prstGeom prst="rect">
            <a:avLst/>
          </a:prstGeom>
          <a:noFill/>
          <a:ln w="9525">
            <a:noFill/>
            <a:miter lim="800000"/>
            <a:headEnd/>
            <a:tailEnd/>
          </a:ln>
          <a:effectLst/>
        </p:spPr>
      </p:pic>
      <p:sp>
        <p:nvSpPr>
          <p:cNvPr id="29" name="TextBox 28"/>
          <p:cNvSpPr txBox="1"/>
          <p:nvPr/>
        </p:nvSpPr>
        <p:spPr>
          <a:xfrm>
            <a:off x="1550645" y="914400"/>
            <a:ext cx="659155"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b="1" dirty="0" smtClean="0"/>
              <a:t>LDD</a:t>
            </a:r>
            <a:endParaRPr lang="en-US" b="1" dirty="0"/>
          </a:p>
        </p:txBody>
      </p:sp>
      <p:sp>
        <p:nvSpPr>
          <p:cNvPr id="30" name="TextBox 29"/>
          <p:cNvSpPr txBox="1"/>
          <p:nvPr/>
        </p:nvSpPr>
        <p:spPr>
          <a:xfrm>
            <a:off x="6248400" y="914400"/>
            <a:ext cx="1338828"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b="1" dirty="0" smtClean="0"/>
              <a:t>Semantics</a:t>
            </a:r>
            <a:endParaRPr lang="en-US" b="1" dirty="0"/>
          </a:p>
        </p:txBody>
      </p:sp>
      <p:cxnSp>
        <p:nvCxnSpPr>
          <p:cNvPr id="19" name="Straight Connector 18"/>
          <p:cNvCxnSpPr/>
          <p:nvPr/>
        </p:nvCxnSpPr>
        <p:spPr bwMode="auto">
          <a:xfrm rot="5400000">
            <a:off x="6400800" y="4038600"/>
            <a:ext cx="1524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cxnSp>
        <p:nvCxnSpPr>
          <p:cNvPr id="20" name="Straight Connector 19"/>
          <p:cNvCxnSpPr/>
          <p:nvPr/>
        </p:nvCxnSpPr>
        <p:spPr bwMode="auto">
          <a:xfrm rot="5400000">
            <a:off x="7010400" y="4038600"/>
            <a:ext cx="152400" cy="0"/>
          </a:xfrm>
          <a:prstGeom prst="line">
            <a:avLst/>
          </a:prstGeom>
          <a:solidFill>
            <a:srgbClr val="5CA1FB"/>
          </a:solidFill>
          <a:ln w="38100" cap="flat" cmpd="sng" algn="ctr">
            <a:solidFill>
              <a:schemeClr val="tx1"/>
            </a:solidFill>
            <a:prstDash val="solid"/>
            <a:round/>
            <a:headEnd type="none" w="med" len="med"/>
            <a:tailEnd type="none" w="med" len="med"/>
          </a:ln>
          <a:effectLst/>
        </p:spPr>
      </p:cxnSp>
      <p:sp>
        <p:nvSpPr>
          <p:cNvPr id="21" name="TextBox 20"/>
          <p:cNvSpPr txBox="1"/>
          <p:nvPr/>
        </p:nvSpPr>
        <p:spPr>
          <a:xfrm>
            <a:off x="6345827" y="4062165"/>
            <a:ext cx="260008" cy="253916"/>
          </a:xfrm>
          <a:prstGeom prst="rect">
            <a:avLst/>
          </a:prstGeom>
          <a:noFill/>
        </p:spPr>
        <p:txBody>
          <a:bodyPr wrap="none" rtlCol="0">
            <a:spAutoFit/>
          </a:bodyPr>
          <a:lstStyle/>
          <a:p>
            <a:r>
              <a:rPr lang="en-US" sz="1050" b="1" dirty="0" smtClean="0"/>
              <a:t>1</a:t>
            </a:r>
            <a:endParaRPr lang="en-US" sz="1050" b="1" dirty="0"/>
          </a:p>
        </p:txBody>
      </p:sp>
      <p:sp>
        <p:nvSpPr>
          <p:cNvPr id="22" name="TextBox 21"/>
          <p:cNvSpPr txBox="1"/>
          <p:nvPr/>
        </p:nvSpPr>
        <p:spPr>
          <a:xfrm>
            <a:off x="6957765" y="4062165"/>
            <a:ext cx="260008" cy="253916"/>
          </a:xfrm>
          <a:prstGeom prst="rect">
            <a:avLst/>
          </a:prstGeom>
          <a:noFill/>
        </p:spPr>
        <p:txBody>
          <a:bodyPr wrap="none" rtlCol="0">
            <a:spAutoFit/>
          </a:bodyPr>
          <a:lstStyle/>
          <a:p>
            <a:r>
              <a:rPr lang="en-US" sz="1050" b="1" dirty="0" smtClean="0"/>
              <a:t>2</a:t>
            </a:r>
            <a:endParaRPr lang="en-US" sz="1050" b="1" dirty="0"/>
          </a:p>
        </p:txBody>
      </p:sp>
      <p:sp>
        <p:nvSpPr>
          <p:cNvPr id="25" name="TextBox 24"/>
          <p:cNvSpPr txBox="1"/>
          <p:nvPr/>
        </p:nvSpPr>
        <p:spPr>
          <a:xfrm>
            <a:off x="5674958" y="3544527"/>
            <a:ext cx="260008" cy="253916"/>
          </a:xfrm>
          <a:prstGeom prst="rect">
            <a:avLst/>
          </a:prstGeom>
          <a:noFill/>
        </p:spPr>
        <p:txBody>
          <a:bodyPr wrap="none" rtlCol="0">
            <a:spAutoFit/>
          </a:bodyPr>
          <a:lstStyle/>
          <a:p>
            <a:r>
              <a:rPr lang="en-US" sz="1050" b="1" dirty="0" smtClean="0"/>
              <a:t>1</a:t>
            </a:r>
            <a:endParaRPr lang="en-US" sz="1050" b="1" dirty="0"/>
          </a:p>
        </p:txBody>
      </p:sp>
      <p:sp>
        <p:nvSpPr>
          <p:cNvPr id="26" name="TextBox 25"/>
          <p:cNvSpPr txBox="1"/>
          <p:nvPr/>
        </p:nvSpPr>
        <p:spPr>
          <a:xfrm>
            <a:off x="5669453" y="1914426"/>
            <a:ext cx="260008" cy="253916"/>
          </a:xfrm>
          <a:prstGeom prst="rect">
            <a:avLst/>
          </a:prstGeom>
          <a:noFill/>
        </p:spPr>
        <p:txBody>
          <a:bodyPr wrap="none" rtlCol="0">
            <a:spAutoFit/>
          </a:bodyPr>
          <a:lstStyle/>
          <a:p>
            <a:r>
              <a:rPr lang="en-US" sz="1050" b="1" dirty="0" smtClean="0"/>
              <a:t>3</a:t>
            </a:r>
            <a:endParaRPr lang="en-US" sz="1050" b="1" dirty="0"/>
          </a:p>
        </p:txBody>
      </p:sp>
      <p:sp>
        <p:nvSpPr>
          <p:cNvPr id="27" name="TextBox 26"/>
          <p:cNvSpPr txBox="1"/>
          <p:nvPr/>
        </p:nvSpPr>
        <p:spPr>
          <a:xfrm>
            <a:off x="3441080" y="2209800"/>
            <a:ext cx="1646605" cy="923330"/>
          </a:xfrm>
          <a:prstGeom prst="rect">
            <a:avLst/>
          </a:prstGeom>
        </p:spPr>
        <p:style>
          <a:lnRef idx="1">
            <a:schemeClr val="dk1"/>
          </a:lnRef>
          <a:fillRef idx="2">
            <a:schemeClr val="dk1"/>
          </a:fillRef>
          <a:effectRef idx="1">
            <a:schemeClr val="dk1"/>
          </a:effectRef>
          <a:fontRef idx="minor">
            <a:schemeClr val="dk1"/>
          </a:fontRef>
        </p:style>
        <p:txBody>
          <a:bodyPr wrap="none" rtlCol="0">
            <a:spAutoFit/>
          </a:bodyPr>
          <a:lstStyle/>
          <a:p>
            <a:pPr algn="ctr"/>
            <a:r>
              <a:rPr lang="en-US" dirty="0" smtClean="0"/>
              <a:t>(x ≤ 1 || x ≥ 2) </a:t>
            </a:r>
          </a:p>
          <a:p>
            <a:pPr algn="ctr"/>
            <a:r>
              <a:rPr lang="en-US" dirty="0" smtClean="0"/>
              <a:t>&amp;&amp; </a:t>
            </a:r>
          </a:p>
          <a:p>
            <a:pPr algn="ctr"/>
            <a:r>
              <a:rPr lang="en-US" dirty="0" smtClean="0"/>
              <a:t>1 ≤ y ≤ 3 </a:t>
            </a:r>
          </a:p>
        </p:txBody>
      </p:sp>
      <p:sp>
        <p:nvSpPr>
          <p:cNvPr id="28" name="TextBox 27"/>
          <p:cNvSpPr txBox="1"/>
          <p:nvPr/>
        </p:nvSpPr>
        <p:spPr>
          <a:xfrm>
            <a:off x="3810000" y="914400"/>
            <a:ext cx="941283"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b="1" dirty="0" smtClean="0"/>
              <a:t>Syntax</a:t>
            </a:r>
            <a:endParaRPr lang="en-US" b="1"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 Verification Strategy</a:t>
            </a:r>
            <a:endParaRPr lang="en-US" dirty="0"/>
          </a:p>
        </p:txBody>
      </p:sp>
      <p:sp>
        <p:nvSpPr>
          <p:cNvPr id="3" name="Content Placeholder 2"/>
          <p:cNvSpPr>
            <a:spLocks noGrp="1"/>
          </p:cNvSpPr>
          <p:nvPr>
            <p:ph idx="1"/>
          </p:nvPr>
        </p:nvSpPr>
        <p:spPr/>
        <p:txBody>
          <a:bodyPr>
            <a:normAutofit lnSpcReduction="10000"/>
          </a:bodyPr>
          <a:lstStyle/>
          <a:p>
            <a:r>
              <a:rPr lang="en-US" dirty="0" smtClean="0"/>
              <a:t>Run 7 verification strategies in parallel until a solution is found</a:t>
            </a:r>
          </a:p>
          <a:p>
            <a:pPr lvl="1"/>
            <a:r>
              <a:rPr lang="en-US" b="1" dirty="0" smtClean="0"/>
              <a:t>cpredO3</a:t>
            </a:r>
          </a:p>
          <a:p>
            <a:pPr lvl="2"/>
            <a:r>
              <a:rPr lang="en-US" dirty="0" smtClean="0"/>
              <a:t>all LLVM optimizations + Cartesian Predicate Abstraction</a:t>
            </a:r>
          </a:p>
          <a:p>
            <a:pPr lvl="1"/>
            <a:r>
              <a:rPr lang="en-US" b="1" dirty="0" smtClean="0"/>
              <a:t>bpredO3</a:t>
            </a:r>
          </a:p>
          <a:p>
            <a:pPr lvl="2"/>
            <a:r>
              <a:rPr lang="en-US" dirty="0" smtClean="0"/>
              <a:t>all LLVM optimizations + Boolean PA + 20s TO</a:t>
            </a:r>
          </a:p>
          <a:p>
            <a:pPr lvl="1"/>
            <a:r>
              <a:rPr lang="en-US" b="1" dirty="0" smtClean="0"/>
              <a:t>bigwO3</a:t>
            </a:r>
          </a:p>
          <a:p>
            <a:pPr lvl="2"/>
            <a:r>
              <a:rPr lang="en-US" dirty="0" smtClean="0"/>
              <a:t>all LLVM optimizations + BOXES + non-aggressive widening + 10s TO</a:t>
            </a:r>
          </a:p>
          <a:p>
            <a:pPr lvl="1"/>
            <a:r>
              <a:rPr lang="en-US" b="1" dirty="0" smtClean="0"/>
              <a:t>boxesO3</a:t>
            </a:r>
          </a:p>
          <a:p>
            <a:pPr lvl="2"/>
            <a:r>
              <a:rPr lang="en-US" dirty="0" smtClean="0"/>
              <a:t>all LLVM optimizations + BOXES + aggressive widening</a:t>
            </a:r>
          </a:p>
          <a:p>
            <a:pPr lvl="1"/>
            <a:r>
              <a:rPr lang="en-US" b="1" dirty="0" smtClean="0"/>
              <a:t>boxO3</a:t>
            </a:r>
            <a:r>
              <a:rPr lang="en-US" dirty="0" smtClean="0"/>
              <a:t> </a:t>
            </a:r>
          </a:p>
          <a:p>
            <a:pPr lvl="2"/>
            <a:r>
              <a:rPr lang="en-US" dirty="0" smtClean="0"/>
              <a:t>all LLVM optimizations + BOX + aggressive widening + 20s TO</a:t>
            </a:r>
          </a:p>
          <a:p>
            <a:pPr lvl="1"/>
            <a:r>
              <a:rPr lang="en-US" b="1" dirty="0" smtClean="0"/>
              <a:t>boxesO0</a:t>
            </a:r>
          </a:p>
          <a:p>
            <a:pPr lvl="2"/>
            <a:r>
              <a:rPr lang="en-US" dirty="0" smtClean="0"/>
              <a:t>minimal LLVM optimizations + BOXES + aggressive widening</a:t>
            </a:r>
          </a:p>
          <a:p>
            <a:pPr lvl="1"/>
            <a:r>
              <a:rPr lang="en-US" b="1" dirty="0" smtClean="0"/>
              <a:t>boxbpredO3</a:t>
            </a:r>
          </a:p>
          <a:p>
            <a:pPr lvl="2"/>
            <a:r>
              <a:rPr lang="en-US" dirty="0" smtClean="0"/>
              <a:t>all LLVM opts + BOX + Boolean PA + aggressive widening + 60s TO</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Vinta</a:t>
            </a:r>
            <a:r>
              <a:rPr lang="en-US" dirty="0" smtClean="0"/>
              <a:t> Family</a:t>
            </a:r>
            <a:endParaRPr lang="en-US" dirty="0"/>
          </a:p>
        </p:txBody>
      </p:sp>
      <p:grpSp>
        <p:nvGrpSpPr>
          <p:cNvPr id="18" name="Group 17"/>
          <p:cNvGrpSpPr/>
          <p:nvPr/>
        </p:nvGrpSpPr>
        <p:grpSpPr>
          <a:xfrm>
            <a:off x="374385" y="1066800"/>
            <a:ext cx="8236215" cy="1434763"/>
            <a:chOff x="374385" y="1066800"/>
            <a:chExt cx="8236215" cy="1434763"/>
          </a:xfrm>
        </p:grpSpPr>
        <p:grpSp>
          <p:nvGrpSpPr>
            <p:cNvPr id="16" name="Group 15"/>
            <p:cNvGrpSpPr/>
            <p:nvPr/>
          </p:nvGrpSpPr>
          <p:grpSpPr>
            <a:xfrm>
              <a:off x="374385" y="1066800"/>
              <a:ext cx="2292615" cy="1238310"/>
              <a:chOff x="152400" y="1066800"/>
              <a:chExt cx="2292615" cy="1238310"/>
            </a:xfrm>
          </p:grpSpPr>
          <p:pic>
            <p:nvPicPr>
              <p:cNvPr id="5" name="Picture 4" descr="whale2.pdf"/>
              <p:cNvPicPr>
                <a:picLocks noChangeAspect="1"/>
              </p:cNvPicPr>
              <p:nvPr/>
            </p:nvPicPr>
            <p:blipFill>
              <a:blip r:embed="rId2" cstate="print"/>
              <a:stretch>
                <a:fillRect/>
              </a:stretch>
            </p:blipFill>
            <p:spPr>
              <a:xfrm>
                <a:off x="442596" y="1066800"/>
                <a:ext cx="1502229" cy="762000"/>
              </a:xfrm>
              <a:prstGeom prst="rect">
                <a:avLst/>
              </a:prstGeom>
            </p:spPr>
          </p:pic>
          <p:sp>
            <p:nvSpPr>
              <p:cNvPr id="6" name="TextBox 5"/>
              <p:cNvSpPr txBox="1"/>
              <p:nvPr/>
            </p:nvSpPr>
            <p:spPr>
              <a:xfrm>
                <a:off x="152400" y="1905000"/>
                <a:ext cx="2292615" cy="400110"/>
              </a:xfrm>
              <a:prstGeom prst="rect">
                <a:avLst/>
              </a:prstGeom>
              <a:noFill/>
            </p:spPr>
            <p:txBody>
              <a:bodyPr wrap="none" rtlCol="0">
                <a:spAutoFit/>
              </a:bodyPr>
              <a:lstStyle/>
              <a:p>
                <a:r>
                  <a:rPr lang="en-US" sz="2000" dirty="0" smtClean="0"/>
                  <a:t>Whale </a:t>
                </a:r>
                <a:r>
                  <a:rPr lang="en-US" sz="2000" dirty="0" smtClean="0">
                    <a:solidFill>
                      <a:schemeClr val="accent1">
                        <a:lumMod val="75000"/>
                      </a:schemeClr>
                    </a:solidFill>
                  </a:rPr>
                  <a:t>[VMCAI12]</a:t>
                </a:r>
                <a:r>
                  <a:rPr lang="en-US" sz="2000" dirty="0" smtClean="0">
                    <a:solidFill>
                      <a:srgbClr val="407AA6"/>
                    </a:solidFill>
                  </a:rPr>
                  <a:t> </a:t>
                </a:r>
                <a:endParaRPr lang="en-US" sz="2000" dirty="0"/>
              </a:p>
            </p:txBody>
          </p:sp>
        </p:grpSp>
        <p:sp>
          <p:nvSpPr>
            <p:cNvPr id="8" name="TextBox 7"/>
            <p:cNvSpPr txBox="1"/>
            <p:nvPr/>
          </p:nvSpPr>
          <p:spPr>
            <a:xfrm>
              <a:off x="2895600" y="1178124"/>
              <a:ext cx="5715000" cy="1323439"/>
            </a:xfrm>
            <a:prstGeom prst="rect">
              <a:avLst/>
            </a:prstGeom>
            <a:noFill/>
          </p:spPr>
          <p:txBody>
            <a:bodyPr wrap="square" rtlCol="0">
              <a:spAutoFit/>
            </a:bodyPr>
            <a:lstStyle/>
            <a:p>
              <a:pPr marL="283464" indent="-173736">
                <a:buFont typeface="Arial"/>
                <a:buChar char="•"/>
              </a:pPr>
              <a:r>
                <a:rPr lang="en-US" sz="2000" dirty="0" smtClean="0"/>
                <a:t>Interpolation-based </a:t>
              </a:r>
              <a:r>
                <a:rPr lang="en-US" sz="2000" dirty="0" err="1" smtClean="0"/>
                <a:t>interprocedural</a:t>
              </a:r>
              <a:r>
                <a:rPr lang="en-US" sz="2000" dirty="0" smtClean="0"/>
                <a:t> analysis</a:t>
              </a:r>
            </a:p>
            <a:p>
              <a:pPr marL="283464" indent="-173736" algn="l">
                <a:buFont typeface="Arial"/>
                <a:buChar char="•"/>
              </a:pPr>
              <a:r>
                <a:rPr lang="en-US" sz="2000" dirty="0" err="1" smtClean="0"/>
                <a:t>Interpolants</a:t>
              </a:r>
              <a:r>
                <a:rPr lang="en-US" sz="2000" dirty="0" smtClean="0"/>
                <a:t> as procedure summaries</a:t>
              </a:r>
            </a:p>
            <a:p>
              <a:pPr marL="283464" indent="-173736" algn="l">
                <a:buFont typeface="Arial"/>
                <a:buChar char="•"/>
              </a:pPr>
              <a:r>
                <a:rPr lang="en-US" sz="2000" dirty="0" smtClean="0"/>
                <a:t>State/transition interpolation </a:t>
              </a:r>
            </a:p>
            <a:p>
              <a:pPr marL="740664" lvl="1" indent="-173736">
                <a:buFont typeface="Arial"/>
                <a:buChar char="•"/>
              </a:pPr>
              <a:r>
                <a:rPr lang="en-US" sz="2000" dirty="0" smtClean="0"/>
                <a:t>a.k.a. Tree </a:t>
              </a:r>
              <a:r>
                <a:rPr lang="en-US" sz="2000" dirty="0" err="1" smtClean="0"/>
                <a:t>Interpolants</a:t>
              </a:r>
              <a:endParaRPr lang="en-US" sz="2000" dirty="0" smtClean="0"/>
            </a:p>
          </p:txBody>
        </p:sp>
      </p:grpSp>
      <p:grpSp>
        <p:nvGrpSpPr>
          <p:cNvPr id="19" name="Group 18"/>
          <p:cNvGrpSpPr/>
          <p:nvPr/>
        </p:nvGrpSpPr>
        <p:grpSpPr>
          <a:xfrm>
            <a:off x="526785" y="2855976"/>
            <a:ext cx="7931415" cy="1546158"/>
            <a:chOff x="526785" y="2457378"/>
            <a:chExt cx="7931415" cy="1546158"/>
          </a:xfrm>
        </p:grpSpPr>
        <p:sp>
          <p:nvSpPr>
            <p:cNvPr id="10" name="TextBox 9"/>
            <p:cNvSpPr txBox="1"/>
            <p:nvPr/>
          </p:nvSpPr>
          <p:spPr>
            <a:xfrm>
              <a:off x="2895600" y="2722626"/>
              <a:ext cx="5562600" cy="1015663"/>
            </a:xfrm>
            <a:prstGeom prst="rect">
              <a:avLst/>
            </a:prstGeom>
            <a:noFill/>
          </p:spPr>
          <p:txBody>
            <a:bodyPr wrap="square" rtlCol="0">
              <a:spAutoFit/>
            </a:bodyPr>
            <a:lstStyle/>
            <a:p>
              <a:pPr marL="283464" indent="-173736" algn="l">
                <a:buFont typeface="Arial"/>
                <a:buChar char="•"/>
              </a:pPr>
              <a:r>
                <a:rPr lang="en-US" sz="2000" dirty="0" smtClean="0"/>
                <a:t>Refinement with </a:t>
              </a:r>
              <a:r>
                <a:rPr lang="en-US" sz="2000" i="1" dirty="0" smtClean="0"/>
                <a:t>DAG </a:t>
              </a:r>
              <a:r>
                <a:rPr lang="en-US" sz="2000" i="1" dirty="0" err="1" smtClean="0"/>
                <a:t>interpolants</a:t>
              </a:r>
              <a:endParaRPr lang="en-US" sz="2000" i="1" dirty="0" smtClean="0"/>
            </a:p>
            <a:p>
              <a:pPr marL="283464" indent="-173736" algn="l">
                <a:buFont typeface="Arial"/>
                <a:buChar char="•"/>
              </a:pPr>
              <a:r>
                <a:rPr lang="en-US" sz="2000" dirty="0" smtClean="0"/>
                <a:t>Tight integration of interpolation-based verification with predicate abstraction</a:t>
              </a:r>
            </a:p>
          </p:txBody>
        </p:sp>
        <p:grpSp>
          <p:nvGrpSpPr>
            <p:cNvPr id="17" name="Group 16"/>
            <p:cNvGrpSpPr/>
            <p:nvPr/>
          </p:nvGrpSpPr>
          <p:grpSpPr>
            <a:xfrm>
              <a:off x="526785" y="2457378"/>
              <a:ext cx="2132507" cy="1546158"/>
              <a:chOff x="304800" y="2435352"/>
              <a:chExt cx="2132507" cy="1546158"/>
            </a:xfrm>
          </p:grpSpPr>
          <p:sp>
            <p:nvSpPr>
              <p:cNvPr id="9" name="TextBox 8"/>
              <p:cNvSpPr txBox="1"/>
              <p:nvPr/>
            </p:nvSpPr>
            <p:spPr>
              <a:xfrm>
                <a:off x="304800" y="3581400"/>
                <a:ext cx="2132507" cy="400110"/>
              </a:xfrm>
              <a:prstGeom prst="rect">
                <a:avLst/>
              </a:prstGeom>
              <a:noFill/>
            </p:spPr>
            <p:txBody>
              <a:bodyPr wrap="none" rtlCol="0">
                <a:spAutoFit/>
              </a:bodyPr>
              <a:lstStyle/>
              <a:p>
                <a:r>
                  <a:rPr lang="en-US" sz="2000" dirty="0" smtClean="0"/>
                  <a:t>UFO </a:t>
                </a:r>
                <a:r>
                  <a:rPr lang="en-US" sz="2000" dirty="0" smtClean="0">
                    <a:solidFill>
                      <a:schemeClr val="accent1">
                        <a:lumMod val="75000"/>
                      </a:schemeClr>
                    </a:solidFill>
                  </a:rPr>
                  <a:t>[TACAS12] </a:t>
                </a:r>
                <a:endParaRPr lang="en-US" sz="2000" dirty="0">
                  <a:solidFill>
                    <a:schemeClr val="accent1">
                      <a:lumMod val="75000"/>
                    </a:schemeClr>
                  </a:solidFill>
                </a:endParaRPr>
              </a:p>
            </p:txBody>
          </p:sp>
          <p:pic>
            <p:nvPicPr>
              <p:cNvPr id="13" name="Picture 2"/>
              <p:cNvPicPr>
                <a:picLocks noChangeAspect="1" noChangeArrowheads="1"/>
              </p:cNvPicPr>
              <p:nvPr/>
            </p:nvPicPr>
            <p:blipFill>
              <a:blip r:embed="rId3" cstate="print"/>
              <a:srcRect/>
              <a:stretch>
                <a:fillRect/>
              </a:stretch>
            </p:blipFill>
            <p:spPr bwMode="auto">
              <a:xfrm>
                <a:off x="740031" y="2435352"/>
                <a:ext cx="1066800" cy="1066800"/>
              </a:xfrm>
              <a:prstGeom prst="rect">
                <a:avLst/>
              </a:prstGeom>
              <a:noFill/>
              <a:ln w="9525">
                <a:noFill/>
                <a:miter lim="800000"/>
                <a:headEnd/>
                <a:tailEnd/>
              </a:ln>
              <a:effectLst/>
            </p:spPr>
          </p:pic>
        </p:grpSp>
      </p:grpSp>
      <p:grpSp>
        <p:nvGrpSpPr>
          <p:cNvPr id="20" name="Group 19"/>
          <p:cNvGrpSpPr/>
          <p:nvPr/>
        </p:nvGrpSpPr>
        <p:grpSpPr>
          <a:xfrm>
            <a:off x="526785" y="4953000"/>
            <a:ext cx="7931415" cy="707886"/>
            <a:chOff x="526785" y="4953000"/>
            <a:chExt cx="7931415" cy="707886"/>
          </a:xfrm>
        </p:grpSpPr>
        <p:sp>
          <p:nvSpPr>
            <p:cNvPr id="11" name="TextBox 10"/>
            <p:cNvSpPr txBox="1"/>
            <p:nvPr/>
          </p:nvSpPr>
          <p:spPr>
            <a:xfrm>
              <a:off x="526785" y="5260776"/>
              <a:ext cx="1847172" cy="400110"/>
            </a:xfrm>
            <a:prstGeom prst="rect">
              <a:avLst/>
            </a:prstGeom>
            <a:noFill/>
          </p:spPr>
          <p:txBody>
            <a:bodyPr wrap="none" rtlCol="0">
              <a:spAutoFit/>
            </a:bodyPr>
            <a:lstStyle/>
            <a:p>
              <a:r>
                <a:rPr lang="en-US" sz="2000" dirty="0" err="1" smtClean="0"/>
                <a:t>Vinta</a:t>
              </a:r>
              <a:r>
                <a:rPr lang="en-US" sz="2000" dirty="0" smtClean="0"/>
                <a:t> </a:t>
              </a:r>
              <a:r>
                <a:rPr lang="en-US" sz="2000" dirty="0" smtClean="0">
                  <a:solidFill>
                    <a:schemeClr val="accent1">
                      <a:lumMod val="75000"/>
                    </a:schemeClr>
                  </a:solidFill>
                </a:rPr>
                <a:t>[SAS12]</a:t>
              </a:r>
              <a:r>
                <a:rPr lang="en-US" sz="2000" dirty="0" smtClean="0">
                  <a:solidFill>
                    <a:srgbClr val="407AA6"/>
                  </a:solidFill>
                </a:rPr>
                <a:t> </a:t>
              </a:r>
              <a:endParaRPr lang="en-US" sz="2000" dirty="0"/>
            </a:p>
          </p:txBody>
        </p:sp>
        <p:sp>
          <p:nvSpPr>
            <p:cNvPr id="15" name="TextBox 14"/>
            <p:cNvSpPr txBox="1"/>
            <p:nvPr/>
          </p:nvSpPr>
          <p:spPr>
            <a:xfrm>
              <a:off x="2895600" y="4953000"/>
              <a:ext cx="5562600" cy="707886"/>
            </a:xfrm>
            <a:prstGeom prst="rect">
              <a:avLst/>
            </a:prstGeom>
            <a:noFill/>
          </p:spPr>
          <p:txBody>
            <a:bodyPr wrap="square" rtlCol="0">
              <a:spAutoFit/>
            </a:bodyPr>
            <a:lstStyle/>
            <a:p>
              <a:pPr marL="283464" indent="-173736" algn="l">
                <a:buFont typeface="Arial"/>
                <a:buChar char="•"/>
              </a:pPr>
              <a:r>
                <a:rPr lang="en-US" sz="2000" dirty="0" smtClean="0"/>
                <a:t>Refinement of Abstract Interpretation (AI)</a:t>
              </a:r>
            </a:p>
            <a:p>
              <a:pPr marL="283464" indent="-173736" algn="l">
                <a:buFont typeface="Arial"/>
                <a:buChar char="•"/>
              </a:pPr>
              <a:r>
                <a:rPr lang="en-US" sz="2000" dirty="0" smtClean="0"/>
                <a:t>AI-guided DAG Interpolation</a:t>
              </a:r>
            </a:p>
          </p:txBody>
        </p:sp>
      </p:grpSp>
      <p:pic>
        <p:nvPicPr>
          <p:cNvPr id="22" name="Picture 2"/>
          <p:cNvPicPr>
            <a:picLocks noChangeAspect="1" noChangeArrowheads="1"/>
          </p:cNvPicPr>
          <p:nvPr/>
        </p:nvPicPr>
        <p:blipFill>
          <a:blip r:embed="rId4" cstate="print"/>
          <a:srcRect l="16937" t="6730" r="18396" b="19241"/>
          <a:stretch>
            <a:fillRect/>
          </a:stretch>
        </p:blipFill>
        <p:spPr bwMode="auto">
          <a:xfrm>
            <a:off x="838200" y="4648200"/>
            <a:ext cx="1143000" cy="598715"/>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22275"/>
            <a:ext cx="8153400" cy="394980"/>
          </a:xfrm>
        </p:spPr>
        <p:txBody>
          <a:bodyPr/>
          <a:lstStyle/>
          <a:p>
            <a:r>
              <a:rPr lang="en-US" dirty="0" smtClean="0"/>
              <a:t>Current and Future Work</a:t>
            </a:r>
            <a:endParaRPr lang="en-US" dirty="0"/>
          </a:p>
        </p:txBody>
      </p:sp>
      <p:sp>
        <p:nvSpPr>
          <p:cNvPr id="3" name="Content Placeholder 2"/>
          <p:cNvSpPr>
            <a:spLocks noGrp="1"/>
          </p:cNvSpPr>
          <p:nvPr>
            <p:ph idx="1"/>
          </p:nvPr>
        </p:nvSpPr>
        <p:spPr/>
        <p:txBody>
          <a:bodyPr/>
          <a:lstStyle/>
          <a:p>
            <a:r>
              <a:rPr lang="en-US" dirty="0" smtClean="0"/>
              <a:t>Symbolic Abstraction </a:t>
            </a:r>
            <a:r>
              <a:rPr lang="en-US" sz="1600" dirty="0" smtClean="0"/>
              <a:t>(w/ </a:t>
            </a:r>
            <a:r>
              <a:rPr lang="en-US" sz="1600" dirty="0" err="1" smtClean="0"/>
              <a:t>Aws</a:t>
            </a:r>
            <a:r>
              <a:rPr lang="en-US" sz="1600" dirty="0" smtClean="0"/>
              <a:t> </a:t>
            </a:r>
            <a:r>
              <a:rPr lang="en-US" sz="1600" dirty="0" err="1" smtClean="0"/>
              <a:t>Albarghouthi</a:t>
            </a:r>
            <a:r>
              <a:rPr lang="en-US" sz="1600" dirty="0" smtClean="0"/>
              <a:t>, </a:t>
            </a:r>
            <a:r>
              <a:rPr lang="en-US" sz="1600" dirty="0" smtClean="0"/>
              <a:t>Zak Kincaid, Yi </a:t>
            </a:r>
            <a:r>
              <a:rPr lang="en-US" sz="1600" dirty="0" smtClean="0"/>
              <a:t>Li, and Marsha </a:t>
            </a:r>
            <a:r>
              <a:rPr lang="en-US" sz="1600" dirty="0" err="1" smtClean="0"/>
              <a:t>Chechik</a:t>
            </a:r>
            <a:r>
              <a:rPr lang="en-US" sz="1600" dirty="0" smtClean="0"/>
              <a:t>)</a:t>
            </a:r>
            <a:endParaRPr lang="en-US" dirty="0" smtClean="0"/>
          </a:p>
          <a:p>
            <a:pPr lvl="1"/>
            <a:r>
              <a:rPr lang="en-US" dirty="0" smtClean="0"/>
              <a:t>An abstract domain based on SMT-</a:t>
            </a:r>
            <a:r>
              <a:rPr lang="en-US" dirty="0" smtClean="0"/>
              <a:t>formulas</a:t>
            </a:r>
            <a:endParaRPr lang="en-US" dirty="0" smtClean="0"/>
          </a:p>
          <a:p>
            <a:pPr lvl="1"/>
            <a:endParaRPr lang="en-US" dirty="0" smtClean="0"/>
          </a:p>
          <a:p>
            <a:r>
              <a:rPr lang="en-US" dirty="0" smtClean="0"/>
              <a:t>DAG Interpolation via/for Non-Recursive Horn Clause Solving</a:t>
            </a:r>
          </a:p>
          <a:p>
            <a:pPr lvl="1"/>
            <a:r>
              <a:rPr lang="en-US" dirty="0" smtClean="0"/>
              <a:t>DAG Interpolation is an instance of Horn Clause </a:t>
            </a:r>
            <a:r>
              <a:rPr lang="en-US" dirty="0" err="1" smtClean="0"/>
              <a:t>Satisfiability</a:t>
            </a:r>
            <a:r>
              <a:rPr lang="en-US" dirty="0" smtClean="0"/>
              <a:t> Problem</a:t>
            </a:r>
          </a:p>
          <a:p>
            <a:pPr lvl="1"/>
            <a:r>
              <a:rPr lang="en-US" dirty="0" smtClean="0"/>
              <a:t>New interpolation-only-based solution</a:t>
            </a:r>
          </a:p>
          <a:p>
            <a:pPr lvl="1"/>
            <a:r>
              <a:rPr lang="en-US" dirty="0" smtClean="0"/>
              <a:t>Combining DAG-Interpolation and other Horn Clause solving methods</a:t>
            </a:r>
          </a:p>
          <a:p>
            <a:endParaRPr lang="en-US" dirty="0" smtClean="0"/>
          </a:p>
          <a:p>
            <a:r>
              <a:rPr lang="en-US" dirty="0" smtClean="0"/>
              <a:t>Tighter integration of existing engines and passes</a:t>
            </a:r>
          </a:p>
          <a:p>
            <a:pPr lvl="1">
              <a:buFont typeface="Arial" pitchFamily="34" charset="0"/>
              <a:buChar char="•"/>
            </a:pPr>
            <a:r>
              <a:rPr lang="en-US" dirty="0" smtClean="0"/>
              <a:t>our current solution is “embarrassingly parallel”</a:t>
            </a:r>
          </a:p>
          <a:p>
            <a:pPr lvl="1">
              <a:buFont typeface="Arial" pitchFamily="34" charset="0"/>
              <a:buChar char="•"/>
            </a:pPr>
            <a:r>
              <a:rPr lang="en-US" dirty="0" smtClean="0"/>
              <a:t>there are many other strategies with better defined communication between components and “failed” attempts</a:t>
            </a:r>
          </a:p>
          <a:p>
            <a:pPr lvl="1">
              <a:buFont typeface="Arial" pitchFamily="34" charset="0"/>
              <a:buChar char="•"/>
            </a:pPr>
            <a:endParaRPr lang="en-US" dirty="0" smtClean="0"/>
          </a:p>
          <a:p>
            <a:r>
              <a:rPr lang="en-US" dirty="0" smtClean="0"/>
              <a:t>Spacer (w/ </a:t>
            </a:r>
            <a:r>
              <a:rPr lang="en-US" dirty="0" err="1" smtClean="0"/>
              <a:t>Anvesh</a:t>
            </a:r>
            <a:r>
              <a:rPr lang="en-US" dirty="0" smtClean="0"/>
              <a:t> </a:t>
            </a:r>
            <a:r>
              <a:rPr lang="en-US" dirty="0" err="1" smtClean="0"/>
              <a:t>Komuravelli</a:t>
            </a:r>
            <a:r>
              <a:rPr lang="en-US" dirty="0" smtClean="0"/>
              <a:t>, </a:t>
            </a:r>
            <a:r>
              <a:rPr lang="en-US" dirty="0" err="1" smtClean="0"/>
              <a:t>Sagar</a:t>
            </a:r>
            <a:r>
              <a:rPr lang="en-US" dirty="0" smtClean="0"/>
              <a:t> </a:t>
            </a:r>
            <a:r>
              <a:rPr lang="en-US" dirty="0" err="1" smtClean="0"/>
              <a:t>Chaki</a:t>
            </a:r>
            <a:r>
              <a:rPr lang="en-US" dirty="0" smtClean="0"/>
              <a:t>, and Ed Clarke)</a:t>
            </a: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Symba</a:t>
            </a:r>
            <a:r>
              <a:rPr lang="en-US" dirty="0" smtClean="0"/>
              <a:t>: Symbolic Abstraction w/ SMT</a:t>
            </a:r>
            <a:endParaRPr lang="en-US" dirty="0"/>
          </a:p>
        </p:txBody>
      </p:sp>
      <p:sp>
        <p:nvSpPr>
          <p:cNvPr id="5" name="Content Placeholder 4"/>
          <p:cNvSpPr>
            <a:spLocks noGrp="1"/>
          </p:cNvSpPr>
          <p:nvPr>
            <p:ph idx="1"/>
          </p:nvPr>
        </p:nvSpPr>
        <p:spPr/>
        <p:txBody>
          <a:bodyPr/>
          <a:lstStyle/>
          <a:p>
            <a:pPr indent="-169863"/>
            <a:r>
              <a:rPr lang="en-US" dirty="0" err="1" smtClean="0"/>
              <a:t>Vinta</a:t>
            </a:r>
            <a:r>
              <a:rPr lang="en-US" dirty="0" smtClean="0"/>
              <a:t> requires an abstraction function</a:t>
            </a:r>
          </a:p>
          <a:p>
            <a:pPr lvl="1"/>
            <a:r>
              <a:rPr lang="en-US" dirty="0" smtClean="0">
                <a:latin typeface="cmmi10"/>
                <a:ea typeface="cmmi10"/>
                <a:cs typeface="cmmi10"/>
              </a:rPr>
              <a:t>®</a:t>
            </a:r>
            <a:r>
              <a:rPr lang="en-US" dirty="0" smtClean="0"/>
              <a:t> : SMT(LA) </a:t>
            </a:r>
            <a:r>
              <a:rPr lang="en-US" dirty="0" smtClean="0">
                <a:latin typeface="Symbol"/>
                <a:sym typeface="Symbol"/>
              </a:rPr>
              <a:t></a:t>
            </a:r>
            <a:r>
              <a:rPr lang="en-US" dirty="0" smtClean="0"/>
              <a:t> </a:t>
            </a:r>
            <a:r>
              <a:rPr lang="en-US" dirty="0" err="1" smtClean="0"/>
              <a:t>AbstractDomain</a:t>
            </a:r>
            <a:endParaRPr lang="en-US" dirty="0" smtClean="0"/>
          </a:p>
          <a:p>
            <a:pPr lvl="1"/>
            <a:r>
              <a:rPr lang="en-US" dirty="0" smtClean="0"/>
              <a:t>implementing </a:t>
            </a:r>
            <a:r>
              <a:rPr lang="en-US" dirty="0" smtClean="0">
                <a:latin typeface="cmmi10"/>
                <a:ea typeface="cmmi10"/>
                <a:cs typeface="cmmi10"/>
              </a:rPr>
              <a:t>®</a:t>
            </a:r>
            <a:r>
              <a:rPr lang="en-US" dirty="0" smtClean="0"/>
              <a:t> is a difficult optimization problem!</a:t>
            </a:r>
          </a:p>
          <a:p>
            <a:pPr lvl="1"/>
            <a:endParaRPr lang="en-US" dirty="0" smtClean="0"/>
          </a:p>
          <a:p>
            <a:r>
              <a:rPr lang="en-US" dirty="0" smtClean="0"/>
              <a:t>Formally</a:t>
            </a:r>
          </a:p>
          <a:p>
            <a:pPr lvl="1"/>
            <a:r>
              <a:rPr lang="en-US" dirty="0" smtClean="0"/>
              <a:t>Given a QFLA formula </a:t>
            </a:r>
            <a:r>
              <a:rPr lang="en-US" dirty="0" smtClean="0">
                <a:latin typeface="Symbol"/>
                <a:sym typeface="Symbol"/>
              </a:rPr>
              <a:t></a:t>
            </a:r>
            <a:r>
              <a:rPr lang="en-US" dirty="0" smtClean="0"/>
              <a:t> and a set of terms </a:t>
            </a:r>
            <a:r>
              <a:rPr lang="en-US" dirty="0" smtClean="0">
                <a:latin typeface="Arial"/>
              </a:rPr>
              <a:t>t</a:t>
            </a:r>
            <a:r>
              <a:rPr lang="en-US" baseline="-25000" dirty="0" smtClean="0">
                <a:latin typeface="Arial"/>
              </a:rPr>
              <a:t>1</a:t>
            </a:r>
            <a:r>
              <a:rPr lang="en-US" dirty="0" smtClean="0"/>
              <a:t>, …, </a:t>
            </a:r>
            <a:r>
              <a:rPr lang="en-US" dirty="0" err="1" smtClean="0">
                <a:latin typeface="Arial"/>
              </a:rPr>
              <a:t>t</a:t>
            </a:r>
            <a:r>
              <a:rPr lang="en-US" baseline="-25000" dirty="0" err="1" smtClean="0">
                <a:latin typeface="Arial"/>
              </a:rPr>
              <a:t>k</a:t>
            </a:r>
            <a:endParaRPr lang="en-US" baseline="-25000" dirty="0" smtClean="0">
              <a:latin typeface="Arial"/>
            </a:endParaRPr>
          </a:p>
          <a:p>
            <a:pPr lvl="1"/>
            <a:r>
              <a:rPr lang="en-US" dirty="0" smtClean="0">
                <a:latin typeface="Arial"/>
              </a:rPr>
              <a:t>Find smallest {min</a:t>
            </a:r>
            <a:r>
              <a:rPr lang="en-US" baseline="-25000" dirty="0" smtClean="0">
                <a:latin typeface="Arial"/>
              </a:rPr>
              <a:t>i</a:t>
            </a:r>
            <a:r>
              <a:rPr lang="en-US" dirty="0" smtClean="0">
                <a:latin typeface="Arial"/>
              </a:rPr>
              <a:t>, max</a:t>
            </a:r>
            <a:r>
              <a:rPr lang="en-US" baseline="-25000" dirty="0" smtClean="0">
                <a:latin typeface="Arial"/>
              </a:rPr>
              <a:t>i</a:t>
            </a:r>
            <a:r>
              <a:rPr lang="en-US" dirty="0" smtClean="0">
                <a:latin typeface="Arial"/>
              </a:rPr>
              <a:t>} </a:t>
            </a:r>
            <a:r>
              <a:rPr lang="en-US" dirty="0" smtClean="0">
                <a:latin typeface="cmsy10"/>
                <a:ea typeface="cmsy10"/>
                <a:cs typeface="cmsy10"/>
              </a:rPr>
              <a:t>µ</a:t>
            </a:r>
            <a:r>
              <a:rPr lang="en-US" dirty="0" smtClean="0">
                <a:latin typeface="Arial"/>
              </a:rPr>
              <a:t> </a:t>
            </a:r>
            <a:r>
              <a:rPr lang="en-US" dirty="0" smtClean="0">
                <a:latin typeface="msbm10"/>
                <a:ea typeface="msbm10"/>
                <a:cs typeface="msbm10"/>
              </a:rPr>
              <a:t>R </a:t>
            </a:r>
            <a:r>
              <a:rPr lang="en-US" dirty="0" err="1" smtClean="0">
                <a:latin typeface="Arial"/>
                <a:ea typeface="msbm10"/>
                <a:cs typeface="msbm10"/>
              </a:rPr>
              <a:t>s.t.</a:t>
            </a:r>
            <a:r>
              <a:rPr lang="en-US" dirty="0" smtClean="0">
                <a:latin typeface="Arial"/>
                <a:ea typeface="msbm10"/>
                <a:cs typeface="msbm10"/>
              </a:rPr>
              <a:t> </a:t>
            </a:r>
            <a:r>
              <a:rPr lang="en-US" dirty="0" smtClean="0">
                <a:latin typeface="Symbol"/>
                <a:ea typeface="msbm10"/>
                <a:cs typeface="msbm10"/>
                <a:sym typeface="Symbol"/>
              </a:rPr>
              <a:t></a:t>
            </a:r>
            <a:r>
              <a:rPr lang="en-US" dirty="0" smtClean="0">
                <a:latin typeface="Arial"/>
                <a:ea typeface="msbm10"/>
                <a:cs typeface="msbm10"/>
              </a:rPr>
              <a:t> </a:t>
            </a:r>
            <a:r>
              <a:rPr lang="en-US" dirty="0" smtClean="0">
                <a:latin typeface="cmsy10"/>
                <a:ea typeface="cmsy10"/>
                <a:cs typeface="cmsy10"/>
              </a:rPr>
              <a:t>)</a:t>
            </a:r>
            <a:r>
              <a:rPr lang="en-US" dirty="0" smtClean="0">
                <a:latin typeface="Arial"/>
                <a:ea typeface="msbm10"/>
                <a:cs typeface="msbm10"/>
              </a:rPr>
              <a:t> </a:t>
            </a:r>
            <a:r>
              <a:rPr lang="en-US" dirty="0" err="1" smtClean="0">
                <a:latin typeface="cmsy10"/>
                <a:ea typeface="cmsy10"/>
                <a:cs typeface="cmsy10"/>
              </a:rPr>
              <a:t>Æ</a:t>
            </a:r>
            <a:r>
              <a:rPr lang="en-US" baseline="-25000" dirty="0" err="1" smtClean="0">
                <a:latin typeface="Arial"/>
                <a:ea typeface="cmsy10"/>
                <a:cs typeface="cmsy10"/>
              </a:rPr>
              <a:t>i</a:t>
            </a:r>
            <a:r>
              <a:rPr lang="en-US" dirty="0" smtClean="0">
                <a:latin typeface="Arial"/>
                <a:ea typeface="msbm10"/>
                <a:cs typeface="msbm10"/>
              </a:rPr>
              <a:t> min</a:t>
            </a:r>
            <a:r>
              <a:rPr lang="en-US" baseline="-25000" dirty="0" smtClean="0">
                <a:latin typeface="Arial"/>
                <a:ea typeface="msbm10"/>
                <a:cs typeface="msbm10"/>
              </a:rPr>
              <a:t>i</a:t>
            </a:r>
            <a:r>
              <a:rPr lang="en-US" dirty="0" smtClean="0">
                <a:latin typeface="Arial"/>
                <a:ea typeface="msbm10"/>
                <a:cs typeface="msbm10"/>
              </a:rPr>
              <a:t> </a:t>
            </a:r>
            <a:r>
              <a:rPr lang="en-US" dirty="0" smtClean="0">
                <a:latin typeface="cmsy10"/>
                <a:ea typeface="cmsy10"/>
                <a:cs typeface="cmsy10"/>
              </a:rPr>
              <a:t>·</a:t>
            </a:r>
            <a:r>
              <a:rPr lang="en-US" dirty="0" smtClean="0">
                <a:latin typeface="Arial"/>
                <a:ea typeface="msbm10"/>
                <a:cs typeface="msbm10"/>
              </a:rPr>
              <a:t> </a:t>
            </a:r>
            <a:r>
              <a:rPr lang="en-US" dirty="0" err="1" smtClean="0">
                <a:latin typeface="Arial"/>
                <a:ea typeface="msbm10"/>
                <a:cs typeface="msbm10"/>
              </a:rPr>
              <a:t>t</a:t>
            </a:r>
            <a:r>
              <a:rPr lang="en-US" baseline="-25000" dirty="0" err="1" smtClean="0">
                <a:latin typeface="Arial"/>
                <a:ea typeface="msbm10"/>
                <a:cs typeface="msbm10"/>
              </a:rPr>
              <a:t>i</a:t>
            </a:r>
            <a:r>
              <a:rPr lang="en-US" dirty="0" smtClean="0">
                <a:latin typeface="Arial"/>
                <a:ea typeface="msbm10"/>
                <a:cs typeface="msbm10"/>
              </a:rPr>
              <a:t> </a:t>
            </a:r>
            <a:r>
              <a:rPr lang="en-US" dirty="0" smtClean="0">
                <a:latin typeface="cmsy10"/>
                <a:ea typeface="cmsy10"/>
                <a:cs typeface="cmsy10"/>
              </a:rPr>
              <a:t>·</a:t>
            </a:r>
            <a:r>
              <a:rPr lang="en-US" dirty="0" smtClean="0">
                <a:latin typeface="Arial"/>
                <a:ea typeface="msbm10"/>
                <a:cs typeface="msbm10"/>
              </a:rPr>
              <a:t> max</a:t>
            </a:r>
            <a:r>
              <a:rPr lang="en-US" baseline="-25000" dirty="0" smtClean="0">
                <a:latin typeface="Arial"/>
                <a:ea typeface="msbm10"/>
                <a:cs typeface="msbm10"/>
              </a:rPr>
              <a:t>i</a:t>
            </a:r>
          </a:p>
          <a:p>
            <a:pPr lvl="1"/>
            <a:r>
              <a:rPr lang="en-US" dirty="0" smtClean="0">
                <a:latin typeface="Arial"/>
                <a:ea typeface="msbm10"/>
                <a:cs typeface="msbm10"/>
              </a:rPr>
              <a:t>Without loss of generality, assume </a:t>
            </a:r>
            <a:r>
              <a:rPr lang="en-US" dirty="0" err="1" smtClean="0">
                <a:latin typeface="Arial"/>
                <a:ea typeface="msbm10"/>
                <a:cs typeface="msbm10"/>
              </a:rPr>
              <a:t>t</a:t>
            </a:r>
            <a:r>
              <a:rPr lang="en-US" baseline="-25000" dirty="0" err="1" smtClean="0">
                <a:latin typeface="Arial"/>
                <a:ea typeface="msbm10"/>
                <a:cs typeface="msbm10"/>
              </a:rPr>
              <a:t>i</a:t>
            </a:r>
            <a:r>
              <a:rPr lang="en-US" dirty="0" smtClean="0">
                <a:latin typeface="Arial"/>
                <a:ea typeface="msbm10"/>
                <a:cs typeface="msbm10"/>
              </a:rPr>
              <a:t> contains only a single variable</a:t>
            </a:r>
          </a:p>
          <a:p>
            <a:endParaRPr lang="en-US" dirty="0" smtClean="0">
              <a:latin typeface="Arial"/>
              <a:ea typeface="msbm10"/>
              <a:cs typeface="msbm10"/>
            </a:endParaRPr>
          </a:p>
          <a:p>
            <a:r>
              <a:rPr lang="en-US" dirty="0" smtClean="0">
                <a:latin typeface="Arial"/>
                <a:ea typeface="msbm10"/>
                <a:cs typeface="msbm10"/>
              </a:rPr>
              <a:t>Naïve solution</a:t>
            </a:r>
          </a:p>
          <a:p>
            <a:pPr lvl="1"/>
            <a:r>
              <a:rPr lang="en-US" dirty="0" smtClean="0">
                <a:latin typeface="Arial"/>
              </a:rPr>
              <a:t>Convert </a:t>
            </a:r>
            <a:r>
              <a:rPr lang="en-US" dirty="0" smtClean="0">
                <a:latin typeface="Symbol"/>
                <a:sym typeface="Symbol"/>
              </a:rPr>
              <a:t></a:t>
            </a:r>
            <a:r>
              <a:rPr lang="en-US" dirty="0" smtClean="0">
                <a:latin typeface="Arial"/>
              </a:rPr>
              <a:t> to DNF</a:t>
            </a:r>
          </a:p>
          <a:p>
            <a:pPr lvl="1"/>
            <a:r>
              <a:rPr lang="en-US" dirty="0" smtClean="0">
                <a:latin typeface="Arial"/>
              </a:rPr>
              <a:t>Optimize each </a:t>
            </a:r>
            <a:r>
              <a:rPr lang="en-US" dirty="0" err="1" smtClean="0">
                <a:latin typeface="Arial"/>
              </a:rPr>
              <a:t>disjunct</a:t>
            </a:r>
            <a:r>
              <a:rPr lang="en-US" dirty="0" smtClean="0">
                <a:latin typeface="Arial"/>
              </a:rPr>
              <a:t> (e.g., using Simplex or Fourier-</a:t>
            </a:r>
            <a:r>
              <a:rPr lang="en-US" dirty="0" err="1" smtClean="0">
                <a:latin typeface="Arial"/>
              </a:rPr>
              <a:t>Motzkin</a:t>
            </a:r>
            <a:r>
              <a:rPr lang="en-US" dirty="0" smtClean="0">
                <a:latin typeface="Arial"/>
              </a:rPr>
              <a:t>)</a:t>
            </a:r>
          </a:p>
          <a:p>
            <a:pPr lvl="1"/>
            <a:r>
              <a:rPr lang="en-US" dirty="0" smtClean="0">
                <a:latin typeface="Arial"/>
              </a:rPr>
              <a:t>Does not scale (even with lazy conversion to DNF)</a:t>
            </a:r>
            <a:endParaRPr lang="en-US" dirty="0">
              <a:latin typeface="Arial"/>
            </a:endParaRPr>
          </a:p>
        </p:txBody>
      </p:sp>
    </p:spTree>
    <p:extLst>
      <p:ext uri="{BB962C8B-B14F-4D97-AF65-F5344CB8AC3E}">
        <p14:creationId xmlns:p14="http://schemas.microsoft.com/office/powerpoint/2010/main" val="160221064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bwMode="auto">
          <a:xfrm>
            <a:off x="2362200" y="2819400"/>
            <a:ext cx="4419600" cy="1219200"/>
          </a:xfrm>
          <a:prstGeom prst="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sp>
        <p:nvSpPr>
          <p:cNvPr id="2" name="Title 1"/>
          <p:cNvSpPr>
            <a:spLocks noGrp="1"/>
          </p:cNvSpPr>
          <p:nvPr>
            <p:ph type="title"/>
          </p:nvPr>
        </p:nvSpPr>
        <p:spPr>
          <a:xfrm>
            <a:off x="533400" y="422275"/>
            <a:ext cx="8153400" cy="394980"/>
          </a:xfrm>
        </p:spPr>
        <p:txBody>
          <a:bodyPr/>
          <a:lstStyle/>
          <a:p>
            <a:r>
              <a:rPr lang="en-US" dirty="0" err="1" smtClean="0"/>
              <a:t>Symba</a:t>
            </a:r>
            <a:r>
              <a:rPr lang="en-US" dirty="0" smtClean="0"/>
              <a:t> in a nutshell</a:t>
            </a:r>
            <a:endParaRPr lang="en-US" dirty="0"/>
          </a:p>
        </p:txBody>
      </p:sp>
      <p:sp>
        <p:nvSpPr>
          <p:cNvPr id="3" name="Content Placeholder 2"/>
          <p:cNvSpPr>
            <a:spLocks noGrp="1"/>
          </p:cNvSpPr>
          <p:nvPr>
            <p:ph idx="1"/>
          </p:nvPr>
        </p:nvSpPr>
        <p:spPr>
          <a:xfrm>
            <a:off x="533400" y="1295400"/>
            <a:ext cx="8153400" cy="762000"/>
          </a:xfrm>
        </p:spPr>
        <p:txBody>
          <a:bodyPr/>
          <a:lstStyle/>
          <a:p>
            <a:pPr marL="457200" indent="-457200">
              <a:buFont typeface="+mj-lt"/>
              <a:buAutoNum type="arabicPeriod"/>
            </a:pPr>
            <a:r>
              <a:rPr lang="en-US" dirty="0" smtClean="0"/>
              <a:t>Successively under-approximate </a:t>
            </a:r>
            <a:r>
              <a:rPr lang="en-US" dirty="0" smtClean="0">
                <a:latin typeface="Symbol"/>
                <a:sym typeface="Symbol"/>
              </a:rPr>
              <a:t></a:t>
            </a:r>
            <a:r>
              <a:rPr lang="en-US" dirty="0" smtClean="0"/>
              <a:t> by enumerating models</a:t>
            </a:r>
          </a:p>
          <a:p>
            <a:pPr marL="457200" indent="-457200">
              <a:buFont typeface="+mj-lt"/>
              <a:buAutoNum type="arabicPeriod"/>
            </a:pPr>
            <a:r>
              <a:rPr lang="en-US" dirty="0" smtClean="0"/>
              <a:t>Opportunistically check whether a term is unbounded</a:t>
            </a:r>
            <a:endParaRPr lang="en-US" dirty="0"/>
          </a:p>
        </p:txBody>
      </p:sp>
      <p:pic>
        <p:nvPicPr>
          <p:cNvPr id="5" name="Picture 4"/>
          <p:cNvPicPr>
            <a:picLocks noChangeAspect="1"/>
          </p:cNvPicPr>
          <p:nvPr/>
        </p:nvPicPr>
        <p:blipFill>
          <a:blip r:embed="rId2"/>
          <a:stretch>
            <a:fillRect/>
          </a:stretch>
        </p:blipFill>
        <p:spPr>
          <a:xfrm>
            <a:off x="1447800" y="2209800"/>
            <a:ext cx="5334000" cy="2672219"/>
          </a:xfrm>
          <a:prstGeom prst="rect">
            <a:avLst/>
          </a:prstGeom>
          <a:effectLst>
            <a:outerShdw blurRad="50800" dist="38100" dir="2700000" algn="tl" rotWithShape="0">
              <a:prstClr val="black">
                <a:alpha val="40000"/>
              </a:prstClr>
            </a:outerShdw>
          </a:effectLst>
        </p:spPr>
      </p:pic>
      <p:sp>
        <p:nvSpPr>
          <p:cNvPr id="6" name="Oval 5"/>
          <p:cNvSpPr/>
          <p:nvPr/>
        </p:nvSpPr>
        <p:spPr bwMode="auto">
          <a:xfrm>
            <a:off x="2667000" y="3657600"/>
            <a:ext cx="76200" cy="76200"/>
          </a:xfrm>
          <a:prstGeom prst="ellips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sp>
        <p:nvSpPr>
          <p:cNvPr id="7" name="Oval 6"/>
          <p:cNvSpPr/>
          <p:nvPr/>
        </p:nvSpPr>
        <p:spPr bwMode="auto">
          <a:xfrm>
            <a:off x="2895600" y="3962400"/>
            <a:ext cx="76200" cy="76200"/>
          </a:xfrm>
          <a:prstGeom prst="ellips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sp>
        <p:nvSpPr>
          <p:cNvPr id="8" name="Oval 7"/>
          <p:cNvSpPr/>
          <p:nvPr/>
        </p:nvSpPr>
        <p:spPr bwMode="auto">
          <a:xfrm>
            <a:off x="3505200" y="3962400"/>
            <a:ext cx="76200" cy="76200"/>
          </a:xfrm>
          <a:prstGeom prst="ellips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sp>
        <p:nvSpPr>
          <p:cNvPr id="9" name="Oval 8"/>
          <p:cNvSpPr/>
          <p:nvPr/>
        </p:nvSpPr>
        <p:spPr bwMode="auto">
          <a:xfrm>
            <a:off x="4267200" y="3962400"/>
            <a:ext cx="76200" cy="76200"/>
          </a:xfrm>
          <a:prstGeom prst="ellips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sp>
        <p:nvSpPr>
          <p:cNvPr id="10" name="Oval 9"/>
          <p:cNvSpPr/>
          <p:nvPr/>
        </p:nvSpPr>
        <p:spPr bwMode="auto">
          <a:xfrm>
            <a:off x="4800600" y="3962400"/>
            <a:ext cx="76200" cy="76200"/>
          </a:xfrm>
          <a:prstGeom prst="ellips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cxnSp>
        <p:nvCxnSpPr>
          <p:cNvPr id="12" name="Straight Arrow Connector 11"/>
          <p:cNvCxnSpPr>
            <a:stCxn id="10" idx="6"/>
          </p:cNvCxnSpPr>
          <p:nvPr/>
        </p:nvCxnSpPr>
        <p:spPr bwMode="auto">
          <a:xfrm flipV="1">
            <a:off x="4876800" y="3998492"/>
            <a:ext cx="1582103" cy="2008"/>
          </a:xfrm>
          <a:prstGeom prst="straightConnector1">
            <a:avLst/>
          </a:prstGeom>
          <a:ln>
            <a:headEnd type="none" w="med" len="med"/>
            <a:tailEnd type="arrow"/>
          </a:ln>
        </p:spPr>
        <p:style>
          <a:lnRef idx="2">
            <a:schemeClr val="accent1"/>
          </a:lnRef>
          <a:fillRef idx="0">
            <a:schemeClr val="accent1"/>
          </a:fillRef>
          <a:effectRef idx="1">
            <a:schemeClr val="accent1"/>
          </a:effectRef>
          <a:fontRef idx="minor">
            <a:schemeClr val="tx1"/>
          </a:fontRef>
        </p:style>
      </p:cxnSp>
      <p:sp>
        <p:nvSpPr>
          <p:cNvPr id="16" name="Oval 15"/>
          <p:cNvSpPr/>
          <p:nvPr/>
        </p:nvSpPr>
        <p:spPr bwMode="auto">
          <a:xfrm>
            <a:off x="2362200" y="3962400"/>
            <a:ext cx="76200" cy="76200"/>
          </a:xfrm>
          <a:prstGeom prst="ellips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sp>
        <p:nvSpPr>
          <p:cNvPr id="17" name="Oval 16"/>
          <p:cNvSpPr/>
          <p:nvPr/>
        </p:nvSpPr>
        <p:spPr bwMode="auto">
          <a:xfrm>
            <a:off x="2362200" y="2819400"/>
            <a:ext cx="76200" cy="76200"/>
          </a:xfrm>
          <a:prstGeom prst="ellipse">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sp>
        <p:nvSpPr>
          <p:cNvPr id="19" name="TextBox 18"/>
          <p:cNvSpPr txBox="1"/>
          <p:nvPr/>
        </p:nvSpPr>
        <p:spPr>
          <a:xfrm>
            <a:off x="685800" y="5105400"/>
            <a:ext cx="8109912" cy="830997"/>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sz="1600" dirty="0" smtClean="0"/>
              <a:t>x is unbounded in </a:t>
            </a:r>
            <a:r>
              <a:rPr lang="en-US" sz="1600" dirty="0" smtClean="0">
                <a:latin typeface="Symbol"/>
                <a:sym typeface="Symbol"/>
              </a:rPr>
              <a:t></a:t>
            </a:r>
            <a:r>
              <a:rPr lang="en-US" sz="1600" dirty="0" smtClean="0"/>
              <a:t> </a:t>
            </a:r>
            <a:r>
              <a:rPr lang="en-US" sz="1600" dirty="0" err="1" smtClean="0"/>
              <a:t>iff</a:t>
            </a:r>
            <a:r>
              <a:rPr lang="en-US" sz="1600" dirty="0" smtClean="0"/>
              <a:t> exists </a:t>
            </a:r>
            <a:r>
              <a:rPr lang="en-US" sz="1600" dirty="0" smtClean="0">
                <a:latin typeface="Arial"/>
              </a:rPr>
              <a:t>p</a:t>
            </a:r>
            <a:r>
              <a:rPr lang="en-US" sz="1600" baseline="-25000" dirty="0" smtClean="0">
                <a:latin typeface="Arial"/>
              </a:rPr>
              <a:t>1</a:t>
            </a:r>
            <a:r>
              <a:rPr lang="en-US" sz="1600" dirty="0" smtClean="0"/>
              <a:t>, </a:t>
            </a:r>
            <a:r>
              <a:rPr lang="en-US" sz="1600" dirty="0" smtClean="0">
                <a:latin typeface="Arial"/>
              </a:rPr>
              <a:t>p</a:t>
            </a:r>
            <a:r>
              <a:rPr lang="en-US" sz="1600" baseline="-25000" dirty="0" smtClean="0">
                <a:latin typeface="Arial"/>
              </a:rPr>
              <a:t>2</a:t>
            </a:r>
            <a:r>
              <a:rPr lang="en-US" sz="1600" dirty="0" smtClean="0"/>
              <a:t> </a:t>
            </a:r>
            <a:r>
              <a:rPr lang="en-US" sz="1600" dirty="0" smtClean="0">
                <a:latin typeface="msam10"/>
                <a:ea typeface="msam10"/>
                <a:cs typeface="msam10"/>
              </a:rPr>
              <a:t>²</a:t>
            </a:r>
            <a:r>
              <a:rPr lang="en-US" sz="1600" dirty="0" smtClean="0"/>
              <a:t> </a:t>
            </a:r>
            <a:r>
              <a:rPr lang="en-US" sz="1600" dirty="0" smtClean="0">
                <a:latin typeface="Symbol"/>
                <a:sym typeface="Symbol"/>
              </a:rPr>
              <a:t></a:t>
            </a:r>
            <a:r>
              <a:rPr lang="en-US" sz="1600" dirty="0" smtClean="0"/>
              <a:t> </a:t>
            </a:r>
            <a:r>
              <a:rPr lang="en-US" sz="1600" dirty="0" err="1" smtClean="0"/>
              <a:t>s.t.</a:t>
            </a:r>
            <a:endParaRPr lang="en-US" sz="1600" dirty="0" smtClean="0"/>
          </a:p>
          <a:p>
            <a:pPr marL="742950" lvl="1" indent="-285750">
              <a:buFont typeface="Arial"/>
              <a:buChar char="•"/>
            </a:pPr>
            <a:r>
              <a:rPr lang="en-US" sz="1600" dirty="0" smtClean="0">
                <a:latin typeface="Arial"/>
              </a:rPr>
              <a:t>p</a:t>
            </a:r>
            <a:r>
              <a:rPr lang="en-US" sz="1600" baseline="-25000" dirty="0" smtClean="0">
                <a:latin typeface="Arial"/>
              </a:rPr>
              <a:t>1</a:t>
            </a:r>
            <a:r>
              <a:rPr lang="en-US" sz="1600" dirty="0" smtClean="0"/>
              <a:t>(x) &lt; </a:t>
            </a:r>
            <a:r>
              <a:rPr lang="en-US" sz="1600" dirty="0" smtClean="0">
                <a:latin typeface="Arial"/>
              </a:rPr>
              <a:t>p</a:t>
            </a:r>
            <a:r>
              <a:rPr lang="en-US" sz="1600" baseline="-25000" dirty="0" smtClean="0">
                <a:latin typeface="Arial"/>
              </a:rPr>
              <a:t>2</a:t>
            </a:r>
            <a:r>
              <a:rPr lang="en-US" sz="1600" dirty="0" smtClean="0"/>
              <a:t> (x), </a:t>
            </a:r>
            <a:r>
              <a:rPr lang="en-US" sz="1600" dirty="0" smtClean="0">
                <a:latin typeface="Arial"/>
              </a:rPr>
              <a:t>p</a:t>
            </a:r>
            <a:r>
              <a:rPr lang="en-US" sz="1600" baseline="-25000" dirty="0" smtClean="0">
                <a:latin typeface="Arial"/>
              </a:rPr>
              <a:t>1</a:t>
            </a:r>
            <a:r>
              <a:rPr lang="en-US" sz="1600" dirty="0" smtClean="0"/>
              <a:t> and </a:t>
            </a:r>
            <a:r>
              <a:rPr lang="en-US" sz="1600" dirty="0" smtClean="0">
                <a:latin typeface="Arial"/>
              </a:rPr>
              <a:t>p</a:t>
            </a:r>
            <a:r>
              <a:rPr lang="en-US" sz="1600" baseline="-25000" dirty="0" smtClean="0">
                <a:latin typeface="Arial"/>
              </a:rPr>
              <a:t>2</a:t>
            </a:r>
            <a:r>
              <a:rPr lang="en-US" sz="1600" dirty="0" smtClean="0"/>
              <a:t> are on the same hyper-planes of </a:t>
            </a:r>
            <a:r>
              <a:rPr lang="en-US" sz="1600" dirty="0" smtClean="0">
                <a:latin typeface="Symbol"/>
                <a:sym typeface="Symbol"/>
              </a:rPr>
              <a:t></a:t>
            </a:r>
            <a:endParaRPr lang="en-US" sz="1600" dirty="0" smtClean="0">
              <a:latin typeface="Symbol"/>
            </a:endParaRPr>
          </a:p>
          <a:p>
            <a:pPr marL="742950" lvl="1" indent="-285750">
              <a:buFont typeface="Arial"/>
              <a:buChar char="•"/>
            </a:pPr>
            <a:r>
              <a:rPr lang="en-US" sz="1600" dirty="0" smtClean="0"/>
              <a:t>Not exists </a:t>
            </a:r>
            <a:r>
              <a:rPr lang="en-US" sz="1600" dirty="0" smtClean="0">
                <a:latin typeface="Arial"/>
              </a:rPr>
              <a:t>p</a:t>
            </a:r>
            <a:r>
              <a:rPr lang="en-US" sz="1600" baseline="-25000" dirty="0" smtClean="0">
                <a:latin typeface="Arial"/>
              </a:rPr>
              <a:t>3</a:t>
            </a:r>
            <a:r>
              <a:rPr lang="en-US" sz="1600" dirty="0" smtClean="0"/>
              <a:t>, </a:t>
            </a:r>
            <a:r>
              <a:rPr lang="en-US" sz="1600" dirty="0" err="1" smtClean="0"/>
              <a:t>s.t.</a:t>
            </a:r>
            <a:r>
              <a:rPr lang="en-US" sz="1600" dirty="0" smtClean="0"/>
              <a:t>, </a:t>
            </a:r>
            <a:r>
              <a:rPr lang="en-US" sz="1600" dirty="0" smtClean="0">
                <a:latin typeface="Arial"/>
              </a:rPr>
              <a:t>p</a:t>
            </a:r>
            <a:r>
              <a:rPr lang="en-US" sz="1600" baseline="-25000" dirty="0" smtClean="0">
                <a:latin typeface="Arial"/>
              </a:rPr>
              <a:t>2</a:t>
            </a:r>
            <a:r>
              <a:rPr lang="en-US" sz="1600" dirty="0" smtClean="0"/>
              <a:t>(x) </a:t>
            </a:r>
            <a:r>
              <a:rPr lang="en-US" sz="1600" dirty="0" smtClean="0">
                <a:latin typeface="cmsy10"/>
                <a:ea typeface="cmsy10"/>
                <a:cs typeface="cmsy10"/>
              </a:rPr>
              <a:t>·</a:t>
            </a:r>
            <a:r>
              <a:rPr lang="en-US" sz="1600" dirty="0" smtClean="0"/>
              <a:t> </a:t>
            </a:r>
            <a:r>
              <a:rPr lang="en-US" sz="1600" dirty="0" smtClean="0">
                <a:latin typeface="Arial"/>
              </a:rPr>
              <a:t>p</a:t>
            </a:r>
            <a:r>
              <a:rPr lang="en-US" sz="1600" baseline="-25000" dirty="0" smtClean="0">
                <a:latin typeface="Arial"/>
              </a:rPr>
              <a:t>3</a:t>
            </a:r>
            <a:r>
              <a:rPr lang="en-US" sz="1600" dirty="0" smtClean="0"/>
              <a:t>(x) and </a:t>
            </a:r>
            <a:r>
              <a:rPr lang="en-US" sz="1600" dirty="0" smtClean="0">
                <a:latin typeface="Arial"/>
              </a:rPr>
              <a:t>p</a:t>
            </a:r>
            <a:r>
              <a:rPr lang="en-US" sz="1600" baseline="-25000" dirty="0" smtClean="0">
                <a:latin typeface="Arial"/>
              </a:rPr>
              <a:t>3</a:t>
            </a:r>
            <a:r>
              <a:rPr lang="en-US" sz="1600" dirty="0" smtClean="0"/>
              <a:t> lies on strictly more hyper-planes than </a:t>
            </a:r>
            <a:r>
              <a:rPr lang="en-US" sz="1600" dirty="0" smtClean="0">
                <a:latin typeface="Arial"/>
              </a:rPr>
              <a:t>p</a:t>
            </a:r>
            <a:r>
              <a:rPr lang="en-US" sz="1600" baseline="-25000" dirty="0" smtClean="0">
                <a:latin typeface="Arial"/>
              </a:rPr>
              <a:t>2</a:t>
            </a:r>
            <a:endParaRPr lang="en-US" sz="1600" baseline="-25000" dirty="0">
              <a:latin typeface="Arial"/>
            </a:endParaRPr>
          </a:p>
        </p:txBody>
      </p:sp>
    </p:spTree>
    <p:extLst>
      <p:ext uri="{BB962C8B-B14F-4D97-AF65-F5344CB8AC3E}">
        <p14:creationId xmlns:p14="http://schemas.microsoft.com/office/powerpoint/2010/main" val="84062474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6" grpId="0" animBg="1"/>
      <p:bldP spid="7" grpId="0" animBg="1"/>
      <p:bldP spid="8" grpId="0" animBg="1"/>
      <p:bldP spid="9" grpId="0" animBg="1"/>
      <p:bldP spid="10" grpId="0" animBg="1"/>
      <p:bldP spid="16" grpId="0" animBg="1"/>
      <p:bldP spid="17" grpId="0" animBg="1"/>
      <p:bldP spid="19"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Slide Number Placeholder 58"/>
          <p:cNvSpPr>
            <a:spLocks noGrp="1"/>
          </p:cNvSpPr>
          <p:nvPr>
            <p:ph type="sldNum" sz="quarter" idx="4294967295"/>
          </p:nvPr>
        </p:nvSpPr>
        <p:spPr>
          <a:xfrm>
            <a:off x="8686800" y="6575425"/>
            <a:ext cx="457200" cy="266700"/>
          </a:xfrm>
          <a:prstGeom prst="rect">
            <a:avLst/>
          </a:prstGeom>
        </p:spPr>
        <p:txBody>
          <a:bodyPr/>
          <a:lstStyle/>
          <a:p>
            <a:fld id="{A18D6305-77C7-1940-9419-5938681BE5F8}" type="slidenum">
              <a:rPr lang="en-US" smtClean="0"/>
              <a:pPr/>
              <a:t>39</a:t>
            </a:fld>
            <a:endParaRPr lang="en-US" dirty="0"/>
          </a:p>
        </p:txBody>
      </p:sp>
      <p:sp>
        <p:nvSpPr>
          <p:cNvPr id="6" name="Data 5"/>
          <p:cNvSpPr/>
          <p:nvPr/>
        </p:nvSpPr>
        <p:spPr>
          <a:xfrm>
            <a:off x="3886200" y="533400"/>
            <a:ext cx="1834445" cy="612648"/>
          </a:xfrm>
          <a:prstGeom prst="flowChartInputOutp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Program</a:t>
            </a:r>
            <a:endParaRPr lang="en-US" dirty="0"/>
          </a:p>
        </p:txBody>
      </p:sp>
      <p:sp>
        <p:nvSpPr>
          <p:cNvPr id="7" name="Process 6"/>
          <p:cNvSpPr/>
          <p:nvPr/>
        </p:nvSpPr>
        <p:spPr>
          <a:xfrm>
            <a:off x="3780366" y="1780596"/>
            <a:ext cx="1715911" cy="612648"/>
          </a:xfrm>
          <a:prstGeom prst="flowChart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Under-Approximate</a:t>
            </a:r>
            <a:endParaRPr lang="en-US" dirty="0"/>
          </a:p>
        </p:txBody>
      </p:sp>
      <p:sp>
        <p:nvSpPr>
          <p:cNvPr id="9" name="Decision 8"/>
          <p:cNvSpPr/>
          <p:nvPr/>
        </p:nvSpPr>
        <p:spPr>
          <a:xfrm>
            <a:off x="3347154" y="3222977"/>
            <a:ext cx="2582334" cy="1425223"/>
          </a:xfrm>
          <a:prstGeom prst="flowChartDecisio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Check Safety</a:t>
            </a:r>
            <a:endParaRPr lang="en-US" dirty="0"/>
          </a:p>
        </p:txBody>
      </p:sp>
      <p:sp>
        <p:nvSpPr>
          <p:cNvPr id="10" name="Decision 9"/>
          <p:cNvSpPr/>
          <p:nvPr/>
        </p:nvSpPr>
        <p:spPr>
          <a:xfrm>
            <a:off x="6536266" y="3462866"/>
            <a:ext cx="2455334" cy="945444"/>
          </a:xfrm>
          <a:prstGeom prst="flowChartDecision">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Feasible?</a:t>
            </a:r>
            <a:endParaRPr lang="en-US" dirty="0"/>
          </a:p>
        </p:txBody>
      </p:sp>
      <p:sp>
        <p:nvSpPr>
          <p:cNvPr id="12" name="Decision 11"/>
          <p:cNvSpPr/>
          <p:nvPr/>
        </p:nvSpPr>
        <p:spPr>
          <a:xfrm>
            <a:off x="304800" y="3462866"/>
            <a:ext cx="2455334" cy="945444"/>
          </a:xfrm>
          <a:prstGeom prst="flowChartDecision">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dirty="0" smtClean="0"/>
              <a:t>Feasible?</a:t>
            </a:r>
            <a:endParaRPr lang="en-US" dirty="0"/>
          </a:p>
        </p:txBody>
      </p:sp>
      <p:sp>
        <p:nvSpPr>
          <p:cNvPr id="14" name="Process 13"/>
          <p:cNvSpPr/>
          <p:nvPr/>
        </p:nvSpPr>
        <p:spPr>
          <a:xfrm>
            <a:off x="948265" y="1780596"/>
            <a:ext cx="1157111" cy="612648"/>
          </a:xfrm>
          <a:prstGeom prst="flowChart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Abstract</a:t>
            </a:r>
            <a:endParaRPr lang="en-US" dirty="0"/>
          </a:p>
        </p:txBody>
      </p:sp>
      <p:sp>
        <p:nvSpPr>
          <p:cNvPr id="15" name="Process 14"/>
          <p:cNvSpPr/>
          <p:nvPr/>
        </p:nvSpPr>
        <p:spPr>
          <a:xfrm>
            <a:off x="7185376" y="1780596"/>
            <a:ext cx="1157111" cy="612648"/>
          </a:xfrm>
          <a:prstGeom prst="flowChart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Refine</a:t>
            </a:r>
            <a:endParaRPr lang="en-US" dirty="0"/>
          </a:p>
        </p:txBody>
      </p:sp>
      <p:cxnSp>
        <p:nvCxnSpPr>
          <p:cNvPr id="17" name="Straight Arrow Connector 16"/>
          <p:cNvCxnSpPr>
            <a:stCxn id="6" idx="3"/>
            <a:endCxn id="7" idx="0"/>
          </p:cNvCxnSpPr>
          <p:nvPr/>
        </p:nvCxnSpPr>
        <p:spPr>
          <a:xfrm>
            <a:off x="4619978" y="1146048"/>
            <a:ext cx="18344" cy="634548"/>
          </a:xfrm>
          <a:prstGeom prst="straightConnector1">
            <a:avLst/>
          </a:prstGeom>
          <a:ln w="38100" cmpd="sng">
            <a:tailEnd type="arrow"/>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a:stCxn id="7" idx="2"/>
            <a:endCxn id="9" idx="0"/>
          </p:cNvCxnSpPr>
          <p:nvPr/>
        </p:nvCxnSpPr>
        <p:spPr>
          <a:xfrm flipH="1">
            <a:off x="4638321" y="2393244"/>
            <a:ext cx="1" cy="829733"/>
          </a:xfrm>
          <a:prstGeom prst="straightConnector1">
            <a:avLst/>
          </a:prstGeom>
          <a:ln w="38100" cmpd="sng">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stCxn id="9" idx="3"/>
            <a:endCxn id="10" idx="1"/>
          </p:cNvCxnSpPr>
          <p:nvPr/>
        </p:nvCxnSpPr>
        <p:spPr>
          <a:xfrm flipV="1">
            <a:off x="5929488" y="3935588"/>
            <a:ext cx="606778" cy="1"/>
          </a:xfrm>
          <a:prstGeom prst="straightConnector1">
            <a:avLst/>
          </a:prstGeom>
          <a:ln w="38100" cmpd="sng">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10" idx="0"/>
            <a:endCxn id="15" idx="2"/>
          </p:cNvCxnSpPr>
          <p:nvPr/>
        </p:nvCxnSpPr>
        <p:spPr>
          <a:xfrm flipH="1" flipV="1">
            <a:off x="7763932" y="2393244"/>
            <a:ext cx="1" cy="1069622"/>
          </a:xfrm>
          <a:prstGeom prst="straightConnector1">
            <a:avLst/>
          </a:prstGeom>
          <a:ln w="38100" cmpd="sng">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15" idx="1"/>
            <a:endCxn id="7" idx="3"/>
          </p:cNvCxnSpPr>
          <p:nvPr/>
        </p:nvCxnSpPr>
        <p:spPr>
          <a:xfrm flipH="1">
            <a:off x="5496277" y="2086920"/>
            <a:ext cx="1689099" cy="0"/>
          </a:xfrm>
          <a:prstGeom prst="straightConnector1">
            <a:avLst/>
          </a:prstGeom>
          <a:ln w="38100" cmpd="sng">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9" idx="1"/>
            <a:endCxn id="12" idx="3"/>
          </p:cNvCxnSpPr>
          <p:nvPr/>
        </p:nvCxnSpPr>
        <p:spPr>
          <a:xfrm flipH="1" flipV="1">
            <a:off x="2760134" y="3935588"/>
            <a:ext cx="587020" cy="1"/>
          </a:xfrm>
          <a:prstGeom prst="straightConnector1">
            <a:avLst/>
          </a:prstGeom>
          <a:ln w="38100" cmpd="sng">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a:stCxn id="12" idx="0"/>
            <a:endCxn id="14" idx="2"/>
          </p:cNvCxnSpPr>
          <p:nvPr/>
        </p:nvCxnSpPr>
        <p:spPr>
          <a:xfrm flipH="1" flipV="1">
            <a:off x="1526821" y="2393244"/>
            <a:ext cx="5646" cy="1069622"/>
          </a:xfrm>
          <a:prstGeom prst="straightConnector1">
            <a:avLst/>
          </a:prstGeom>
          <a:ln w="38100" cmpd="sng">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a:stCxn id="14" idx="3"/>
            <a:endCxn id="7" idx="1"/>
          </p:cNvCxnSpPr>
          <p:nvPr/>
        </p:nvCxnSpPr>
        <p:spPr>
          <a:xfrm>
            <a:off x="2105376" y="2086920"/>
            <a:ext cx="1674990" cy="0"/>
          </a:xfrm>
          <a:prstGeom prst="straightConnector1">
            <a:avLst/>
          </a:prstGeom>
          <a:ln w="38100" cmpd="sng">
            <a:tailEnd type="arrow"/>
          </a:ln>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1625600" y="2702467"/>
            <a:ext cx="2895143" cy="369332"/>
          </a:xfrm>
          <a:prstGeom prst="rect">
            <a:avLst/>
          </a:prstGeom>
          <a:noFill/>
        </p:spPr>
        <p:txBody>
          <a:bodyPr wrap="none" rtlCol="0">
            <a:spAutoFit/>
          </a:bodyPr>
          <a:lstStyle/>
          <a:p>
            <a:r>
              <a:rPr lang="en-US" b="1" dirty="0" smtClean="0"/>
              <a:t>Proof-Based Abstraction</a:t>
            </a:r>
            <a:endParaRPr lang="en-US" b="1" dirty="0"/>
          </a:p>
        </p:txBody>
      </p:sp>
      <p:sp>
        <p:nvSpPr>
          <p:cNvPr id="40" name="Curved Down Arrow 39"/>
          <p:cNvSpPr/>
          <p:nvPr/>
        </p:nvSpPr>
        <p:spPr>
          <a:xfrm rot="10800000">
            <a:off x="2345267" y="2554957"/>
            <a:ext cx="1216152" cy="731520"/>
          </a:xfrm>
          <a:prstGeom prst="curvedDownArrow">
            <a:avLst/>
          </a:prstGeom>
          <a:solidFill>
            <a:schemeClr val="accent3">
              <a:lumMod val="50000"/>
              <a:alpha val="24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1" name="Curved Up Arrow 40"/>
          <p:cNvSpPr/>
          <p:nvPr/>
        </p:nvSpPr>
        <p:spPr>
          <a:xfrm>
            <a:off x="5691768" y="2567090"/>
            <a:ext cx="1319578" cy="731521"/>
          </a:xfrm>
          <a:prstGeom prst="curvedUpArrow">
            <a:avLst/>
          </a:prstGeom>
          <a:solidFill>
            <a:schemeClr val="accent2">
              <a:lumMod val="75000"/>
              <a:alpha val="28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2" name="TextBox 41"/>
          <p:cNvSpPr txBox="1"/>
          <p:nvPr/>
        </p:nvSpPr>
        <p:spPr>
          <a:xfrm>
            <a:off x="5781401" y="2708491"/>
            <a:ext cx="1018278" cy="369332"/>
          </a:xfrm>
          <a:prstGeom prst="rect">
            <a:avLst/>
          </a:prstGeom>
          <a:noFill/>
        </p:spPr>
        <p:txBody>
          <a:bodyPr wrap="none" rtlCol="0">
            <a:spAutoFit/>
          </a:bodyPr>
          <a:lstStyle/>
          <a:p>
            <a:r>
              <a:rPr lang="en-US" b="1" dirty="0" smtClean="0"/>
              <a:t>CEGAR</a:t>
            </a:r>
            <a:endParaRPr lang="en-US" b="1" dirty="0"/>
          </a:p>
        </p:txBody>
      </p:sp>
      <p:sp>
        <p:nvSpPr>
          <p:cNvPr id="43" name="TextBox 42"/>
          <p:cNvSpPr txBox="1"/>
          <p:nvPr/>
        </p:nvSpPr>
        <p:spPr>
          <a:xfrm>
            <a:off x="948265" y="2716578"/>
            <a:ext cx="479744" cy="369332"/>
          </a:xfrm>
          <a:prstGeom prst="rect">
            <a:avLst/>
          </a:prstGeom>
          <a:noFill/>
        </p:spPr>
        <p:txBody>
          <a:bodyPr wrap="none" rtlCol="0">
            <a:spAutoFit/>
          </a:bodyPr>
          <a:lstStyle/>
          <a:p>
            <a:r>
              <a:rPr lang="en-US" dirty="0" smtClean="0"/>
              <a:t>No</a:t>
            </a:r>
            <a:endParaRPr lang="en-US" dirty="0"/>
          </a:p>
        </p:txBody>
      </p:sp>
      <p:sp>
        <p:nvSpPr>
          <p:cNvPr id="44" name="TextBox 43"/>
          <p:cNvSpPr txBox="1"/>
          <p:nvPr/>
        </p:nvSpPr>
        <p:spPr>
          <a:xfrm>
            <a:off x="7905076" y="2716578"/>
            <a:ext cx="479744" cy="369332"/>
          </a:xfrm>
          <a:prstGeom prst="rect">
            <a:avLst/>
          </a:prstGeom>
          <a:noFill/>
        </p:spPr>
        <p:txBody>
          <a:bodyPr wrap="none" rtlCol="0">
            <a:spAutoFit/>
          </a:bodyPr>
          <a:lstStyle/>
          <a:p>
            <a:r>
              <a:rPr lang="en-US" dirty="0" smtClean="0"/>
              <a:t>No</a:t>
            </a:r>
            <a:endParaRPr lang="en-US" dirty="0"/>
          </a:p>
        </p:txBody>
      </p:sp>
      <p:pic>
        <p:nvPicPr>
          <p:cNvPr id="46" name="Picture 3" descr="C:\Documents and Settings\arie\Local Settings\Temporary Internet Files\Content.IE5\CDV5HDAD\MC900441310[1].png"/>
          <p:cNvPicPr>
            <a:picLocks noChangeAspect="1" noChangeArrowheads="1"/>
          </p:cNvPicPr>
          <p:nvPr/>
        </p:nvPicPr>
        <p:blipFill>
          <a:blip r:embed="rId2" cstate="print"/>
          <a:srcRect/>
          <a:stretch>
            <a:fillRect/>
          </a:stretch>
        </p:blipFill>
        <p:spPr bwMode="auto">
          <a:xfrm>
            <a:off x="917221" y="4876800"/>
            <a:ext cx="1219200" cy="1219200"/>
          </a:xfrm>
          <a:prstGeom prst="rect">
            <a:avLst/>
          </a:prstGeom>
          <a:noFill/>
        </p:spPr>
      </p:pic>
      <p:sp>
        <p:nvSpPr>
          <p:cNvPr id="47" name="Multiply 46"/>
          <p:cNvSpPr/>
          <p:nvPr/>
        </p:nvSpPr>
        <p:spPr>
          <a:xfrm>
            <a:off x="7306733" y="5029200"/>
            <a:ext cx="914400" cy="914400"/>
          </a:xfrm>
          <a:prstGeom prst="mathMultiply">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49" name="Straight Arrow Connector 48"/>
          <p:cNvCxnSpPr>
            <a:stCxn id="12" idx="2"/>
          </p:cNvCxnSpPr>
          <p:nvPr/>
        </p:nvCxnSpPr>
        <p:spPr>
          <a:xfrm flipH="1">
            <a:off x="1524001" y="4408310"/>
            <a:ext cx="8466" cy="688626"/>
          </a:xfrm>
          <a:prstGeom prst="straightConnector1">
            <a:avLst/>
          </a:prstGeom>
          <a:ln w="38100" cmpd="sng">
            <a:tailEnd type="arrow"/>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a:stCxn id="10" idx="2"/>
          </p:cNvCxnSpPr>
          <p:nvPr/>
        </p:nvCxnSpPr>
        <p:spPr>
          <a:xfrm>
            <a:off x="7763933" y="4408310"/>
            <a:ext cx="0" cy="578559"/>
          </a:xfrm>
          <a:prstGeom prst="straightConnector1">
            <a:avLst/>
          </a:prstGeom>
          <a:ln w="38100" cmpd="sng">
            <a:tailEnd type="arrow"/>
          </a:ln>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839417" y="4395798"/>
            <a:ext cx="561234" cy="369332"/>
          </a:xfrm>
          <a:prstGeom prst="rect">
            <a:avLst/>
          </a:prstGeom>
          <a:noFill/>
        </p:spPr>
        <p:txBody>
          <a:bodyPr wrap="none" rtlCol="0">
            <a:spAutoFit/>
          </a:bodyPr>
          <a:lstStyle/>
          <a:p>
            <a:r>
              <a:rPr lang="en-US" dirty="0" smtClean="0"/>
              <a:t>Yes</a:t>
            </a:r>
            <a:endParaRPr lang="en-US" dirty="0"/>
          </a:p>
        </p:txBody>
      </p:sp>
      <p:sp>
        <p:nvSpPr>
          <p:cNvPr id="55" name="TextBox 54"/>
          <p:cNvSpPr txBox="1"/>
          <p:nvPr/>
        </p:nvSpPr>
        <p:spPr>
          <a:xfrm>
            <a:off x="7905076" y="4395798"/>
            <a:ext cx="561234" cy="369332"/>
          </a:xfrm>
          <a:prstGeom prst="rect">
            <a:avLst/>
          </a:prstGeom>
          <a:noFill/>
        </p:spPr>
        <p:txBody>
          <a:bodyPr wrap="none" rtlCol="0">
            <a:spAutoFit/>
          </a:bodyPr>
          <a:lstStyle/>
          <a:p>
            <a:r>
              <a:rPr lang="en-US" dirty="0" smtClean="0"/>
              <a:t>Yes</a:t>
            </a:r>
            <a:endParaRPr lang="en-US" dirty="0"/>
          </a:p>
        </p:txBody>
      </p:sp>
      <p:sp>
        <p:nvSpPr>
          <p:cNvPr id="56" name="TextBox 55"/>
          <p:cNvSpPr txBox="1"/>
          <p:nvPr/>
        </p:nvSpPr>
        <p:spPr>
          <a:xfrm>
            <a:off x="2286000" y="4038600"/>
            <a:ext cx="1467068" cy="369332"/>
          </a:xfrm>
          <a:prstGeom prst="rect">
            <a:avLst/>
          </a:prstGeom>
          <a:noFill/>
        </p:spPr>
        <p:txBody>
          <a:bodyPr wrap="none" rtlCol="0">
            <a:spAutoFit/>
          </a:bodyPr>
          <a:lstStyle/>
          <a:p>
            <a:r>
              <a:rPr lang="en-US" dirty="0" smtClean="0"/>
              <a:t>Safety Proof</a:t>
            </a:r>
            <a:endParaRPr lang="en-US" dirty="0"/>
          </a:p>
        </p:txBody>
      </p:sp>
      <p:sp>
        <p:nvSpPr>
          <p:cNvPr id="57" name="TextBox 56"/>
          <p:cNvSpPr txBox="1"/>
          <p:nvPr/>
        </p:nvSpPr>
        <p:spPr>
          <a:xfrm>
            <a:off x="5410200" y="4114800"/>
            <a:ext cx="1878376" cy="369332"/>
          </a:xfrm>
          <a:prstGeom prst="rect">
            <a:avLst/>
          </a:prstGeom>
          <a:noFill/>
        </p:spPr>
        <p:txBody>
          <a:bodyPr wrap="none" rtlCol="0">
            <a:spAutoFit/>
          </a:bodyPr>
          <a:lstStyle/>
          <a:p>
            <a:r>
              <a:rPr lang="en-US" dirty="0" smtClean="0"/>
              <a:t>Counterexample</a:t>
            </a:r>
            <a:endParaRPr lang="en-US" dirty="0"/>
          </a:p>
        </p:txBody>
      </p:sp>
      <p:pic>
        <p:nvPicPr>
          <p:cNvPr id="5" name="Picture 4"/>
          <p:cNvPicPr>
            <a:picLocks noChangeAspect="1"/>
          </p:cNvPicPr>
          <p:nvPr/>
        </p:nvPicPr>
        <p:blipFill>
          <a:blip r:embed="rId3"/>
          <a:stretch>
            <a:fillRect/>
          </a:stretch>
        </p:blipFill>
        <p:spPr>
          <a:xfrm>
            <a:off x="152400" y="228600"/>
            <a:ext cx="3213100" cy="787400"/>
          </a:xfrm>
          <a:prstGeom prst="rect">
            <a:avLst/>
          </a:prstGeom>
        </p:spPr>
      </p:pic>
      <p:sp>
        <p:nvSpPr>
          <p:cNvPr id="11" name="TextBox 10"/>
          <p:cNvSpPr txBox="1"/>
          <p:nvPr/>
        </p:nvSpPr>
        <p:spPr>
          <a:xfrm>
            <a:off x="4495800" y="5791200"/>
            <a:ext cx="4551146" cy="276999"/>
          </a:xfrm>
          <a:prstGeom prst="rect">
            <a:avLst/>
          </a:prstGeom>
          <a:noFill/>
        </p:spPr>
        <p:txBody>
          <a:bodyPr wrap="none" rtlCol="0">
            <a:spAutoFit/>
          </a:bodyPr>
          <a:lstStyle/>
          <a:p>
            <a:r>
              <a:rPr lang="en-US" sz="1200" dirty="0"/>
              <a:t>j</a:t>
            </a:r>
            <a:r>
              <a:rPr lang="en-US" sz="1200" dirty="0" smtClean="0"/>
              <a:t>oint work with </a:t>
            </a:r>
            <a:r>
              <a:rPr lang="en-US" sz="1200" dirty="0" err="1" smtClean="0"/>
              <a:t>Anvesh</a:t>
            </a:r>
            <a:r>
              <a:rPr lang="en-US" sz="1200" dirty="0" smtClean="0"/>
              <a:t> </a:t>
            </a:r>
            <a:r>
              <a:rPr lang="en-US" sz="1200" dirty="0" err="1" smtClean="0"/>
              <a:t>Komuravelli</a:t>
            </a:r>
            <a:r>
              <a:rPr lang="en-US" sz="1200" dirty="0" smtClean="0"/>
              <a:t>, </a:t>
            </a:r>
            <a:r>
              <a:rPr lang="en-US" sz="1200" dirty="0" err="1" smtClean="0"/>
              <a:t>Sagar</a:t>
            </a:r>
            <a:r>
              <a:rPr lang="en-US" sz="1200" dirty="0" smtClean="0"/>
              <a:t> </a:t>
            </a:r>
            <a:r>
              <a:rPr lang="en-US" sz="1200" dirty="0" err="1" smtClean="0"/>
              <a:t>Chaki</a:t>
            </a:r>
            <a:r>
              <a:rPr lang="en-US" sz="1200" dirty="0" smtClean="0"/>
              <a:t>, and Ed Clarke</a:t>
            </a:r>
            <a:endParaRPr lang="en-US" sz="1200" dirty="0"/>
          </a:p>
        </p:txBody>
      </p:sp>
    </p:spTree>
    <p:extLst>
      <p:ext uri="{BB962C8B-B14F-4D97-AF65-F5344CB8AC3E}">
        <p14:creationId xmlns:p14="http://schemas.microsoft.com/office/powerpoint/2010/main" val="233190736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	</a:t>
            </a:r>
            <a:endParaRPr lang="en-US" dirty="0"/>
          </a:p>
        </p:txBody>
      </p:sp>
      <p:sp>
        <p:nvSpPr>
          <p:cNvPr id="3" name="Content Placeholder 2"/>
          <p:cNvSpPr>
            <a:spLocks noGrp="1"/>
          </p:cNvSpPr>
          <p:nvPr>
            <p:ph idx="1"/>
          </p:nvPr>
        </p:nvSpPr>
        <p:spPr>
          <a:xfrm>
            <a:off x="533400" y="1295400"/>
            <a:ext cx="8153400" cy="3200400"/>
          </a:xfrm>
        </p:spPr>
        <p:txBody>
          <a:bodyPr/>
          <a:lstStyle/>
          <a:p>
            <a:r>
              <a:rPr lang="en-US" dirty="0" smtClean="0"/>
              <a:t>Abstract Interpretation is one of the most scalable approaches for program verification</a:t>
            </a:r>
          </a:p>
          <a:p>
            <a:endParaRPr lang="en-US" dirty="0" smtClean="0"/>
          </a:p>
          <a:p>
            <a:r>
              <a:rPr lang="en-US" dirty="0" smtClean="0"/>
              <a:t>But, in practice, AI suffers from many false positives due to</a:t>
            </a:r>
          </a:p>
          <a:p>
            <a:pPr lvl="1"/>
            <a:r>
              <a:rPr lang="en-US" dirty="0" smtClean="0"/>
              <a:t>imprecise operations: join, widen</a:t>
            </a:r>
          </a:p>
          <a:p>
            <a:pPr lvl="1"/>
            <a:r>
              <a:rPr lang="en-US" dirty="0" smtClean="0"/>
              <a:t>imprecise semantics of operations: abstract post</a:t>
            </a:r>
          </a:p>
          <a:p>
            <a:pPr lvl="1"/>
            <a:r>
              <a:rPr lang="en-US" dirty="0" smtClean="0"/>
              <a:t>in-expressivity of abstract domains: weakly relational facts, …</a:t>
            </a:r>
          </a:p>
          <a:p>
            <a:endParaRPr lang="en-US" dirty="0" smtClean="0"/>
          </a:p>
          <a:p>
            <a:r>
              <a:rPr lang="en-US" dirty="0" smtClean="0"/>
              <a:t>No </a:t>
            </a:r>
            <a:r>
              <a:rPr lang="en-US" dirty="0" err="1" smtClean="0"/>
              <a:t>CounterExamples</a:t>
            </a:r>
            <a:r>
              <a:rPr lang="en-US" dirty="0" smtClean="0"/>
              <a:t> and No Refinement</a:t>
            </a:r>
          </a:p>
          <a:p>
            <a:endParaRPr lang="en-US" dirty="0" smtClean="0"/>
          </a:p>
        </p:txBody>
      </p:sp>
      <p:sp>
        <p:nvSpPr>
          <p:cNvPr id="4" name="TextBox 3"/>
          <p:cNvSpPr txBox="1"/>
          <p:nvPr/>
        </p:nvSpPr>
        <p:spPr>
          <a:xfrm>
            <a:off x="407134" y="4876800"/>
            <a:ext cx="8584466" cy="83099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dirty="0" smtClean="0"/>
              <a:t>Goal</a:t>
            </a:r>
            <a:r>
              <a:rPr lang="en-US" sz="2400" dirty="0" smtClean="0"/>
              <a:t>: Enhance Abstract Interpretation with Interpolation-based refinement strategy</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626" name="Rectangle 2"/>
          <p:cNvSpPr>
            <a:spLocks noGrp="1" noChangeArrowheads="1"/>
          </p:cNvSpPr>
          <p:nvPr>
            <p:ph type="title"/>
          </p:nvPr>
        </p:nvSpPr>
        <p:spPr/>
        <p:txBody>
          <a:bodyPr/>
          <a:lstStyle/>
          <a:p>
            <a:r>
              <a:rPr lang="en-US" dirty="0"/>
              <a:t>Contact </a:t>
            </a:r>
            <a:r>
              <a:rPr lang="en-US" dirty="0" smtClean="0"/>
              <a:t>Information</a:t>
            </a:r>
            <a:endParaRPr lang="en-US" dirty="0"/>
          </a:p>
        </p:txBody>
      </p:sp>
      <p:graphicFrame>
        <p:nvGraphicFramePr>
          <p:cNvPr id="922648" name="Group 24"/>
          <p:cNvGraphicFramePr>
            <a:graphicFrameLocks noGrp="1"/>
          </p:cNvGraphicFramePr>
          <p:nvPr>
            <p:ph idx="1"/>
          </p:nvPr>
        </p:nvGraphicFramePr>
        <p:xfrm>
          <a:off x="533400" y="1303338"/>
          <a:ext cx="8153400" cy="4541520"/>
        </p:xfrm>
        <a:graphic>
          <a:graphicData uri="http://schemas.openxmlformats.org/drawingml/2006/table">
            <a:tbl>
              <a:tblPr/>
              <a:tblGrid>
                <a:gridCol w="4076700"/>
                <a:gridCol w="4076700"/>
              </a:tblGrid>
              <a:tr h="2400300">
                <a:tc>
                  <a:txBody>
                    <a:bodyPr/>
                    <a:lstStyle/>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1" i="0" u="none" strike="noStrike" cap="none" normalizeH="0" baseline="0" dirty="0" smtClean="0">
                          <a:ln>
                            <a:noFill/>
                          </a:ln>
                          <a:solidFill>
                            <a:schemeClr val="tx2"/>
                          </a:solidFill>
                          <a:effectLst/>
                          <a:latin typeface="Arial" charset="0"/>
                        </a:rPr>
                        <a:t>Presenter</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Arie Gurfinkel</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RTSS</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Telephone:  +1 412-268-7788</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Email:</a:t>
                      </a:r>
                      <a:r>
                        <a:rPr kumimoji="0" lang="en-US" sz="2000" b="0" i="0" u="none" strike="noStrike" cap="none" normalizeH="0" baseline="0" dirty="0" smtClean="0">
                          <a:ln>
                            <a:noFill/>
                          </a:ln>
                          <a:solidFill>
                            <a:schemeClr val="tx2"/>
                          </a:solidFill>
                          <a:effectLst/>
                          <a:latin typeface="Arial" charset="0"/>
                        </a:rPr>
                        <a:t>  </a:t>
                      </a:r>
                      <a:r>
                        <a:rPr kumimoji="0" lang="en-US" sz="2000" b="0" i="0" u="none" strike="noStrike" cap="none" normalizeH="0" baseline="0" dirty="0" smtClean="0">
                          <a:ln>
                            <a:noFill/>
                          </a:ln>
                          <a:solidFill>
                            <a:schemeClr val="tx1"/>
                          </a:solidFill>
                          <a:effectLst/>
                          <a:latin typeface="Arial" charset="0"/>
                          <a:hlinkClick r:id=""/>
                        </a:rPr>
                        <a:t>arie@cmu.edu</a:t>
                      </a:r>
                      <a:endParaRPr kumimoji="0" lang="en-US" sz="2000" b="0" i="0" u="none" strike="noStrike" cap="none" normalizeH="0" baseline="0" dirty="0" smtClean="0">
                        <a:ln>
                          <a:noFill/>
                        </a:ln>
                        <a:solidFill>
                          <a:schemeClr val="tx1"/>
                        </a:solidFill>
                        <a:effectLst/>
                        <a:latin typeface="Arial" charset="0"/>
                      </a:endParaRPr>
                    </a:p>
                  </a:txBody>
                  <a:tcPr marL="0" marR="0" marT="0" marB="0"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1" i="0" u="none" strike="noStrike" cap="none" normalizeH="0" baseline="0" dirty="0" smtClean="0">
                          <a:ln>
                            <a:noFill/>
                          </a:ln>
                          <a:solidFill>
                            <a:schemeClr val="tx2"/>
                          </a:solidFill>
                          <a:effectLst/>
                          <a:latin typeface="Arial" charset="0"/>
                        </a:rPr>
                        <a:t>U.S. mail:</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Software Engineering Institute</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Customer Relations</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4500 Fifth Avenue</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Pittsburgh, PA 15213-2612</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USA</a:t>
                      </a:r>
                      <a:endParaRPr kumimoji="0" lang="en-US" sz="2000" b="1" i="0" u="none" strike="noStrike" cap="none" normalizeH="0" baseline="0" dirty="0" smtClean="0">
                        <a:ln>
                          <a:noFill/>
                        </a:ln>
                        <a:solidFill>
                          <a:schemeClr val="tx2"/>
                        </a:solidFill>
                        <a:effectLst/>
                        <a:latin typeface="Arial" charset="0"/>
                      </a:endParaRPr>
                    </a:p>
                    <a:p>
                      <a:pPr marL="0" marR="0" lvl="0" indent="0" algn="l" defTabSz="914400" rtl="0" eaLnBrk="1" fontAlgn="base" latinLnBrk="0" hangingPunct="1">
                        <a:lnSpc>
                          <a:spcPct val="95000"/>
                        </a:lnSpc>
                        <a:spcBef>
                          <a:spcPct val="0"/>
                        </a:spcBef>
                        <a:spcAft>
                          <a:spcPct val="25000"/>
                        </a:spcAft>
                        <a:buClrTx/>
                        <a:buSzPct val="70000"/>
                        <a:buFontTx/>
                        <a:buNone/>
                        <a:tabLst/>
                      </a:pPr>
                      <a:endParaRPr kumimoji="0" lang="en-US" sz="2000" b="0" i="0" u="none" strike="noStrike" cap="none" normalizeH="0" baseline="0" dirty="0" smtClean="0">
                        <a:ln>
                          <a:noFill/>
                        </a:ln>
                        <a:solidFill>
                          <a:schemeClr val="tx1"/>
                        </a:solidFill>
                        <a:effectLst/>
                        <a:latin typeface="Arial" charset="0"/>
                      </a:endParaRPr>
                    </a:p>
                  </a:txBody>
                  <a:tcPr marL="0" marR="0" marT="0" marB="0" horzOverflow="overflow">
                    <a:lnL>
                      <a:noFill/>
                    </a:lnL>
                    <a:lnR cap="flat">
                      <a:noFill/>
                    </a:lnR>
                    <a:lnT cap="flat">
                      <a:noFill/>
                    </a:lnT>
                    <a:lnB>
                      <a:noFill/>
                    </a:lnB>
                    <a:lnTlToBr>
                      <a:noFill/>
                    </a:lnTlToBr>
                    <a:lnBlToTr>
                      <a:noFill/>
                    </a:lnBlToTr>
                    <a:noFill/>
                  </a:tcPr>
                </a:tc>
              </a:tr>
              <a:tr h="2057400">
                <a:tc>
                  <a:txBody>
                    <a:bodyPr/>
                    <a:lstStyle/>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1" i="0" u="none" strike="noStrike" cap="none" normalizeH="0" baseline="0" dirty="0" smtClean="0">
                          <a:ln>
                            <a:noFill/>
                          </a:ln>
                          <a:solidFill>
                            <a:schemeClr val="tx2"/>
                          </a:solidFill>
                          <a:effectLst/>
                          <a:latin typeface="Arial" charset="0"/>
                        </a:rPr>
                        <a:t>Web:</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www.sei.cmu.edu</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http://www.sei.cmu.edu/contact.cfm</a:t>
                      </a:r>
                    </a:p>
                    <a:p>
                      <a:pPr marL="0" marR="0" lvl="0" indent="0" algn="l" defTabSz="914400" rtl="0" eaLnBrk="1" fontAlgn="base" latinLnBrk="0" hangingPunct="1">
                        <a:lnSpc>
                          <a:spcPct val="95000"/>
                        </a:lnSpc>
                        <a:spcBef>
                          <a:spcPct val="0"/>
                        </a:spcBef>
                        <a:spcAft>
                          <a:spcPct val="25000"/>
                        </a:spcAft>
                        <a:buClrTx/>
                        <a:buSzPct val="70000"/>
                        <a:buFontTx/>
                        <a:buNone/>
                        <a:tabLst/>
                      </a:pPr>
                      <a:endParaRPr kumimoji="0" lang="en-US" sz="20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95000"/>
                        </a:lnSpc>
                        <a:spcBef>
                          <a:spcPct val="0"/>
                        </a:spcBef>
                        <a:spcAft>
                          <a:spcPct val="25000"/>
                        </a:spcAft>
                        <a:buClrTx/>
                        <a:buSzPct val="70000"/>
                        <a:buFontTx/>
                        <a:buNone/>
                        <a:tabLst/>
                      </a:pPr>
                      <a:endParaRPr kumimoji="0" lang="en-US" sz="2000" b="0" i="0" u="none" strike="noStrike" cap="none" normalizeH="0" baseline="0" dirty="0" smtClean="0">
                        <a:ln>
                          <a:noFill/>
                        </a:ln>
                        <a:solidFill>
                          <a:schemeClr val="tx1"/>
                        </a:solidFill>
                        <a:effectLst/>
                        <a:latin typeface="Arial" charset="0"/>
                      </a:endParaRPr>
                    </a:p>
                  </a:txBody>
                  <a:tcPr marL="0" marR="0" marT="0" marB="0"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95000"/>
                        </a:lnSpc>
                        <a:spcBef>
                          <a:spcPct val="0"/>
                        </a:spcBef>
                        <a:spcAft>
                          <a:spcPct val="25000"/>
                        </a:spcAft>
                        <a:buClrTx/>
                        <a:buSzPct val="70000"/>
                        <a:buFontTx/>
                        <a:buNone/>
                        <a:tabLst>
                          <a:tab pos="1311275" algn="l"/>
                        </a:tabLst>
                      </a:pPr>
                      <a:r>
                        <a:rPr kumimoji="0" lang="en-US" sz="2000" b="1" i="0" u="none" strike="noStrike" cap="none" normalizeH="0" baseline="0" dirty="0" smtClean="0">
                          <a:ln>
                            <a:noFill/>
                          </a:ln>
                          <a:solidFill>
                            <a:schemeClr val="tx1"/>
                          </a:solidFill>
                          <a:effectLst/>
                          <a:latin typeface="Arial" charset="0"/>
                        </a:rPr>
                        <a:t>Customer Relations</a:t>
                      </a:r>
                    </a:p>
                    <a:p>
                      <a:pPr marL="0" marR="0" lvl="0" indent="0" algn="l" defTabSz="914400" rtl="0" eaLnBrk="1" fontAlgn="base" latinLnBrk="0" hangingPunct="1">
                        <a:lnSpc>
                          <a:spcPct val="95000"/>
                        </a:lnSpc>
                        <a:spcBef>
                          <a:spcPct val="0"/>
                        </a:spcBef>
                        <a:spcAft>
                          <a:spcPct val="25000"/>
                        </a:spcAft>
                        <a:buClrTx/>
                        <a:buSzPct val="70000"/>
                        <a:buFontTx/>
                        <a:buNone/>
                        <a:tabLst>
                          <a:tab pos="1311275" algn="l"/>
                        </a:tabLst>
                      </a:pPr>
                      <a:r>
                        <a:rPr kumimoji="0" lang="en-US" sz="2000" b="0" i="0" u="none" strike="noStrike" cap="none" normalizeH="0" baseline="0" dirty="0" smtClean="0">
                          <a:ln>
                            <a:noFill/>
                          </a:ln>
                          <a:solidFill>
                            <a:schemeClr val="tx1"/>
                          </a:solidFill>
                          <a:effectLst/>
                          <a:latin typeface="Arial" charset="0"/>
                        </a:rPr>
                        <a:t>Email:</a:t>
                      </a:r>
                      <a:r>
                        <a:rPr kumimoji="0" lang="en-US" sz="2000" b="0" i="0" u="none" strike="noStrike" cap="none" normalizeH="0" baseline="0" dirty="0" smtClean="0">
                          <a:ln>
                            <a:noFill/>
                          </a:ln>
                          <a:solidFill>
                            <a:schemeClr val="tx2"/>
                          </a:solidFill>
                          <a:effectLst/>
                          <a:latin typeface="Arial" charset="0"/>
                        </a:rPr>
                        <a:t> </a:t>
                      </a:r>
                      <a:r>
                        <a:rPr kumimoji="0" lang="en-US" sz="2000" b="0" i="0" u="none" strike="noStrike" cap="none" normalizeH="0" baseline="0" dirty="0" smtClean="0">
                          <a:ln>
                            <a:noFill/>
                          </a:ln>
                          <a:solidFill>
                            <a:schemeClr val="tx1"/>
                          </a:solidFill>
                          <a:effectLst/>
                          <a:latin typeface="Arial" charset="0"/>
                        </a:rPr>
                        <a:t>info@sei.cmu.edu</a:t>
                      </a:r>
                    </a:p>
                    <a:p>
                      <a:pPr marL="0" marR="0" lvl="0" indent="0" algn="l" defTabSz="914400" rtl="0" eaLnBrk="1" fontAlgn="base" latinLnBrk="0" hangingPunct="1">
                        <a:lnSpc>
                          <a:spcPct val="95000"/>
                        </a:lnSpc>
                        <a:spcBef>
                          <a:spcPct val="0"/>
                        </a:spcBef>
                        <a:spcAft>
                          <a:spcPct val="25000"/>
                        </a:spcAft>
                        <a:buClrTx/>
                        <a:buSzPct val="70000"/>
                        <a:buFontTx/>
                        <a:buNone/>
                        <a:tabLst>
                          <a:tab pos="1311275" algn="l"/>
                        </a:tabLst>
                      </a:pPr>
                      <a:r>
                        <a:rPr kumimoji="0" lang="en-US" sz="2000" b="0" i="0" u="none" strike="noStrike" cap="none" normalizeH="0" baseline="0" dirty="0" smtClean="0">
                          <a:ln>
                            <a:noFill/>
                          </a:ln>
                          <a:solidFill>
                            <a:schemeClr val="tx1"/>
                          </a:solidFill>
                          <a:effectLst/>
                          <a:latin typeface="Arial" charset="0"/>
                        </a:rPr>
                        <a:t>Telephone: 	+1 412-268-5800</a:t>
                      </a:r>
                    </a:p>
                    <a:p>
                      <a:pPr marL="0" marR="0" lvl="0" indent="0" algn="l" defTabSz="914400" rtl="0" eaLnBrk="1" fontAlgn="base" latinLnBrk="0" hangingPunct="1">
                        <a:lnSpc>
                          <a:spcPct val="95000"/>
                        </a:lnSpc>
                        <a:spcBef>
                          <a:spcPct val="0"/>
                        </a:spcBef>
                        <a:spcAft>
                          <a:spcPct val="25000"/>
                        </a:spcAft>
                        <a:buClrTx/>
                        <a:buSzPct val="70000"/>
                        <a:buFontTx/>
                        <a:buNone/>
                        <a:tabLst>
                          <a:tab pos="1311275" algn="l"/>
                        </a:tabLst>
                      </a:pPr>
                      <a:r>
                        <a:rPr kumimoji="0" lang="en-US" sz="2000" b="0" i="0" u="none" strike="noStrike" cap="none" normalizeH="0" baseline="0" dirty="0" smtClean="0">
                          <a:ln>
                            <a:noFill/>
                          </a:ln>
                          <a:solidFill>
                            <a:schemeClr val="tx2"/>
                          </a:solidFill>
                          <a:effectLst/>
                          <a:latin typeface="Arial" charset="0"/>
                        </a:rPr>
                        <a:t>SEI Phone: 	</a:t>
                      </a:r>
                      <a:r>
                        <a:rPr kumimoji="0" lang="en-US" sz="2000" b="0" i="0" u="none" strike="noStrike" cap="none" normalizeH="0" baseline="0" dirty="0" smtClean="0">
                          <a:ln>
                            <a:noFill/>
                          </a:ln>
                          <a:solidFill>
                            <a:schemeClr val="tx1"/>
                          </a:solidFill>
                          <a:effectLst/>
                          <a:latin typeface="Arial" charset="0"/>
                        </a:rPr>
                        <a:t>+1 412-268-5800</a:t>
                      </a:r>
                    </a:p>
                    <a:p>
                      <a:pPr marL="0" marR="0" lvl="0" indent="0" algn="l" defTabSz="914400" rtl="0" eaLnBrk="1" fontAlgn="base" latinLnBrk="0" hangingPunct="1">
                        <a:lnSpc>
                          <a:spcPct val="95000"/>
                        </a:lnSpc>
                        <a:spcBef>
                          <a:spcPct val="0"/>
                        </a:spcBef>
                        <a:spcAft>
                          <a:spcPct val="25000"/>
                        </a:spcAft>
                        <a:buClrTx/>
                        <a:buSzPct val="70000"/>
                        <a:buFontTx/>
                        <a:buNone/>
                        <a:tabLst>
                          <a:tab pos="1311275" algn="l"/>
                        </a:tabLst>
                      </a:pPr>
                      <a:r>
                        <a:rPr kumimoji="0" lang="en-US" sz="2000" b="0" i="0" u="none" strike="noStrike" cap="none" normalizeH="0" baseline="0" dirty="0" smtClean="0">
                          <a:ln>
                            <a:noFill/>
                          </a:ln>
                          <a:solidFill>
                            <a:schemeClr val="tx2"/>
                          </a:solidFill>
                          <a:effectLst/>
                          <a:latin typeface="Arial" charset="0"/>
                        </a:rPr>
                        <a:t>SEI Fax:  		+1 </a:t>
                      </a:r>
                      <a:r>
                        <a:rPr kumimoji="0" lang="en-US" sz="2000" b="0" i="0" u="none" strike="noStrike" cap="none" normalizeH="0" baseline="0" dirty="0" smtClean="0">
                          <a:ln>
                            <a:noFill/>
                          </a:ln>
                          <a:solidFill>
                            <a:schemeClr val="tx1"/>
                          </a:solidFill>
                          <a:effectLst/>
                          <a:latin typeface="Arial" charset="0"/>
                        </a:rPr>
                        <a:t>412-268-6257</a:t>
                      </a:r>
                    </a:p>
                  </a:txBody>
                  <a:tcPr marL="0" marR="0" marT="0" marB="0"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267200" y="2293938"/>
            <a:ext cx="4267200" cy="769429"/>
          </a:xfrm>
        </p:spPr>
        <p:txBody>
          <a:bodyPr/>
          <a:lstStyle/>
          <a:p>
            <a:r>
              <a:rPr lang="en-US" sz="4400" dirty="0" smtClean="0"/>
              <a:t>THE END</a:t>
            </a:r>
            <a:endParaRPr lang="en-US" sz="4400" dirty="0"/>
          </a:p>
        </p:txBody>
      </p:sp>
      <p:sp>
        <p:nvSpPr>
          <p:cNvPr id="5" name="Subtitle 4"/>
          <p:cNvSpPr>
            <a:spLocks noGrp="1"/>
          </p:cNvSpPr>
          <p:nvPr>
            <p:ph type="subTitle" idx="1"/>
          </p:nvPr>
        </p:nvSpPr>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the rest of the talk)</a:t>
            </a:r>
            <a:endParaRPr lang="en-US" dirty="0"/>
          </a:p>
        </p:txBody>
      </p:sp>
      <p:sp>
        <p:nvSpPr>
          <p:cNvPr id="3" name="Content Placeholder 2"/>
          <p:cNvSpPr>
            <a:spLocks noGrp="1"/>
          </p:cNvSpPr>
          <p:nvPr>
            <p:ph idx="1"/>
          </p:nvPr>
        </p:nvSpPr>
        <p:spPr/>
        <p:txBody>
          <a:bodyPr/>
          <a:lstStyle/>
          <a:p>
            <a:r>
              <a:rPr lang="en-US" dirty="0" smtClean="0"/>
              <a:t>Numeric Abstract Interpretation</a:t>
            </a:r>
          </a:p>
          <a:p>
            <a:endParaRPr lang="en-US" dirty="0" smtClean="0"/>
          </a:p>
          <a:p>
            <a:r>
              <a:rPr lang="en-US" dirty="0" err="1" smtClean="0"/>
              <a:t>Vinta</a:t>
            </a:r>
            <a:r>
              <a:rPr lang="en-US" dirty="0" smtClean="0"/>
              <a:t> illustrated</a:t>
            </a:r>
          </a:p>
          <a:p>
            <a:pPr lvl="1"/>
            <a:r>
              <a:rPr lang="en-US" dirty="0" smtClean="0"/>
              <a:t>Abstract Interpretation with </a:t>
            </a:r>
            <a:r>
              <a:rPr lang="en-US" dirty="0" err="1" smtClean="0"/>
              <a:t>Unfoldings</a:t>
            </a:r>
            <a:endParaRPr lang="en-US" dirty="0" smtClean="0"/>
          </a:p>
          <a:p>
            <a:pPr lvl="1"/>
            <a:r>
              <a:rPr lang="en-US" dirty="0" smtClean="0"/>
              <a:t>Abstract-Interpretation guided DAG-Interpolation Refinement</a:t>
            </a:r>
          </a:p>
          <a:p>
            <a:pPr lvl="1"/>
            <a:endParaRPr lang="en-US" dirty="0" smtClean="0"/>
          </a:p>
          <a:p>
            <a:r>
              <a:rPr lang="en-US" dirty="0" smtClean="0"/>
              <a:t>Implementation</a:t>
            </a:r>
          </a:p>
          <a:p>
            <a:endParaRPr lang="en-US" dirty="0" smtClean="0"/>
          </a:p>
          <a:p>
            <a:r>
              <a:rPr lang="en-US" dirty="0" smtClean="0"/>
              <a:t>Results of Software Verification Competition</a:t>
            </a:r>
          </a:p>
          <a:p>
            <a:endParaRPr lang="en-US" dirty="0" smtClean="0"/>
          </a:p>
          <a:p>
            <a:r>
              <a:rPr lang="en-US" dirty="0" smtClean="0"/>
              <a:t>Secret Sauce</a:t>
            </a:r>
          </a:p>
          <a:p>
            <a:endParaRPr lang="en-US" dirty="0" smtClean="0"/>
          </a:p>
          <a:p>
            <a:r>
              <a:rPr lang="en-US" dirty="0" smtClean="0"/>
              <a:t>Conclusions and Future Directions</a:t>
            </a:r>
          </a:p>
          <a:p>
            <a:endParaRPr lang="en-US" dirty="0" smtClean="0"/>
          </a:p>
          <a:p>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n-US" smtClean="0"/>
              <a:t>Numeric Abstract Interpretation</a:t>
            </a:r>
          </a:p>
        </p:txBody>
      </p:sp>
      <p:sp>
        <p:nvSpPr>
          <p:cNvPr id="30722" name="Rectangle 3"/>
          <p:cNvSpPr>
            <a:spLocks noGrp="1" noChangeArrowheads="1"/>
          </p:cNvSpPr>
          <p:nvPr>
            <p:ph type="body" idx="1"/>
          </p:nvPr>
        </p:nvSpPr>
        <p:spPr>
          <a:xfrm>
            <a:off x="533400" y="1295400"/>
            <a:ext cx="8153400" cy="1447800"/>
          </a:xfrm>
        </p:spPr>
        <p:txBody>
          <a:bodyPr/>
          <a:lstStyle/>
          <a:p>
            <a:pPr marL="0" indent="0" eaLnBrk="1" hangingPunct="1"/>
            <a:r>
              <a:rPr lang="en-US" b="1" dirty="0" smtClean="0"/>
              <a:t>Analysis is restricted to a fixed </a:t>
            </a:r>
            <a:r>
              <a:rPr lang="en-US" b="1" dirty="0" smtClean="0">
                <a:solidFill>
                  <a:schemeClr val="accent2">
                    <a:lumMod val="75000"/>
                  </a:schemeClr>
                </a:solidFill>
              </a:rPr>
              <a:t>Abstract Domain </a:t>
            </a:r>
          </a:p>
          <a:p>
            <a:pPr marL="0" indent="0" eaLnBrk="1" hangingPunct="1"/>
            <a:endParaRPr lang="en-US" b="1" dirty="0" smtClean="0"/>
          </a:p>
          <a:p>
            <a:pPr marL="2377440" indent="-2743200" eaLnBrk="1" hangingPunct="1"/>
            <a:r>
              <a:rPr lang="en-US" b="1" dirty="0" smtClean="0"/>
              <a:t>Abstract Domain </a:t>
            </a:r>
            <a:r>
              <a:rPr lang="en-US" b="1" dirty="0" smtClean="0">
                <a:cs typeface="Arial" charset="0"/>
              </a:rPr>
              <a:t>≡</a:t>
            </a:r>
            <a:r>
              <a:rPr lang="en-US" b="1" dirty="0" smtClean="0"/>
              <a:t> “a (possibly infinite) set of </a:t>
            </a:r>
            <a:r>
              <a:rPr lang="en-US" b="1" dirty="0" smtClean="0">
                <a:solidFill>
                  <a:schemeClr val="accent2">
                    <a:lumMod val="75000"/>
                  </a:schemeClr>
                </a:solidFill>
              </a:rPr>
              <a:t>predicates</a:t>
            </a:r>
            <a:r>
              <a:rPr lang="en-US" b="1" dirty="0" smtClean="0"/>
              <a:t> from a             </a:t>
            </a:r>
            <a:r>
              <a:rPr lang="en-US" b="1" dirty="0" smtClean="0">
                <a:solidFill>
                  <a:schemeClr val="accent2">
                    <a:lumMod val="75000"/>
                  </a:schemeClr>
                </a:solidFill>
              </a:rPr>
              <a:t>fixed theory</a:t>
            </a:r>
            <a:r>
              <a:rPr lang="en-US" b="1" dirty="0" smtClean="0"/>
              <a:t>” + </a:t>
            </a:r>
            <a:r>
              <a:rPr lang="en-US" b="1" dirty="0" smtClean="0">
                <a:solidFill>
                  <a:schemeClr val="accent2">
                    <a:lumMod val="75000"/>
                  </a:schemeClr>
                </a:solidFill>
              </a:rPr>
              <a:t>efficient (</a:t>
            </a:r>
            <a:r>
              <a:rPr lang="en-US" b="1" i="1" dirty="0" smtClean="0">
                <a:solidFill>
                  <a:schemeClr val="accent2">
                    <a:lumMod val="75000"/>
                  </a:schemeClr>
                </a:solidFill>
              </a:rPr>
              <a:t>abstract</a:t>
            </a:r>
            <a:r>
              <a:rPr lang="en-US" b="1" dirty="0" smtClean="0">
                <a:solidFill>
                  <a:schemeClr val="accent2">
                    <a:lumMod val="75000"/>
                  </a:schemeClr>
                </a:solidFill>
              </a:rPr>
              <a:t>)</a:t>
            </a:r>
            <a:r>
              <a:rPr lang="en-US" b="1" i="1" dirty="0" smtClean="0">
                <a:solidFill>
                  <a:schemeClr val="accent2">
                    <a:lumMod val="75000"/>
                  </a:schemeClr>
                </a:solidFill>
              </a:rPr>
              <a:t> </a:t>
            </a:r>
            <a:r>
              <a:rPr lang="en-US" b="1" dirty="0" smtClean="0">
                <a:solidFill>
                  <a:schemeClr val="accent2">
                    <a:lumMod val="75000"/>
                  </a:schemeClr>
                </a:solidFill>
              </a:rPr>
              <a:t>operations</a:t>
            </a:r>
          </a:p>
        </p:txBody>
      </p:sp>
      <p:graphicFrame>
        <p:nvGraphicFramePr>
          <p:cNvPr id="5" name="Table 4"/>
          <p:cNvGraphicFramePr>
            <a:graphicFrameLocks noGrp="1"/>
          </p:cNvGraphicFramePr>
          <p:nvPr/>
        </p:nvGraphicFramePr>
        <p:xfrm>
          <a:off x="457200" y="3505200"/>
          <a:ext cx="5410200" cy="2377440"/>
        </p:xfrm>
        <a:graphic>
          <a:graphicData uri="http://schemas.openxmlformats.org/drawingml/2006/table">
            <a:tbl>
              <a:tblPr firstRow="1" bandRow="1">
                <a:tableStyleId>{5C22544A-7EE6-4342-B048-85BDC9FD1C3A}</a:tableStyleId>
              </a:tblPr>
              <a:tblGrid>
                <a:gridCol w="2075146"/>
                <a:gridCol w="3335054"/>
              </a:tblGrid>
              <a:tr h="142240">
                <a:tc>
                  <a:txBody>
                    <a:bodyPr/>
                    <a:lstStyle/>
                    <a:p>
                      <a:r>
                        <a:rPr lang="en-US" dirty="0" smtClean="0"/>
                        <a:t>Abstract Domain</a:t>
                      </a:r>
                      <a:endParaRPr lang="en-US" dirty="0"/>
                    </a:p>
                  </a:txBody>
                  <a:tcPr/>
                </a:tc>
                <a:tc>
                  <a:txBody>
                    <a:bodyPr/>
                    <a:lstStyle/>
                    <a:p>
                      <a:r>
                        <a:rPr lang="en-US" dirty="0" smtClean="0"/>
                        <a:t>Abstract Elements</a:t>
                      </a:r>
                      <a:endParaRPr lang="en-US" dirty="0"/>
                    </a:p>
                  </a:txBody>
                  <a:tcPr/>
                </a:tc>
              </a:tr>
              <a:tr h="370840">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1800" kern="1200" dirty="0" smtClean="0"/>
                        <a:t>Sign</a:t>
                      </a:r>
                      <a:endParaRPr lang="en-US" sz="18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1800" kern="1200" dirty="0" smtClean="0"/>
                        <a:t>0 &lt; x,   x = 0,   x &gt; 0</a:t>
                      </a:r>
                      <a:endParaRPr lang="en-US" sz="1800" kern="1200" dirty="0" smtClean="0">
                        <a:solidFill>
                          <a:schemeClr val="dk1"/>
                        </a:solidFill>
                        <a:latin typeface="+mn-lt"/>
                        <a:ea typeface="+mn-ea"/>
                        <a:cs typeface="+mn-cs"/>
                      </a:endParaRPr>
                    </a:p>
                  </a:txBody>
                  <a:tcPr/>
                </a:tc>
              </a:tr>
              <a:tr h="370840">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sz="1800" kern="1200" dirty="0" smtClean="0"/>
                        <a:t>Box (or Interval)</a:t>
                      </a:r>
                      <a:endParaRPr lang="en-US" sz="1800" kern="1200" dirty="0" smtClean="0">
                        <a:solidFill>
                          <a:schemeClr val="dk1"/>
                        </a:solidFill>
                        <a:latin typeface="+mn-lt"/>
                        <a:ea typeface="+mn-ea"/>
                        <a:cs typeface="+mn-cs"/>
                      </a:endParaRPr>
                    </a:p>
                  </a:txBody>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dirty="0" smtClean="0"/>
                        <a:t>c</a:t>
                      </a:r>
                      <a:r>
                        <a:rPr lang="en-US" baseline="-25000" dirty="0" smtClean="0"/>
                        <a:t>1</a:t>
                      </a:r>
                      <a:r>
                        <a:rPr lang="en-US" dirty="0" smtClean="0"/>
                        <a:t> </a:t>
                      </a:r>
                      <a:r>
                        <a:rPr lang="en-US" dirty="0" smtClean="0">
                          <a:sym typeface="Symbol" pitchFamily="18" charset="2"/>
                        </a:rPr>
                        <a:t></a:t>
                      </a:r>
                      <a:r>
                        <a:rPr lang="en-US" dirty="0" smtClean="0"/>
                        <a:t> x </a:t>
                      </a:r>
                      <a:r>
                        <a:rPr lang="en-US" dirty="0" smtClean="0">
                          <a:sym typeface="Symbol" pitchFamily="18" charset="2"/>
                        </a:rPr>
                        <a:t></a:t>
                      </a:r>
                      <a:r>
                        <a:rPr lang="en-US" dirty="0" smtClean="0"/>
                        <a:t> c</a:t>
                      </a:r>
                      <a:r>
                        <a:rPr lang="en-US" baseline="-25000" dirty="0" smtClean="0"/>
                        <a:t>2</a:t>
                      </a:r>
                      <a:r>
                        <a:rPr lang="en-US" dirty="0" smtClean="0"/>
                        <a:t> </a:t>
                      </a:r>
                    </a:p>
                  </a:txBody>
                  <a:tcPr/>
                </a:tc>
              </a:tr>
              <a:tr h="370840">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dirty="0" smtClean="0"/>
                        <a:t>Octagon</a:t>
                      </a:r>
                    </a:p>
                  </a:txBody>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dirty="0" smtClean="0"/>
                        <a:t>± x ± y </a:t>
                      </a:r>
                      <a:r>
                        <a:rPr lang="en-US" dirty="0" smtClean="0">
                          <a:sym typeface="Symbol" pitchFamily="18" charset="2"/>
                        </a:rPr>
                        <a:t></a:t>
                      </a:r>
                      <a:r>
                        <a:rPr lang="en-US" dirty="0" smtClean="0"/>
                        <a:t> c</a:t>
                      </a:r>
                    </a:p>
                  </a:txBody>
                  <a:tcPr/>
                </a:tc>
              </a:tr>
              <a:tr h="370840">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dirty="0" err="1" smtClean="0"/>
                        <a:t>Polyhedra</a:t>
                      </a:r>
                      <a:endParaRPr lang="en-US" dirty="0" smtClean="0"/>
                    </a:p>
                  </a:txBody>
                  <a:tcP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n-US" dirty="0" smtClean="0"/>
                        <a:t>a</a:t>
                      </a:r>
                      <a:r>
                        <a:rPr lang="en-US" baseline="-25000" dirty="0" smtClean="0"/>
                        <a:t>1</a:t>
                      </a:r>
                      <a:r>
                        <a:rPr lang="en-US" dirty="0" smtClean="0"/>
                        <a:t>x</a:t>
                      </a:r>
                      <a:r>
                        <a:rPr lang="en-US" baseline="-25000" dirty="0" smtClean="0"/>
                        <a:t>1</a:t>
                      </a:r>
                      <a:r>
                        <a:rPr lang="en-US" dirty="0" smtClean="0"/>
                        <a:t> + a</a:t>
                      </a:r>
                      <a:r>
                        <a:rPr lang="en-US" baseline="-25000" dirty="0" smtClean="0"/>
                        <a:t>2</a:t>
                      </a:r>
                      <a:r>
                        <a:rPr lang="en-US" dirty="0" smtClean="0"/>
                        <a:t>x</a:t>
                      </a:r>
                      <a:r>
                        <a:rPr lang="en-US" baseline="-25000" dirty="0" smtClean="0"/>
                        <a:t>2</a:t>
                      </a:r>
                      <a:r>
                        <a:rPr lang="en-US" dirty="0" smtClean="0"/>
                        <a:t> + a</a:t>
                      </a:r>
                      <a:r>
                        <a:rPr lang="en-US" baseline="-25000" dirty="0" smtClean="0"/>
                        <a:t>3</a:t>
                      </a:r>
                      <a:r>
                        <a:rPr lang="en-US" dirty="0" smtClean="0"/>
                        <a:t>x</a:t>
                      </a:r>
                      <a:r>
                        <a:rPr lang="en-US" baseline="-25000" dirty="0" smtClean="0"/>
                        <a:t>3</a:t>
                      </a:r>
                      <a:r>
                        <a:rPr lang="en-US" dirty="0" smtClean="0"/>
                        <a:t> + a</a:t>
                      </a:r>
                      <a:r>
                        <a:rPr lang="en-US" baseline="-25000" dirty="0" smtClean="0"/>
                        <a:t>4</a:t>
                      </a:r>
                      <a:r>
                        <a:rPr lang="en-US" dirty="0" smtClean="0"/>
                        <a:t> </a:t>
                      </a:r>
                      <a:r>
                        <a:rPr lang="en-US" dirty="0" smtClean="0">
                          <a:sym typeface="Symbol" pitchFamily="18" charset="2"/>
                        </a:rPr>
                        <a:t></a:t>
                      </a:r>
                      <a:r>
                        <a:rPr lang="en-US" dirty="0" smtClean="0"/>
                        <a:t> 0</a:t>
                      </a:r>
                    </a:p>
                  </a:txBody>
                  <a:tcPr/>
                </a:tc>
              </a:tr>
            </a:tbl>
          </a:graphicData>
        </a:graphic>
      </p:graphicFrame>
      <p:sp>
        <p:nvSpPr>
          <p:cNvPr id="7" name="TextBox 6"/>
          <p:cNvSpPr txBox="1"/>
          <p:nvPr/>
        </p:nvSpPr>
        <p:spPr>
          <a:xfrm>
            <a:off x="457200" y="2971800"/>
            <a:ext cx="4649158" cy="400110"/>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sz="2000" b="1" dirty="0" smtClean="0"/>
              <a:t>Common Numeric Abstract Domains</a:t>
            </a:r>
            <a:endParaRPr lang="en-US" sz="2000" b="1" dirty="0"/>
          </a:p>
        </p:txBody>
      </p:sp>
      <p:graphicFrame>
        <p:nvGraphicFramePr>
          <p:cNvPr id="8" name="Table 7"/>
          <p:cNvGraphicFramePr>
            <a:graphicFrameLocks noGrp="1"/>
          </p:cNvGraphicFramePr>
          <p:nvPr/>
        </p:nvGraphicFramePr>
        <p:xfrm>
          <a:off x="6172200" y="4638041"/>
          <a:ext cx="2819400" cy="1041399"/>
        </p:xfrm>
        <a:graphic>
          <a:graphicData uri="http://schemas.openxmlformats.org/drawingml/2006/table">
            <a:tbl>
              <a:tblPr firstRow="1" bandRow="1">
                <a:tableStyleId>{0E3FDE45-AF77-4B5C-9715-49D594BDF05E}</a:tableStyleId>
              </a:tblPr>
              <a:tblGrid>
                <a:gridCol w="838200"/>
                <a:gridCol w="1981200"/>
              </a:tblGrid>
              <a:tr h="347133">
                <a:tc gridSpan="2">
                  <a:txBody>
                    <a:bodyPr/>
                    <a:lstStyle/>
                    <a:p>
                      <a:pPr algn="ctr"/>
                      <a:r>
                        <a:rPr lang="en-US" sz="1600" dirty="0" smtClean="0"/>
                        <a:t>Legend</a:t>
                      </a:r>
                      <a:endParaRPr lang="en-US" sz="1600" dirty="0"/>
                    </a:p>
                  </a:txBody>
                  <a:tcPr/>
                </a:tc>
                <a:tc hMerge="1">
                  <a:txBody>
                    <a:bodyPr/>
                    <a:lstStyle/>
                    <a:p>
                      <a:endParaRPr lang="en-US" dirty="0"/>
                    </a:p>
                  </a:txBody>
                  <a:tcPr/>
                </a:tc>
              </a:tr>
              <a:tr h="347133">
                <a:tc>
                  <a:txBody>
                    <a:bodyPr/>
                    <a:lstStyle/>
                    <a:p>
                      <a:pPr algn="ctr"/>
                      <a:r>
                        <a:rPr lang="en-US" sz="1600" dirty="0" err="1" smtClean="0"/>
                        <a:t>x,y</a:t>
                      </a:r>
                      <a:endParaRPr lang="en-US" sz="1600" dirty="0"/>
                    </a:p>
                  </a:txBody>
                  <a:tcPr/>
                </a:tc>
                <a:tc>
                  <a:txBody>
                    <a:bodyPr/>
                    <a:lstStyle/>
                    <a:p>
                      <a:r>
                        <a:rPr lang="en-US" sz="1600" dirty="0" smtClean="0"/>
                        <a:t>program variables</a:t>
                      </a:r>
                      <a:endParaRPr lang="en-US" sz="1600" dirty="0"/>
                    </a:p>
                  </a:txBody>
                  <a:tcPr/>
                </a:tc>
              </a:tr>
              <a:tr h="347133">
                <a:tc>
                  <a:txBody>
                    <a:bodyPr/>
                    <a:lstStyle/>
                    <a:p>
                      <a:pPr algn="ctr"/>
                      <a:r>
                        <a:rPr lang="en-US" sz="1600" dirty="0" err="1" smtClean="0"/>
                        <a:t>c,c</a:t>
                      </a:r>
                      <a:r>
                        <a:rPr lang="en-US" sz="1600" baseline="-25000" dirty="0" err="1" smtClean="0"/>
                        <a:t>i</a:t>
                      </a:r>
                      <a:r>
                        <a:rPr lang="en-US" sz="1600" dirty="0" err="1" smtClean="0"/>
                        <a:t>,</a:t>
                      </a:r>
                      <a:r>
                        <a:rPr lang="en-US" sz="1600" baseline="0" dirty="0" err="1" smtClean="0"/>
                        <a:t>a</a:t>
                      </a:r>
                      <a:r>
                        <a:rPr lang="en-US" sz="1600" baseline="-25000" dirty="0" err="1" smtClean="0"/>
                        <a:t>i</a:t>
                      </a:r>
                      <a:endParaRPr lang="en-US" sz="1600" baseline="-25000" dirty="0"/>
                    </a:p>
                  </a:txBody>
                  <a:tcPr/>
                </a:tc>
                <a:tc>
                  <a:txBody>
                    <a:bodyPr/>
                    <a:lstStyle/>
                    <a:p>
                      <a:r>
                        <a:rPr lang="en-US" sz="1600" dirty="0" smtClean="0"/>
                        <a:t>numeric constants </a:t>
                      </a:r>
                      <a:endParaRPr lang="en-US" sz="1600" dirty="0"/>
                    </a:p>
                  </a:txBody>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r>
              <a:rPr lang="en-US" dirty="0" smtClean="0"/>
              <a:t>Abstract Interpretation w/ Box Domain (1)</a:t>
            </a:r>
          </a:p>
        </p:txBody>
      </p:sp>
      <p:sp>
        <p:nvSpPr>
          <p:cNvPr id="38914" name="Text Box 3"/>
          <p:cNvSpPr txBox="1">
            <a:spLocks noChangeArrowheads="1"/>
          </p:cNvSpPr>
          <p:nvPr/>
        </p:nvSpPr>
        <p:spPr bwMode="auto">
          <a:xfrm>
            <a:off x="1981200" y="1752600"/>
            <a:ext cx="4267200" cy="3141663"/>
          </a:xfrm>
          <a:prstGeom prst="rect">
            <a:avLst/>
          </a:prstGeom>
          <a:solidFill>
            <a:srgbClr val="F0F0FE"/>
          </a:solidFill>
          <a:ln w="28575">
            <a:solidFill>
              <a:schemeClr val="tx1"/>
            </a:solidFill>
            <a:prstDash val="dash"/>
            <a:miter lim="800000"/>
            <a:headEnd/>
            <a:tailEnd/>
          </a:ln>
        </p:spPr>
        <p:txBody>
          <a:bodyPr>
            <a:spAutoFit/>
          </a:bodyPr>
          <a:lstStyle/>
          <a:p>
            <a:r>
              <a:rPr lang="en-US" sz="1800" b="1">
                <a:latin typeface="Courier New" pitchFamily="49" charset="0"/>
                <a:cs typeface="Courier New" pitchFamily="49" charset="0"/>
              </a:rPr>
              <a:t>if (3 &lt;= y1 &lt;= 4) {</a:t>
            </a:r>
          </a:p>
          <a:p>
            <a:r>
              <a:rPr lang="en-US" sz="1800" b="1">
                <a:latin typeface="Courier New" pitchFamily="49" charset="0"/>
                <a:cs typeface="Courier New" pitchFamily="49" charset="0"/>
              </a:rPr>
              <a:t>  x1 := y1-2; </a:t>
            </a:r>
          </a:p>
          <a:p>
            <a:r>
              <a:rPr lang="en-US" sz="1800" b="1">
                <a:latin typeface="Courier New" pitchFamily="49" charset="0"/>
                <a:cs typeface="Courier New" pitchFamily="49" charset="0"/>
              </a:rPr>
              <a:t>  x2 := y1+2; </a:t>
            </a:r>
          </a:p>
          <a:p>
            <a:r>
              <a:rPr lang="en-US" sz="1800" b="1">
                <a:latin typeface="Courier New" pitchFamily="49" charset="0"/>
                <a:cs typeface="Courier New" pitchFamily="49" charset="0"/>
              </a:rPr>
              <a:t>}</a:t>
            </a:r>
          </a:p>
          <a:p>
            <a:r>
              <a:rPr lang="en-US" sz="1800" b="1">
                <a:latin typeface="Courier New" pitchFamily="49" charset="0"/>
                <a:cs typeface="Courier New" pitchFamily="49" charset="0"/>
              </a:rPr>
              <a:t>else if (3 &lt;= y2 &lt;= 4) {</a:t>
            </a:r>
          </a:p>
          <a:p>
            <a:r>
              <a:rPr lang="en-US" sz="1800" b="1">
                <a:latin typeface="Courier New" pitchFamily="49" charset="0"/>
                <a:cs typeface="Courier New" pitchFamily="49" charset="0"/>
              </a:rPr>
              <a:t>  x1 := y2-2; </a:t>
            </a:r>
          </a:p>
          <a:p>
            <a:r>
              <a:rPr lang="en-US" sz="1800" b="1">
                <a:latin typeface="Courier New" pitchFamily="49" charset="0"/>
                <a:cs typeface="Courier New" pitchFamily="49" charset="0"/>
              </a:rPr>
              <a:t>  x2 := y2+2; </a:t>
            </a:r>
          </a:p>
          <a:p>
            <a:r>
              <a:rPr lang="en-US" sz="1800" b="1">
                <a:latin typeface="Courier New" pitchFamily="49" charset="0"/>
                <a:cs typeface="Courier New" pitchFamily="49" charset="0"/>
              </a:rPr>
              <a:t>}</a:t>
            </a:r>
          </a:p>
          <a:p>
            <a:r>
              <a:rPr lang="en-US" sz="1800" b="1">
                <a:latin typeface="Courier New" pitchFamily="49" charset="0"/>
                <a:cs typeface="Courier New" pitchFamily="49" charset="0"/>
              </a:rPr>
              <a:t>else return;</a:t>
            </a:r>
          </a:p>
          <a:p>
            <a:endParaRPr lang="en-US" sz="1800" b="1">
              <a:latin typeface="Courier New" pitchFamily="49" charset="0"/>
              <a:cs typeface="Courier New" pitchFamily="49" charset="0"/>
            </a:endParaRPr>
          </a:p>
          <a:p>
            <a:r>
              <a:rPr lang="en-US" sz="1800" b="1">
                <a:latin typeface="Courier New" pitchFamily="49" charset="0"/>
                <a:cs typeface="Courier New" pitchFamily="49" charset="0"/>
              </a:rPr>
              <a:t>assert (5 &lt;= x1 + x2 &lt;= 10);</a:t>
            </a:r>
          </a:p>
        </p:txBody>
      </p:sp>
      <p:sp>
        <p:nvSpPr>
          <p:cNvPr id="378884" name="AutoShape 4"/>
          <p:cNvSpPr>
            <a:spLocks noChangeArrowheads="1"/>
          </p:cNvSpPr>
          <p:nvPr/>
        </p:nvSpPr>
        <p:spPr bwMode="auto">
          <a:xfrm>
            <a:off x="4905375" y="1752600"/>
            <a:ext cx="1562100" cy="323850"/>
          </a:xfrm>
          <a:prstGeom prst="wedgeRoundRectCallout">
            <a:avLst>
              <a:gd name="adj1" fmla="val -146056"/>
              <a:gd name="adj2" fmla="val 48528"/>
              <a:gd name="adj3"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a:spcBef>
                <a:spcPct val="50000"/>
              </a:spcBef>
            </a:pPr>
            <a:r>
              <a:rPr lang="en-US" sz="1400" b="1" dirty="0">
                <a:latin typeface="Courier New" pitchFamily="49" charset="0"/>
                <a:cs typeface="Courier New" pitchFamily="49" charset="0"/>
              </a:rPr>
              <a:t>3 &lt;= y1 &lt;= 4</a:t>
            </a:r>
          </a:p>
        </p:txBody>
      </p:sp>
      <p:sp>
        <p:nvSpPr>
          <p:cNvPr id="378885" name="AutoShape 5"/>
          <p:cNvSpPr>
            <a:spLocks noChangeArrowheads="1"/>
          </p:cNvSpPr>
          <p:nvPr/>
        </p:nvSpPr>
        <p:spPr bwMode="auto">
          <a:xfrm>
            <a:off x="6553200" y="1752600"/>
            <a:ext cx="1562100" cy="1012825"/>
          </a:xfrm>
          <a:prstGeom prst="wedgeRoundRectCallout">
            <a:avLst>
              <a:gd name="adj1" fmla="val -297255"/>
              <a:gd name="adj2" fmla="val 46083"/>
              <a:gd name="adj3"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a:spcBef>
                <a:spcPct val="50000"/>
              </a:spcBef>
            </a:pPr>
            <a:r>
              <a:rPr lang="en-US" sz="1400" b="1">
                <a:latin typeface="Courier New" pitchFamily="49" charset="0"/>
                <a:cs typeface="Courier New" pitchFamily="49" charset="0"/>
              </a:rPr>
              <a:t>3 &lt;= y1 &lt;= 4</a:t>
            </a:r>
          </a:p>
          <a:p>
            <a:pPr algn="ctr">
              <a:spcBef>
                <a:spcPct val="50000"/>
              </a:spcBef>
            </a:pPr>
            <a:r>
              <a:rPr lang="en-US" sz="1400" b="1">
                <a:latin typeface="Courier New" pitchFamily="49" charset="0"/>
                <a:cs typeface="Courier New" pitchFamily="49" charset="0"/>
              </a:rPr>
              <a:t>1 &lt;= x1 &lt;= 2</a:t>
            </a:r>
          </a:p>
          <a:p>
            <a:pPr algn="ctr">
              <a:spcBef>
                <a:spcPct val="50000"/>
              </a:spcBef>
            </a:pPr>
            <a:r>
              <a:rPr lang="en-US" sz="1400" b="1">
                <a:latin typeface="Courier New" pitchFamily="49" charset="0"/>
                <a:cs typeface="Courier New" pitchFamily="49" charset="0"/>
              </a:rPr>
              <a:t>5 &lt;= x2 &lt;= 6</a:t>
            </a:r>
          </a:p>
        </p:txBody>
      </p:sp>
      <p:sp>
        <p:nvSpPr>
          <p:cNvPr id="378886" name="AutoShape 6"/>
          <p:cNvSpPr>
            <a:spLocks noChangeArrowheads="1"/>
          </p:cNvSpPr>
          <p:nvPr/>
        </p:nvSpPr>
        <p:spPr bwMode="auto">
          <a:xfrm>
            <a:off x="5105400" y="3048000"/>
            <a:ext cx="1562100" cy="323850"/>
          </a:xfrm>
          <a:prstGeom prst="wedgeRoundRectCallout">
            <a:avLst>
              <a:gd name="adj1" fmla="val -144208"/>
              <a:gd name="adj2" fmla="val -22060"/>
              <a:gd name="adj3"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a:spcBef>
                <a:spcPct val="50000"/>
              </a:spcBef>
            </a:pPr>
            <a:r>
              <a:rPr lang="en-US" sz="1400" b="1">
                <a:latin typeface="Courier New" pitchFamily="49" charset="0"/>
                <a:cs typeface="Courier New" pitchFamily="49" charset="0"/>
              </a:rPr>
              <a:t>3 &lt;= y2 &lt;= 4</a:t>
            </a:r>
          </a:p>
        </p:txBody>
      </p:sp>
      <p:sp>
        <p:nvSpPr>
          <p:cNvPr id="378887" name="AutoShape 7"/>
          <p:cNvSpPr>
            <a:spLocks noChangeArrowheads="1"/>
          </p:cNvSpPr>
          <p:nvPr/>
        </p:nvSpPr>
        <p:spPr bwMode="auto">
          <a:xfrm>
            <a:off x="6781800" y="2819400"/>
            <a:ext cx="1562100" cy="1012825"/>
          </a:xfrm>
          <a:prstGeom prst="wedgeRoundRectCallout">
            <a:avLst>
              <a:gd name="adj1" fmla="val -297255"/>
              <a:gd name="adj2" fmla="val 46083"/>
              <a:gd name="adj3"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a:spcBef>
                <a:spcPct val="50000"/>
              </a:spcBef>
            </a:pPr>
            <a:r>
              <a:rPr lang="en-US" sz="1400" b="1">
                <a:latin typeface="Courier New" pitchFamily="49" charset="0"/>
                <a:cs typeface="Courier New" pitchFamily="49" charset="0"/>
              </a:rPr>
              <a:t>3 &lt;= y2 &lt;= 4</a:t>
            </a:r>
          </a:p>
          <a:p>
            <a:pPr algn="ctr">
              <a:spcBef>
                <a:spcPct val="50000"/>
              </a:spcBef>
            </a:pPr>
            <a:r>
              <a:rPr lang="en-US" sz="1400" b="1">
                <a:latin typeface="Courier New" pitchFamily="49" charset="0"/>
                <a:cs typeface="Courier New" pitchFamily="49" charset="0"/>
              </a:rPr>
              <a:t>1 &lt;= x1 &lt;= 2</a:t>
            </a:r>
          </a:p>
          <a:p>
            <a:pPr algn="ctr">
              <a:spcBef>
                <a:spcPct val="50000"/>
              </a:spcBef>
            </a:pPr>
            <a:r>
              <a:rPr lang="en-US" sz="1400" b="1">
                <a:latin typeface="Courier New" pitchFamily="49" charset="0"/>
                <a:cs typeface="Courier New" pitchFamily="49" charset="0"/>
              </a:rPr>
              <a:t>5 &lt;= x2 &lt;= 6</a:t>
            </a:r>
          </a:p>
        </p:txBody>
      </p:sp>
      <p:sp>
        <p:nvSpPr>
          <p:cNvPr id="378888" name="AutoShape 8"/>
          <p:cNvSpPr>
            <a:spLocks noChangeArrowheads="1"/>
          </p:cNvSpPr>
          <p:nvPr/>
        </p:nvSpPr>
        <p:spPr bwMode="auto">
          <a:xfrm>
            <a:off x="457200" y="3067050"/>
            <a:ext cx="1104900" cy="668338"/>
          </a:xfrm>
          <a:prstGeom prst="wedgeRoundRectCallout">
            <a:avLst>
              <a:gd name="adj1" fmla="val 110056"/>
              <a:gd name="adj2" fmla="val 158551"/>
              <a:gd name="adj3"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a:spcBef>
                <a:spcPct val="50000"/>
              </a:spcBef>
            </a:pPr>
            <a:r>
              <a:rPr lang="en-US" sz="1400" b="1">
                <a:latin typeface="Courier New" pitchFamily="49" charset="0"/>
                <a:cs typeface="Courier New" pitchFamily="49" charset="0"/>
              </a:rPr>
              <a:t>1&lt;=x1&lt;=2</a:t>
            </a:r>
          </a:p>
          <a:p>
            <a:pPr algn="ctr">
              <a:spcBef>
                <a:spcPct val="50000"/>
              </a:spcBef>
            </a:pPr>
            <a:r>
              <a:rPr lang="en-US" sz="1400" b="1">
                <a:latin typeface="Courier New" pitchFamily="49" charset="0"/>
                <a:cs typeface="Courier New" pitchFamily="49" charset="0"/>
              </a:rPr>
              <a:t>5&lt;=x2&lt;=6</a:t>
            </a:r>
          </a:p>
        </p:txBody>
      </p:sp>
      <p:sp>
        <p:nvSpPr>
          <p:cNvPr id="11" name="Text Box 15"/>
          <p:cNvSpPr txBox="1">
            <a:spLocks noChangeArrowheads="1"/>
          </p:cNvSpPr>
          <p:nvPr/>
        </p:nvSpPr>
        <p:spPr bwMode="auto">
          <a:xfrm>
            <a:off x="3602746" y="1219200"/>
            <a:ext cx="1133645" cy="36933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spAutoFit/>
          </a:bodyPr>
          <a:lstStyle/>
          <a:p>
            <a:pPr algn="ctr">
              <a:spcBef>
                <a:spcPct val="50000"/>
              </a:spcBef>
            </a:pPr>
            <a:r>
              <a:rPr lang="en-US" b="1" dirty="0" smtClean="0">
                <a:solidFill>
                  <a:schemeClr val="tx1"/>
                </a:solidFill>
              </a:rPr>
              <a:t>Program</a:t>
            </a:r>
            <a:endParaRPr lang="en-US" b="1" dirty="0">
              <a:solidFill>
                <a:schemeClr val="tx1"/>
              </a:solidFill>
            </a:endParaRPr>
          </a:p>
        </p:txBody>
      </p:sp>
      <p:pic>
        <p:nvPicPr>
          <p:cNvPr id="2051" name="Picture 3" descr="C:\Documents and Settings\arie\Local Settings\Temporary Internet Files\Content.IE5\CDV5HDAD\MC900441310[1].png"/>
          <p:cNvPicPr>
            <a:picLocks noChangeAspect="1" noChangeArrowheads="1"/>
          </p:cNvPicPr>
          <p:nvPr/>
        </p:nvPicPr>
        <p:blipFill>
          <a:blip r:embed="rId4" cstate="print"/>
          <a:srcRect/>
          <a:stretch>
            <a:fillRect/>
          </a:stretch>
        </p:blipFill>
        <p:spPr bwMode="auto">
          <a:xfrm>
            <a:off x="5638800" y="3733800"/>
            <a:ext cx="1219200" cy="1219200"/>
          </a:xfrm>
          <a:prstGeom prst="rect">
            <a:avLst/>
          </a:prstGeom>
          <a:noFill/>
        </p:spPr>
      </p:pic>
      <p:sp>
        <p:nvSpPr>
          <p:cNvPr id="12" name="TextBox 11"/>
          <p:cNvSpPr txBox="1"/>
          <p:nvPr/>
        </p:nvSpPr>
        <p:spPr>
          <a:xfrm>
            <a:off x="2023646" y="5429250"/>
            <a:ext cx="338554"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b="1" dirty="0" smtClean="0">
                <a:latin typeface="Arial Black" pitchFamily="34" charset="0"/>
              </a:rPr>
              <a:t>1</a:t>
            </a:r>
            <a:endParaRPr lang="en-US" b="1" dirty="0">
              <a:latin typeface="Arial Black" pitchFamily="34" charset="0"/>
            </a:endParaRPr>
          </a:p>
        </p:txBody>
      </p:sp>
      <p:sp>
        <p:nvSpPr>
          <p:cNvPr id="13" name="TextBox 12"/>
          <p:cNvSpPr txBox="1"/>
          <p:nvPr/>
        </p:nvSpPr>
        <p:spPr>
          <a:xfrm>
            <a:off x="3052346" y="5429250"/>
            <a:ext cx="338554"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b="1" dirty="0" smtClean="0">
                <a:latin typeface="Arial Black" pitchFamily="34" charset="0"/>
              </a:rPr>
              <a:t>2</a:t>
            </a:r>
            <a:endParaRPr lang="en-US" b="1" dirty="0">
              <a:latin typeface="Arial Black" pitchFamily="34" charset="0"/>
            </a:endParaRPr>
          </a:p>
        </p:txBody>
      </p:sp>
      <p:sp>
        <p:nvSpPr>
          <p:cNvPr id="14" name="TextBox 13"/>
          <p:cNvSpPr txBox="1"/>
          <p:nvPr/>
        </p:nvSpPr>
        <p:spPr>
          <a:xfrm>
            <a:off x="4081046" y="5429250"/>
            <a:ext cx="338554"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b="1" dirty="0" smtClean="0">
                <a:latin typeface="Arial Black" pitchFamily="34" charset="0"/>
              </a:rPr>
              <a:t>3</a:t>
            </a:r>
            <a:endParaRPr lang="en-US" b="1" dirty="0">
              <a:latin typeface="Arial Black" pitchFamily="34" charset="0"/>
            </a:endParaRPr>
          </a:p>
        </p:txBody>
      </p:sp>
      <p:sp>
        <p:nvSpPr>
          <p:cNvPr id="15" name="TextBox 14"/>
          <p:cNvSpPr txBox="1"/>
          <p:nvPr/>
        </p:nvSpPr>
        <p:spPr>
          <a:xfrm>
            <a:off x="5109746" y="5429250"/>
            <a:ext cx="338554"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b="1" dirty="0" smtClean="0">
                <a:latin typeface="Arial Black" pitchFamily="34" charset="0"/>
              </a:rPr>
              <a:t>4</a:t>
            </a:r>
            <a:endParaRPr lang="en-US" b="1" dirty="0">
              <a:latin typeface="Arial Black" pitchFamily="34" charset="0"/>
            </a:endParaRPr>
          </a:p>
        </p:txBody>
      </p:sp>
      <p:sp>
        <p:nvSpPr>
          <p:cNvPr id="16" name="TextBox 15"/>
          <p:cNvSpPr txBox="1"/>
          <p:nvPr/>
        </p:nvSpPr>
        <p:spPr>
          <a:xfrm>
            <a:off x="6138446" y="5429250"/>
            <a:ext cx="338554"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b="1" dirty="0" smtClean="0">
                <a:latin typeface="Arial Black" pitchFamily="34" charset="0"/>
              </a:rPr>
              <a:t>5</a:t>
            </a:r>
            <a:endParaRPr lang="en-US" b="1" dirty="0">
              <a:latin typeface="Arial Black" pitchFamily="34" charset="0"/>
            </a:endParaRPr>
          </a:p>
        </p:txBody>
      </p:sp>
      <p:sp>
        <p:nvSpPr>
          <p:cNvPr id="17" name="TextBox 16"/>
          <p:cNvSpPr txBox="1"/>
          <p:nvPr/>
        </p:nvSpPr>
        <p:spPr>
          <a:xfrm>
            <a:off x="499646" y="5429250"/>
            <a:ext cx="1056700" cy="369332"/>
          </a:xfrm>
          <a:prstGeom prst="rect">
            <a:avLst/>
          </a:prstGeom>
        </p:spPr>
        <p:style>
          <a:lnRef idx="2">
            <a:schemeClr val="accent3"/>
          </a:lnRef>
          <a:fillRef idx="1">
            <a:schemeClr val="lt1"/>
          </a:fillRef>
          <a:effectRef idx="0">
            <a:schemeClr val="accent3"/>
          </a:effectRef>
          <a:fontRef idx="minor">
            <a:schemeClr val="dk1"/>
          </a:fontRef>
        </p:style>
        <p:txBody>
          <a:bodyPr wrap="none" rtlCol="0">
            <a:spAutoFit/>
          </a:bodyPr>
          <a:lstStyle/>
          <a:p>
            <a:r>
              <a:rPr lang="en-US" b="1" dirty="0" smtClean="0">
                <a:latin typeface="Arial Black" pitchFamily="34" charset="0"/>
              </a:rPr>
              <a:t>Steps: </a:t>
            </a:r>
            <a:endParaRPr lang="en-US" b="1" dirty="0">
              <a:latin typeface="Arial Black" pitchFamily="34" charset="0"/>
            </a:endParaRPr>
          </a:p>
        </p:txBody>
      </p:sp>
    </p:spTree>
    <p:custDataLst>
      <p:tags r:id="rId1"/>
    </p:custData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88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7888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888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7888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888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0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884" grpId="0" animBg="1"/>
      <p:bldP spid="378885" grpId="0" animBg="1"/>
      <p:bldP spid="378886" grpId="0" animBg="1"/>
      <p:bldP spid="378887" grpId="0" animBg="1"/>
      <p:bldP spid="378888" grpId="0" animBg="1"/>
      <p:bldP spid="12" grpId="0" animBg="1"/>
      <p:bldP spid="13" grpId="0" animBg="1"/>
      <p:bldP spid="14" grpId="0" animBg="1"/>
      <p:bldP spid="15"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r>
              <a:rPr lang="en-US" dirty="0" smtClean="0"/>
              <a:t>Abstract Interpretation w/ Box Domain (2)</a:t>
            </a:r>
          </a:p>
        </p:txBody>
      </p:sp>
      <p:sp>
        <p:nvSpPr>
          <p:cNvPr id="38914" name="Text Box 3"/>
          <p:cNvSpPr txBox="1">
            <a:spLocks noChangeArrowheads="1"/>
          </p:cNvSpPr>
          <p:nvPr/>
        </p:nvSpPr>
        <p:spPr bwMode="auto">
          <a:xfrm>
            <a:off x="1981200" y="1752600"/>
            <a:ext cx="4267200" cy="2862322"/>
          </a:xfrm>
          <a:prstGeom prst="rect">
            <a:avLst/>
          </a:prstGeom>
          <a:solidFill>
            <a:srgbClr val="F0F0FE"/>
          </a:solidFill>
          <a:ln w="28575">
            <a:solidFill>
              <a:schemeClr val="tx1"/>
            </a:solidFill>
            <a:prstDash val="dash"/>
            <a:miter lim="800000"/>
            <a:headEnd/>
            <a:tailEnd/>
          </a:ln>
        </p:spPr>
        <p:txBody>
          <a:bodyPr>
            <a:spAutoFit/>
          </a:bodyPr>
          <a:lstStyle/>
          <a:p>
            <a:pPr>
              <a:lnSpc>
                <a:spcPct val="200000"/>
              </a:lnSpc>
            </a:pPr>
            <a:r>
              <a:rPr lang="en-US" b="1" dirty="0" smtClean="0">
                <a:latin typeface="Courier New" pitchFamily="49" charset="0"/>
                <a:cs typeface="Courier New" pitchFamily="49" charset="0"/>
              </a:rPr>
              <a:t>x := 0</a:t>
            </a:r>
          </a:p>
          <a:p>
            <a:pPr>
              <a:lnSpc>
                <a:spcPct val="200000"/>
              </a:lnSpc>
            </a:pPr>
            <a:r>
              <a:rPr lang="en-US" sz="1800" b="1" dirty="0" smtClean="0">
                <a:latin typeface="Courier New" pitchFamily="49" charset="0"/>
                <a:cs typeface="Courier New" pitchFamily="49" charset="0"/>
              </a:rPr>
              <a:t>while (x &lt; 1000) </a:t>
            </a:r>
            <a:r>
              <a:rPr lang="en-US" b="1" dirty="0" smtClean="0">
                <a:latin typeface="Courier New" pitchFamily="49" charset="0"/>
                <a:cs typeface="Courier New" pitchFamily="49" charset="0"/>
              </a:rPr>
              <a:t>{</a:t>
            </a:r>
          </a:p>
          <a:p>
            <a:pPr>
              <a:lnSpc>
                <a:spcPct val="200000"/>
              </a:lnSpc>
            </a:pPr>
            <a:r>
              <a:rPr lang="en-US" sz="1800" b="1" dirty="0" smtClean="0">
                <a:latin typeface="Courier New" pitchFamily="49" charset="0"/>
                <a:cs typeface="Courier New" pitchFamily="49" charset="0"/>
              </a:rPr>
              <a:t>  x := x + 1;</a:t>
            </a:r>
          </a:p>
          <a:p>
            <a:pPr>
              <a:lnSpc>
                <a:spcPct val="200000"/>
              </a:lnSpc>
            </a:pPr>
            <a:r>
              <a:rPr lang="en-US" b="1" dirty="0" smtClean="0">
                <a:latin typeface="Courier New" pitchFamily="49" charset="0"/>
                <a:cs typeface="Courier New" pitchFamily="49" charset="0"/>
              </a:rPr>
              <a:t>}</a:t>
            </a:r>
          </a:p>
          <a:p>
            <a:pPr>
              <a:lnSpc>
                <a:spcPct val="200000"/>
              </a:lnSpc>
            </a:pPr>
            <a:r>
              <a:rPr lang="en-US" sz="1800" b="1" dirty="0" smtClean="0">
                <a:latin typeface="Courier New" pitchFamily="49" charset="0"/>
                <a:cs typeface="Courier New" pitchFamily="49" charset="0"/>
              </a:rPr>
              <a:t>assert (x == 1000);</a:t>
            </a:r>
            <a:endParaRPr lang="en-US" sz="1800" b="1" dirty="0">
              <a:latin typeface="Courier New" pitchFamily="49" charset="0"/>
              <a:cs typeface="Courier New" pitchFamily="49" charset="0"/>
            </a:endParaRPr>
          </a:p>
        </p:txBody>
      </p:sp>
      <p:sp>
        <p:nvSpPr>
          <p:cNvPr id="11" name="Text Box 15"/>
          <p:cNvSpPr txBox="1">
            <a:spLocks noChangeArrowheads="1"/>
          </p:cNvSpPr>
          <p:nvPr/>
        </p:nvSpPr>
        <p:spPr bwMode="auto">
          <a:xfrm>
            <a:off x="3602746" y="1219200"/>
            <a:ext cx="1133645" cy="369332"/>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spAutoFit/>
          </a:bodyPr>
          <a:lstStyle/>
          <a:p>
            <a:pPr algn="ctr">
              <a:spcBef>
                <a:spcPct val="50000"/>
              </a:spcBef>
            </a:pPr>
            <a:r>
              <a:rPr lang="en-US" b="1" dirty="0" smtClean="0">
                <a:solidFill>
                  <a:schemeClr val="tx1"/>
                </a:solidFill>
              </a:rPr>
              <a:t>Program</a:t>
            </a:r>
            <a:endParaRPr lang="en-US" b="1" dirty="0">
              <a:solidFill>
                <a:schemeClr val="tx1"/>
              </a:solidFill>
            </a:endParaRPr>
          </a:p>
        </p:txBody>
      </p:sp>
      <p:sp>
        <p:nvSpPr>
          <p:cNvPr id="10" name="AutoShape 4"/>
          <p:cNvSpPr>
            <a:spLocks noChangeArrowheads="1"/>
          </p:cNvSpPr>
          <p:nvPr/>
        </p:nvSpPr>
        <p:spPr bwMode="auto">
          <a:xfrm>
            <a:off x="634857" y="2125266"/>
            <a:ext cx="749590" cy="340519"/>
          </a:xfrm>
          <a:prstGeom prst="wedgeRoundRectCallout">
            <a:avLst>
              <a:gd name="adj1" fmla="val 164953"/>
              <a:gd name="adj2" fmla="val 44674"/>
              <a:gd name="adj3"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a:spcBef>
                <a:spcPct val="50000"/>
              </a:spcBef>
            </a:pPr>
            <a:r>
              <a:rPr lang="en-US" sz="1400" b="1" dirty="0" smtClean="0">
                <a:latin typeface="Courier New" pitchFamily="49" charset="0"/>
                <a:cs typeface="Courier New" pitchFamily="49" charset="0"/>
              </a:rPr>
              <a:t>x = 0</a:t>
            </a:r>
            <a:endParaRPr lang="en-US" sz="1400" b="1" dirty="0">
              <a:latin typeface="Courier New" pitchFamily="49" charset="0"/>
              <a:cs typeface="Courier New" pitchFamily="49" charset="0"/>
            </a:endParaRPr>
          </a:p>
        </p:txBody>
      </p:sp>
      <p:sp>
        <p:nvSpPr>
          <p:cNvPr id="12" name="AutoShape 4"/>
          <p:cNvSpPr>
            <a:spLocks noChangeArrowheads="1"/>
          </p:cNvSpPr>
          <p:nvPr/>
        </p:nvSpPr>
        <p:spPr bwMode="auto">
          <a:xfrm>
            <a:off x="685800" y="2667000"/>
            <a:ext cx="749590" cy="340519"/>
          </a:xfrm>
          <a:prstGeom prst="wedgeRoundRectCallout">
            <a:avLst>
              <a:gd name="adj1" fmla="val 164953"/>
              <a:gd name="adj2" fmla="val 44674"/>
              <a:gd name="adj3"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a:spcBef>
                <a:spcPct val="50000"/>
              </a:spcBef>
            </a:pPr>
            <a:r>
              <a:rPr lang="en-US" sz="1400" b="1" dirty="0" smtClean="0">
                <a:latin typeface="Courier New" pitchFamily="49" charset="0"/>
                <a:cs typeface="Courier New" pitchFamily="49" charset="0"/>
              </a:rPr>
              <a:t>x = 0</a:t>
            </a:r>
            <a:endParaRPr lang="en-US" sz="1400" b="1" dirty="0">
              <a:latin typeface="Courier New" pitchFamily="49" charset="0"/>
              <a:cs typeface="Courier New" pitchFamily="49" charset="0"/>
            </a:endParaRPr>
          </a:p>
        </p:txBody>
      </p:sp>
      <p:sp>
        <p:nvSpPr>
          <p:cNvPr id="13" name="AutoShape 4"/>
          <p:cNvSpPr>
            <a:spLocks noChangeArrowheads="1"/>
          </p:cNvSpPr>
          <p:nvPr/>
        </p:nvSpPr>
        <p:spPr bwMode="auto">
          <a:xfrm>
            <a:off x="685800" y="3276600"/>
            <a:ext cx="749590" cy="340519"/>
          </a:xfrm>
          <a:prstGeom prst="wedgeRoundRectCallout">
            <a:avLst>
              <a:gd name="adj1" fmla="val 164953"/>
              <a:gd name="adj2" fmla="val 44674"/>
              <a:gd name="adj3"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a:spcBef>
                <a:spcPct val="50000"/>
              </a:spcBef>
            </a:pPr>
            <a:r>
              <a:rPr lang="en-US" sz="1400" b="1" dirty="0" smtClean="0">
                <a:latin typeface="Courier New" pitchFamily="49" charset="0"/>
                <a:cs typeface="Courier New" pitchFamily="49" charset="0"/>
              </a:rPr>
              <a:t>x = 1</a:t>
            </a:r>
            <a:endParaRPr lang="en-US" sz="1400" b="1" dirty="0">
              <a:latin typeface="Courier New" pitchFamily="49" charset="0"/>
              <a:cs typeface="Courier New" pitchFamily="49" charset="0"/>
            </a:endParaRPr>
          </a:p>
        </p:txBody>
      </p:sp>
      <p:sp>
        <p:nvSpPr>
          <p:cNvPr id="14" name="AutoShape 4"/>
          <p:cNvSpPr>
            <a:spLocks noChangeArrowheads="1"/>
          </p:cNvSpPr>
          <p:nvPr/>
        </p:nvSpPr>
        <p:spPr bwMode="auto">
          <a:xfrm>
            <a:off x="3445624" y="1905000"/>
            <a:ext cx="1173546" cy="340519"/>
          </a:xfrm>
          <a:prstGeom prst="wedgeRoundRectCallout">
            <a:avLst>
              <a:gd name="adj1" fmla="val -152862"/>
              <a:gd name="adj2" fmla="val 87525"/>
              <a:gd name="adj3"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a:spcBef>
                <a:spcPct val="50000"/>
              </a:spcBef>
            </a:pPr>
            <a:r>
              <a:rPr lang="en-US" sz="1400" b="1" dirty="0" smtClean="0">
                <a:latin typeface="Courier New" pitchFamily="49" charset="0"/>
                <a:cs typeface="Courier New" pitchFamily="49" charset="0"/>
              </a:rPr>
              <a:t>0&lt;= x &lt;=1</a:t>
            </a:r>
            <a:endParaRPr lang="en-US" sz="1400" b="1" dirty="0">
              <a:latin typeface="Courier New" pitchFamily="49" charset="0"/>
              <a:cs typeface="Courier New" pitchFamily="49" charset="0"/>
            </a:endParaRPr>
          </a:p>
        </p:txBody>
      </p:sp>
      <p:sp>
        <p:nvSpPr>
          <p:cNvPr id="15" name="AutoShape 4"/>
          <p:cNvSpPr>
            <a:spLocks noChangeArrowheads="1"/>
          </p:cNvSpPr>
          <p:nvPr/>
        </p:nvSpPr>
        <p:spPr bwMode="auto">
          <a:xfrm>
            <a:off x="4800600" y="2743200"/>
            <a:ext cx="1173546" cy="340519"/>
          </a:xfrm>
          <a:prstGeom prst="wedgeRoundRectCallout">
            <a:avLst>
              <a:gd name="adj1" fmla="val -211715"/>
              <a:gd name="adj2" fmla="val 30391"/>
              <a:gd name="adj3"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a:spcBef>
                <a:spcPct val="50000"/>
              </a:spcBef>
            </a:pPr>
            <a:r>
              <a:rPr lang="en-US" sz="1400" b="1" dirty="0" smtClean="0">
                <a:latin typeface="Courier New" pitchFamily="49" charset="0"/>
                <a:cs typeface="Courier New" pitchFamily="49" charset="0"/>
              </a:rPr>
              <a:t>0&lt;= x &lt;=1</a:t>
            </a:r>
            <a:endParaRPr lang="en-US" sz="1400" b="1" dirty="0">
              <a:latin typeface="Courier New" pitchFamily="49" charset="0"/>
              <a:cs typeface="Courier New" pitchFamily="49" charset="0"/>
            </a:endParaRPr>
          </a:p>
        </p:txBody>
      </p:sp>
      <p:sp>
        <p:nvSpPr>
          <p:cNvPr id="16" name="AutoShape 4"/>
          <p:cNvSpPr>
            <a:spLocks noChangeArrowheads="1"/>
          </p:cNvSpPr>
          <p:nvPr/>
        </p:nvSpPr>
        <p:spPr bwMode="auto">
          <a:xfrm>
            <a:off x="4343400" y="3352800"/>
            <a:ext cx="1173546" cy="340519"/>
          </a:xfrm>
          <a:prstGeom prst="wedgeRoundRectCallout">
            <a:avLst>
              <a:gd name="adj1" fmla="val -211715"/>
              <a:gd name="adj2" fmla="val 30391"/>
              <a:gd name="adj3"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a:spcBef>
                <a:spcPct val="50000"/>
              </a:spcBef>
            </a:pPr>
            <a:r>
              <a:rPr lang="en-US" sz="1400" b="1" dirty="0" smtClean="0">
                <a:latin typeface="Courier New" pitchFamily="49" charset="0"/>
                <a:cs typeface="Courier New" pitchFamily="49" charset="0"/>
              </a:rPr>
              <a:t>1&lt;= x &lt;=2</a:t>
            </a:r>
            <a:endParaRPr lang="en-US" sz="1400" b="1" dirty="0">
              <a:latin typeface="Courier New" pitchFamily="49" charset="0"/>
              <a:cs typeface="Courier New" pitchFamily="49" charset="0"/>
            </a:endParaRPr>
          </a:p>
        </p:txBody>
      </p:sp>
      <p:sp>
        <p:nvSpPr>
          <p:cNvPr id="17" name="AutoShape 4"/>
          <p:cNvSpPr>
            <a:spLocks noChangeArrowheads="1"/>
          </p:cNvSpPr>
          <p:nvPr/>
        </p:nvSpPr>
        <p:spPr bwMode="auto">
          <a:xfrm>
            <a:off x="533400" y="1676400"/>
            <a:ext cx="1173546" cy="340519"/>
          </a:xfrm>
          <a:prstGeom prst="wedgeRoundRectCallout">
            <a:avLst>
              <a:gd name="adj1" fmla="val 91666"/>
              <a:gd name="adj2" fmla="val 150373"/>
              <a:gd name="adj3"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a:spcBef>
                <a:spcPct val="50000"/>
              </a:spcBef>
            </a:pPr>
            <a:r>
              <a:rPr lang="en-US" sz="1400" b="1" dirty="0" smtClean="0">
                <a:latin typeface="Courier New" pitchFamily="49" charset="0"/>
                <a:cs typeface="Courier New" pitchFamily="49" charset="0"/>
              </a:rPr>
              <a:t>0&lt;= x &lt;=2</a:t>
            </a:r>
            <a:endParaRPr lang="en-US" sz="1400" b="1" dirty="0">
              <a:latin typeface="Courier New" pitchFamily="49" charset="0"/>
              <a:cs typeface="Courier New" pitchFamily="49" charset="0"/>
            </a:endParaRPr>
          </a:p>
        </p:txBody>
      </p:sp>
      <p:sp>
        <p:nvSpPr>
          <p:cNvPr id="18" name="AutoShape 4"/>
          <p:cNvSpPr>
            <a:spLocks noChangeArrowheads="1"/>
          </p:cNvSpPr>
          <p:nvPr/>
        </p:nvSpPr>
        <p:spPr bwMode="auto">
          <a:xfrm>
            <a:off x="533400" y="2362200"/>
            <a:ext cx="1173546" cy="340519"/>
          </a:xfrm>
          <a:prstGeom prst="wedgeRoundRectCallout">
            <a:avLst>
              <a:gd name="adj1" fmla="val 110731"/>
              <a:gd name="adj2" fmla="val 118949"/>
              <a:gd name="adj3"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a:spcBef>
                <a:spcPct val="50000"/>
              </a:spcBef>
            </a:pPr>
            <a:r>
              <a:rPr lang="en-US" sz="1400" b="1" dirty="0" smtClean="0">
                <a:latin typeface="Courier New" pitchFamily="49" charset="0"/>
                <a:cs typeface="Courier New" pitchFamily="49" charset="0"/>
              </a:rPr>
              <a:t>0&lt;= x &lt;=2</a:t>
            </a:r>
            <a:endParaRPr lang="en-US" sz="1400" b="1" dirty="0">
              <a:latin typeface="Courier New" pitchFamily="49" charset="0"/>
              <a:cs typeface="Courier New" pitchFamily="49" charset="0"/>
            </a:endParaRPr>
          </a:p>
        </p:txBody>
      </p:sp>
      <p:sp>
        <p:nvSpPr>
          <p:cNvPr id="19" name="AutoShape 4"/>
          <p:cNvSpPr>
            <a:spLocks noChangeArrowheads="1"/>
          </p:cNvSpPr>
          <p:nvPr/>
        </p:nvSpPr>
        <p:spPr bwMode="auto">
          <a:xfrm>
            <a:off x="533400" y="3200400"/>
            <a:ext cx="1173546" cy="340519"/>
          </a:xfrm>
          <a:prstGeom prst="wedgeRoundRectCallout">
            <a:avLst>
              <a:gd name="adj1" fmla="val 110731"/>
              <a:gd name="adj2" fmla="val 56101"/>
              <a:gd name="adj3"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a:spcBef>
                <a:spcPct val="50000"/>
              </a:spcBef>
            </a:pPr>
            <a:r>
              <a:rPr lang="en-US" sz="1400" b="1" dirty="0" smtClean="0">
                <a:latin typeface="Courier New" pitchFamily="49" charset="0"/>
                <a:cs typeface="Courier New" pitchFamily="49" charset="0"/>
              </a:rPr>
              <a:t>1&lt;= x &lt;=3</a:t>
            </a:r>
            <a:endParaRPr lang="en-US" sz="1400" b="1" dirty="0">
              <a:latin typeface="Courier New" pitchFamily="49" charset="0"/>
              <a:cs typeface="Courier New" pitchFamily="49" charset="0"/>
            </a:endParaRPr>
          </a:p>
        </p:txBody>
      </p:sp>
      <p:sp>
        <p:nvSpPr>
          <p:cNvPr id="20" name="AutoShape 4"/>
          <p:cNvSpPr>
            <a:spLocks noChangeArrowheads="1"/>
          </p:cNvSpPr>
          <p:nvPr/>
        </p:nvSpPr>
        <p:spPr bwMode="auto">
          <a:xfrm>
            <a:off x="3645783" y="1828800"/>
            <a:ext cx="1501982" cy="340519"/>
          </a:xfrm>
          <a:prstGeom prst="wedgeRoundRectCallout">
            <a:avLst>
              <a:gd name="adj1" fmla="val -120971"/>
              <a:gd name="adj2" fmla="val 121806"/>
              <a:gd name="adj3"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a:spcBef>
                <a:spcPct val="50000"/>
              </a:spcBef>
            </a:pPr>
            <a:r>
              <a:rPr lang="en-US" sz="1400" b="1" dirty="0" smtClean="0">
                <a:latin typeface="Courier New" pitchFamily="49" charset="0"/>
                <a:cs typeface="Courier New" pitchFamily="49" charset="0"/>
              </a:rPr>
              <a:t>0&lt;= x &lt;=1000</a:t>
            </a:r>
            <a:endParaRPr lang="en-US" sz="1400" b="1" dirty="0">
              <a:latin typeface="Courier New" pitchFamily="49" charset="0"/>
              <a:cs typeface="Courier New" pitchFamily="49" charset="0"/>
            </a:endParaRPr>
          </a:p>
        </p:txBody>
      </p:sp>
      <p:sp>
        <p:nvSpPr>
          <p:cNvPr id="21" name="AutoShape 4"/>
          <p:cNvSpPr>
            <a:spLocks noChangeArrowheads="1"/>
          </p:cNvSpPr>
          <p:nvPr/>
        </p:nvSpPr>
        <p:spPr bwMode="auto">
          <a:xfrm>
            <a:off x="4495800" y="2667000"/>
            <a:ext cx="1501982" cy="340519"/>
          </a:xfrm>
          <a:prstGeom prst="wedgeRoundRectCallout">
            <a:avLst>
              <a:gd name="adj1" fmla="val -148820"/>
              <a:gd name="adj2" fmla="val 67529"/>
              <a:gd name="adj3"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a:spcBef>
                <a:spcPct val="50000"/>
              </a:spcBef>
            </a:pPr>
            <a:r>
              <a:rPr lang="en-US" sz="1400" b="1" dirty="0" smtClean="0">
                <a:latin typeface="Courier New" pitchFamily="49" charset="0"/>
                <a:cs typeface="Courier New" pitchFamily="49" charset="0"/>
              </a:rPr>
              <a:t>0&lt;= x &lt; 1000</a:t>
            </a:r>
            <a:endParaRPr lang="en-US" sz="1400" b="1" dirty="0">
              <a:latin typeface="Courier New" pitchFamily="49" charset="0"/>
              <a:cs typeface="Courier New" pitchFamily="49" charset="0"/>
            </a:endParaRPr>
          </a:p>
        </p:txBody>
      </p:sp>
      <p:sp>
        <p:nvSpPr>
          <p:cNvPr id="22" name="AutoShape 4"/>
          <p:cNvSpPr>
            <a:spLocks noChangeArrowheads="1"/>
          </p:cNvSpPr>
          <p:nvPr/>
        </p:nvSpPr>
        <p:spPr bwMode="auto">
          <a:xfrm>
            <a:off x="4060061" y="3276600"/>
            <a:ext cx="1611460" cy="340519"/>
          </a:xfrm>
          <a:prstGeom prst="wedgeRoundRectCallout">
            <a:avLst>
              <a:gd name="adj1" fmla="val -148820"/>
              <a:gd name="adj2" fmla="val 67529"/>
              <a:gd name="adj3"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a:spcBef>
                <a:spcPct val="50000"/>
              </a:spcBef>
            </a:pPr>
            <a:r>
              <a:rPr lang="en-US" sz="1400" b="1" dirty="0" smtClean="0">
                <a:latin typeface="Courier New" pitchFamily="49" charset="0"/>
                <a:cs typeface="Courier New" pitchFamily="49" charset="0"/>
              </a:rPr>
              <a:t>1&lt;= x &lt;= 1000</a:t>
            </a:r>
            <a:endParaRPr lang="en-US" sz="1400" b="1" dirty="0">
              <a:latin typeface="Courier New" pitchFamily="49" charset="0"/>
              <a:cs typeface="Courier New" pitchFamily="49" charset="0"/>
            </a:endParaRPr>
          </a:p>
        </p:txBody>
      </p:sp>
      <p:sp>
        <p:nvSpPr>
          <p:cNvPr id="23" name="AutoShape 4"/>
          <p:cNvSpPr>
            <a:spLocks noChangeArrowheads="1"/>
          </p:cNvSpPr>
          <p:nvPr/>
        </p:nvSpPr>
        <p:spPr bwMode="auto">
          <a:xfrm>
            <a:off x="4252509" y="3810000"/>
            <a:ext cx="1074163" cy="340519"/>
          </a:xfrm>
          <a:prstGeom prst="wedgeRoundRectCallout">
            <a:avLst>
              <a:gd name="adj1" fmla="val -148820"/>
              <a:gd name="adj2" fmla="val 67529"/>
              <a:gd name="adj3" fmla="val 16667"/>
            </a:avLst>
          </a:prstGeom>
          <a:ln>
            <a:headEnd/>
            <a:tailEnd/>
          </a:ln>
        </p:spPr>
        <p:style>
          <a:lnRef idx="1">
            <a:schemeClr val="accent1"/>
          </a:lnRef>
          <a:fillRef idx="2">
            <a:schemeClr val="accent1"/>
          </a:fillRef>
          <a:effectRef idx="1">
            <a:schemeClr val="accent1"/>
          </a:effectRef>
          <a:fontRef idx="minor">
            <a:schemeClr val="dk1"/>
          </a:fontRef>
        </p:style>
        <p:txBody>
          <a:bodyPr wrap="none" anchor="ctr">
            <a:spAutoFit/>
          </a:bodyPr>
          <a:lstStyle/>
          <a:p>
            <a:pPr algn="ctr">
              <a:spcBef>
                <a:spcPct val="50000"/>
              </a:spcBef>
            </a:pPr>
            <a:r>
              <a:rPr lang="en-US" sz="1400" b="1" dirty="0" smtClean="0">
                <a:latin typeface="Courier New" pitchFamily="49" charset="0"/>
                <a:cs typeface="Courier New" pitchFamily="49" charset="0"/>
              </a:rPr>
              <a:t>x = 1000</a:t>
            </a:r>
            <a:endParaRPr lang="en-US" sz="1400" b="1" dirty="0">
              <a:latin typeface="Courier New" pitchFamily="49" charset="0"/>
              <a:cs typeface="Courier New" pitchFamily="49" charset="0"/>
            </a:endParaRPr>
          </a:p>
        </p:txBody>
      </p:sp>
      <p:pic>
        <p:nvPicPr>
          <p:cNvPr id="1026" name="Picture 2" descr="C:\Documents and Settings\arie\Local Settings\Temporary Internet Files\Content.IE5\CDV5HDAD\MC900312712[1].wmf"/>
          <p:cNvPicPr>
            <a:picLocks noChangeAspect="1" noChangeArrowheads="1"/>
          </p:cNvPicPr>
          <p:nvPr/>
        </p:nvPicPr>
        <p:blipFill>
          <a:blip r:embed="rId4" cstate="print"/>
          <a:srcRect/>
          <a:stretch>
            <a:fillRect/>
          </a:stretch>
        </p:blipFill>
        <p:spPr bwMode="auto">
          <a:xfrm>
            <a:off x="7010400" y="914400"/>
            <a:ext cx="1820863" cy="1644650"/>
          </a:xfrm>
          <a:prstGeom prst="rect">
            <a:avLst/>
          </a:prstGeom>
          <a:noFill/>
        </p:spPr>
      </p:pic>
      <p:sp>
        <p:nvSpPr>
          <p:cNvPr id="24" name="TextBox 23"/>
          <p:cNvSpPr txBox="1"/>
          <p:nvPr/>
        </p:nvSpPr>
        <p:spPr>
          <a:xfrm>
            <a:off x="7239000" y="2743200"/>
            <a:ext cx="1095172" cy="369332"/>
          </a:xfrm>
          <a:prstGeom prst="rect">
            <a:avLst/>
          </a:prstGeom>
        </p:spPr>
        <p:style>
          <a:lnRef idx="1">
            <a:schemeClr val="accent1"/>
          </a:lnRef>
          <a:fillRef idx="3">
            <a:schemeClr val="accent1"/>
          </a:fillRef>
          <a:effectRef idx="2">
            <a:schemeClr val="accent1"/>
          </a:effectRef>
          <a:fontRef idx="minor">
            <a:schemeClr val="lt1"/>
          </a:fontRef>
        </p:style>
        <p:txBody>
          <a:bodyPr wrap="none" rtlCol="0">
            <a:spAutoFit/>
          </a:bodyPr>
          <a:lstStyle/>
          <a:p>
            <a:r>
              <a:rPr lang="en-US" dirty="0" smtClean="0"/>
              <a:t>widening</a:t>
            </a:r>
            <a:endParaRPr lang="en-US" dirty="0"/>
          </a:p>
        </p:txBody>
      </p:sp>
      <p:pic>
        <p:nvPicPr>
          <p:cNvPr id="25" name="Picture 3" descr="C:\Documents and Settings\arie\Local Settings\Temporary Internet Files\Content.IE5\CDV5HDAD\MC900441310[1].png"/>
          <p:cNvPicPr>
            <a:picLocks noChangeAspect="1" noChangeArrowheads="1"/>
          </p:cNvPicPr>
          <p:nvPr/>
        </p:nvPicPr>
        <p:blipFill>
          <a:blip r:embed="rId5" cstate="print"/>
          <a:srcRect/>
          <a:stretch>
            <a:fillRect/>
          </a:stretch>
        </p:blipFill>
        <p:spPr bwMode="auto">
          <a:xfrm>
            <a:off x="5334000" y="3429000"/>
            <a:ext cx="1219200" cy="1219200"/>
          </a:xfrm>
          <a:prstGeom prst="rect">
            <a:avLst/>
          </a:prstGeom>
          <a:noFill/>
        </p:spPr>
      </p:pic>
      <p:sp>
        <p:nvSpPr>
          <p:cNvPr id="26" name="TextBox 25"/>
          <p:cNvSpPr txBox="1"/>
          <p:nvPr/>
        </p:nvSpPr>
        <p:spPr>
          <a:xfrm>
            <a:off x="1524000" y="5105400"/>
            <a:ext cx="338554"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b="1" dirty="0" smtClean="0">
                <a:latin typeface="Arial Black" pitchFamily="34" charset="0"/>
              </a:rPr>
              <a:t>1</a:t>
            </a:r>
            <a:endParaRPr lang="en-US" b="1" dirty="0">
              <a:latin typeface="Arial Black" pitchFamily="34" charset="0"/>
            </a:endParaRPr>
          </a:p>
        </p:txBody>
      </p:sp>
      <p:sp>
        <p:nvSpPr>
          <p:cNvPr id="27" name="TextBox 26"/>
          <p:cNvSpPr txBox="1"/>
          <p:nvPr/>
        </p:nvSpPr>
        <p:spPr>
          <a:xfrm>
            <a:off x="2114550" y="5105400"/>
            <a:ext cx="338554"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b="1" dirty="0" smtClean="0">
                <a:latin typeface="Arial Black" pitchFamily="34" charset="0"/>
              </a:rPr>
              <a:t>2</a:t>
            </a:r>
            <a:endParaRPr lang="en-US" b="1" dirty="0">
              <a:latin typeface="Arial Black" pitchFamily="34" charset="0"/>
            </a:endParaRPr>
          </a:p>
        </p:txBody>
      </p:sp>
      <p:sp>
        <p:nvSpPr>
          <p:cNvPr id="28" name="TextBox 27"/>
          <p:cNvSpPr txBox="1"/>
          <p:nvPr/>
        </p:nvSpPr>
        <p:spPr>
          <a:xfrm>
            <a:off x="2705100" y="5105400"/>
            <a:ext cx="338554"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b="1" dirty="0" smtClean="0">
                <a:latin typeface="Arial Black" pitchFamily="34" charset="0"/>
              </a:rPr>
              <a:t>3</a:t>
            </a:r>
            <a:endParaRPr lang="en-US" b="1" dirty="0">
              <a:latin typeface="Arial Black" pitchFamily="34" charset="0"/>
            </a:endParaRPr>
          </a:p>
        </p:txBody>
      </p:sp>
      <p:sp>
        <p:nvSpPr>
          <p:cNvPr id="29" name="TextBox 28"/>
          <p:cNvSpPr txBox="1"/>
          <p:nvPr/>
        </p:nvSpPr>
        <p:spPr>
          <a:xfrm>
            <a:off x="3295650" y="5105400"/>
            <a:ext cx="338554"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b="1" dirty="0" smtClean="0">
                <a:latin typeface="Arial Black" pitchFamily="34" charset="0"/>
              </a:rPr>
              <a:t>4</a:t>
            </a:r>
            <a:endParaRPr lang="en-US" b="1" dirty="0">
              <a:latin typeface="Arial Black" pitchFamily="34" charset="0"/>
            </a:endParaRPr>
          </a:p>
        </p:txBody>
      </p:sp>
      <p:sp>
        <p:nvSpPr>
          <p:cNvPr id="30" name="TextBox 29"/>
          <p:cNvSpPr txBox="1"/>
          <p:nvPr/>
        </p:nvSpPr>
        <p:spPr>
          <a:xfrm>
            <a:off x="3886200" y="5105400"/>
            <a:ext cx="338554"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b="1" dirty="0" smtClean="0">
                <a:latin typeface="Arial Black" pitchFamily="34" charset="0"/>
              </a:rPr>
              <a:t>5</a:t>
            </a:r>
            <a:endParaRPr lang="en-US" b="1" dirty="0">
              <a:latin typeface="Arial Black" pitchFamily="34" charset="0"/>
            </a:endParaRPr>
          </a:p>
        </p:txBody>
      </p:sp>
      <p:sp>
        <p:nvSpPr>
          <p:cNvPr id="31" name="TextBox 30"/>
          <p:cNvSpPr txBox="1"/>
          <p:nvPr/>
        </p:nvSpPr>
        <p:spPr>
          <a:xfrm>
            <a:off x="381000" y="5124450"/>
            <a:ext cx="990600" cy="36933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b="1" dirty="0" smtClean="0">
                <a:latin typeface="Arial Black" pitchFamily="34" charset="0"/>
              </a:rPr>
              <a:t>Steps:</a:t>
            </a:r>
            <a:endParaRPr lang="en-US" b="1" dirty="0">
              <a:latin typeface="Arial Black" pitchFamily="34" charset="0"/>
            </a:endParaRPr>
          </a:p>
        </p:txBody>
      </p:sp>
      <p:sp>
        <p:nvSpPr>
          <p:cNvPr id="32" name="TextBox 31"/>
          <p:cNvSpPr txBox="1"/>
          <p:nvPr/>
        </p:nvSpPr>
        <p:spPr>
          <a:xfrm>
            <a:off x="4476750" y="5105400"/>
            <a:ext cx="338554"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b="1" dirty="0" smtClean="0">
                <a:latin typeface="Arial Black" pitchFamily="34" charset="0"/>
              </a:rPr>
              <a:t>6</a:t>
            </a:r>
            <a:endParaRPr lang="en-US" b="1" dirty="0">
              <a:latin typeface="Arial Black" pitchFamily="34" charset="0"/>
            </a:endParaRPr>
          </a:p>
        </p:txBody>
      </p:sp>
      <p:sp>
        <p:nvSpPr>
          <p:cNvPr id="33" name="TextBox 32"/>
          <p:cNvSpPr txBox="1"/>
          <p:nvPr/>
        </p:nvSpPr>
        <p:spPr>
          <a:xfrm>
            <a:off x="5067300" y="5105400"/>
            <a:ext cx="338554"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b="1" dirty="0" smtClean="0">
                <a:latin typeface="Arial Black" pitchFamily="34" charset="0"/>
              </a:rPr>
              <a:t>7</a:t>
            </a:r>
            <a:endParaRPr lang="en-US" b="1" dirty="0">
              <a:latin typeface="Arial Black" pitchFamily="34" charset="0"/>
            </a:endParaRPr>
          </a:p>
        </p:txBody>
      </p:sp>
      <p:sp>
        <p:nvSpPr>
          <p:cNvPr id="34" name="TextBox 33"/>
          <p:cNvSpPr txBox="1"/>
          <p:nvPr/>
        </p:nvSpPr>
        <p:spPr>
          <a:xfrm>
            <a:off x="5657850" y="5105400"/>
            <a:ext cx="338554"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b="1" dirty="0" smtClean="0">
                <a:latin typeface="Arial Black" pitchFamily="34" charset="0"/>
              </a:rPr>
              <a:t>8</a:t>
            </a:r>
            <a:endParaRPr lang="en-US" b="1" dirty="0">
              <a:latin typeface="Arial Black" pitchFamily="34" charset="0"/>
            </a:endParaRPr>
          </a:p>
        </p:txBody>
      </p:sp>
      <p:sp>
        <p:nvSpPr>
          <p:cNvPr id="35" name="TextBox 34"/>
          <p:cNvSpPr txBox="1"/>
          <p:nvPr/>
        </p:nvSpPr>
        <p:spPr>
          <a:xfrm>
            <a:off x="6248400" y="5105400"/>
            <a:ext cx="338554"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b="1" dirty="0" smtClean="0">
                <a:latin typeface="Arial Black" pitchFamily="34" charset="0"/>
              </a:rPr>
              <a:t>9</a:t>
            </a:r>
            <a:endParaRPr lang="en-US" b="1" dirty="0">
              <a:latin typeface="Arial Black" pitchFamily="34" charset="0"/>
            </a:endParaRPr>
          </a:p>
        </p:txBody>
      </p:sp>
      <p:sp>
        <p:nvSpPr>
          <p:cNvPr id="36" name="TextBox 35"/>
          <p:cNvSpPr txBox="1"/>
          <p:nvPr/>
        </p:nvSpPr>
        <p:spPr>
          <a:xfrm>
            <a:off x="5586033" y="5676900"/>
            <a:ext cx="492443"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b="1" dirty="0" smtClean="0">
                <a:latin typeface="Arial Black" pitchFamily="34" charset="0"/>
              </a:rPr>
              <a:t>10</a:t>
            </a:r>
            <a:endParaRPr lang="en-US" b="1" dirty="0">
              <a:latin typeface="Arial Black" pitchFamily="34" charset="0"/>
            </a:endParaRPr>
          </a:p>
        </p:txBody>
      </p:sp>
      <p:sp>
        <p:nvSpPr>
          <p:cNvPr id="37" name="TextBox 36"/>
          <p:cNvSpPr txBox="1"/>
          <p:nvPr/>
        </p:nvSpPr>
        <p:spPr>
          <a:xfrm>
            <a:off x="6295264" y="5676900"/>
            <a:ext cx="492443"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b="1" dirty="0" smtClean="0">
                <a:latin typeface="Arial Black" pitchFamily="34" charset="0"/>
              </a:rPr>
              <a:t>11</a:t>
            </a:r>
            <a:endParaRPr lang="en-US" b="1" dirty="0">
              <a:latin typeface="Arial Black" pitchFamily="34" charset="0"/>
            </a:endParaRPr>
          </a:p>
        </p:txBody>
      </p:sp>
      <p:sp>
        <p:nvSpPr>
          <p:cNvPr id="38" name="TextBox 37"/>
          <p:cNvSpPr txBox="1"/>
          <p:nvPr/>
        </p:nvSpPr>
        <p:spPr>
          <a:xfrm>
            <a:off x="7004495" y="5676900"/>
            <a:ext cx="492443"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b="1" dirty="0" smtClean="0">
                <a:latin typeface="Arial Black" pitchFamily="34" charset="0"/>
              </a:rPr>
              <a:t>12</a:t>
            </a:r>
            <a:endParaRPr lang="en-US" b="1" dirty="0">
              <a:latin typeface="Arial Black" pitchFamily="34" charset="0"/>
            </a:endParaRPr>
          </a:p>
        </p:txBody>
      </p:sp>
      <p:sp>
        <p:nvSpPr>
          <p:cNvPr id="39" name="TextBox 38"/>
          <p:cNvSpPr txBox="1"/>
          <p:nvPr/>
        </p:nvSpPr>
        <p:spPr>
          <a:xfrm>
            <a:off x="7713726" y="5676900"/>
            <a:ext cx="492443"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b="1" dirty="0" smtClean="0">
                <a:latin typeface="Arial Black" pitchFamily="34" charset="0"/>
              </a:rPr>
              <a:t>13</a:t>
            </a:r>
            <a:endParaRPr lang="en-US" b="1" dirty="0">
              <a:latin typeface="Arial Black" pitchFamily="34" charset="0"/>
            </a:endParaRPr>
          </a:p>
        </p:txBody>
      </p:sp>
      <p:sp>
        <p:nvSpPr>
          <p:cNvPr id="40" name="TextBox 39"/>
          <p:cNvSpPr txBox="1"/>
          <p:nvPr/>
        </p:nvSpPr>
        <p:spPr>
          <a:xfrm>
            <a:off x="8422957" y="5676900"/>
            <a:ext cx="492443"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lang="en-US" b="1" dirty="0" smtClean="0">
                <a:latin typeface="Arial Black" pitchFamily="34" charset="0"/>
              </a:rPr>
              <a:t>14</a:t>
            </a:r>
            <a:endParaRPr lang="en-US" b="1" dirty="0">
              <a:latin typeface="Arial Black" pitchFamily="34" charset="0"/>
            </a:endParaRPr>
          </a:p>
        </p:txBody>
      </p:sp>
    </p:spTree>
    <p:custDataLst>
      <p:tags r:id="rId1"/>
    </p:custData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10"/>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grpId="1" nodeType="clickEffect">
                                  <p:stCondLst>
                                    <p:cond delay="0"/>
                                  </p:stCondLst>
                                  <p:childTnLst>
                                    <p:set>
                                      <p:cBhvr>
                                        <p:cTn id="34" dur="1" fill="hold">
                                          <p:stCondLst>
                                            <p:cond delay="0"/>
                                          </p:stCondLst>
                                        </p:cTn>
                                        <p:tgtEl>
                                          <p:spTgt spid="12"/>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13"/>
                                        </p:tgtEl>
                                        <p:attrNameLst>
                                          <p:attrName>style.visibility</p:attrName>
                                        </p:attrNameLst>
                                      </p:cBhvr>
                                      <p:to>
                                        <p:strVal val="hidden"/>
                                      </p:to>
                                    </p:set>
                                  </p:childTnLst>
                                </p:cTn>
                              </p:par>
                              <p:par>
                                <p:cTn id="45" presetID="1" presetClass="entr" presetSubtype="0" fill="hold" grpId="0" nodeType="with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1" nodeType="clickEffect">
                                  <p:stCondLst>
                                    <p:cond delay="0"/>
                                  </p:stCondLst>
                                  <p:childTnLst>
                                    <p:set>
                                      <p:cBhvr>
                                        <p:cTn id="54" dur="1" fill="hold">
                                          <p:stCondLst>
                                            <p:cond delay="0"/>
                                          </p:stCondLst>
                                        </p:cTn>
                                        <p:tgtEl>
                                          <p:spTgt spid="14"/>
                                        </p:tgtEl>
                                        <p:attrNameLst>
                                          <p:attrName>style.visibility</p:attrName>
                                        </p:attrNameLst>
                                      </p:cBhvr>
                                      <p:to>
                                        <p:strVal val="hidden"/>
                                      </p:to>
                                    </p:set>
                                  </p:childTnLst>
                                </p:cTn>
                              </p:par>
                              <p:par>
                                <p:cTn id="55" presetID="1" presetClass="entr" presetSubtype="0" fill="hold" grpId="0" nodeType="with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xit" presetSubtype="0" fill="hold" grpId="1" nodeType="clickEffect">
                                  <p:stCondLst>
                                    <p:cond delay="0"/>
                                  </p:stCondLst>
                                  <p:childTnLst>
                                    <p:set>
                                      <p:cBhvr>
                                        <p:cTn id="64" dur="1" fill="hold">
                                          <p:stCondLst>
                                            <p:cond delay="0"/>
                                          </p:stCondLst>
                                        </p:cTn>
                                        <p:tgtEl>
                                          <p:spTgt spid="15"/>
                                        </p:tgtEl>
                                        <p:attrNameLst>
                                          <p:attrName>style.visibility</p:attrName>
                                        </p:attrNameLst>
                                      </p:cBhvr>
                                      <p:to>
                                        <p:strVal val="hidden"/>
                                      </p:to>
                                    </p:set>
                                  </p:childTnLst>
                                </p:cTn>
                              </p:par>
                              <p:par>
                                <p:cTn id="65" presetID="1" presetClass="entr" presetSubtype="0" fill="hold" grpId="0" nodeType="withEffect">
                                  <p:stCondLst>
                                    <p:cond delay="0"/>
                                  </p:stCondLst>
                                  <p:childTnLst>
                                    <p:set>
                                      <p:cBhvr>
                                        <p:cTn id="66" dur="1" fill="hold">
                                          <p:stCondLst>
                                            <p:cond delay="0"/>
                                          </p:stCondLst>
                                        </p:cTn>
                                        <p:tgtEl>
                                          <p:spTgt spid="3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1" nodeType="clickEffect">
                                  <p:stCondLst>
                                    <p:cond delay="0"/>
                                  </p:stCondLst>
                                  <p:childTnLst>
                                    <p:set>
                                      <p:cBhvr>
                                        <p:cTn id="74" dur="1" fill="hold">
                                          <p:stCondLst>
                                            <p:cond delay="0"/>
                                          </p:stCondLst>
                                        </p:cTn>
                                        <p:tgtEl>
                                          <p:spTgt spid="16"/>
                                        </p:tgtEl>
                                        <p:attrNameLst>
                                          <p:attrName>style.visibility</p:attrName>
                                        </p:attrNameLst>
                                      </p:cBhvr>
                                      <p:to>
                                        <p:strVal val="hidden"/>
                                      </p:to>
                                    </p:set>
                                  </p:childTnLst>
                                </p:cTn>
                              </p:par>
                              <p:par>
                                <p:cTn id="75" presetID="1" presetClass="entr" presetSubtype="0" fill="hold" grpId="0" nodeType="withEffect">
                                  <p:stCondLst>
                                    <p:cond delay="0"/>
                                  </p:stCondLst>
                                  <p:childTnLst>
                                    <p:set>
                                      <p:cBhvr>
                                        <p:cTn id="76" dur="1" fill="hold">
                                          <p:stCondLst>
                                            <p:cond delay="0"/>
                                          </p:stCondLst>
                                        </p:cTn>
                                        <p:tgtEl>
                                          <p:spTgt spid="35"/>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0" nodeType="clickEffect">
                                  <p:stCondLst>
                                    <p:cond delay="0"/>
                                  </p:stCondLst>
                                  <p:childTnLst>
                                    <p:set>
                                      <p:cBhvr>
                                        <p:cTn id="80" dur="1" fill="hold">
                                          <p:stCondLst>
                                            <p:cond delay="0"/>
                                          </p:stCondLst>
                                        </p:cTn>
                                        <p:tgtEl>
                                          <p:spTgt spid="19"/>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xit" presetSubtype="0" fill="hold" grpId="1" nodeType="clickEffect">
                                  <p:stCondLst>
                                    <p:cond delay="0"/>
                                  </p:stCondLst>
                                  <p:childTnLst>
                                    <p:set>
                                      <p:cBhvr>
                                        <p:cTn id="84" dur="1" fill="hold">
                                          <p:stCondLst>
                                            <p:cond delay="0"/>
                                          </p:stCondLst>
                                        </p:cTn>
                                        <p:tgtEl>
                                          <p:spTgt spid="17"/>
                                        </p:tgtEl>
                                        <p:attrNameLst>
                                          <p:attrName>style.visibility</p:attrName>
                                        </p:attrNameLst>
                                      </p:cBhvr>
                                      <p:to>
                                        <p:strVal val="hidden"/>
                                      </p:to>
                                    </p:set>
                                  </p:childTnLst>
                                </p:cTn>
                              </p:par>
                              <p:par>
                                <p:cTn id="85" presetID="1" presetClass="entr" presetSubtype="0" fill="hold" grpId="0" nodeType="withEffect">
                                  <p:stCondLst>
                                    <p:cond delay="0"/>
                                  </p:stCondLst>
                                  <p:childTnLst>
                                    <p:set>
                                      <p:cBhvr>
                                        <p:cTn id="86" dur="1" fill="hold">
                                          <p:stCondLst>
                                            <p:cond delay="0"/>
                                          </p:stCondLst>
                                        </p:cTn>
                                        <p:tgtEl>
                                          <p:spTgt spid="36"/>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0"/>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1026"/>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24"/>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xit" presetSubtype="0" fill="hold" grpId="1" nodeType="clickEffect">
                                  <p:stCondLst>
                                    <p:cond delay="0"/>
                                  </p:stCondLst>
                                  <p:childTnLst>
                                    <p:set>
                                      <p:cBhvr>
                                        <p:cTn id="98" dur="1" fill="hold">
                                          <p:stCondLst>
                                            <p:cond delay="0"/>
                                          </p:stCondLst>
                                        </p:cTn>
                                        <p:tgtEl>
                                          <p:spTgt spid="18"/>
                                        </p:tgtEl>
                                        <p:attrNameLst>
                                          <p:attrName>style.visibility</p:attrName>
                                        </p:attrNameLst>
                                      </p:cBhvr>
                                      <p:to>
                                        <p:strVal val="hidden"/>
                                      </p:to>
                                    </p:set>
                                  </p:childTnLst>
                                </p:cTn>
                              </p:par>
                              <p:par>
                                <p:cTn id="99" presetID="1" presetClass="entr" presetSubtype="0" fill="hold" grpId="0" nodeType="withEffect">
                                  <p:stCondLst>
                                    <p:cond delay="0"/>
                                  </p:stCondLst>
                                  <p:childTnLst>
                                    <p:set>
                                      <p:cBhvr>
                                        <p:cTn id="100" dur="1" fill="hold">
                                          <p:stCondLst>
                                            <p:cond delay="0"/>
                                          </p:stCondLst>
                                        </p:cTn>
                                        <p:tgtEl>
                                          <p:spTgt spid="37"/>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0" nodeType="clickEffect">
                                  <p:stCondLst>
                                    <p:cond delay="0"/>
                                  </p:stCondLst>
                                  <p:childTnLst>
                                    <p:set>
                                      <p:cBhvr>
                                        <p:cTn id="104" dur="1" fill="hold">
                                          <p:stCondLst>
                                            <p:cond delay="0"/>
                                          </p:stCondLst>
                                        </p:cTn>
                                        <p:tgtEl>
                                          <p:spTgt spid="21"/>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xit" presetSubtype="0" fill="hold" grpId="1" nodeType="clickEffect">
                                  <p:stCondLst>
                                    <p:cond delay="0"/>
                                  </p:stCondLst>
                                  <p:childTnLst>
                                    <p:set>
                                      <p:cBhvr>
                                        <p:cTn id="108" dur="1" fill="hold">
                                          <p:stCondLst>
                                            <p:cond delay="0"/>
                                          </p:stCondLst>
                                        </p:cTn>
                                        <p:tgtEl>
                                          <p:spTgt spid="19"/>
                                        </p:tgtEl>
                                        <p:attrNameLst>
                                          <p:attrName>style.visibility</p:attrName>
                                        </p:attrNameLst>
                                      </p:cBhvr>
                                      <p:to>
                                        <p:strVal val="hidden"/>
                                      </p:to>
                                    </p:set>
                                  </p:childTnLst>
                                </p:cTn>
                              </p:par>
                              <p:par>
                                <p:cTn id="109" presetID="1" presetClass="entr" presetSubtype="0" fill="hold" grpId="0" nodeType="withEffect">
                                  <p:stCondLst>
                                    <p:cond delay="0"/>
                                  </p:stCondLst>
                                  <p:childTnLst>
                                    <p:set>
                                      <p:cBhvr>
                                        <p:cTn id="110" dur="1" fill="hold">
                                          <p:stCondLst>
                                            <p:cond delay="0"/>
                                          </p:stCondLst>
                                        </p:cTn>
                                        <p:tgtEl>
                                          <p:spTgt spid="38"/>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22"/>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23"/>
                                        </p:tgtEl>
                                        <p:attrNameLst>
                                          <p:attrName>style.visibility</p:attrName>
                                        </p:attrNameLst>
                                      </p:cBhvr>
                                      <p:to>
                                        <p:strVal val="visible"/>
                                      </p:to>
                                    </p:set>
                                  </p:childTnLst>
                                </p:cTn>
                              </p:par>
                              <p:par>
                                <p:cTn id="119" presetID="1" presetClass="entr" presetSubtype="0" fill="hold" grpId="0" nodeType="withEffect">
                                  <p:stCondLst>
                                    <p:cond delay="0"/>
                                  </p:stCondLst>
                                  <p:childTnLst>
                                    <p:set>
                                      <p:cBhvr>
                                        <p:cTn id="120" dur="1" fill="hold">
                                          <p:stCondLst>
                                            <p:cond delay="0"/>
                                          </p:stCondLst>
                                        </p:cTn>
                                        <p:tgtEl>
                                          <p:spTgt spid="39"/>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nodeType="clickEffect">
                                  <p:stCondLst>
                                    <p:cond delay="0"/>
                                  </p:stCondLst>
                                  <p:childTnLst>
                                    <p:set>
                                      <p:cBhvr>
                                        <p:cTn id="124" dur="1" fill="hold">
                                          <p:stCondLst>
                                            <p:cond delay="0"/>
                                          </p:stCondLst>
                                        </p:cTn>
                                        <p:tgtEl>
                                          <p:spTgt spid="25"/>
                                        </p:tgtEl>
                                        <p:attrNameLst>
                                          <p:attrName>style.visibility</p:attrName>
                                        </p:attrNameLst>
                                      </p:cBhvr>
                                      <p:to>
                                        <p:strVal val="visible"/>
                                      </p:to>
                                    </p:set>
                                  </p:childTnLst>
                                </p:cTn>
                              </p:par>
                              <p:par>
                                <p:cTn id="125" presetID="1" presetClass="entr" presetSubtype="0" fill="hold" grpId="0" nodeType="withEffect">
                                  <p:stCondLst>
                                    <p:cond delay="0"/>
                                  </p:stCondLst>
                                  <p:childTnLst>
                                    <p:set>
                                      <p:cBhvr>
                                        <p:cTn id="126"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0"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0" grpId="0" animBg="1"/>
      <p:bldP spid="21" grpId="0" animBg="1"/>
      <p:bldP spid="22" grpId="0" animBg="1"/>
      <p:bldP spid="23" grpId="0" animBg="1"/>
      <p:bldP spid="24" grpId="0" animBg="1"/>
      <p:bldP spid="26" grpId="0" animBg="1"/>
      <p:bldP spid="27" grpId="0" animBg="1"/>
      <p:bldP spid="28" grpId="0" animBg="1"/>
      <p:bldP spid="29" grpId="0" animBg="1"/>
      <p:bldP spid="30" grpId="0" animBg="1"/>
      <p:bldP spid="32" grpId="0" animBg="1"/>
      <p:bldP spid="33" grpId="0" animBg="1"/>
      <p:bldP spid="34" grpId="0" animBg="1"/>
      <p:bldP spid="35" grpId="0" animBg="1"/>
      <p:bldP spid="36" grpId="0" animBg="1"/>
      <p:bldP spid="37" grpId="0" animBg="1"/>
      <p:bldP spid="38" grpId="0" animBg="1"/>
      <p:bldP spid="39" grpId="0" animBg="1"/>
      <p:bldP spid="4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304800" y="3200400"/>
            <a:ext cx="8534400" cy="1371600"/>
          </a:xfrm>
          <a:prstGeom prst="rect">
            <a:avLst/>
          </a:prstGeom>
          <a:ln>
            <a:headEnd type="none" w="med" len="med"/>
            <a:tailEnd type="none" w="med" len="med"/>
          </a:ln>
        </p:spPr>
        <p:style>
          <a:lnRef idx="1">
            <a:schemeClr val="dk1"/>
          </a:lnRef>
          <a:fillRef idx="2">
            <a:schemeClr val="dk1"/>
          </a:fillRef>
          <a:effectRef idx="1">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a typeface="ＭＳ Ｐゴシック" pitchFamily="1" charset="-128"/>
            </a:endParaRPr>
          </a:p>
        </p:txBody>
      </p:sp>
      <p:sp>
        <p:nvSpPr>
          <p:cNvPr id="32769" name="Rectangle 2"/>
          <p:cNvSpPr>
            <a:spLocks noGrp="1" noChangeArrowheads="1"/>
          </p:cNvSpPr>
          <p:nvPr>
            <p:ph type="title"/>
          </p:nvPr>
        </p:nvSpPr>
        <p:spPr/>
        <p:txBody>
          <a:bodyPr/>
          <a:lstStyle/>
          <a:p>
            <a:pPr eaLnBrk="1" hangingPunct="1"/>
            <a:r>
              <a:rPr lang="en-US" dirty="0" smtClean="0"/>
              <a:t>Abstract Domain as an Interface</a:t>
            </a:r>
          </a:p>
        </p:txBody>
      </p:sp>
      <p:sp>
        <p:nvSpPr>
          <p:cNvPr id="32770" name="Rectangle 3"/>
          <p:cNvSpPr>
            <a:spLocks noGrp="1" noChangeArrowheads="1"/>
          </p:cNvSpPr>
          <p:nvPr>
            <p:ph type="body" idx="1"/>
          </p:nvPr>
        </p:nvSpPr>
        <p:spPr/>
        <p:txBody>
          <a:bodyPr/>
          <a:lstStyle/>
          <a:p>
            <a:pPr marL="0" indent="0" eaLnBrk="1" hangingPunct="1"/>
            <a:r>
              <a:rPr lang="en-US" b="1" dirty="0" smtClean="0"/>
              <a:t>interface</a:t>
            </a:r>
            <a:r>
              <a:rPr lang="en-US" dirty="0" smtClean="0"/>
              <a:t> </a:t>
            </a:r>
            <a:r>
              <a:rPr lang="en-US" dirty="0" err="1" smtClean="0"/>
              <a:t>AbstractDomain</a:t>
            </a:r>
            <a:r>
              <a:rPr lang="en-US" dirty="0" smtClean="0"/>
              <a:t>(V) : </a:t>
            </a:r>
          </a:p>
          <a:p>
            <a:pPr lvl="1" indent="-173736"/>
            <a:r>
              <a:rPr lang="en-US" dirty="0" smtClean="0"/>
              <a:t>V – set of variables</a:t>
            </a:r>
          </a:p>
          <a:p>
            <a:pPr lvl="1" indent="-173736"/>
            <a:r>
              <a:rPr lang="en-US" dirty="0" smtClean="0"/>
              <a:t>A – abstract elements</a:t>
            </a:r>
          </a:p>
          <a:p>
            <a:pPr lvl="1" indent="-173736"/>
            <a:r>
              <a:rPr lang="en-US" dirty="0" smtClean="0"/>
              <a:t>E – expressions</a:t>
            </a:r>
          </a:p>
          <a:p>
            <a:pPr lvl="1" indent="-173736"/>
            <a:r>
              <a:rPr lang="en-US" dirty="0" smtClean="0"/>
              <a:t>S – statements</a:t>
            </a:r>
          </a:p>
          <a:p>
            <a:pPr marL="0" indent="0" eaLnBrk="1" hangingPunct="1"/>
            <a:endParaRPr lang="en-US" dirty="0" smtClean="0"/>
          </a:p>
          <a:p>
            <a:pPr marL="0" indent="0" eaLnBrk="1" hangingPunct="1"/>
            <a:r>
              <a:rPr lang="el-GR" b="1" dirty="0" smtClean="0"/>
              <a:t>α</a:t>
            </a:r>
            <a:r>
              <a:rPr lang="en-US" dirty="0" smtClean="0"/>
              <a:t> : E </a:t>
            </a:r>
            <a:r>
              <a:rPr lang="en-US" dirty="0" smtClean="0">
                <a:cs typeface="Arial" charset="0"/>
              </a:rPr>
              <a:t>→</a:t>
            </a:r>
            <a:r>
              <a:rPr lang="en-US" dirty="0" smtClean="0"/>
              <a:t> A		 </a:t>
            </a:r>
            <a:r>
              <a:rPr lang="el-GR" b="1" dirty="0" smtClean="0">
                <a:cs typeface="Arial" charset="0"/>
              </a:rPr>
              <a:t>γ</a:t>
            </a:r>
            <a:r>
              <a:rPr lang="en-US" dirty="0" smtClean="0"/>
              <a:t> : A </a:t>
            </a:r>
            <a:r>
              <a:rPr lang="en-US" dirty="0" smtClean="0">
                <a:cs typeface="Arial" charset="0"/>
              </a:rPr>
              <a:t>→</a:t>
            </a:r>
            <a:r>
              <a:rPr lang="en-US" dirty="0" smtClean="0"/>
              <a:t> E		     </a:t>
            </a:r>
            <a:r>
              <a:rPr lang="en-US" b="1" dirty="0" smtClean="0"/>
              <a:t>meet</a:t>
            </a:r>
            <a:r>
              <a:rPr lang="en-US" dirty="0" smtClean="0"/>
              <a:t> : A </a:t>
            </a:r>
            <a:r>
              <a:rPr lang="en-US" dirty="0" smtClean="0">
                <a:sym typeface="Symbol" pitchFamily="18" charset="2"/>
              </a:rPr>
              <a:t></a:t>
            </a:r>
            <a:r>
              <a:rPr lang="en-US" dirty="0" smtClean="0"/>
              <a:t> A </a:t>
            </a:r>
            <a:r>
              <a:rPr lang="en-US" dirty="0" smtClean="0">
                <a:cs typeface="Arial" charset="0"/>
              </a:rPr>
              <a:t>→</a:t>
            </a:r>
            <a:r>
              <a:rPr lang="en-US" dirty="0" smtClean="0"/>
              <a:t> A</a:t>
            </a:r>
          </a:p>
          <a:p>
            <a:pPr marL="0" indent="0" eaLnBrk="1" hangingPunct="1"/>
            <a:r>
              <a:rPr lang="en-US" b="1" dirty="0" err="1" smtClean="0"/>
              <a:t>isTop</a:t>
            </a:r>
            <a:r>
              <a:rPr lang="en-US" dirty="0" smtClean="0"/>
              <a:t> : A </a:t>
            </a:r>
            <a:r>
              <a:rPr lang="en-US" dirty="0" smtClean="0">
                <a:cs typeface="Arial" charset="0"/>
              </a:rPr>
              <a:t>→</a:t>
            </a:r>
            <a:r>
              <a:rPr lang="en-US" dirty="0" smtClean="0"/>
              <a:t> </a:t>
            </a:r>
            <a:r>
              <a:rPr lang="en-US" dirty="0" err="1" smtClean="0"/>
              <a:t>bool</a:t>
            </a:r>
            <a:r>
              <a:rPr lang="en-US" dirty="0" smtClean="0"/>
              <a:t>	 </a:t>
            </a:r>
            <a:r>
              <a:rPr lang="en-US" b="1" dirty="0" err="1" smtClean="0"/>
              <a:t>isBot</a:t>
            </a:r>
            <a:r>
              <a:rPr lang="en-US" dirty="0" smtClean="0"/>
              <a:t> : A </a:t>
            </a:r>
            <a:r>
              <a:rPr lang="en-US" dirty="0" smtClean="0">
                <a:cs typeface="Arial" charset="0"/>
              </a:rPr>
              <a:t>→</a:t>
            </a:r>
            <a:r>
              <a:rPr lang="en-US" dirty="0" smtClean="0"/>
              <a:t> </a:t>
            </a:r>
            <a:r>
              <a:rPr lang="en-US" dirty="0" err="1" smtClean="0"/>
              <a:t>bool</a:t>
            </a:r>
            <a:r>
              <a:rPr lang="en-US" dirty="0" smtClean="0"/>
              <a:t>	     </a:t>
            </a:r>
            <a:r>
              <a:rPr lang="en-US" b="1" dirty="0" smtClean="0"/>
              <a:t>join</a:t>
            </a:r>
            <a:r>
              <a:rPr lang="en-US" dirty="0" smtClean="0"/>
              <a:t> : A </a:t>
            </a:r>
            <a:r>
              <a:rPr lang="en-US" dirty="0" smtClean="0">
                <a:sym typeface="Symbol" pitchFamily="18" charset="2"/>
              </a:rPr>
              <a:t></a:t>
            </a:r>
            <a:r>
              <a:rPr lang="en-US" dirty="0" smtClean="0"/>
              <a:t> A </a:t>
            </a:r>
            <a:r>
              <a:rPr lang="en-US" dirty="0" smtClean="0">
                <a:cs typeface="Arial" charset="0"/>
              </a:rPr>
              <a:t>→</a:t>
            </a:r>
            <a:r>
              <a:rPr lang="en-US" dirty="0" smtClean="0"/>
              <a:t> A</a:t>
            </a:r>
          </a:p>
          <a:p>
            <a:pPr marL="0" indent="0" eaLnBrk="1" hangingPunct="1"/>
            <a:r>
              <a:rPr lang="en-US" b="1" dirty="0" err="1" smtClean="0"/>
              <a:t>leq</a:t>
            </a:r>
            <a:r>
              <a:rPr lang="en-US" dirty="0" smtClean="0"/>
              <a:t> : A </a:t>
            </a:r>
            <a:r>
              <a:rPr lang="en-US" dirty="0" smtClean="0">
                <a:sym typeface="Symbol" pitchFamily="18" charset="2"/>
              </a:rPr>
              <a:t></a:t>
            </a:r>
            <a:r>
              <a:rPr lang="en-US" dirty="0" smtClean="0"/>
              <a:t> A </a:t>
            </a:r>
            <a:r>
              <a:rPr lang="en-US" dirty="0" smtClean="0">
                <a:cs typeface="Arial" charset="0"/>
              </a:rPr>
              <a:t>→</a:t>
            </a:r>
            <a:r>
              <a:rPr lang="en-US" dirty="0" smtClean="0"/>
              <a:t> </a:t>
            </a:r>
            <a:r>
              <a:rPr lang="en-US" dirty="0" err="1" smtClean="0"/>
              <a:t>bool</a:t>
            </a:r>
            <a:r>
              <a:rPr lang="en-US" dirty="0" smtClean="0"/>
              <a:t>	 </a:t>
            </a:r>
            <a:r>
              <a:rPr lang="el-GR" b="1" dirty="0" smtClean="0"/>
              <a:t>α</a:t>
            </a:r>
            <a:r>
              <a:rPr lang="en-US" b="1" dirty="0" smtClean="0"/>
              <a:t>Post</a:t>
            </a:r>
            <a:r>
              <a:rPr lang="en-US" dirty="0" smtClean="0"/>
              <a:t> : S </a:t>
            </a:r>
            <a:r>
              <a:rPr lang="en-US" dirty="0" smtClean="0">
                <a:cs typeface="Arial" charset="0"/>
              </a:rPr>
              <a:t>→</a:t>
            </a:r>
            <a:r>
              <a:rPr lang="en-US" dirty="0" smtClean="0"/>
              <a:t> (A </a:t>
            </a:r>
            <a:r>
              <a:rPr lang="en-US" dirty="0" smtClean="0">
                <a:cs typeface="Arial" charset="0"/>
              </a:rPr>
              <a:t>→</a:t>
            </a:r>
            <a:r>
              <a:rPr lang="en-US" dirty="0" smtClean="0"/>
              <a:t> A)         </a:t>
            </a:r>
            <a:r>
              <a:rPr lang="en-US" b="1" dirty="0" smtClean="0"/>
              <a:t>widen</a:t>
            </a:r>
            <a:r>
              <a:rPr lang="en-US" dirty="0" smtClean="0"/>
              <a:t> : A </a:t>
            </a:r>
            <a:r>
              <a:rPr lang="en-US" dirty="0" smtClean="0">
                <a:sym typeface="Symbol" pitchFamily="18" charset="2"/>
              </a:rPr>
              <a:t></a:t>
            </a:r>
            <a:r>
              <a:rPr lang="en-US" dirty="0" smtClean="0"/>
              <a:t> A </a:t>
            </a:r>
            <a:r>
              <a:rPr lang="en-US" dirty="0" smtClean="0">
                <a:cs typeface="Arial" charset="0"/>
              </a:rPr>
              <a:t>→</a:t>
            </a:r>
            <a:r>
              <a:rPr lang="en-US" dirty="0" smtClean="0"/>
              <a:t> A</a:t>
            </a:r>
          </a:p>
          <a:p>
            <a:pPr marL="0" indent="0" eaLnBrk="1" hangingPunct="1"/>
            <a:endParaRPr lang="en-US" dirty="0" smtClean="0"/>
          </a:p>
          <a:p>
            <a:pPr marL="0" indent="0" eaLnBrk="1" hangingPunct="1"/>
            <a:r>
              <a:rPr lang="en-US" dirty="0" smtClean="0"/>
              <a:t>All operations are over-approximations,  e.g.,</a:t>
            </a:r>
          </a:p>
          <a:p>
            <a:pPr marL="0" indent="0" eaLnBrk="1" hangingPunct="1"/>
            <a:r>
              <a:rPr lang="en-US" b="1" dirty="0" smtClean="0">
                <a:cs typeface="Arial" charset="0"/>
              </a:rPr>
              <a:t>	</a:t>
            </a:r>
            <a:r>
              <a:rPr lang="el-GR" b="1" dirty="0" smtClean="0">
                <a:cs typeface="Arial" charset="0"/>
              </a:rPr>
              <a:t>γ</a:t>
            </a:r>
            <a:r>
              <a:rPr lang="en-US" dirty="0" smtClean="0"/>
              <a:t> (a) || </a:t>
            </a:r>
            <a:r>
              <a:rPr lang="el-GR" b="1" dirty="0" smtClean="0">
                <a:cs typeface="Arial" charset="0"/>
              </a:rPr>
              <a:t>γ</a:t>
            </a:r>
            <a:r>
              <a:rPr lang="en-US" dirty="0" smtClean="0"/>
              <a:t> (b) </a:t>
            </a:r>
            <a:r>
              <a:rPr lang="en-US" dirty="0" smtClean="0">
                <a:sym typeface="Symbol" pitchFamily="18" charset="2"/>
              </a:rPr>
              <a:t></a:t>
            </a:r>
            <a:r>
              <a:rPr lang="en-US" dirty="0" smtClean="0"/>
              <a:t> </a:t>
            </a:r>
            <a:r>
              <a:rPr lang="el-GR" b="1" dirty="0" smtClean="0">
                <a:cs typeface="Arial" charset="0"/>
              </a:rPr>
              <a:t>γ</a:t>
            </a:r>
            <a:r>
              <a:rPr lang="en-US" dirty="0" smtClean="0"/>
              <a:t> ( </a:t>
            </a:r>
            <a:r>
              <a:rPr lang="en-US" b="1" dirty="0" smtClean="0"/>
              <a:t>join</a:t>
            </a:r>
            <a:r>
              <a:rPr lang="en-US" dirty="0" smtClean="0"/>
              <a:t> (a, b) ) </a:t>
            </a:r>
          </a:p>
          <a:p>
            <a:pPr marL="0" indent="0" eaLnBrk="1" hangingPunct="1"/>
            <a:r>
              <a:rPr lang="en-US" b="1" dirty="0" smtClean="0">
                <a:cs typeface="Arial" charset="0"/>
              </a:rPr>
              <a:t>	</a:t>
            </a:r>
            <a:r>
              <a:rPr lang="el-GR" b="1" dirty="0" smtClean="0">
                <a:cs typeface="Arial" charset="0"/>
              </a:rPr>
              <a:t>γ</a:t>
            </a:r>
            <a:r>
              <a:rPr lang="en-US" dirty="0" smtClean="0"/>
              <a:t> (a)  &amp;&amp; </a:t>
            </a:r>
            <a:r>
              <a:rPr lang="el-GR" b="1" dirty="0" smtClean="0">
                <a:cs typeface="Arial" charset="0"/>
              </a:rPr>
              <a:t>γ</a:t>
            </a:r>
            <a:r>
              <a:rPr lang="en-US" b="1" dirty="0" smtClean="0"/>
              <a:t> </a:t>
            </a:r>
            <a:r>
              <a:rPr lang="en-US" dirty="0" smtClean="0"/>
              <a:t>(b) </a:t>
            </a:r>
            <a:r>
              <a:rPr lang="en-US" dirty="0" smtClean="0">
                <a:sym typeface="Symbol" pitchFamily="18" charset="2"/>
              </a:rPr>
              <a:t></a:t>
            </a:r>
            <a:r>
              <a:rPr lang="en-US" dirty="0" smtClean="0"/>
              <a:t> </a:t>
            </a:r>
            <a:r>
              <a:rPr lang="el-GR" b="1" dirty="0" smtClean="0">
                <a:cs typeface="Arial" charset="0"/>
              </a:rPr>
              <a:t>γ</a:t>
            </a:r>
            <a:r>
              <a:rPr lang="en-US" dirty="0" smtClean="0"/>
              <a:t> (</a:t>
            </a:r>
            <a:r>
              <a:rPr lang="en-US" b="1" dirty="0" smtClean="0"/>
              <a:t>meet</a:t>
            </a:r>
            <a:r>
              <a:rPr lang="en-US" dirty="0" smtClean="0"/>
              <a:t> (</a:t>
            </a:r>
            <a:r>
              <a:rPr lang="en-US" dirty="0" err="1" smtClean="0"/>
              <a:t>a,b</a:t>
            </a:r>
            <a:r>
              <a:rPr lang="en-US" dirty="0" smtClean="0"/>
              <a:t>) )</a:t>
            </a:r>
          </a:p>
        </p:txBody>
      </p:sp>
      <p:sp>
        <p:nvSpPr>
          <p:cNvPr id="5" name="Rounded Rectangular Callout 4"/>
          <p:cNvSpPr/>
          <p:nvPr/>
        </p:nvSpPr>
        <p:spPr bwMode="auto">
          <a:xfrm>
            <a:off x="560238" y="2877740"/>
            <a:ext cx="936923" cy="340519"/>
          </a:xfrm>
          <a:prstGeom prst="wedgeRoundRectCallout">
            <a:avLst>
              <a:gd name="adj1" fmla="val -31440"/>
              <a:gd name="adj2" fmla="val 89970"/>
              <a:gd name="adj3"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0" tIns="0" rIns="0" bIns="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i="0" u="none" strike="noStrike" cap="none" normalizeH="0" baseline="0" dirty="0" smtClean="0">
                <a:ln>
                  <a:noFill/>
                </a:ln>
                <a:solidFill>
                  <a:schemeClr val="tx1"/>
                </a:solidFill>
                <a:effectLst/>
                <a:latin typeface="Arial" charset="0"/>
                <a:ea typeface="ＭＳ Ｐゴシック" pitchFamily="1" charset="-128"/>
              </a:rPr>
              <a:t>abstract</a:t>
            </a:r>
          </a:p>
        </p:txBody>
      </p:sp>
      <p:sp>
        <p:nvSpPr>
          <p:cNvPr id="6" name="Rounded Rectangular Callout 5"/>
          <p:cNvSpPr/>
          <p:nvPr/>
        </p:nvSpPr>
        <p:spPr bwMode="auto">
          <a:xfrm>
            <a:off x="3200400" y="2819400"/>
            <a:ext cx="1191193" cy="340519"/>
          </a:xfrm>
          <a:prstGeom prst="wedgeRoundRectCallout">
            <a:avLst>
              <a:gd name="adj1" fmla="val -32424"/>
              <a:gd name="adj2" fmla="val 100298"/>
              <a:gd name="adj3"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0" tIns="0" rIns="0" bIns="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i="0" u="none" strike="noStrike" cap="none" normalizeH="0" baseline="0" dirty="0" smtClean="0">
                <a:ln>
                  <a:noFill/>
                </a:ln>
                <a:solidFill>
                  <a:schemeClr val="tx1"/>
                </a:solidFill>
                <a:effectLst/>
                <a:latin typeface="Arial" charset="0"/>
                <a:ea typeface="ＭＳ Ｐゴシック" pitchFamily="1" charset="-128"/>
              </a:rPr>
              <a:t>concretize</a:t>
            </a:r>
          </a:p>
        </p:txBody>
      </p:sp>
      <p:sp>
        <p:nvSpPr>
          <p:cNvPr id="7" name="Rounded Rectangular Callout 6"/>
          <p:cNvSpPr/>
          <p:nvPr/>
        </p:nvSpPr>
        <p:spPr bwMode="auto">
          <a:xfrm>
            <a:off x="3884852" y="4572000"/>
            <a:ext cx="2311226" cy="340519"/>
          </a:xfrm>
          <a:prstGeom prst="wedgeRoundRectCallout">
            <a:avLst>
              <a:gd name="adj1" fmla="val -8073"/>
              <a:gd name="adj2" fmla="val -113150"/>
              <a:gd name="adj3"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0" tIns="0" rIns="0" bIns="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2000" i="0" u="none" strike="noStrike" cap="none" normalizeH="0" baseline="0" dirty="0" smtClean="0">
                <a:ln>
                  <a:noFill/>
                </a:ln>
                <a:solidFill>
                  <a:schemeClr val="tx1"/>
                </a:solidFill>
                <a:effectLst/>
                <a:latin typeface="Arial" charset="0"/>
                <a:ea typeface="ＭＳ Ｐゴシック" pitchFamily="1" charset="-128"/>
              </a:rPr>
              <a:t>abstract</a:t>
            </a:r>
            <a:r>
              <a:rPr lang="en-US" sz="2000" dirty="0" smtClean="0">
                <a:solidFill>
                  <a:schemeClr val="tx1"/>
                </a:solidFill>
                <a:latin typeface="Arial" charset="0"/>
                <a:ea typeface="ＭＳ Ｐゴシック" pitchFamily="1" charset="-128"/>
              </a:rPr>
              <a:t> transformer</a:t>
            </a:r>
            <a:endParaRPr kumimoji="0" lang="en-US" sz="2000" i="0" u="none" strike="noStrike" cap="none" normalizeH="0" baseline="0" dirty="0" smtClean="0">
              <a:ln>
                <a:noFill/>
              </a:ln>
              <a:solidFill>
                <a:schemeClr val="tx1"/>
              </a:solidFill>
              <a:effectLst/>
              <a:latin typeface="Arial" charset="0"/>
              <a:ea typeface="ＭＳ Ｐゴシック" pitchFamily="1" charset="-128"/>
            </a:endParaRPr>
          </a:p>
        </p:txBody>
      </p:sp>
      <p:sp>
        <p:nvSpPr>
          <p:cNvPr id="8" name="Rounded Rectangular Callout 7"/>
          <p:cNvSpPr/>
          <p:nvPr/>
        </p:nvSpPr>
        <p:spPr bwMode="auto">
          <a:xfrm>
            <a:off x="228600" y="4648200"/>
            <a:ext cx="626834" cy="340519"/>
          </a:xfrm>
          <a:prstGeom prst="wedgeRoundRectCallout">
            <a:avLst>
              <a:gd name="adj1" fmla="val -2635"/>
              <a:gd name="adj2" fmla="val -136170"/>
              <a:gd name="adj3" fmla="val 16667"/>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none" lIns="0" tIns="0" rIns="0" bIns="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FontTx/>
              <a:buNone/>
              <a:tabLst/>
            </a:pPr>
            <a:r>
              <a:rPr lang="en-US" sz="2000" dirty="0" smtClean="0">
                <a:solidFill>
                  <a:schemeClr val="tx1"/>
                </a:solidFill>
                <a:latin typeface="Arial" charset="0"/>
                <a:ea typeface="ＭＳ Ｐゴシック" pitchFamily="1" charset="-128"/>
              </a:rPr>
              <a:t>order</a:t>
            </a:r>
            <a:endParaRPr kumimoji="0" lang="en-US" sz="2000" i="0" u="none" strike="noStrike" cap="none" normalizeH="0" baseline="0" dirty="0" smtClean="0">
              <a:ln>
                <a:noFill/>
              </a:ln>
              <a:solidFill>
                <a:schemeClr val="tx1"/>
              </a:solidFill>
              <a:effectLst/>
              <a:latin typeface="Arial" charset="0"/>
              <a:ea typeface="ＭＳ Ｐゴシック" pitchFamily="1" charset="-128"/>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FIRSTARIE@WKHDBZNFUVWXY5L9" val="3507"/>
  <p:tag name="FIRSTARIE@OWEAJYNFUVWXYL48" val="3372"/>
  <p:tag name="FIRSTRESUMES@TADJUKXADQDJKEZV" val="4039"/>
  <p:tag name="FIRSTARIE20GURFINKEL@PU8CGYQIFIZABY1M" val="4120"/>
  <p:tag name="DEFAULTDISPLAYSOURCE" val="\documentclass{article}\pagestyle{empty}&#10;\begin{document}&#10;&#10;\end{document}&#10;"/>
  <p:tag name="EMBEDFONTS" val="1"/>
  <p:tag name="FIRSTARIE20GURFINKEL@PU4CGYQIFIZABY1M" val="4696"/>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ags/tag3.xml><?xml version="1.0" encoding="utf-8"?>
<p:tagLst xmlns:a="http://schemas.openxmlformats.org/drawingml/2006/main" xmlns:r="http://schemas.openxmlformats.org/officeDocument/2006/relationships" xmlns:p="http://schemas.openxmlformats.org/presentationml/2006/main">
  <p:tag name="TIMING" val="|9.7|0.2|0.2|0.2|0.2|0.6|4.7"/>
</p:tagLst>
</file>

<file path=ppt/tags/tag4.xml><?xml version="1.0" encoding="utf-8"?>
<p:tagLst xmlns:a="http://schemas.openxmlformats.org/drawingml/2006/main" xmlns:r="http://schemas.openxmlformats.org/officeDocument/2006/relationships" xmlns:p="http://schemas.openxmlformats.org/presentationml/2006/main">
  <p:tag name="TIMING" val="|9.7|0.2|0.2|0.2|0.2|0.6|4.7"/>
</p:tagLst>
</file>

<file path=ppt/tags/tag5.xml><?xml version="1.0" encoding="utf-8"?>
<p:tagLst xmlns:a="http://schemas.openxmlformats.org/drawingml/2006/main" xmlns:r="http://schemas.openxmlformats.org/officeDocument/2006/relationships" xmlns:p="http://schemas.openxmlformats.org/presentationml/2006/main">
  <p:tag name="TIMING" val="|43.1"/>
</p:tagLst>
</file>

<file path=ppt/tags/tag6.xml><?xml version="1.0" encoding="utf-8"?>
<p:tagLst xmlns:a="http://schemas.openxmlformats.org/drawingml/2006/main" xmlns:r="http://schemas.openxmlformats.org/officeDocument/2006/relationships" xmlns:p="http://schemas.openxmlformats.org/presentationml/2006/main">
  <p:tag name="TIMING" val="|11.6|2.3|1|0.3|0.1|0.2|31|0.5|0.2"/>
</p:tagLst>
</file>

<file path=ppt/theme/theme1.xml><?xml version="1.0" encoding="utf-8"?>
<a:theme xmlns:a="http://schemas.openxmlformats.org/drawingml/2006/main" name="2007-presentation-fullcolor">
  <a:themeElements>
    <a:clrScheme name="">
      <a:dk1>
        <a:srgbClr val="000000"/>
      </a:dk1>
      <a:lt1>
        <a:srgbClr val="FFFFFF"/>
      </a:lt1>
      <a:dk2>
        <a:srgbClr val="000000"/>
      </a:dk2>
      <a:lt2>
        <a:srgbClr val="808080"/>
      </a:lt2>
      <a:accent1>
        <a:srgbClr val="0066FF"/>
      </a:accent1>
      <a:accent2>
        <a:srgbClr val="9933FF"/>
      </a:accent2>
      <a:accent3>
        <a:srgbClr val="FFFFFF"/>
      </a:accent3>
      <a:accent4>
        <a:srgbClr val="000000"/>
      </a:accent4>
      <a:accent5>
        <a:srgbClr val="AAB8FF"/>
      </a:accent5>
      <a:accent6>
        <a:srgbClr val="8A2DE7"/>
      </a:accent6>
      <a:hlink>
        <a:srgbClr val="3C4F82"/>
      </a:hlink>
      <a:folHlink>
        <a:srgbClr val="33CC33"/>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5CA1FB"/>
        </a:solidFill>
        <a:ln w="38100"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rgbClr val="5CA1FB"/>
        </a:solidFill>
        <a:ln w="38100"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3399"/>
        </a:folHlink>
      </a:clrScheme>
      <a:clrMap bg1="lt1" tx1="dk1" bg2="lt2" tx2="dk2" accent1="accent1" accent2="accent2" accent3="accent3" accent4="accent4" accent5="accent5" accent6="accent6" hlink="hlink" folHlink="folHlink"/>
    </a:extraClrScheme>
    <a:extraClrScheme>
      <a:clrScheme name="Blank Presentatio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800000"/>
        </a:hlink>
        <a:folHlink>
          <a:srgbClr val="800000"/>
        </a:folHlink>
      </a:clrScheme>
      <a:clrMap bg1="lt1" tx1="dk1" bg2="lt2" tx2="dk2" accent1="accent1" accent2="accent2" accent3="accent3" accent4="accent4" accent5="accent5" accent6="accent6" hlink="hlink" folHlink="folHlink"/>
    </a:extraClrScheme>
    <a:extraClrScheme>
      <a:clrScheme name="Blank Presentation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66FF"/>
        </a:hlink>
        <a:folHlink>
          <a:srgbClr val="0066FF"/>
        </a:folHlink>
      </a:clrScheme>
      <a:clrMap bg1="lt1" tx1="dk1" bg2="lt2" tx2="dk2" accent1="accent1" accent2="accent2" accent3="accent3" accent4="accent4" accent5="accent5" accent6="accent6" hlink="hlink" folHlink="folHlink"/>
    </a:extraClrScheme>
    <a:extraClrScheme>
      <a:clrScheme name="Blank Presentation 1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C4F82"/>
        </a:hlink>
        <a:folHlink>
          <a:srgbClr val="00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2007-presentation-fullcolo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5CA1FB"/>
        </a:solidFill>
        <a:ln w="38100"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rgbClr val="5CA1FB"/>
        </a:solidFill>
        <a:ln w="38100" cap="flat" cmpd="sng" algn="ctr">
          <a:solidFill>
            <a:schemeClr val="tx1"/>
          </a:solidFill>
          <a:prstDash val="solid"/>
          <a:round/>
          <a:headEnd type="none" w="med" len="med"/>
          <a:tailEnd type="none" w="med" len="med"/>
        </a:ln>
        <a:effectLst/>
      </a:spPr>
      <a:bodyPr vert="horz" wrap="none" lIns="0" tIns="0" rIns="0" bIns="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ank Presentatio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3399"/>
        </a:folHlink>
      </a:clrScheme>
      <a:clrMap bg1="lt1" tx1="dk1" bg2="lt2" tx2="dk2" accent1="accent1" accent2="accent2" accent3="accent3" accent4="accent4" accent5="accent5" accent6="accent6" hlink="hlink" folHlink="folHlink"/>
    </a:extraClrScheme>
    <a:extraClrScheme>
      <a:clrScheme name="Blank Presentation 1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800000"/>
        </a:hlink>
        <a:folHlink>
          <a:srgbClr val="800000"/>
        </a:folHlink>
      </a:clrScheme>
      <a:clrMap bg1="lt1" tx1="dk1" bg2="lt2" tx2="dk2" accent1="accent1" accent2="accent2" accent3="accent3" accent4="accent4" accent5="accent5" accent6="accent6" hlink="hlink" folHlink="folHlink"/>
    </a:extraClrScheme>
    <a:extraClrScheme>
      <a:clrScheme name="Blank Presentation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66FF"/>
        </a:hlink>
        <a:folHlink>
          <a:srgbClr val="0066FF"/>
        </a:folHlink>
      </a:clrScheme>
      <a:clrMap bg1="lt1" tx1="dk1" bg2="lt2" tx2="dk2" accent1="accent1" accent2="accent2" accent3="accent3" accent4="accent4" accent5="accent5" accent6="accent6" hlink="hlink" folHlink="folHlink"/>
    </a:extraClrScheme>
    <a:extraClrScheme>
      <a:clrScheme name="Blank Presentation 16">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C4F82"/>
        </a:hlink>
        <a:folHlink>
          <a:srgbClr val="0066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29741</TotalTime>
  <Words>3348</Words>
  <Application>Microsoft Macintosh PowerPoint</Application>
  <PresentationFormat>On-screen Show (4:3)</PresentationFormat>
  <Paragraphs>637</Paragraphs>
  <Slides>41</Slides>
  <Notes>10</Notes>
  <HiddenSlides>0</HiddenSlides>
  <MMClips>0</MMClips>
  <ScaleCrop>false</ScaleCrop>
  <HeadingPairs>
    <vt:vector size="4" baseType="variant">
      <vt:variant>
        <vt:lpstr>Theme</vt:lpstr>
      </vt:variant>
      <vt:variant>
        <vt:i4>2</vt:i4>
      </vt:variant>
      <vt:variant>
        <vt:lpstr>Slide Titles</vt:lpstr>
      </vt:variant>
      <vt:variant>
        <vt:i4>41</vt:i4>
      </vt:variant>
    </vt:vector>
  </HeadingPairs>
  <TitlesOfParts>
    <vt:vector size="43" baseType="lpstr">
      <vt:lpstr>2007-presentation-fullcolor</vt:lpstr>
      <vt:lpstr>1_2007-presentation-fullcolor</vt:lpstr>
      <vt:lpstr>Vinta: Verification with INTerpolation and Abstract iterpretation</vt:lpstr>
      <vt:lpstr>PowerPoint Presentation</vt:lpstr>
      <vt:lpstr>Automated Software Analysis</vt:lpstr>
      <vt:lpstr>Motivation </vt:lpstr>
      <vt:lpstr>Outline (of the rest of the talk)</vt:lpstr>
      <vt:lpstr>Numeric Abstract Interpretation</vt:lpstr>
      <vt:lpstr>Abstract Interpretation w/ Box Domain (1)</vt:lpstr>
      <vt:lpstr>Abstract Interpretation w/ Box Domain (2)</vt:lpstr>
      <vt:lpstr>Abstract Domain as an Interface</vt:lpstr>
      <vt:lpstr>Example: Box Abstract Domain</vt:lpstr>
      <vt:lpstr>Abstract Interpretation w/ Box Domain (3)</vt:lpstr>
      <vt:lpstr>Vinta: Verification with INTERP and AI</vt:lpstr>
      <vt:lpstr>Example: AI phase</vt:lpstr>
      <vt:lpstr>Verification Conditions</vt:lpstr>
      <vt:lpstr>Craig Interpolation Theorem</vt:lpstr>
      <vt:lpstr>DAG Interpolants [TACAS’12]</vt:lpstr>
      <vt:lpstr>DAG Interpolation Algorithm [TACAS’12]</vt:lpstr>
      <vt:lpstr>In our running example…</vt:lpstr>
      <vt:lpstr>Restricted DAG Interpolants</vt:lpstr>
      <vt:lpstr>Refinement: Strengthening</vt:lpstr>
      <vt:lpstr>VINTA from 30,000 ft</vt:lpstr>
      <vt:lpstr>VINTA from 30,000 ft</vt:lpstr>
      <vt:lpstr>Vinta is part of UFO</vt:lpstr>
      <vt:lpstr>Implementation in UFO Framework</vt:lpstr>
      <vt:lpstr>Software Verification Competition (SV-COMP 2013)</vt:lpstr>
      <vt:lpstr>SV-COMP 2013</vt:lpstr>
      <vt:lpstr>SV-COMP 2013: Scoring Scheme</vt:lpstr>
      <vt:lpstr>UFO/VINTA Results</vt:lpstr>
      <vt:lpstr>Secret Sauce </vt:lpstr>
      <vt:lpstr>UFO Front End</vt:lpstr>
      <vt:lpstr>Boxes Abstract Domain: Semantic View</vt:lpstr>
      <vt:lpstr>Linear Decision Diagrams in a Nutshell*</vt:lpstr>
      <vt:lpstr>Boxes: Representation</vt:lpstr>
      <vt:lpstr>Parallel Verification Strategy</vt:lpstr>
      <vt:lpstr>Vinta Family</vt:lpstr>
      <vt:lpstr>Current and Future Work</vt:lpstr>
      <vt:lpstr>Symba: Symbolic Abstraction w/ SMT</vt:lpstr>
      <vt:lpstr>Symba in a nutshell</vt:lpstr>
      <vt:lpstr>PowerPoint Presentation</vt:lpstr>
      <vt:lpstr>Contact Information</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Arie Gurfinkel</dc:creator>
  <cp:lastModifiedBy>Arie Gurfinkel</cp:lastModifiedBy>
  <cp:revision>491</cp:revision>
  <dcterms:created xsi:type="dcterms:W3CDTF">2006-08-16T00:00:00Z</dcterms:created>
  <dcterms:modified xsi:type="dcterms:W3CDTF">2013-06-04T15:59:33Z</dcterms:modified>
</cp:coreProperties>
</file>