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tif" ContentType="image/t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484" r:id="rId2"/>
    <p:sldId id="483" r:id="rId3"/>
    <p:sldId id="429" r:id="rId4"/>
    <p:sldId id="491" r:id="rId5"/>
    <p:sldId id="433" r:id="rId6"/>
    <p:sldId id="422" r:id="rId7"/>
    <p:sldId id="434" r:id="rId8"/>
    <p:sldId id="481" r:id="rId9"/>
    <p:sldId id="435" r:id="rId10"/>
    <p:sldId id="487" r:id="rId11"/>
    <p:sldId id="494" r:id="rId12"/>
    <p:sldId id="495" r:id="rId13"/>
    <p:sldId id="438" r:id="rId14"/>
    <p:sldId id="450" r:id="rId15"/>
    <p:sldId id="506" r:id="rId16"/>
    <p:sldId id="407" r:id="rId17"/>
    <p:sldId id="439" r:id="rId18"/>
    <p:sldId id="498" r:id="rId19"/>
    <p:sldId id="507" r:id="rId20"/>
    <p:sldId id="493" r:id="rId21"/>
    <p:sldId id="402" r:id="rId22"/>
    <p:sldId id="445" r:id="rId23"/>
    <p:sldId id="486" r:id="rId24"/>
    <p:sldId id="406" r:id="rId25"/>
    <p:sldId id="500" r:id="rId26"/>
    <p:sldId id="397" r:id="rId27"/>
    <p:sldId id="512" r:id="rId28"/>
    <p:sldId id="513" r:id="rId29"/>
    <p:sldId id="501" r:id="rId30"/>
    <p:sldId id="496" r:id="rId31"/>
    <p:sldId id="505" r:id="rId32"/>
    <p:sldId id="503" r:id="rId33"/>
    <p:sldId id="504" r:id="rId34"/>
    <p:sldId id="508" r:id="rId35"/>
    <p:sldId id="509" r:id="rId36"/>
    <p:sldId id="510" r:id="rId37"/>
    <p:sldId id="511" r:id="rId38"/>
  </p:sldIdLst>
  <p:sldSz cx="9144000" cy="6858000" type="screen4x3"/>
  <p:notesSz cx="6934200" cy="9220200"/>
  <p:custDataLst>
    <p:tags r:id="rId41"/>
  </p:custDataLst>
  <p:defaultTextStyle>
    <a:defPPr>
      <a:defRPr lang="en-US"/>
    </a:defPPr>
    <a:lvl1pPr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">
          <p15:clr>
            <a:srgbClr val="A4A3A4"/>
          </p15:clr>
        </p15:guide>
        <p15:guide id="2" orient="horz" pos="3744">
          <p15:clr>
            <a:srgbClr val="A4A3A4"/>
          </p15:clr>
        </p15:guide>
        <p15:guide id="3" orient="horz" pos="960">
          <p15:clr>
            <a:srgbClr val="A4A3A4"/>
          </p15:clr>
        </p15:guide>
        <p15:guide id="4" orient="horz" pos="720">
          <p15:clr>
            <a:srgbClr val="A4A3A4"/>
          </p15:clr>
        </p15:guide>
        <p15:guide id="5" pos="336">
          <p15:clr>
            <a:srgbClr val="A4A3A4"/>
          </p15:clr>
        </p15:guide>
        <p15:guide id="6" pos="54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CCE5"/>
    <a:srgbClr val="5CA1FB"/>
    <a:srgbClr val="3C4F82"/>
    <a:srgbClr val="777777"/>
    <a:srgbClr val="8BADE5"/>
    <a:srgbClr val="B3C2D7"/>
    <a:srgbClr val="3333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640" autoAdjust="0"/>
    <p:restoredTop sz="92077" autoAdjust="0"/>
  </p:normalViewPr>
  <p:slideViewPr>
    <p:cSldViewPr>
      <p:cViewPr>
        <p:scale>
          <a:sx n="100" d="100"/>
          <a:sy n="100" d="100"/>
        </p:scale>
        <p:origin x="296" y="600"/>
      </p:cViewPr>
      <p:guideLst>
        <p:guide orient="horz" pos="288"/>
        <p:guide orient="horz" pos="3744"/>
        <p:guide orient="horz" pos="960"/>
        <p:guide orient="horz" pos="720"/>
        <p:guide pos="336"/>
        <p:guide pos="54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2" d="100"/>
        <a:sy n="122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2802" y="-114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tags" Target="tags/tag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E45FCA-9310-E241-9228-5CA782A22BAE}" type="doc">
      <dgm:prSet loTypeId="urn:microsoft.com/office/officeart/2005/8/layout/vProcess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46E9A8-90D4-AB41-B67A-F2B6E4755F66}">
      <dgm:prSet phldrT="[Text]"/>
      <dgm:spPr/>
      <dgm:t>
        <a:bodyPr/>
        <a:lstStyle/>
        <a:p>
          <a:r>
            <a:rPr lang="en-US" dirty="0" smtClean="0"/>
            <a:t>Program + Spec</a:t>
          </a:r>
          <a:endParaRPr lang="en-US" dirty="0"/>
        </a:p>
      </dgm:t>
    </dgm:pt>
    <dgm:pt modelId="{40EAD567-074F-9047-9297-C3BCE5CE0B9B}" type="parTrans" cxnId="{2627F323-904D-FA42-947F-4F91685480D4}">
      <dgm:prSet/>
      <dgm:spPr/>
      <dgm:t>
        <a:bodyPr/>
        <a:lstStyle/>
        <a:p>
          <a:endParaRPr lang="en-US"/>
        </a:p>
      </dgm:t>
    </dgm:pt>
    <dgm:pt modelId="{1A5FF69D-F08B-BD4F-AF2B-36A622837B6C}" type="sibTrans" cxnId="{2627F323-904D-FA42-947F-4F91685480D4}">
      <dgm:prSet/>
      <dgm:spPr/>
      <dgm:t>
        <a:bodyPr/>
        <a:lstStyle/>
        <a:p>
          <a:endParaRPr lang="en-US"/>
        </a:p>
      </dgm:t>
    </dgm:pt>
    <dgm:pt modelId="{33EA21B5-590C-2345-8563-E9E61DC0F521}">
      <dgm:prSet phldrT="[Text]"/>
      <dgm:spPr/>
      <dgm:t>
        <a:bodyPr/>
        <a:lstStyle/>
        <a:p>
          <a:r>
            <a:rPr lang="en-US" dirty="0" smtClean="0"/>
            <a:t>Verification Condition (in Logic)</a:t>
          </a:r>
          <a:endParaRPr lang="en-US" dirty="0"/>
        </a:p>
      </dgm:t>
    </dgm:pt>
    <dgm:pt modelId="{B936B8B4-170A-E64E-9E09-D7548D374111}" type="parTrans" cxnId="{EB1E3BCD-BF9F-B646-8ED9-7A1F1A9F4E1E}">
      <dgm:prSet/>
      <dgm:spPr/>
      <dgm:t>
        <a:bodyPr/>
        <a:lstStyle/>
        <a:p>
          <a:endParaRPr lang="en-US"/>
        </a:p>
      </dgm:t>
    </dgm:pt>
    <dgm:pt modelId="{01452423-4414-2640-B479-E85CC3780956}" type="sibTrans" cxnId="{EB1E3BCD-BF9F-B646-8ED9-7A1F1A9F4E1E}">
      <dgm:prSet/>
      <dgm:spPr/>
      <dgm:t>
        <a:bodyPr/>
        <a:lstStyle/>
        <a:p>
          <a:endParaRPr lang="en-US"/>
        </a:p>
      </dgm:t>
    </dgm:pt>
    <dgm:pt modelId="{99C118EE-8D03-A148-A6E2-16CC9E0BA990}">
      <dgm:prSet phldrT="[Text]"/>
      <dgm:spPr/>
      <dgm:t>
        <a:bodyPr/>
        <a:lstStyle/>
        <a:p>
          <a:r>
            <a:rPr lang="en-US" dirty="0" smtClean="0"/>
            <a:t>Decision Procedure</a:t>
          </a:r>
          <a:endParaRPr lang="en-US" dirty="0"/>
        </a:p>
      </dgm:t>
    </dgm:pt>
    <dgm:pt modelId="{98C17FD8-762D-F446-8048-E33EFB3C9FE2}" type="parTrans" cxnId="{532C1413-53D8-1B48-934A-78A06480A683}">
      <dgm:prSet/>
      <dgm:spPr/>
      <dgm:t>
        <a:bodyPr/>
        <a:lstStyle/>
        <a:p>
          <a:endParaRPr lang="en-US"/>
        </a:p>
      </dgm:t>
    </dgm:pt>
    <dgm:pt modelId="{0660A3E7-9480-A343-9962-66BD00BDB314}" type="sibTrans" cxnId="{532C1413-53D8-1B48-934A-78A06480A683}">
      <dgm:prSet/>
      <dgm:spPr/>
      <dgm:t>
        <a:bodyPr/>
        <a:lstStyle/>
        <a:p>
          <a:pPr rtl="0"/>
          <a:endParaRPr lang="en-US"/>
        </a:p>
      </dgm:t>
    </dgm:pt>
    <dgm:pt modelId="{69A893B9-C0FD-534E-B272-56B7E2808964}" type="pres">
      <dgm:prSet presAssocID="{FEE45FCA-9310-E241-9228-5CA782A22BA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FCB384-B967-B94C-9874-FB089E9D7E88}" type="pres">
      <dgm:prSet presAssocID="{FEE45FCA-9310-E241-9228-5CA782A22BAE}" presName="dummyMaxCanvas" presStyleCnt="0">
        <dgm:presLayoutVars/>
      </dgm:prSet>
      <dgm:spPr/>
    </dgm:pt>
    <dgm:pt modelId="{181859E1-C906-7045-80C2-CB14AC2A8F4C}" type="pres">
      <dgm:prSet presAssocID="{FEE45FCA-9310-E241-9228-5CA782A22BAE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4E752C-0DE7-AF43-B48E-54F505E041DA}" type="pres">
      <dgm:prSet presAssocID="{FEE45FCA-9310-E241-9228-5CA782A22BAE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ABDECC-CBCD-1D4C-B8DA-ED002E367B77}" type="pres">
      <dgm:prSet presAssocID="{FEE45FCA-9310-E241-9228-5CA782A22BAE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246046-6C04-2B40-9FE6-BB64752685F1}" type="pres">
      <dgm:prSet presAssocID="{FEE45FCA-9310-E241-9228-5CA782A22BAE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738FC7-7372-9C4E-BEEE-149D9505A446}" type="pres">
      <dgm:prSet presAssocID="{FEE45FCA-9310-E241-9228-5CA782A22BAE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574474-D7F2-C84A-9384-D62F9C5E9E94}" type="pres">
      <dgm:prSet presAssocID="{FEE45FCA-9310-E241-9228-5CA782A22BAE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8274FA-3C10-0944-BBB8-8D51CFCF13A1}" type="pres">
      <dgm:prSet presAssocID="{FEE45FCA-9310-E241-9228-5CA782A22BAE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D72EE4-111D-B140-8633-4615D07A3712}" type="pres">
      <dgm:prSet presAssocID="{FEE45FCA-9310-E241-9228-5CA782A22BAE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FE031B7-0839-F64A-A891-CE76316082AD}" type="presOf" srcId="{99C118EE-8D03-A148-A6E2-16CC9E0BA990}" destId="{CAABDECC-CBCD-1D4C-B8DA-ED002E367B77}" srcOrd="0" destOrd="0" presId="urn:microsoft.com/office/officeart/2005/8/layout/vProcess5"/>
    <dgm:cxn modelId="{2627F323-904D-FA42-947F-4F91685480D4}" srcId="{FEE45FCA-9310-E241-9228-5CA782A22BAE}" destId="{5646E9A8-90D4-AB41-B67A-F2B6E4755F66}" srcOrd="0" destOrd="0" parTransId="{40EAD567-074F-9047-9297-C3BCE5CE0B9B}" sibTransId="{1A5FF69D-F08B-BD4F-AF2B-36A622837B6C}"/>
    <dgm:cxn modelId="{DB48FA77-520B-5D48-9DF0-6E3A85FB70BA}" type="presOf" srcId="{1A5FF69D-F08B-BD4F-AF2B-36A622837B6C}" destId="{DF246046-6C04-2B40-9FE6-BB64752685F1}" srcOrd="0" destOrd="0" presId="urn:microsoft.com/office/officeart/2005/8/layout/vProcess5"/>
    <dgm:cxn modelId="{EB1E3BCD-BF9F-B646-8ED9-7A1F1A9F4E1E}" srcId="{FEE45FCA-9310-E241-9228-5CA782A22BAE}" destId="{33EA21B5-590C-2345-8563-E9E61DC0F521}" srcOrd="1" destOrd="0" parTransId="{B936B8B4-170A-E64E-9E09-D7548D374111}" sibTransId="{01452423-4414-2640-B479-E85CC3780956}"/>
    <dgm:cxn modelId="{532C1413-53D8-1B48-934A-78A06480A683}" srcId="{FEE45FCA-9310-E241-9228-5CA782A22BAE}" destId="{99C118EE-8D03-A148-A6E2-16CC9E0BA990}" srcOrd="2" destOrd="0" parTransId="{98C17FD8-762D-F446-8048-E33EFB3C9FE2}" sibTransId="{0660A3E7-9480-A343-9962-66BD00BDB314}"/>
    <dgm:cxn modelId="{F1254E43-A68D-3D47-B8BB-001F6E93B4EF}" type="presOf" srcId="{01452423-4414-2640-B479-E85CC3780956}" destId="{E9738FC7-7372-9C4E-BEEE-149D9505A446}" srcOrd="0" destOrd="0" presId="urn:microsoft.com/office/officeart/2005/8/layout/vProcess5"/>
    <dgm:cxn modelId="{DF3EF879-73DB-004A-9A43-76D9C9FC6FF5}" type="presOf" srcId="{99C118EE-8D03-A148-A6E2-16CC9E0BA990}" destId="{5DD72EE4-111D-B140-8633-4615D07A3712}" srcOrd="1" destOrd="0" presId="urn:microsoft.com/office/officeart/2005/8/layout/vProcess5"/>
    <dgm:cxn modelId="{F3CC05AE-DFF7-AF4C-98B0-2AA8C053E417}" type="presOf" srcId="{5646E9A8-90D4-AB41-B67A-F2B6E4755F66}" destId="{181859E1-C906-7045-80C2-CB14AC2A8F4C}" srcOrd="0" destOrd="0" presId="urn:microsoft.com/office/officeart/2005/8/layout/vProcess5"/>
    <dgm:cxn modelId="{53478112-1797-D845-B895-044B81E062C9}" type="presOf" srcId="{5646E9A8-90D4-AB41-B67A-F2B6E4755F66}" destId="{67574474-D7F2-C84A-9384-D62F9C5E9E94}" srcOrd="1" destOrd="0" presId="urn:microsoft.com/office/officeart/2005/8/layout/vProcess5"/>
    <dgm:cxn modelId="{D314B163-E7DF-974A-87DF-D17408126ED9}" type="presOf" srcId="{FEE45FCA-9310-E241-9228-5CA782A22BAE}" destId="{69A893B9-C0FD-534E-B272-56B7E2808964}" srcOrd="0" destOrd="0" presId="urn:microsoft.com/office/officeart/2005/8/layout/vProcess5"/>
    <dgm:cxn modelId="{72463780-9537-2E44-80BA-E025D5B30BA3}" type="presOf" srcId="{33EA21B5-590C-2345-8563-E9E61DC0F521}" destId="{FF4E752C-0DE7-AF43-B48E-54F505E041DA}" srcOrd="0" destOrd="0" presId="urn:microsoft.com/office/officeart/2005/8/layout/vProcess5"/>
    <dgm:cxn modelId="{300D7BDF-0A11-3644-8615-66BE32F53A44}" type="presOf" srcId="{33EA21B5-590C-2345-8563-E9E61DC0F521}" destId="{558274FA-3C10-0944-BBB8-8D51CFCF13A1}" srcOrd="1" destOrd="0" presId="urn:microsoft.com/office/officeart/2005/8/layout/vProcess5"/>
    <dgm:cxn modelId="{C82452B4-D05B-AD47-835D-8168F6BEBDFA}" type="presParOf" srcId="{69A893B9-C0FD-534E-B272-56B7E2808964}" destId="{C4FCB384-B967-B94C-9874-FB089E9D7E88}" srcOrd="0" destOrd="0" presId="urn:microsoft.com/office/officeart/2005/8/layout/vProcess5"/>
    <dgm:cxn modelId="{FB3D471C-6043-594C-932B-34A3EAFF20BD}" type="presParOf" srcId="{69A893B9-C0FD-534E-B272-56B7E2808964}" destId="{181859E1-C906-7045-80C2-CB14AC2A8F4C}" srcOrd="1" destOrd="0" presId="urn:microsoft.com/office/officeart/2005/8/layout/vProcess5"/>
    <dgm:cxn modelId="{1C524C5E-8DCD-4944-8DE3-6196C31CC761}" type="presParOf" srcId="{69A893B9-C0FD-534E-B272-56B7E2808964}" destId="{FF4E752C-0DE7-AF43-B48E-54F505E041DA}" srcOrd="2" destOrd="0" presId="urn:microsoft.com/office/officeart/2005/8/layout/vProcess5"/>
    <dgm:cxn modelId="{F14091AF-8176-464F-8CDE-4C19FAF56C6D}" type="presParOf" srcId="{69A893B9-C0FD-534E-B272-56B7E2808964}" destId="{CAABDECC-CBCD-1D4C-B8DA-ED002E367B77}" srcOrd="3" destOrd="0" presId="urn:microsoft.com/office/officeart/2005/8/layout/vProcess5"/>
    <dgm:cxn modelId="{542D68C1-16AC-1F4E-B2BF-9BA18D60CA6C}" type="presParOf" srcId="{69A893B9-C0FD-534E-B272-56B7E2808964}" destId="{DF246046-6C04-2B40-9FE6-BB64752685F1}" srcOrd="4" destOrd="0" presId="urn:microsoft.com/office/officeart/2005/8/layout/vProcess5"/>
    <dgm:cxn modelId="{56745B0E-3CD4-F548-B183-9EBEC164FDC9}" type="presParOf" srcId="{69A893B9-C0FD-534E-B272-56B7E2808964}" destId="{E9738FC7-7372-9C4E-BEEE-149D9505A446}" srcOrd="5" destOrd="0" presId="urn:microsoft.com/office/officeart/2005/8/layout/vProcess5"/>
    <dgm:cxn modelId="{69264A77-9BA3-5347-8D0F-E2D6BB38B6BE}" type="presParOf" srcId="{69A893B9-C0FD-534E-B272-56B7E2808964}" destId="{67574474-D7F2-C84A-9384-D62F9C5E9E94}" srcOrd="6" destOrd="0" presId="urn:microsoft.com/office/officeart/2005/8/layout/vProcess5"/>
    <dgm:cxn modelId="{DD3B1D46-BA58-1D41-AA17-47156ADE37D6}" type="presParOf" srcId="{69A893B9-C0FD-534E-B272-56B7E2808964}" destId="{558274FA-3C10-0944-BBB8-8D51CFCF13A1}" srcOrd="7" destOrd="0" presId="urn:microsoft.com/office/officeart/2005/8/layout/vProcess5"/>
    <dgm:cxn modelId="{926F255B-8F06-1048-AB01-480928F5E47C}" type="presParOf" srcId="{69A893B9-C0FD-534E-B272-56B7E2808964}" destId="{5DD72EE4-111D-B140-8633-4615D07A3712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4C9F92-6947-9A44-B664-93354AE166AB}" type="doc">
      <dgm:prSet loTypeId="urn:microsoft.com/office/officeart/2005/8/layout/funnel1" loCatId="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A82D86B3-4925-3244-8FEB-BF5F808810EC}">
      <dgm:prSet phldrT="[Text]"/>
      <dgm:spPr/>
      <dgm:t>
        <a:bodyPr/>
        <a:lstStyle/>
        <a:p>
          <a:r>
            <a:rPr lang="en-US" dirty="0" smtClean="0"/>
            <a:t>Lemma3</a:t>
          </a:r>
          <a:endParaRPr lang="en-US" dirty="0"/>
        </a:p>
      </dgm:t>
    </dgm:pt>
    <dgm:pt modelId="{310A8627-FB8B-DE4C-A952-26CD7AC50DD5}" type="parTrans" cxnId="{862B9A49-7D56-0349-BF1F-D0E02A430F6E}">
      <dgm:prSet/>
      <dgm:spPr/>
      <dgm:t>
        <a:bodyPr/>
        <a:lstStyle/>
        <a:p>
          <a:endParaRPr lang="en-US"/>
        </a:p>
      </dgm:t>
    </dgm:pt>
    <dgm:pt modelId="{C1A26AB0-0B0E-7641-B0C8-83767D68C65F}" type="sibTrans" cxnId="{862B9A49-7D56-0349-BF1F-D0E02A430F6E}">
      <dgm:prSet/>
      <dgm:spPr/>
      <dgm:t>
        <a:bodyPr/>
        <a:lstStyle/>
        <a:p>
          <a:endParaRPr lang="en-US"/>
        </a:p>
      </dgm:t>
    </dgm:pt>
    <dgm:pt modelId="{70B62E76-9CB9-5942-8E8D-C19734484007}">
      <dgm:prSet phldrT="[Text]"/>
      <dgm:spPr/>
      <dgm:t>
        <a:bodyPr/>
        <a:lstStyle/>
        <a:p>
          <a:r>
            <a:rPr lang="en-US" dirty="0" smtClean="0"/>
            <a:t>Lemma1</a:t>
          </a:r>
          <a:endParaRPr lang="en-US" dirty="0"/>
        </a:p>
      </dgm:t>
    </dgm:pt>
    <dgm:pt modelId="{E6E1687F-1E48-8546-BE2E-4A10971E030E}" type="parTrans" cxnId="{EAC9105F-16FA-3E43-9504-1923CF4DDD0F}">
      <dgm:prSet/>
      <dgm:spPr/>
      <dgm:t>
        <a:bodyPr/>
        <a:lstStyle/>
        <a:p>
          <a:endParaRPr lang="en-US"/>
        </a:p>
      </dgm:t>
    </dgm:pt>
    <dgm:pt modelId="{BCB5A2BA-4CEB-C74D-AF4E-66049FBFABE7}" type="sibTrans" cxnId="{EAC9105F-16FA-3E43-9504-1923CF4DDD0F}">
      <dgm:prSet/>
      <dgm:spPr/>
      <dgm:t>
        <a:bodyPr/>
        <a:lstStyle/>
        <a:p>
          <a:endParaRPr lang="en-US"/>
        </a:p>
      </dgm:t>
    </dgm:pt>
    <dgm:pt modelId="{0C836FE6-2700-A345-B1C8-EC22850CEC72}">
      <dgm:prSet phldrT="[Text]"/>
      <dgm:spPr/>
      <dgm:t>
        <a:bodyPr/>
        <a:lstStyle/>
        <a:p>
          <a:r>
            <a:rPr lang="en-US" dirty="0" smtClean="0"/>
            <a:t>Lemma2</a:t>
          </a:r>
          <a:endParaRPr lang="en-US" dirty="0"/>
        </a:p>
      </dgm:t>
    </dgm:pt>
    <dgm:pt modelId="{6EA2CE43-F1D3-C240-A3E1-CDA4040812EA}" type="parTrans" cxnId="{4B6A8111-446C-4D4E-A091-3F8FBB7320CE}">
      <dgm:prSet/>
      <dgm:spPr/>
      <dgm:t>
        <a:bodyPr/>
        <a:lstStyle/>
        <a:p>
          <a:endParaRPr lang="en-US"/>
        </a:p>
      </dgm:t>
    </dgm:pt>
    <dgm:pt modelId="{A27FD872-3D1E-7A4F-AD7D-D1E8E3747C38}" type="sibTrans" cxnId="{4B6A8111-446C-4D4E-A091-3F8FBB7320CE}">
      <dgm:prSet/>
      <dgm:spPr/>
      <dgm:t>
        <a:bodyPr/>
        <a:lstStyle/>
        <a:p>
          <a:endParaRPr lang="en-US"/>
        </a:p>
      </dgm:t>
    </dgm:pt>
    <dgm:pt modelId="{9FA838BA-C4D5-464F-8F79-FB1DE5A2B80D}">
      <dgm:prSet phldrT="[Text]" custT="1"/>
      <dgm:spPr/>
      <dgm:t>
        <a:bodyPr/>
        <a:lstStyle/>
        <a:p>
          <a:r>
            <a:rPr lang="en-US" sz="1400" dirty="0" smtClean="0"/>
            <a:t>bounded proof</a:t>
          </a:r>
          <a:endParaRPr lang="en-US" sz="1400" dirty="0"/>
        </a:p>
      </dgm:t>
    </dgm:pt>
    <dgm:pt modelId="{985246EF-5034-8D41-9283-5C3FD5DD5493}" type="parTrans" cxnId="{6C24B203-8BB7-F14F-945B-BC0B2D781F08}">
      <dgm:prSet/>
      <dgm:spPr/>
      <dgm:t>
        <a:bodyPr/>
        <a:lstStyle/>
        <a:p>
          <a:endParaRPr lang="en-US"/>
        </a:p>
      </dgm:t>
    </dgm:pt>
    <dgm:pt modelId="{5886AB5A-0A9D-D840-8C36-D99D7F188421}" type="sibTrans" cxnId="{6C24B203-8BB7-F14F-945B-BC0B2D781F08}">
      <dgm:prSet/>
      <dgm:spPr/>
      <dgm:t>
        <a:bodyPr/>
        <a:lstStyle/>
        <a:p>
          <a:endParaRPr lang="en-US"/>
        </a:p>
      </dgm:t>
    </dgm:pt>
    <dgm:pt modelId="{2E6D9DD3-55D5-AE4C-8D9E-00D71B68EAF7}" type="pres">
      <dgm:prSet presAssocID="{434C9F92-6947-9A44-B664-93354AE166AB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1120B8-9E1C-6E47-A53C-F5AE01F9C360}" type="pres">
      <dgm:prSet presAssocID="{434C9F92-6947-9A44-B664-93354AE166AB}" presName="ellipse" presStyleLbl="trBgShp" presStyleIdx="0" presStyleCnt="1"/>
      <dgm:spPr/>
    </dgm:pt>
    <dgm:pt modelId="{094F8883-34AD-5347-9E82-BB374A23D3C9}" type="pres">
      <dgm:prSet presAssocID="{434C9F92-6947-9A44-B664-93354AE166AB}" presName="arrow1" presStyleLbl="fgShp" presStyleIdx="0" presStyleCnt="1"/>
      <dgm:spPr/>
    </dgm:pt>
    <dgm:pt modelId="{5536E7A0-3C81-AA4E-85A6-D4F7733B2131}" type="pres">
      <dgm:prSet presAssocID="{434C9F92-6947-9A44-B664-93354AE166AB}" presName="rectangle" presStyleLbl="revTx" presStyleIdx="0" presStyleCnt="1" custScaleX="148495" custLinFactNeighborY="293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0C7BA7-3BBC-8147-A4A1-4F817D19EF75}" type="pres">
      <dgm:prSet presAssocID="{70B62E76-9CB9-5942-8E8D-C19734484007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BF888E-2E40-9441-A3C2-94AA576F1179}" type="pres">
      <dgm:prSet presAssocID="{0C836FE6-2700-A345-B1C8-EC22850CEC72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6F4810-09FA-AA4E-9596-567FF476F838}" type="pres">
      <dgm:prSet presAssocID="{9FA838BA-C4D5-464F-8F79-FB1DE5A2B80D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FE9674-301E-8E41-A9B8-59C1B01AC961}" type="pres">
      <dgm:prSet presAssocID="{434C9F92-6947-9A44-B664-93354AE166AB}" presName="funnel" presStyleLbl="trAlignAcc1" presStyleIdx="0" presStyleCnt="1"/>
      <dgm:spPr/>
    </dgm:pt>
  </dgm:ptLst>
  <dgm:cxnLst>
    <dgm:cxn modelId="{EAC9105F-16FA-3E43-9504-1923CF4DDD0F}" srcId="{434C9F92-6947-9A44-B664-93354AE166AB}" destId="{70B62E76-9CB9-5942-8E8D-C19734484007}" srcOrd="1" destOrd="0" parTransId="{E6E1687F-1E48-8546-BE2E-4A10971E030E}" sibTransId="{BCB5A2BA-4CEB-C74D-AF4E-66049FBFABE7}"/>
    <dgm:cxn modelId="{4B6A8111-446C-4D4E-A091-3F8FBB7320CE}" srcId="{434C9F92-6947-9A44-B664-93354AE166AB}" destId="{0C836FE6-2700-A345-B1C8-EC22850CEC72}" srcOrd="2" destOrd="0" parTransId="{6EA2CE43-F1D3-C240-A3E1-CDA4040812EA}" sibTransId="{A27FD872-3D1E-7A4F-AD7D-D1E8E3747C38}"/>
    <dgm:cxn modelId="{862B9A49-7D56-0349-BF1F-D0E02A430F6E}" srcId="{434C9F92-6947-9A44-B664-93354AE166AB}" destId="{A82D86B3-4925-3244-8FEB-BF5F808810EC}" srcOrd="0" destOrd="0" parTransId="{310A8627-FB8B-DE4C-A952-26CD7AC50DD5}" sibTransId="{C1A26AB0-0B0E-7641-B0C8-83767D68C65F}"/>
    <dgm:cxn modelId="{0DE42F77-B6CA-344F-B67F-297C3EECF69B}" type="presOf" srcId="{0C836FE6-2700-A345-B1C8-EC22850CEC72}" destId="{BA0C7BA7-3BBC-8147-A4A1-4F817D19EF75}" srcOrd="0" destOrd="0" presId="urn:microsoft.com/office/officeart/2005/8/layout/funnel1"/>
    <dgm:cxn modelId="{821FF581-D704-564A-B3A6-0F2A6C9FAFD7}" type="presOf" srcId="{434C9F92-6947-9A44-B664-93354AE166AB}" destId="{2E6D9DD3-55D5-AE4C-8D9E-00D71B68EAF7}" srcOrd="0" destOrd="0" presId="urn:microsoft.com/office/officeart/2005/8/layout/funnel1"/>
    <dgm:cxn modelId="{4CFD7A0A-C392-614B-94B7-F0200F68C1F5}" type="presOf" srcId="{9FA838BA-C4D5-464F-8F79-FB1DE5A2B80D}" destId="{5536E7A0-3C81-AA4E-85A6-D4F7733B2131}" srcOrd="0" destOrd="0" presId="urn:microsoft.com/office/officeart/2005/8/layout/funnel1"/>
    <dgm:cxn modelId="{5EA344EF-B7B5-C644-94CF-B29779D41A8A}" type="presOf" srcId="{A82D86B3-4925-3244-8FEB-BF5F808810EC}" destId="{306F4810-09FA-AA4E-9596-567FF476F838}" srcOrd="0" destOrd="0" presId="urn:microsoft.com/office/officeart/2005/8/layout/funnel1"/>
    <dgm:cxn modelId="{F6E289AE-6B4D-2D49-9654-507B346F1BC1}" type="presOf" srcId="{70B62E76-9CB9-5942-8E8D-C19734484007}" destId="{EBBF888E-2E40-9441-A3C2-94AA576F1179}" srcOrd="0" destOrd="0" presId="urn:microsoft.com/office/officeart/2005/8/layout/funnel1"/>
    <dgm:cxn modelId="{6C24B203-8BB7-F14F-945B-BC0B2D781F08}" srcId="{434C9F92-6947-9A44-B664-93354AE166AB}" destId="{9FA838BA-C4D5-464F-8F79-FB1DE5A2B80D}" srcOrd="3" destOrd="0" parTransId="{985246EF-5034-8D41-9283-5C3FD5DD5493}" sibTransId="{5886AB5A-0A9D-D840-8C36-D99D7F188421}"/>
    <dgm:cxn modelId="{20209E0E-B7CE-4246-8B49-43DA635FACC7}" type="presParOf" srcId="{2E6D9DD3-55D5-AE4C-8D9E-00D71B68EAF7}" destId="{A01120B8-9E1C-6E47-A53C-F5AE01F9C360}" srcOrd="0" destOrd="0" presId="urn:microsoft.com/office/officeart/2005/8/layout/funnel1"/>
    <dgm:cxn modelId="{508EC292-2E1D-124A-A4DF-88A012028FCC}" type="presParOf" srcId="{2E6D9DD3-55D5-AE4C-8D9E-00D71B68EAF7}" destId="{094F8883-34AD-5347-9E82-BB374A23D3C9}" srcOrd="1" destOrd="0" presId="urn:microsoft.com/office/officeart/2005/8/layout/funnel1"/>
    <dgm:cxn modelId="{8BAA5C30-55E4-E24B-95E8-D83C59FC7538}" type="presParOf" srcId="{2E6D9DD3-55D5-AE4C-8D9E-00D71B68EAF7}" destId="{5536E7A0-3C81-AA4E-85A6-D4F7733B2131}" srcOrd="2" destOrd="0" presId="urn:microsoft.com/office/officeart/2005/8/layout/funnel1"/>
    <dgm:cxn modelId="{823C3CBC-385B-5F4C-BD32-D09C99026CAD}" type="presParOf" srcId="{2E6D9DD3-55D5-AE4C-8D9E-00D71B68EAF7}" destId="{BA0C7BA7-3BBC-8147-A4A1-4F817D19EF75}" srcOrd="3" destOrd="0" presId="urn:microsoft.com/office/officeart/2005/8/layout/funnel1"/>
    <dgm:cxn modelId="{A801F13D-9044-5C49-BFFE-CAED916FA41B}" type="presParOf" srcId="{2E6D9DD3-55D5-AE4C-8D9E-00D71B68EAF7}" destId="{EBBF888E-2E40-9441-A3C2-94AA576F1179}" srcOrd="4" destOrd="0" presId="urn:microsoft.com/office/officeart/2005/8/layout/funnel1"/>
    <dgm:cxn modelId="{F2A38719-97BC-2B40-86BA-1371F5E7CFEC}" type="presParOf" srcId="{2E6D9DD3-55D5-AE4C-8D9E-00D71B68EAF7}" destId="{306F4810-09FA-AA4E-9596-567FF476F838}" srcOrd="5" destOrd="0" presId="urn:microsoft.com/office/officeart/2005/8/layout/funnel1"/>
    <dgm:cxn modelId="{39F4E87E-2094-FE41-AAB2-2AFDBF876746}" type="presParOf" srcId="{2E6D9DD3-55D5-AE4C-8D9E-00D71B68EAF7}" destId="{7EFE9674-301E-8E41-A9B8-59C1B01AC961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34C9F92-6947-9A44-B664-93354AE166AB}" type="doc">
      <dgm:prSet loTypeId="urn:microsoft.com/office/officeart/2005/8/layout/funnel1" loCatId="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A82D86B3-4925-3244-8FEB-BF5F808810EC}">
      <dgm:prSet phldrT="[Text]"/>
      <dgm:spPr/>
      <dgm:t>
        <a:bodyPr/>
        <a:lstStyle/>
        <a:p>
          <a:r>
            <a:rPr lang="en-US" dirty="0" smtClean="0"/>
            <a:t>Lemma3</a:t>
          </a:r>
          <a:endParaRPr lang="en-US" dirty="0"/>
        </a:p>
      </dgm:t>
    </dgm:pt>
    <dgm:pt modelId="{310A8627-FB8B-DE4C-A952-26CD7AC50DD5}" type="parTrans" cxnId="{862B9A49-7D56-0349-BF1F-D0E02A430F6E}">
      <dgm:prSet/>
      <dgm:spPr/>
      <dgm:t>
        <a:bodyPr/>
        <a:lstStyle/>
        <a:p>
          <a:endParaRPr lang="en-US"/>
        </a:p>
      </dgm:t>
    </dgm:pt>
    <dgm:pt modelId="{C1A26AB0-0B0E-7641-B0C8-83767D68C65F}" type="sibTrans" cxnId="{862B9A49-7D56-0349-BF1F-D0E02A430F6E}">
      <dgm:prSet/>
      <dgm:spPr/>
      <dgm:t>
        <a:bodyPr/>
        <a:lstStyle/>
        <a:p>
          <a:endParaRPr lang="en-US"/>
        </a:p>
      </dgm:t>
    </dgm:pt>
    <dgm:pt modelId="{70B62E76-9CB9-5942-8E8D-C19734484007}">
      <dgm:prSet phldrT="[Text]"/>
      <dgm:spPr/>
      <dgm:t>
        <a:bodyPr/>
        <a:lstStyle/>
        <a:p>
          <a:r>
            <a:rPr lang="en-US" dirty="0" smtClean="0"/>
            <a:t>Lemma1</a:t>
          </a:r>
          <a:endParaRPr lang="en-US" dirty="0"/>
        </a:p>
      </dgm:t>
    </dgm:pt>
    <dgm:pt modelId="{E6E1687F-1E48-8546-BE2E-4A10971E030E}" type="parTrans" cxnId="{EAC9105F-16FA-3E43-9504-1923CF4DDD0F}">
      <dgm:prSet/>
      <dgm:spPr/>
      <dgm:t>
        <a:bodyPr/>
        <a:lstStyle/>
        <a:p>
          <a:endParaRPr lang="en-US"/>
        </a:p>
      </dgm:t>
    </dgm:pt>
    <dgm:pt modelId="{BCB5A2BA-4CEB-C74D-AF4E-66049FBFABE7}" type="sibTrans" cxnId="{EAC9105F-16FA-3E43-9504-1923CF4DDD0F}">
      <dgm:prSet/>
      <dgm:spPr/>
      <dgm:t>
        <a:bodyPr/>
        <a:lstStyle/>
        <a:p>
          <a:endParaRPr lang="en-US"/>
        </a:p>
      </dgm:t>
    </dgm:pt>
    <dgm:pt modelId="{0C836FE6-2700-A345-B1C8-EC22850CEC72}">
      <dgm:prSet phldrT="[Text]"/>
      <dgm:spPr/>
      <dgm:t>
        <a:bodyPr/>
        <a:lstStyle/>
        <a:p>
          <a:r>
            <a:rPr lang="en-US" dirty="0" smtClean="0"/>
            <a:t>Lemma2</a:t>
          </a:r>
          <a:endParaRPr lang="en-US" dirty="0"/>
        </a:p>
      </dgm:t>
    </dgm:pt>
    <dgm:pt modelId="{6EA2CE43-F1D3-C240-A3E1-CDA4040812EA}" type="parTrans" cxnId="{4B6A8111-446C-4D4E-A091-3F8FBB7320CE}">
      <dgm:prSet/>
      <dgm:spPr/>
      <dgm:t>
        <a:bodyPr/>
        <a:lstStyle/>
        <a:p>
          <a:endParaRPr lang="en-US"/>
        </a:p>
      </dgm:t>
    </dgm:pt>
    <dgm:pt modelId="{A27FD872-3D1E-7A4F-AD7D-D1E8E3747C38}" type="sibTrans" cxnId="{4B6A8111-446C-4D4E-A091-3F8FBB7320CE}">
      <dgm:prSet/>
      <dgm:spPr/>
      <dgm:t>
        <a:bodyPr/>
        <a:lstStyle/>
        <a:p>
          <a:endParaRPr lang="en-US"/>
        </a:p>
      </dgm:t>
    </dgm:pt>
    <dgm:pt modelId="{9FA838BA-C4D5-464F-8F79-FB1DE5A2B80D}">
      <dgm:prSet phldrT="[Text]" custT="1"/>
      <dgm:spPr/>
      <dgm:t>
        <a:bodyPr/>
        <a:lstStyle/>
        <a:p>
          <a:r>
            <a:rPr lang="en-US" sz="1400" dirty="0" smtClean="0"/>
            <a:t>bounded proof</a:t>
          </a:r>
          <a:endParaRPr lang="en-US" sz="1400" dirty="0"/>
        </a:p>
      </dgm:t>
    </dgm:pt>
    <dgm:pt modelId="{985246EF-5034-8D41-9283-5C3FD5DD5493}" type="parTrans" cxnId="{6C24B203-8BB7-F14F-945B-BC0B2D781F08}">
      <dgm:prSet/>
      <dgm:spPr/>
      <dgm:t>
        <a:bodyPr/>
        <a:lstStyle/>
        <a:p>
          <a:endParaRPr lang="en-US"/>
        </a:p>
      </dgm:t>
    </dgm:pt>
    <dgm:pt modelId="{5886AB5A-0A9D-D840-8C36-D99D7F188421}" type="sibTrans" cxnId="{6C24B203-8BB7-F14F-945B-BC0B2D781F08}">
      <dgm:prSet/>
      <dgm:spPr/>
      <dgm:t>
        <a:bodyPr/>
        <a:lstStyle/>
        <a:p>
          <a:endParaRPr lang="en-US"/>
        </a:p>
      </dgm:t>
    </dgm:pt>
    <dgm:pt modelId="{2E6D9DD3-55D5-AE4C-8D9E-00D71B68EAF7}" type="pres">
      <dgm:prSet presAssocID="{434C9F92-6947-9A44-B664-93354AE166AB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1120B8-9E1C-6E47-A53C-F5AE01F9C360}" type="pres">
      <dgm:prSet presAssocID="{434C9F92-6947-9A44-B664-93354AE166AB}" presName="ellipse" presStyleLbl="trBgShp" presStyleIdx="0" presStyleCnt="1"/>
      <dgm:spPr/>
    </dgm:pt>
    <dgm:pt modelId="{094F8883-34AD-5347-9E82-BB374A23D3C9}" type="pres">
      <dgm:prSet presAssocID="{434C9F92-6947-9A44-B664-93354AE166AB}" presName="arrow1" presStyleLbl="fgShp" presStyleIdx="0" presStyleCnt="1"/>
      <dgm:spPr/>
    </dgm:pt>
    <dgm:pt modelId="{5536E7A0-3C81-AA4E-85A6-D4F7733B2131}" type="pres">
      <dgm:prSet presAssocID="{434C9F92-6947-9A44-B664-93354AE166AB}" presName="rectangle" presStyleLbl="revTx" presStyleIdx="0" presStyleCnt="1" custScaleX="148495" custLinFactNeighborY="293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0C7BA7-3BBC-8147-A4A1-4F817D19EF75}" type="pres">
      <dgm:prSet presAssocID="{70B62E76-9CB9-5942-8E8D-C19734484007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BF888E-2E40-9441-A3C2-94AA576F1179}" type="pres">
      <dgm:prSet presAssocID="{0C836FE6-2700-A345-B1C8-EC22850CEC72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6F4810-09FA-AA4E-9596-567FF476F838}" type="pres">
      <dgm:prSet presAssocID="{9FA838BA-C4D5-464F-8F79-FB1DE5A2B80D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FE9674-301E-8E41-A9B8-59C1B01AC961}" type="pres">
      <dgm:prSet presAssocID="{434C9F92-6947-9A44-B664-93354AE166AB}" presName="funnel" presStyleLbl="trAlignAcc1" presStyleIdx="0" presStyleCnt="1"/>
      <dgm:spPr/>
    </dgm:pt>
  </dgm:ptLst>
  <dgm:cxnLst>
    <dgm:cxn modelId="{7B698E4B-774C-BC45-8755-8792D3502516}" type="presOf" srcId="{70B62E76-9CB9-5942-8E8D-C19734484007}" destId="{EBBF888E-2E40-9441-A3C2-94AA576F1179}" srcOrd="0" destOrd="0" presId="urn:microsoft.com/office/officeart/2005/8/layout/funnel1"/>
    <dgm:cxn modelId="{6C24B203-8BB7-F14F-945B-BC0B2D781F08}" srcId="{434C9F92-6947-9A44-B664-93354AE166AB}" destId="{9FA838BA-C4D5-464F-8F79-FB1DE5A2B80D}" srcOrd="3" destOrd="0" parTransId="{985246EF-5034-8D41-9283-5C3FD5DD5493}" sibTransId="{5886AB5A-0A9D-D840-8C36-D99D7F188421}"/>
    <dgm:cxn modelId="{08687A72-3CC8-2E48-8234-9F4B2D16A691}" type="presOf" srcId="{9FA838BA-C4D5-464F-8F79-FB1DE5A2B80D}" destId="{5536E7A0-3C81-AA4E-85A6-D4F7733B2131}" srcOrd="0" destOrd="0" presId="urn:microsoft.com/office/officeart/2005/8/layout/funnel1"/>
    <dgm:cxn modelId="{4B6A8111-446C-4D4E-A091-3F8FBB7320CE}" srcId="{434C9F92-6947-9A44-B664-93354AE166AB}" destId="{0C836FE6-2700-A345-B1C8-EC22850CEC72}" srcOrd="2" destOrd="0" parTransId="{6EA2CE43-F1D3-C240-A3E1-CDA4040812EA}" sibTransId="{A27FD872-3D1E-7A4F-AD7D-D1E8E3747C38}"/>
    <dgm:cxn modelId="{A87FD650-1834-0A41-B56F-D45FD7092D74}" type="presOf" srcId="{0C836FE6-2700-A345-B1C8-EC22850CEC72}" destId="{BA0C7BA7-3BBC-8147-A4A1-4F817D19EF75}" srcOrd="0" destOrd="0" presId="urn:microsoft.com/office/officeart/2005/8/layout/funnel1"/>
    <dgm:cxn modelId="{C98231D9-D145-B84D-881F-9D5160FC3770}" type="presOf" srcId="{A82D86B3-4925-3244-8FEB-BF5F808810EC}" destId="{306F4810-09FA-AA4E-9596-567FF476F838}" srcOrd="0" destOrd="0" presId="urn:microsoft.com/office/officeart/2005/8/layout/funnel1"/>
    <dgm:cxn modelId="{862B9A49-7D56-0349-BF1F-D0E02A430F6E}" srcId="{434C9F92-6947-9A44-B664-93354AE166AB}" destId="{A82D86B3-4925-3244-8FEB-BF5F808810EC}" srcOrd="0" destOrd="0" parTransId="{310A8627-FB8B-DE4C-A952-26CD7AC50DD5}" sibTransId="{C1A26AB0-0B0E-7641-B0C8-83767D68C65F}"/>
    <dgm:cxn modelId="{EAC9105F-16FA-3E43-9504-1923CF4DDD0F}" srcId="{434C9F92-6947-9A44-B664-93354AE166AB}" destId="{70B62E76-9CB9-5942-8E8D-C19734484007}" srcOrd="1" destOrd="0" parTransId="{E6E1687F-1E48-8546-BE2E-4A10971E030E}" sibTransId="{BCB5A2BA-4CEB-C74D-AF4E-66049FBFABE7}"/>
    <dgm:cxn modelId="{3A26CA43-D03A-9E4C-B5CA-79B54E9A5CF7}" type="presOf" srcId="{434C9F92-6947-9A44-B664-93354AE166AB}" destId="{2E6D9DD3-55D5-AE4C-8D9E-00D71B68EAF7}" srcOrd="0" destOrd="0" presId="urn:microsoft.com/office/officeart/2005/8/layout/funnel1"/>
    <dgm:cxn modelId="{A56989E7-AF24-704D-B15F-C489A78935A2}" type="presParOf" srcId="{2E6D9DD3-55D5-AE4C-8D9E-00D71B68EAF7}" destId="{A01120B8-9E1C-6E47-A53C-F5AE01F9C360}" srcOrd="0" destOrd="0" presId="urn:microsoft.com/office/officeart/2005/8/layout/funnel1"/>
    <dgm:cxn modelId="{013BCA09-AE9C-734D-B939-3EF9ED7F76C3}" type="presParOf" srcId="{2E6D9DD3-55D5-AE4C-8D9E-00D71B68EAF7}" destId="{094F8883-34AD-5347-9E82-BB374A23D3C9}" srcOrd="1" destOrd="0" presId="urn:microsoft.com/office/officeart/2005/8/layout/funnel1"/>
    <dgm:cxn modelId="{586120CA-04C0-D34E-A039-C161FD0E965F}" type="presParOf" srcId="{2E6D9DD3-55D5-AE4C-8D9E-00D71B68EAF7}" destId="{5536E7A0-3C81-AA4E-85A6-D4F7733B2131}" srcOrd="2" destOrd="0" presId="urn:microsoft.com/office/officeart/2005/8/layout/funnel1"/>
    <dgm:cxn modelId="{41AA2A35-5229-1B45-BE06-D887211DA342}" type="presParOf" srcId="{2E6D9DD3-55D5-AE4C-8D9E-00D71B68EAF7}" destId="{BA0C7BA7-3BBC-8147-A4A1-4F817D19EF75}" srcOrd="3" destOrd="0" presId="urn:microsoft.com/office/officeart/2005/8/layout/funnel1"/>
    <dgm:cxn modelId="{27C29BDA-8792-3742-A6B6-49F1A9D1F5C0}" type="presParOf" srcId="{2E6D9DD3-55D5-AE4C-8D9E-00D71B68EAF7}" destId="{EBBF888E-2E40-9441-A3C2-94AA576F1179}" srcOrd="4" destOrd="0" presId="urn:microsoft.com/office/officeart/2005/8/layout/funnel1"/>
    <dgm:cxn modelId="{93D8B3CA-917B-8E4B-B926-6201E8AACE58}" type="presParOf" srcId="{2E6D9DD3-55D5-AE4C-8D9E-00D71B68EAF7}" destId="{306F4810-09FA-AA4E-9596-567FF476F838}" srcOrd="5" destOrd="0" presId="urn:microsoft.com/office/officeart/2005/8/layout/funnel1"/>
    <dgm:cxn modelId="{327E5D4E-A10E-8A42-A74C-42D84E87460B}" type="presParOf" srcId="{2E6D9DD3-55D5-AE4C-8D9E-00D71B68EAF7}" destId="{7EFE9674-301E-8E41-A9B8-59C1B01AC961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34C9F92-6947-9A44-B664-93354AE166AB}" type="doc">
      <dgm:prSet loTypeId="urn:microsoft.com/office/officeart/2005/8/layout/funnel1" loCatId="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A82D86B3-4925-3244-8FEB-BF5F808810EC}">
      <dgm:prSet phldrT="[Text]"/>
      <dgm:spPr/>
      <dgm:t>
        <a:bodyPr/>
        <a:lstStyle/>
        <a:p>
          <a:r>
            <a:rPr lang="en-US" dirty="0" smtClean="0"/>
            <a:t>Lemma3</a:t>
          </a:r>
          <a:endParaRPr lang="en-US" dirty="0"/>
        </a:p>
      </dgm:t>
    </dgm:pt>
    <dgm:pt modelId="{310A8627-FB8B-DE4C-A952-26CD7AC50DD5}" type="parTrans" cxnId="{862B9A49-7D56-0349-BF1F-D0E02A430F6E}">
      <dgm:prSet/>
      <dgm:spPr/>
      <dgm:t>
        <a:bodyPr/>
        <a:lstStyle/>
        <a:p>
          <a:endParaRPr lang="en-US"/>
        </a:p>
      </dgm:t>
    </dgm:pt>
    <dgm:pt modelId="{C1A26AB0-0B0E-7641-B0C8-83767D68C65F}" type="sibTrans" cxnId="{862B9A49-7D56-0349-BF1F-D0E02A430F6E}">
      <dgm:prSet/>
      <dgm:spPr/>
      <dgm:t>
        <a:bodyPr/>
        <a:lstStyle/>
        <a:p>
          <a:endParaRPr lang="en-US"/>
        </a:p>
      </dgm:t>
    </dgm:pt>
    <dgm:pt modelId="{70B62E76-9CB9-5942-8E8D-C19734484007}">
      <dgm:prSet phldrT="[Text]"/>
      <dgm:spPr/>
      <dgm:t>
        <a:bodyPr/>
        <a:lstStyle/>
        <a:p>
          <a:r>
            <a:rPr lang="en-US" dirty="0" smtClean="0"/>
            <a:t>Lemma1</a:t>
          </a:r>
          <a:endParaRPr lang="en-US" dirty="0"/>
        </a:p>
      </dgm:t>
    </dgm:pt>
    <dgm:pt modelId="{E6E1687F-1E48-8546-BE2E-4A10971E030E}" type="parTrans" cxnId="{EAC9105F-16FA-3E43-9504-1923CF4DDD0F}">
      <dgm:prSet/>
      <dgm:spPr/>
      <dgm:t>
        <a:bodyPr/>
        <a:lstStyle/>
        <a:p>
          <a:endParaRPr lang="en-US"/>
        </a:p>
      </dgm:t>
    </dgm:pt>
    <dgm:pt modelId="{BCB5A2BA-4CEB-C74D-AF4E-66049FBFABE7}" type="sibTrans" cxnId="{EAC9105F-16FA-3E43-9504-1923CF4DDD0F}">
      <dgm:prSet/>
      <dgm:spPr/>
      <dgm:t>
        <a:bodyPr/>
        <a:lstStyle/>
        <a:p>
          <a:endParaRPr lang="en-US"/>
        </a:p>
      </dgm:t>
    </dgm:pt>
    <dgm:pt modelId="{0C836FE6-2700-A345-B1C8-EC22850CEC72}">
      <dgm:prSet phldrT="[Text]"/>
      <dgm:spPr/>
      <dgm:t>
        <a:bodyPr/>
        <a:lstStyle/>
        <a:p>
          <a:r>
            <a:rPr lang="en-US" dirty="0" smtClean="0"/>
            <a:t>Lemma2</a:t>
          </a:r>
          <a:endParaRPr lang="en-US" dirty="0"/>
        </a:p>
      </dgm:t>
    </dgm:pt>
    <dgm:pt modelId="{6EA2CE43-F1D3-C240-A3E1-CDA4040812EA}" type="parTrans" cxnId="{4B6A8111-446C-4D4E-A091-3F8FBB7320CE}">
      <dgm:prSet/>
      <dgm:spPr/>
      <dgm:t>
        <a:bodyPr/>
        <a:lstStyle/>
        <a:p>
          <a:endParaRPr lang="en-US"/>
        </a:p>
      </dgm:t>
    </dgm:pt>
    <dgm:pt modelId="{A27FD872-3D1E-7A4F-AD7D-D1E8E3747C38}" type="sibTrans" cxnId="{4B6A8111-446C-4D4E-A091-3F8FBB7320CE}">
      <dgm:prSet/>
      <dgm:spPr/>
      <dgm:t>
        <a:bodyPr/>
        <a:lstStyle/>
        <a:p>
          <a:endParaRPr lang="en-US"/>
        </a:p>
      </dgm:t>
    </dgm:pt>
    <dgm:pt modelId="{9FA838BA-C4D5-464F-8F79-FB1DE5A2B80D}">
      <dgm:prSet phldrT="[Text]" custT="1"/>
      <dgm:spPr/>
      <dgm:t>
        <a:bodyPr/>
        <a:lstStyle/>
        <a:p>
          <a:r>
            <a:rPr lang="en-US" sz="1400" dirty="0" smtClean="0"/>
            <a:t>bounded proof</a:t>
          </a:r>
          <a:endParaRPr lang="en-US" sz="1400" dirty="0"/>
        </a:p>
      </dgm:t>
    </dgm:pt>
    <dgm:pt modelId="{985246EF-5034-8D41-9283-5C3FD5DD5493}" type="parTrans" cxnId="{6C24B203-8BB7-F14F-945B-BC0B2D781F08}">
      <dgm:prSet/>
      <dgm:spPr/>
      <dgm:t>
        <a:bodyPr/>
        <a:lstStyle/>
        <a:p>
          <a:endParaRPr lang="en-US"/>
        </a:p>
      </dgm:t>
    </dgm:pt>
    <dgm:pt modelId="{5886AB5A-0A9D-D840-8C36-D99D7F188421}" type="sibTrans" cxnId="{6C24B203-8BB7-F14F-945B-BC0B2D781F08}">
      <dgm:prSet/>
      <dgm:spPr/>
      <dgm:t>
        <a:bodyPr/>
        <a:lstStyle/>
        <a:p>
          <a:endParaRPr lang="en-US"/>
        </a:p>
      </dgm:t>
    </dgm:pt>
    <dgm:pt modelId="{2E6D9DD3-55D5-AE4C-8D9E-00D71B68EAF7}" type="pres">
      <dgm:prSet presAssocID="{434C9F92-6947-9A44-B664-93354AE166AB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1120B8-9E1C-6E47-A53C-F5AE01F9C360}" type="pres">
      <dgm:prSet presAssocID="{434C9F92-6947-9A44-B664-93354AE166AB}" presName="ellipse" presStyleLbl="trBgShp" presStyleIdx="0" presStyleCnt="1"/>
      <dgm:spPr/>
    </dgm:pt>
    <dgm:pt modelId="{094F8883-34AD-5347-9E82-BB374A23D3C9}" type="pres">
      <dgm:prSet presAssocID="{434C9F92-6947-9A44-B664-93354AE166AB}" presName="arrow1" presStyleLbl="fgShp" presStyleIdx="0" presStyleCnt="1"/>
      <dgm:spPr/>
    </dgm:pt>
    <dgm:pt modelId="{5536E7A0-3C81-AA4E-85A6-D4F7733B2131}" type="pres">
      <dgm:prSet presAssocID="{434C9F92-6947-9A44-B664-93354AE166AB}" presName="rectangle" presStyleLbl="revTx" presStyleIdx="0" presStyleCnt="1" custScaleX="148495" custLinFactNeighborY="293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0C7BA7-3BBC-8147-A4A1-4F817D19EF75}" type="pres">
      <dgm:prSet presAssocID="{70B62E76-9CB9-5942-8E8D-C19734484007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BF888E-2E40-9441-A3C2-94AA576F1179}" type="pres">
      <dgm:prSet presAssocID="{0C836FE6-2700-A345-B1C8-EC22850CEC72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6F4810-09FA-AA4E-9596-567FF476F838}" type="pres">
      <dgm:prSet presAssocID="{9FA838BA-C4D5-464F-8F79-FB1DE5A2B80D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FE9674-301E-8E41-A9B8-59C1B01AC961}" type="pres">
      <dgm:prSet presAssocID="{434C9F92-6947-9A44-B664-93354AE166AB}" presName="funnel" presStyleLbl="trAlignAcc1" presStyleIdx="0" presStyleCnt="1"/>
      <dgm:spPr/>
    </dgm:pt>
  </dgm:ptLst>
  <dgm:cxnLst>
    <dgm:cxn modelId="{EAC9105F-16FA-3E43-9504-1923CF4DDD0F}" srcId="{434C9F92-6947-9A44-B664-93354AE166AB}" destId="{70B62E76-9CB9-5942-8E8D-C19734484007}" srcOrd="1" destOrd="0" parTransId="{E6E1687F-1E48-8546-BE2E-4A10971E030E}" sibTransId="{BCB5A2BA-4CEB-C74D-AF4E-66049FBFABE7}"/>
    <dgm:cxn modelId="{72CCE7F9-68C9-BD4D-86AE-D3D26CDB80A2}" type="presOf" srcId="{0C836FE6-2700-A345-B1C8-EC22850CEC72}" destId="{BA0C7BA7-3BBC-8147-A4A1-4F817D19EF75}" srcOrd="0" destOrd="0" presId="urn:microsoft.com/office/officeart/2005/8/layout/funnel1"/>
    <dgm:cxn modelId="{D0574588-75EE-8742-BF0F-A89E25045BDB}" type="presOf" srcId="{70B62E76-9CB9-5942-8E8D-C19734484007}" destId="{EBBF888E-2E40-9441-A3C2-94AA576F1179}" srcOrd="0" destOrd="0" presId="urn:microsoft.com/office/officeart/2005/8/layout/funnel1"/>
    <dgm:cxn modelId="{4B6A8111-446C-4D4E-A091-3F8FBB7320CE}" srcId="{434C9F92-6947-9A44-B664-93354AE166AB}" destId="{0C836FE6-2700-A345-B1C8-EC22850CEC72}" srcOrd="2" destOrd="0" parTransId="{6EA2CE43-F1D3-C240-A3E1-CDA4040812EA}" sibTransId="{A27FD872-3D1E-7A4F-AD7D-D1E8E3747C38}"/>
    <dgm:cxn modelId="{BB23B64E-FDBE-474C-8A4E-64512957D7F6}" type="presOf" srcId="{434C9F92-6947-9A44-B664-93354AE166AB}" destId="{2E6D9DD3-55D5-AE4C-8D9E-00D71B68EAF7}" srcOrd="0" destOrd="0" presId="urn:microsoft.com/office/officeart/2005/8/layout/funnel1"/>
    <dgm:cxn modelId="{862B9A49-7D56-0349-BF1F-D0E02A430F6E}" srcId="{434C9F92-6947-9A44-B664-93354AE166AB}" destId="{A82D86B3-4925-3244-8FEB-BF5F808810EC}" srcOrd="0" destOrd="0" parTransId="{310A8627-FB8B-DE4C-A952-26CD7AC50DD5}" sibTransId="{C1A26AB0-0B0E-7641-B0C8-83767D68C65F}"/>
    <dgm:cxn modelId="{11DCE5A8-462D-1047-8E85-EAD9845A1066}" type="presOf" srcId="{A82D86B3-4925-3244-8FEB-BF5F808810EC}" destId="{306F4810-09FA-AA4E-9596-567FF476F838}" srcOrd="0" destOrd="0" presId="urn:microsoft.com/office/officeart/2005/8/layout/funnel1"/>
    <dgm:cxn modelId="{842CE186-83FF-6541-B2C0-F1B7D5D3518B}" type="presOf" srcId="{9FA838BA-C4D5-464F-8F79-FB1DE5A2B80D}" destId="{5536E7A0-3C81-AA4E-85A6-D4F7733B2131}" srcOrd="0" destOrd="0" presId="urn:microsoft.com/office/officeart/2005/8/layout/funnel1"/>
    <dgm:cxn modelId="{6C24B203-8BB7-F14F-945B-BC0B2D781F08}" srcId="{434C9F92-6947-9A44-B664-93354AE166AB}" destId="{9FA838BA-C4D5-464F-8F79-FB1DE5A2B80D}" srcOrd="3" destOrd="0" parTransId="{985246EF-5034-8D41-9283-5C3FD5DD5493}" sibTransId="{5886AB5A-0A9D-D840-8C36-D99D7F188421}"/>
    <dgm:cxn modelId="{CEDE9711-B87F-1D4A-8ED0-9281BFBD1CE8}" type="presParOf" srcId="{2E6D9DD3-55D5-AE4C-8D9E-00D71B68EAF7}" destId="{A01120B8-9E1C-6E47-A53C-F5AE01F9C360}" srcOrd="0" destOrd="0" presId="urn:microsoft.com/office/officeart/2005/8/layout/funnel1"/>
    <dgm:cxn modelId="{2B8B4E9E-D6CA-194D-91B0-BC276A8607F2}" type="presParOf" srcId="{2E6D9DD3-55D5-AE4C-8D9E-00D71B68EAF7}" destId="{094F8883-34AD-5347-9E82-BB374A23D3C9}" srcOrd="1" destOrd="0" presId="urn:microsoft.com/office/officeart/2005/8/layout/funnel1"/>
    <dgm:cxn modelId="{E1CFB7FB-E051-8649-AE64-FF95014B4699}" type="presParOf" srcId="{2E6D9DD3-55D5-AE4C-8D9E-00D71B68EAF7}" destId="{5536E7A0-3C81-AA4E-85A6-D4F7733B2131}" srcOrd="2" destOrd="0" presId="urn:microsoft.com/office/officeart/2005/8/layout/funnel1"/>
    <dgm:cxn modelId="{0CBE1DCC-7B3A-FB4E-8D2D-3CD859686E7B}" type="presParOf" srcId="{2E6D9DD3-55D5-AE4C-8D9E-00D71B68EAF7}" destId="{BA0C7BA7-3BBC-8147-A4A1-4F817D19EF75}" srcOrd="3" destOrd="0" presId="urn:microsoft.com/office/officeart/2005/8/layout/funnel1"/>
    <dgm:cxn modelId="{255631BB-8142-554B-8EF7-194A9ECA8383}" type="presParOf" srcId="{2E6D9DD3-55D5-AE4C-8D9E-00D71B68EAF7}" destId="{EBBF888E-2E40-9441-A3C2-94AA576F1179}" srcOrd="4" destOrd="0" presId="urn:microsoft.com/office/officeart/2005/8/layout/funnel1"/>
    <dgm:cxn modelId="{152F9585-4B6E-D641-B72C-492C39528D7E}" type="presParOf" srcId="{2E6D9DD3-55D5-AE4C-8D9E-00D71B68EAF7}" destId="{306F4810-09FA-AA4E-9596-567FF476F838}" srcOrd="5" destOrd="0" presId="urn:microsoft.com/office/officeart/2005/8/layout/funnel1"/>
    <dgm:cxn modelId="{38CD0D04-35E0-E44B-8451-258D261A6119}" type="presParOf" srcId="{2E6D9DD3-55D5-AE4C-8D9E-00D71B68EAF7}" destId="{7EFE9674-301E-8E41-A9B8-59C1B01AC961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1859E1-C906-7045-80C2-CB14AC2A8F4C}">
      <dsp:nvSpPr>
        <dsp:cNvPr id="0" name=""/>
        <dsp:cNvSpPr/>
      </dsp:nvSpPr>
      <dsp:spPr>
        <a:xfrm>
          <a:off x="0" y="0"/>
          <a:ext cx="5181600" cy="1219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Program + Spec</a:t>
          </a:r>
          <a:endParaRPr lang="en-US" sz="3200" kern="1200" dirty="0"/>
        </a:p>
      </dsp:txBody>
      <dsp:txXfrm>
        <a:off x="35709" y="35709"/>
        <a:ext cx="3865988" cy="1147782"/>
      </dsp:txXfrm>
    </dsp:sp>
    <dsp:sp modelId="{FF4E752C-0DE7-AF43-B48E-54F505E041DA}">
      <dsp:nvSpPr>
        <dsp:cNvPr id="0" name=""/>
        <dsp:cNvSpPr/>
      </dsp:nvSpPr>
      <dsp:spPr>
        <a:xfrm>
          <a:off x="457199" y="1422399"/>
          <a:ext cx="5181600" cy="1219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Verification Condition (in Logic)</a:t>
          </a:r>
          <a:endParaRPr lang="en-US" sz="3200" kern="1200" dirty="0"/>
        </a:p>
      </dsp:txBody>
      <dsp:txXfrm>
        <a:off x="492908" y="1458108"/>
        <a:ext cx="3860502" cy="1147782"/>
      </dsp:txXfrm>
    </dsp:sp>
    <dsp:sp modelId="{CAABDECC-CBCD-1D4C-B8DA-ED002E367B77}">
      <dsp:nvSpPr>
        <dsp:cNvPr id="0" name=""/>
        <dsp:cNvSpPr/>
      </dsp:nvSpPr>
      <dsp:spPr>
        <a:xfrm>
          <a:off x="914399" y="2844799"/>
          <a:ext cx="5181600" cy="1219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Decision Procedure</a:t>
          </a:r>
          <a:endParaRPr lang="en-US" sz="3200" kern="1200" dirty="0"/>
        </a:p>
      </dsp:txBody>
      <dsp:txXfrm>
        <a:off x="950108" y="2880508"/>
        <a:ext cx="3860502" cy="1147782"/>
      </dsp:txXfrm>
    </dsp:sp>
    <dsp:sp modelId="{DF246046-6C04-2B40-9FE6-BB64752685F1}">
      <dsp:nvSpPr>
        <dsp:cNvPr id="0" name=""/>
        <dsp:cNvSpPr/>
      </dsp:nvSpPr>
      <dsp:spPr>
        <a:xfrm>
          <a:off x="4389120" y="924560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4567428" y="924560"/>
        <a:ext cx="435864" cy="596341"/>
      </dsp:txXfrm>
    </dsp:sp>
    <dsp:sp modelId="{E9738FC7-7372-9C4E-BEEE-149D9505A446}">
      <dsp:nvSpPr>
        <dsp:cNvPr id="0" name=""/>
        <dsp:cNvSpPr/>
      </dsp:nvSpPr>
      <dsp:spPr>
        <a:xfrm>
          <a:off x="4846320" y="2338832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5024628" y="2338832"/>
        <a:ext cx="435864" cy="5963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120B8-9E1C-6E47-A53C-F5AE01F9C360}">
      <dsp:nvSpPr>
        <dsp:cNvPr id="0" name=""/>
        <dsp:cNvSpPr/>
      </dsp:nvSpPr>
      <dsp:spPr>
        <a:xfrm>
          <a:off x="373846" y="61706"/>
          <a:ext cx="1224629" cy="425297"/>
        </a:xfrm>
        <a:prstGeom prst="ellipse">
          <a:avLst/>
        </a:prstGeom>
        <a:solidFill>
          <a:schemeClr val="accent1">
            <a:tint val="50000"/>
            <a:alpha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4F8883-34AD-5347-9E82-BB374A23D3C9}">
      <dsp:nvSpPr>
        <dsp:cNvPr id="0" name=""/>
        <dsp:cNvSpPr/>
      </dsp:nvSpPr>
      <dsp:spPr>
        <a:xfrm>
          <a:off x="869394" y="1103115"/>
          <a:ext cx="237331" cy="151892"/>
        </a:xfrm>
        <a:prstGeom prst="downArrow">
          <a:avLst/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36E7A0-3C81-AA4E-85A6-D4F7733B2131}">
      <dsp:nvSpPr>
        <dsp:cNvPr id="0" name=""/>
        <dsp:cNvSpPr/>
      </dsp:nvSpPr>
      <dsp:spPr>
        <a:xfrm>
          <a:off x="142239" y="1234122"/>
          <a:ext cx="1691640" cy="28479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bounded proof</a:t>
          </a:r>
          <a:endParaRPr lang="en-US" sz="1400" kern="1200" dirty="0"/>
        </a:p>
      </dsp:txBody>
      <dsp:txXfrm>
        <a:off x="142239" y="1234122"/>
        <a:ext cx="1691640" cy="284797"/>
      </dsp:txXfrm>
    </dsp:sp>
    <dsp:sp modelId="{BA0C7BA7-3BBC-8147-A4A1-4F817D19EF75}">
      <dsp:nvSpPr>
        <dsp:cNvPr id="0" name=""/>
        <dsp:cNvSpPr/>
      </dsp:nvSpPr>
      <dsp:spPr>
        <a:xfrm>
          <a:off x="819080" y="519850"/>
          <a:ext cx="427196" cy="427196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Lemma2</a:t>
          </a:r>
          <a:endParaRPr lang="en-US" sz="500" kern="1200" dirty="0"/>
        </a:p>
      </dsp:txBody>
      <dsp:txXfrm>
        <a:off x="881641" y="582411"/>
        <a:ext cx="302074" cy="302074"/>
      </dsp:txXfrm>
    </dsp:sp>
    <dsp:sp modelId="{EBBF888E-2E40-9441-A3C2-94AA576F1179}">
      <dsp:nvSpPr>
        <dsp:cNvPr id="0" name=""/>
        <dsp:cNvSpPr/>
      </dsp:nvSpPr>
      <dsp:spPr>
        <a:xfrm>
          <a:off x="513397" y="199358"/>
          <a:ext cx="427196" cy="427196"/>
        </a:xfrm>
        <a:prstGeom prst="ellipse">
          <a:avLst/>
        </a:prstGeom>
        <a:solidFill>
          <a:schemeClr val="accent1">
            <a:shade val="50000"/>
            <a:hueOff val="539593"/>
            <a:satOff val="0"/>
            <a:lumOff val="3220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Lemma1</a:t>
          </a:r>
          <a:endParaRPr lang="en-US" sz="500" kern="1200" dirty="0"/>
        </a:p>
      </dsp:txBody>
      <dsp:txXfrm>
        <a:off x="575958" y="261919"/>
        <a:ext cx="302074" cy="302074"/>
      </dsp:txXfrm>
    </dsp:sp>
    <dsp:sp modelId="{306F4810-09FA-AA4E-9596-567FF476F838}">
      <dsp:nvSpPr>
        <dsp:cNvPr id="0" name=""/>
        <dsp:cNvSpPr/>
      </dsp:nvSpPr>
      <dsp:spPr>
        <a:xfrm>
          <a:off x="950087" y="96071"/>
          <a:ext cx="427196" cy="427196"/>
        </a:xfrm>
        <a:prstGeom prst="ellipse">
          <a:avLst/>
        </a:prstGeom>
        <a:solidFill>
          <a:schemeClr val="accent1">
            <a:shade val="50000"/>
            <a:hueOff val="539593"/>
            <a:satOff val="0"/>
            <a:lumOff val="3220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Lemma3</a:t>
          </a:r>
          <a:endParaRPr lang="en-US" sz="500" kern="1200" dirty="0"/>
        </a:p>
      </dsp:txBody>
      <dsp:txXfrm>
        <a:off x="1012648" y="158632"/>
        <a:ext cx="302074" cy="302074"/>
      </dsp:txXfrm>
    </dsp:sp>
    <dsp:sp modelId="{7EFE9674-301E-8E41-A9B8-59C1B01AC961}">
      <dsp:nvSpPr>
        <dsp:cNvPr id="0" name=""/>
        <dsp:cNvSpPr/>
      </dsp:nvSpPr>
      <dsp:spPr>
        <a:xfrm>
          <a:off x="323532" y="9493"/>
          <a:ext cx="1329055" cy="1063244"/>
        </a:xfrm>
        <a:prstGeom prst="funnel">
          <a:avLst/>
        </a:prstGeom>
        <a:solidFill>
          <a:schemeClr val="lt1">
            <a:alpha val="5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120B8-9E1C-6E47-A53C-F5AE01F9C360}">
      <dsp:nvSpPr>
        <dsp:cNvPr id="0" name=""/>
        <dsp:cNvSpPr/>
      </dsp:nvSpPr>
      <dsp:spPr>
        <a:xfrm>
          <a:off x="373846" y="61706"/>
          <a:ext cx="1224629" cy="425297"/>
        </a:xfrm>
        <a:prstGeom prst="ellipse">
          <a:avLst/>
        </a:prstGeom>
        <a:solidFill>
          <a:schemeClr val="accent1">
            <a:tint val="50000"/>
            <a:alpha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4F8883-34AD-5347-9E82-BB374A23D3C9}">
      <dsp:nvSpPr>
        <dsp:cNvPr id="0" name=""/>
        <dsp:cNvSpPr/>
      </dsp:nvSpPr>
      <dsp:spPr>
        <a:xfrm>
          <a:off x="869394" y="1103115"/>
          <a:ext cx="237331" cy="151892"/>
        </a:xfrm>
        <a:prstGeom prst="downArrow">
          <a:avLst/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36E7A0-3C81-AA4E-85A6-D4F7733B2131}">
      <dsp:nvSpPr>
        <dsp:cNvPr id="0" name=""/>
        <dsp:cNvSpPr/>
      </dsp:nvSpPr>
      <dsp:spPr>
        <a:xfrm>
          <a:off x="142239" y="1234122"/>
          <a:ext cx="1691640" cy="28479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bounded proof</a:t>
          </a:r>
          <a:endParaRPr lang="en-US" sz="1400" kern="1200" dirty="0"/>
        </a:p>
      </dsp:txBody>
      <dsp:txXfrm>
        <a:off x="142239" y="1234122"/>
        <a:ext cx="1691640" cy="284797"/>
      </dsp:txXfrm>
    </dsp:sp>
    <dsp:sp modelId="{BA0C7BA7-3BBC-8147-A4A1-4F817D19EF75}">
      <dsp:nvSpPr>
        <dsp:cNvPr id="0" name=""/>
        <dsp:cNvSpPr/>
      </dsp:nvSpPr>
      <dsp:spPr>
        <a:xfrm>
          <a:off x="819080" y="519850"/>
          <a:ext cx="427196" cy="427196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Lemma2</a:t>
          </a:r>
          <a:endParaRPr lang="en-US" sz="500" kern="1200" dirty="0"/>
        </a:p>
      </dsp:txBody>
      <dsp:txXfrm>
        <a:off x="881641" y="582411"/>
        <a:ext cx="302074" cy="302074"/>
      </dsp:txXfrm>
    </dsp:sp>
    <dsp:sp modelId="{EBBF888E-2E40-9441-A3C2-94AA576F1179}">
      <dsp:nvSpPr>
        <dsp:cNvPr id="0" name=""/>
        <dsp:cNvSpPr/>
      </dsp:nvSpPr>
      <dsp:spPr>
        <a:xfrm>
          <a:off x="513397" y="199358"/>
          <a:ext cx="427196" cy="427196"/>
        </a:xfrm>
        <a:prstGeom prst="ellipse">
          <a:avLst/>
        </a:prstGeom>
        <a:solidFill>
          <a:schemeClr val="accent1">
            <a:shade val="50000"/>
            <a:hueOff val="539593"/>
            <a:satOff val="0"/>
            <a:lumOff val="3220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Lemma1</a:t>
          </a:r>
          <a:endParaRPr lang="en-US" sz="500" kern="1200" dirty="0"/>
        </a:p>
      </dsp:txBody>
      <dsp:txXfrm>
        <a:off x="575958" y="261919"/>
        <a:ext cx="302074" cy="302074"/>
      </dsp:txXfrm>
    </dsp:sp>
    <dsp:sp modelId="{306F4810-09FA-AA4E-9596-567FF476F838}">
      <dsp:nvSpPr>
        <dsp:cNvPr id="0" name=""/>
        <dsp:cNvSpPr/>
      </dsp:nvSpPr>
      <dsp:spPr>
        <a:xfrm>
          <a:off x="950087" y="96071"/>
          <a:ext cx="427196" cy="427196"/>
        </a:xfrm>
        <a:prstGeom prst="ellipse">
          <a:avLst/>
        </a:prstGeom>
        <a:solidFill>
          <a:schemeClr val="accent1">
            <a:shade val="50000"/>
            <a:hueOff val="539593"/>
            <a:satOff val="0"/>
            <a:lumOff val="3220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Lemma3</a:t>
          </a:r>
          <a:endParaRPr lang="en-US" sz="500" kern="1200" dirty="0"/>
        </a:p>
      </dsp:txBody>
      <dsp:txXfrm>
        <a:off x="1012648" y="158632"/>
        <a:ext cx="302074" cy="302074"/>
      </dsp:txXfrm>
    </dsp:sp>
    <dsp:sp modelId="{7EFE9674-301E-8E41-A9B8-59C1B01AC961}">
      <dsp:nvSpPr>
        <dsp:cNvPr id="0" name=""/>
        <dsp:cNvSpPr/>
      </dsp:nvSpPr>
      <dsp:spPr>
        <a:xfrm>
          <a:off x="323532" y="9493"/>
          <a:ext cx="1329055" cy="1063244"/>
        </a:xfrm>
        <a:prstGeom prst="funnel">
          <a:avLst/>
        </a:prstGeom>
        <a:solidFill>
          <a:schemeClr val="lt1">
            <a:alpha val="5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120B8-9E1C-6E47-A53C-F5AE01F9C360}">
      <dsp:nvSpPr>
        <dsp:cNvPr id="0" name=""/>
        <dsp:cNvSpPr/>
      </dsp:nvSpPr>
      <dsp:spPr>
        <a:xfrm>
          <a:off x="373846" y="61706"/>
          <a:ext cx="1224629" cy="425297"/>
        </a:xfrm>
        <a:prstGeom prst="ellipse">
          <a:avLst/>
        </a:prstGeom>
        <a:solidFill>
          <a:schemeClr val="accent1">
            <a:tint val="50000"/>
            <a:alpha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4F8883-34AD-5347-9E82-BB374A23D3C9}">
      <dsp:nvSpPr>
        <dsp:cNvPr id="0" name=""/>
        <dsp:cNvSpPr/>
      </dsp:nvSpPr>
      <dsp:spPr>
        <a:xfrm>
          <a:off x="869394" y="1103115"/>
          <a:ext cx="237331" cy="151892"/>
        </a:xfrm>
        <a:prstGeom prst="downArrow">
          <a:avLst/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36E7A0-3C81-AA4E-85A6-D4F7733B2131}">
      <dsp:nvSpPr>
        <dsp:cNvPr id="0" name=""/>
        <dsp:cNvSpPr/>
      </dsp:nvSpPr>
      <dsp:spPr>
        <a:xfrm>
          <a:off x="142239" y="1234122"/>
          <a:ext cx="1691640" cy="28479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bounded proof</a:t>
          </a:r>
          <a:endParaRPr lang="en-US" sz="1400" kern="1200" dirty="0"/>
        </a:p>
      </dsp:txBody>
      <dsp:txXfrm>
        <a:off x="142239" y="1234122"/>
        <a:ext cx="1691640" cy="284797"/>
      </dsp:txXfrm>
    </dsp:sp>
    <dsp:sp modelId="{BA0C7BA7-3BBC-8147-A4A1-4F817D19EF75}">
      <dsp:nvSpPr>
        <dsp:cNvPr id="0" name=""/>
        <dsp:cNvSpPr/>
      </dsp:nvSpPr>
      <dsp:spPr>
        <a:xfrm>
          <a:off x="819080" y="519850"/>
          <a:ext cx="427196" cy="427196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Lemma2</a:t>
          </a:r>
          <a:endParaRPr lang="en-US" sz="500" kern="1200" dirty="0"/>
        </a:p>
      </dsp:txBody>
      <dsp:txXfrm>
        <a:off x="881641" y="582411"/>
        <a:ext cx="302074" cy="302074"/>
      </dsp:txXfrm>
    </dsp:sp>
    <dsp:sp modelId="{EBBF888E-2E40-9441-A3C2-94AA576F1179}">
      <dsp:nvSpPr>
        <dsp:cNvPr id="0" name=""/>
        <dsp:cNvSpPr/>
      </dsp:nvSpPr>
      <dsp:spPr>
        <a:xfrm>
          <a:off x="513397" y="199358"/>
          <a:ext cx="427196" cy="427196"/>
        </a:xfrm>
        <a:prstGeom prst="ellipse">
          <a:avLst/>
        </a:prstGeom>
        <a:solidFill>
          <a:schemeClr val="accent1">
            <a:shade val="50000"/>
            <a:hueOff val="539593"/>
            <a:satOff val="0"/>
            <a:lumOff val="3220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Lemma1</a:t>
          </a:r>
          <a:endParaRPr lang="en-US" sz="500" kern="1200" dirty="0"/>
        </a:p>
      </dsp:txBody>
      <dsp:txXfrm>
        <a:off x="575958" y="261919"/>
        <a:ext cx="302074" cy="302074"/>
      </dsp:txXfrm>
    </dsp:sp>
    <dsp:sp modelId="{306F4810-09FA-AA4E-9596-567FF476F838}">
      <dsp:nvSpPr>
        <dsp:cNvPr id="0" name=""/>
        <dsp:cNvSpPr/>
      </dsp:nvSpPr>
      <dsp:spPr>
        <a:xfrm>
          <a:off x="950087" y="96071"/>
          <a:ext cx="427196" cy="427196"/>
        </a:xfrm>
        <a:prstGeom prst="ellipse">
          <a:avLst/>
        </a:prstGeom>
        <a:solidFill>
          <a:schemeClr val="accent1">
            <a:shade val="50000"/>
            <a:hueOff val="539593"/>
            <a:satOff val="0"/>
            <a:lumOff val="3220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Lemma3</a:t>
          </a:r>
          <a:endParaRPr lang="en-US" sz="500" kern="1200" dirty="0"/>
        </a:p>
      </dsp:txBody>
      <dsp:txXfrm>
        <a:off x="1012648" y="158632"/>
        <a:ext cx="302074" cy="302074"/>
      </dsp:txXfrm>
    </dsp:sp>
    <dsp:sp modelId="{7EFE9674-301E-8E41-A9B8-59C1B01AC961}">
      <dsp:nvSpPr>
        <dsp:cNvPr id="0" name=""/>
        <dsp:cNvSpPr/>
      </dsp:nvSpPr>
      <dsp:spPr>
        <a:xfrm>
          <a:off x="323532" y="9493"/>
          <a:ext cx="1329055" cy="1063244"/>
        </a:xfrm>
        <a:prstGeom prst="funnel">
          <a:avLst/>
        </a:prstGeom>
        <a:solidFill>
          <a:schemeClr val="lt1">
            <a:alpha val="5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4070350" y="8660584"/>
            <a:ext cx="2133600" cy="464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906" tIns="0" rIns="18906" bIns="0" anchor="b"/>
          <a:lstStyle/>
          <a:p>
            <a:pPr algn="r" defTabSz="949325">
              <a:lnSpc>
                <a:spcPct val="89000"/>
              </a:lnSpc>
              <a:spcBef>
                <a:spcPct val="40000"/>
              </a:spcBef>
            </a:pPr>
            <a:r>
              <a:rPr lang="en-US" sz="900" b="0" dirty="0"/>
              <a:t>© </a:t>
            </a:r>
            <a:r>
              <a:rPr lang="en-US" sz="900" b="0" dirty="0" smtClean="0"/>
              <a:t>2014 Carnegie </a:t>
            </a:r>
            <a:r>
              <a:rPr lang="en-US" sz="900" b="0" dirty="0"/>
              <a:t>Mellon University</a:t>
            </a:r>
          </a:p>
          <a:p>
            <a:pPr algn="l" defTabSz="949325">
              <a:lnSpc>
                <a:spcPct val="89000"/>
              </a:lnSpc>
              <a:spcBef>
                <a:spcPct val="40000"/>
              </a:spcBef>
            </a:pPr>
            <a:r>
              <a:rPr lang="en-US" sz="800" b="0" i="1" dirty="0">
                <a:latin typeface="Times New Roman" pitchFamily="18" charset="0"/>
              </a:rPr>
              <a:t>  </a:t>
            </a:r>
          </a:p>
        </p:txBody>
      </p:sp>
      <p:sp>
        <p:nvSpPr>
          <p:cNvPr id="46101" name="Rectangle 21"/>
          <p:cNvSpPr>
            <a:spLocks noChangeArrowheads="1"/>
          </p:cNvSpPr>
          <p:nvPr/>
        </p:nvSpPr>
        <p:spPr bwMode="auto">
          <a:xfrm>
            <a:off x="6447479" y="8801677"/>
            <a:ext cx="335269" cy="22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8226" tIns="44112" rIns="88226" bIns="44112">
            <a:spAutoFit/>
          </a:bodyPr>
          <a:lstStyle/>
          <a:p>
            <a:pPr defTabSz="901700" eaLnBrk="0" hangingPunct="0">
              <a:lnSpc>
                <a:spcPct val="90000"/>
              </a:lnSpc>
              <a:spcBef>
                <a:spcPct val="0"/>
              </a:spcBef>
            </a:pPr>
            <a:fld id="{AC363E17-291A-4AC6-942A-2CC827AAF43E}" type="slidenum">
              <a:rPr lang="en-US" sz="1000"/>
              <a:pPr defTabSz="901700" eaLnBrk="0" hangingPunct="0"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en-US" sz="1000"/>
          </a:p>
        </p:txBody>
      </p:sp>
      <p:sp>
        <p:nvSpPr>
          <p:cNvPr id="46102" name="Line 22"/>
          <p:cNvSpPr>
            <a:spLocks noChangeShapeType="1"/>
          </p:cNvSpPr>
          <p:nvPr/>
        </p:nvSpPr>
        <p:spPr bwMode="auto">
          <a:xfrm flipH="1">
            <a:off x="228600" y="8687534"/>
            <a:ext cx="6477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6103" name="Picture 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350" y="8799115"/>
            <a:ext cx="3727450" cy="189020"/>
          </a:xfrm>
          <a:prstGeom prst="rect">
            <a:avLst/>
          </a:prstGeom>
          <a:noFill/>
        </p:spPr>
      </p:pic>
      <p:sp>
        <p:nvSpPr>
          <p:cNvPr id="46104" name="Rectangle 24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73088" y="296455"/>
            <a:ext cx="2703512" cy="46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49325">
              <a:lnSpc>
                <a:spcPct val="90000"/>
              </a:lnSpc>
              <a:defRPr sz="900"/>
            </a:lvl1pPr>
          </a:lstStyle>
          <a:p>
            <a:r>
              <a:rPr lang="en-US" dirty="0" smtClean="0"/>
              <a:t>Author</a:t>
            </a:r>
          </a:p>
          <a:p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46105" name="Rectangle 25"/>
          <p:cNvSpPr>
            <a:spLocks noGrp="1" noChangeArrowheads="1"/>
          </p:cNvSpPr>
          <p:nvPr>
            <p:ph type="dt" idx="1"/>
          </p:nvPr>
        </p:nvSpPr>
        <p:spPr bwMode="auto">
          <a:xfrm>
            <a:off x="3733801" y="296455"/>
            <a:ext cx="2703513" cy="46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906" tIns="0" rIns="18906" bIns="0" numCol="1" anchor="t" anchorCtr="0" compatLnSpc="1">
            <a:prstTxWarp prst="textNoShape">
              <a:avLst/>
            </a:prstTxWarp>
          </a:bodyPr>
          <a:lstStyle>
            <a:lvl1pPr algn="r" defTabSz="949325" eaLnBrk="0" hangingPunct="0">
              <a:spcBef>
                <a:spcPct val="0"/>
              </a:spcBef>
              <a:defRPr sz="1000" b="0"/>
            </a:lvl1pPr>
          </a:lstStyle>
          <a:p>
            <a:fld id="{3A6F02B3-FA41-0144-A820-A7FB86451623}" type="datetime1">
              <a:rPr lang="en-US" smtClean="0"/>
              <a:t>1/18/17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550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1-17T15:28:11.81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0 4 0,'1'0'-1'0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380229"/>
            <a:ext cx="5086350" cy="414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188" name="Rectangle 20"/>
          <p:cNvSpPr>
            <a:spLocks noChangeArrowheads="1"/>
          </p:cNvSpPr>
          <p:nvPr/>
        </p:nvSpPr>
        <p:spPr bwMode="auto">
          <a:xfrm>
            <a:off x="4070350" y="8660584"/>
            <a:ext cx="2133600" cy="464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906" tIns="0" rIns="18906" bIns="0" anchor="b"/>
          <a:lstStyle/>
          <a:p>
            <a:pPr algn="r" defTabSz="949325">
              <a:lnSpc>
                <a:spcPct val="89000"/>
              </a:lnSpc>
              <a:spcBef>
                <a:spcPct val="40000"/>
              </a:spcBef>
            </a:pPr>
            <a:r>
              <a:rPr lang="en-US" sz="900" b="0" dirty="0"/>
              <a:t>© </a:t>
            </a:r>
            <a:r>
              <a:rPr lang="en-US" sz="900" b="0" dirty="0" smtClean="0"/>
              <a:t>2014 Carnegie </a:t>
            </a:r>
            <a:r>
              <a:rPr lang="en-US" sz="900" b="0" dirty="0"/>
              <a:t>Mellon University</a:t>
            </a:r>
          </a:p>
          <a:p>
            <a:pPr algn="l" defTabSz="949325">
              <a:lnSpc>
                <a:spcPct val="89000"/>
              </a:lnSpc>
              <a:spcBef>
                <a:spcPct val="40000"/>
              </a:spcBef>
            </a:pPr>
            <a:r>
              <a:rPr lang="en-US" sz="800" b="0" i="1" dirty="0">
                <a:latin typeface="Times New Roman" pitchFamily="18" charset="0"/>
              </a:rPr>
              <a:t>  </a:t>
            </a:r>
          </a:p>
        </p:txBody>
      </p:sp>
      <p:sp>
        <p:nvSpPr>
          <p:cNvPr id="7189" name="Rectangle 21"/>
          <p:cNvSpPr>
            <a:spLocks noChangeArrowheads="1"/>
          </p:cNvSpPr>
          <p:nvPr/>
        </p:nvSpPr>
        <p:spPr bwMode="auto">
          <a:xfrm>
            <a:off x="6447479" y="8801677"/>
            <a:ext cx="335269" cy="22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8226" tIns="44112" rIns="88226" bIns="44112">
            <a:spAutoFit/>
          </a:bodyPr>
          <a:lstStyle/>
          <a:p>
            <a:pPr defTabSz="901700" eaLnBrk="0" hangingPunct="0">
              <a:lnSpc>
                <a:spcPct val="90000"/>
              </a:lnSpc>
              <a:spcBef>
                <a:spcPct val="0"/>
              </a:spcBef>
            </a:pPr>
            <a:fld id="{96682DAF-BC0D-4CE6-B4F0-24EEC6997256}" type="slidenum">
              <a:rPr lang="en-US" sz="1000"/>
              <a:pPr defTabSz="901700" eaLnBrk="0" hangingPunct="0"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en-US" sz="1000"/>
          </a:p>
        </p:txBody>
      </p:sp>
      <p:sp>
        <p:nvSpPr>
          <p:cNvPr id="7190" name="Line 22"/>
          <p:cNvSpPr>
            <a:spLocks noChangeShapeType="1"/>
          </p:cNvSpPr>
          <p:nvPr/>
        </p:nvSpPr>
        <p:spPr bwMode="auto">
          <a:xfrm flipH="1">
            <a:off x="228600" y="8687534"/>
            <a:ext cx="6477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7191" name="Picture 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350" y="8799115"/>
            <a:ext cx="3727450" cy="189020"/>
          </a:xfrm>
          <a:prstGeom prst="rect">
            <a:avLst/>
          </a:prstGeom>
          <a:noFill/>
        </p:spPr>
      </p:pic>
      <p:sp>
        <p:nvSpPr>
          <p:cNvPr id="7192" name="Rectangle 24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73088" y="296455"/>
            <a:ext cx="2703512" cy="46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49325">
              <a:lnSpc>
                <a:spcPct val="90000"/>
              </a:lnSpc>
              <a:defRPr sz="900"/>
            </a:lvl1pPr>
          </a:lstStyle>
          <a:p>
            <a:r>
              <a:rPr lang="en-US" dirty="0" smtClean="0"/>
              <a:t>Author</a:t>
            </a:r>
          </a:p>
          <a:p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7193" name="Rectangle 25"/>
          <p:cNvSpPr>
            <a:spLocks noGrp="1" noChangeArrowheads="1"/>
          </p:cNvSpPr>
          <p:nvPr>
            <p:ph type="dt" idx="1"/>
          </p:nvPr>
        </p:nvSpPr>
        <p:spPr bwMode="auto">
          <a:xfrm>
            <a:off x="3733801" y="296455"/>
            <a:ext cx="2703513" cy="46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906" tIns="0" rIns="18906" bIns="0" numCol="1" anchor="t" anchorCtr="0" compatLnSpc="1">
            <a:prstTxWarp prst="textNoShape">
              <a:avLst/>
            </a:prstTxWarp>
          </a:bodyPr>
          <a:lstStyle>
            <a:lvl1pPr algn="r" defTabSz="949325" eaLnBrk="0" hangingPunct="0">
              <a:spcBef>
                <a:spcPct val="0"/>
              </a:spcBef>
              <a:defRPr sz="1000" b="0"/>
            </a:lvl1pPr>
          </a:lstStyle>
          <a:p>
            <a:fld id="{6713317C-AE4F-304A-A417-76747B19E616}" type="datetime1">
              <a:rPr lang="en-US" smtClean="0"/>
              <a:t>1/18/17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65549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fontAlgn="base">
      <a:spcBef>
        <a:spcPct val="30000"/>
      </a:spcBef>
      <a:spcAft>
        <a:spcPct val="0"/>
      </a:spcAft>
      <a:tabLst>
        <a:tab pos="292100" algn="l"/>
        <a:tab pos="571500" algn="l"/>
      </a:tabLst>
      <a:defRPr sz="10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342900" algn="l" rtl="0" fontAlgn="base">
      <a:spcBef>
        <a:spcPct val="30000"/>
      </a:spcBef>
      <a:spcAft>
        <a:spcPct val="0"/>
      </a:spcAft>
      <a:tabLst>
        <a:tab pos="292100" algn="l"/>
        <a:tab pos="571500" algn="l"/>
      </a:tabLst>
      <a:defRPr sz="10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635000" algn="l" rtl="0" fontAlgn="base">
      <a:spcBef>
        <a:spcPct val="30000"/>
      </a:spcBef>
      <a:spcAft>
        <a:spcPct val="0"/>
      </a:spcAft>
      <a:tabLst>
        <a:tab pos="292100" algn="l"/>
        <a:tab pos="571500" algn="l"/>
      </a:tabLst>
      <a:defRPr sz="10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914400" algn="l" rtl="0" fontAlgn="base">
      <a:spcBef>
        <a:spcPct val="30000"/>
      </a:spcBef>
      <a:spcAft>
        <a:spcPct val="0"/>
      </a:spcAft>
      <a:buChar char="•"/>
      <a:tabLst>
        <a:tab pos="292100" algn="l"/>
        <a:tab pos="571500" algn="l"/>
      </a:tabLst>
      <a:defRPr sz="10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tabLst>
        <a:tab pos="292100" algn="l"/>
        <a:tab pos="571500" algn="l"/>
      </a:tabLst>
      <a:defRPr sz="10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4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dirty="0" smtClean="0"/>
              <a:t>Author</a:t>
            </a:r>
            <a:endParaRPr lang="en-US" dirty="0"/>
          </a:p>
          <a:p>
            <a:r>
              <a:rPr lang="en-US" dirty="0" smtClean="0"/>
              <a:t>Software Engineering Institute</a:t>
            </a:r>
            <a:endParaRPr lang="en-US" dirty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D6096E88-BFCD-9942-B9CD-1CAA83296993}" type="datetime1">
              <a:rPr lang="en-US" smtClean="0"/>
              <a:t>1/18/17</a:t>
            </a:fld>
            <a:endParaRPr lang="en-US"/>
          </a:p>
        </p:txBody>
      </p:sp>
      <p:sp>
        <p:nvSpPr>
          <p:cNvPr id="87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r>
              <a:rPr lang="en-US" b="1" dirty="0"/>
              <a:t>Title Slide</a:t>
            </a:r>
          </a:p>
          <a:p>
            <a:pPr marL="685800" lvl="1" indent="-342900"/>
            <a:r>
              <a:rPr lang="en-US" dirty="0"/>
              <a:t>Title and Subtitle text blocks should not be moved from their position if at all possible.</a:t>
            </a:r>
          </a:p>
          <a:p>
            <a:pPr marL="228600" indent="-228600"/>
            <a:endParaRPr lang="en-US" dirty="0"/>
          </a:p>
          <a:p>
            <a:pPr marL="228600" indent="-228600"/>
            <a:endParaRPr lang="en-US" dirty="0"/>
          </a:p>
          <a:p>
            <a:pPr marL="228600" indent="-2286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846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4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dirty="0" smtClean="0"/>
              <a:t>Author</a:t>
            </a:r>
            <a:endParaRPr lang="en-US" dirty="0"/>
          </a:p>
          <a:p>
            <a:r>
              <a:rPr lang="en-US" dirty="0" smtClean="0"/>
              <a:t>Software Engineering Institute</a:t>
            </a:r>
            <a:endParaRPr lang="en-US" dirty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D6096E88-BFCD-9942-B9CD-1CAA83296993}" type="datetime1">
              <a:rPr lang="en-US" smtClean="0"/>
              <a:t>1/18/17</a:t>
            </a:fld>
            <a:endParaRPr lang="en-US"/>
          </a:p>
        </p:txBody>
      </p:sp>
      <p:sp>
        <p:nvSpPr>
          <p:cNvPr id="87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r>
              <a:rPr lang="en-US" b="1" dirty="0"/>
              <a:t>Title Slide</a:t>
            </a:r>
          </a:p>
          <a:p>
            <a:pPr marL="685800" lvl="1" indent="-342900"/>
            <a:r>
              <a:rPr lang="en-US" dirty="0"/>
              <a:t>Title and Subtitle text blocks should not be moved from their position if at all possible.</a:t>
            </a:r>
          </a:p>
          <a:p>
            <a:pPr marL="228600" indent="-228600"/>
            <a:endParaRPr lang="en-US" dirty="0"/>
          </a:p>
          <a:p>
            <a:pPr marL="228600" indent="-228600"/>
            <a:endParaRPr lang="en-US" dirty="0"/>
          </a:p>
          <a:p>
            <a:pPr marL="228600" indent="-2286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677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8"/>
          <p:cNvSpPr>
            <a:spLocks noGrp="1" noChangeArrowheads="1"/>
          </p:cNvSpPr>
          <p:nvPr>
            <p:ph type="ftr" sz="quarter" idx="4"/>
          </p:nvPr>
        </p:nvSpPr>
        <p:spPr>
          <a:xfrm>
            <a:off x="0" y="8757590"/>
            <a:ext cx="3004820" cy="461010"/>
          </a:xfrm>
          <a:prstGeom prst="rect">
            <a:avLst/>
          </a:prstGeom>
          <a:noFill/>
        </p:spPr>
        <p:txBody>
          <a:bodyPr lIns="92309" tIns="46154" rIns="92309" bIns="46154"/>
          <a:lstStyle/>
          <a:p>
            <a:r>
              <a:rPr lang="en-US" i="0" dirty="0" smtClean="0">
                <a:latin typeface="Arial" charset="0"/>
                <a:ea typeface="ＭＳ Ｐゴシック"/>
                <a:cs typeface="ＭＳ Ｐゴシック"/>
              </a:rPr>
              <a:t>© 2006 Carnegie Mellon University</a:t>
            </a:r>
          </a:p>
          <a:p>
            <a:pPr algn="l"/>
            <a:r>
              <a:rPr lang="en-US" sz="800" dirty="0">
                <a:ea typeface="ＭＳ Ｐゴシック"/>
                <a:cs typeface="ＭＳ Ｐゴシック"/>
              </a:rPr>
              <a:t>  </a:t>
            </a:r>
          </a:p>
        </p:txBody>
      </p:sp>
      <p:sp>
        <p:nvSpPr>
          <p:cNvPr id="19458" name="Rectangle 1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Presentation Title</a:t>
            </a:r>
          </a:p>
        </p:txBody>
      </p:sp>
      <p:sp>
        <p:nvSpPr>
          <p:cNvPr id="19459" name="Rectangle 1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AE3B07EF-C312-4D4F-B049-567ADC4AAEB0}" type="datetime1">
              <a:rPr lang="en-US" smtClean="0">
                <a:ea typeface="ＭＳ Ｐゴシック"/>
                <a:cs typeface="ＭＳ Ｐゴシック"/>
              </a:rPr>
              <a:pPr/>
              <a:t>1/18/17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98354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0B75F6-6FB6-8140-8C31-C69C171E2D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85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Rybalchenko</a:t>
            </a:r>
            <a:r>
              <a:rPr lang="en-US" dirty="0" smtClean="0"/>
              <a:t> </a:t>
            </a:r>
            <a:r>
              <a:rPr lang="en-US" dirty="0" err="1" smtClean="0"/>
              <a:t>Threader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Podelski</a:t>
            </a:r>
            <a:r>
              <a:rPr lang="en-US" baseline="0" dirty="0" smtClean="0"/>
              <a:t> POPL’17, Philipp </a:t>
            </a:r>
            <a:r>
              <a:rPr lang="en-US" baseline="0" dirty="0" err="1" smtClean="0"/>
              <a:t>Ruemer</a:t>
            </a:r>
            <a:r>
              <a:rPr lang="en-US" baseline="0" dirty="0" smtClean="0"/>
              <a:t> Workshop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Author</a:t>
            </a:r>
          </a:p>
          <a:p>
            <a:r>
              <a:rPr lang="en-US" smtClean="0"/>
              <a:t>Program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713317C-AE4F-304A-A417-76747B19E616}" type="datetime1">
              <a:rPr lang="en-US" smtClean="0"/>
              <a:t>1/21/17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986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Rectangle 12"/>
          <p:cNvSpPr>
            <a:spLocks noGrp="1" noChangeArrowheads="1"/>
          </p:cNvSpPr>
          <p:nvPr>
            <p:ph type="ctrTitle"/>
          </p:nvPr>
        </p:nvSpPr>
        <p:spPr bwMode="white">
          <a:xfrm>
            <a:off x="609600" y="1600200"/>
            <a:ext cx="7848600" cy="584763"/>
          </a:xfrm>
        </p:spPr>
        <p:txBody>
          <a:bodyPr lIns="91428" tIns="45714" rIns="91428" bIns="45714"/>
          <a:lstStyle>
            <a:lvl1pPr algn="ctr"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752600" y="2971800"/>
            <a:ext cx="5638800" cy="2667000"/>
          </a:xfrm>
        </p:spPr>
        <p:txBody>
          <a:bodyPr lIns="91428" tIns="45714" rIns="91428" bIns="45714"/>
          <a:lstStyle>
            <a:lvl1pPr algn="ctr">
              <a:spcAft>
                <a:spcPct val="0"/>
              </a:spcAft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0" name="Picture 19" title="University of Waterlo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869" y="5453198"/>
            <a:ext cx="2973214" cy="1192118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22275"/>
            <a:ext cx="2038350" cy="5673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22275"/>
            <a:ext cx="5962650" cy="5673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84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533400" y="1295400"/>
            <a:ext cx="4000500" cy="48006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6300" y="1295400"/>
            <a:ext cx="40005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95400"/>
            <a:ext cx="40005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95400"/>
            <a:ext cx="40005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785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gray">
          <a:xfrm>
            <a:off x="533400" y="1295400"/>
            <a:ext cx="8153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22275"/>
            <a:ext cx="81534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ltGray">
          <a:xfrm>
            <a:off x="7823200" y="6430963"/>
            <a:ext cx="8382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algn="r" eaLnBrk="0" hangingPunct="0">
              <a:lnSpc>
                <a:spcPts val="1300"/>
              </a:lnSpc>
              <a:spcBef>
                <a:spcPct val="0"/>
              </a:spcBef>
            </a:pPr>
            <a:fld id="{5AA1AC9C-678F-4F94-BEAA-24498E25E435}" type="slidenum">
              <a:rPr lang="en-US" sz="800">
                <a:solidFill>
                  <a:schemeClr val="bg1"/>
                </a:solidFill>
              </a:rPr>
              <a:pPr algn="r" eaLnBrk="0" hangingPunct="0">
                <a:lnSpc>
                  <a:spcPts val="1300"/>
                </a:lnSpc>
                <a:spcBef>
                  <a:spcPct val="0"/>
                </a:spcBef>
              </a:pPr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  <p:pic>
        <p:nvPicPr>
          <p:cNvPr id="9" name="Picture 8" title="University of Waterloo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7" y="6196635"/>
            <a:ext cx="1649483" cy="661365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8588926" y="6400800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570B5B2-E8BD-DE48-B322-F26B2C8EAB5B}" type="slidenum">
              <a:rPr lang="en-US" sz="1400" b="0" smtClean="0"/>
              <a:t>‹#›</a:t>
            </a:fld>
            <a:endParaRPr lang="en-US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/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SzPct val="7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84163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•"/>
        <a:defRPr>
          <a:solidFill>
            <a:srgbClr val="3C4F82"/>
          </a:solidFill>
          <a:latin typeface="+mn-lt"/>
        </a:defRPr>
      </a:lvl2pPr>
      <a:lvl3pPr marL="576263" indent="-179388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3C4F82"/>
          </a:solidFill>
          <a:latin typeface="+mn-lt"/>
        </a:defRPr>
      </a:lvl3pPr>
      <a:lvl4pPr marL="858838" indent="-16827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>
          <a:solidFill>
            <a:srgbClr val="727272"/>
          </a:solidFill>
          <a:latin typeface="+mn-lt"/>
        </a:defRPr>
      </a:lvl4pPr>
      <a:lvl5pPr marL="11430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5pPr>
      <a:lvl6pPr marL="16002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6pPr>
      <a:lvl7pPr marL="20574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7pPr>
      <a:lvl8pPr marL="25146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8pPr>
      <a:lvl9pPr marL="29718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ece.uwaterloo.ca/~agurfink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v-comp.sosy-lab.org/2015/benchmarks.php" TargetMode="External"/><Relationship Id="rId3" Type="http://schemas.openxmlformats.org/officeDocument/2006/relationships/hyperlink" Target="http://sv-comp.sosy-lab.org/2015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Relationship Id="rId3" Type="http://schemas.openxmlformats.org/officeDocument/2006/relationships/image" Target="../media/image4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4" Type="http://schemas.openxmlformats.org/officeDocument/2006/relationships/image" Target="../media/image46.tiff"/><Relationship Id="rId5" Type="http://schemas.openxmlformats.org/officeDocument/2006/relationships/image" Target="../media/image47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4" Type="http://schemas.openxmlformats.org/officeDocument/2006/relationships/image" Target="../media/image49.tiff"/><Relationship Id="rId5" Type="http://schemas.openxmlformats.org/officeDocument/2006/relationships/image" Target="../media/image50.tiff"/><Relationship Id="rId6" Type="http://schemas.openxmlformats.org/officeDocument/2006/relationships/image" Target="../media/image51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ce.uwaterloo.ca/~agurfink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Relationship Id="rId3" Type="http://schemas.openxmlformats.org/officeDocument/2006/relationships/image" Target="../media/image53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360.png"/><Relationship Id="rId6" Type="http://schemas.openxmlformats.org/officeDocument/2006/relationships/customXml" Target="../ink/ink1.xml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bitbucket.org/spacer/code" TargetMode="External"/><Relationship Id="rId3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eahorn.github.io/" TargetMode="External"/><Relationship Id="rId3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tif"/><Relationship Id="rId9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3.xml"/><Relationship Id="rId12" Type="http://schemas.microsoft.com/office/2007/relationships/diagramDrawing" Target="../diagrams/drawing3.xml"/><Relationship Id="rId13" Type="http://schemas.openxmlformats.org/officeDocument/2006/relationships/diagramData" Target="../diagrams/data4.xml"/><Relationship Id="rId14" Type="http://schemas.openxmlformats.org/officeDocument/2006/relationships/diagramLayout" Target="../diagrams/layout4.xml"/><Relationship Id="rId15" Type="http://schemas.openxmlformats.org/officeDocument/2006/relationships/diagramQuickStyle" Target="../diagrams/quickStyle4.xml"/><Relationship Id="rId16" Type="http://schemas.openxmlformats.org/officeDocument/2006/relationships/diagramColors" Target="../diagrams/colors4.xml"/><Relationship Id="rId17" Type="http://schemas.microsoft.com/office/2007/relationships/diagramDrawing" Target="../diagrams/drawing4.xm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diagramData" Target="../diagrams/data3.xml"/><Relationship Id="rId9" Type="http://schemas.openxmlformats.org/officeDocument/2006/relationships/diagramLayout" Target="../diagrams/layout3.xml"/><Relationship Id="rId10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emf"/><Relationship Id="rId20" Type="http://schemas.openxmlformats.org/officeDocument/2006/relationships/image" Target="../media/image30.png"/><Relationship Id="rId10" Type="http://schemas.openxmlformats.org/officeDocument/2006/relationships/image" Target="../media/image20.tiff"/><Relationship Id="rId11" Type="http://schemas.openxmlformats.org/officeDocument/2006/relationships/image" Target="../media/image21.tiff"/><Relationship Id="rId12" Type="http://schemas.openxmlformats.org/officeDocument/2006/relationships/image" Target="../media/image22.tiff"/><Relationship Id="rId13" Type="http://schemas.openxmlformats.org/officeDocument/2006/relationships/image" Target="../media/image23.tiff"/><Relationship Id="rId14" Type="http://schemas.openxmlformats.org/officeDocument/2006/relationships/image" Target="../media/image24.tiff"/><Relationship Id="rId15" Type="http://schemas.openxmlformats.org/officeDocument/2006/relationships/image" Target="../media/image25.tiff"/><Relationship Id="rId16" Type="http://schemas.openxmlformats.org/officeDocument/2006/relationships/image" Target="../media/image26.tiff"/><Relationship Id="rId17" Type="http://schemas.openxmlformats.org/officeDocument/2006/relationships/image" Target="../media/image27.tiff"/><Relationship Id="rId18" Type="http://schemas.openxmlformats.org/officeDocument/2006/relationships/image" Target="../media/image28.tiff"/><Relationship Id="rId19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5" Type="http://schemas.openxmlformats.org/officeDocument/2006/relationships/image" Target="../media/image15.tiff"/><Relationship Id="rId6" Type="http://schemas.openxmlformats.org/officeDocument/2006/relationships/image" Target="../media/image16.tiff"/><Relationship Id="rId7" Type="http://schemas.openxmlformats.org/officeDocument/2006/relationships/image" Target="../media/image17.tiff"/><Relationship Id="rId8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522" name="Rectangle 2"/>
          <p:cNvSpPr>
            <a:spLocks noChangeArrowheads="1"/>
          </p:cNvSpPr>
          <p:nvPr/>
        </p:nvSpPr>
        <p:spPr bwMode="auto">
          <a:xfrm>
            <a:off x="4181475" y="5726113"/>
            <a:ext cx="184150" cy="396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 b="0"/>
          </a:p>
        </p:txBody>
      </p:sp>
      <p:sp>
        <p:nvSpPr>
          <p:cNvPr id="8755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9600" y="1600200"/>
            <a:ext cx="7848600" cy="1508093"/>
          </a:xfrm>
        </p:spPr>
        <p:txBody>
          <a:bodyPr/>
          <a:lstStyle/>
          <a:p>
            <a:r>
              <a:rPr lang="en-US" dirty="0" smtClean="0"/>
              <a:t>System Verification</a:t>
            </a:r>
            <a:br>
              <a:rPr lang="en-US" dirty="0" smtClean="0"/>
            </a:br>
            <a:r>
              <a:rPr lang="en-US" sz="2800" b="0" dirty="0" smtClean="0"/>
              <a:t>by Abstract Interpretation</a:t>
            </a:r>
            <a:br>
              <a:rPr lang="en-US" sz="2800" b="0" dirty="0" smtClean="0"/>
            </a:br>
            <a:endParaRPr lang="en-US" b="0" dirty="0"/>
          </a:p>
        </p:txBody>
      </p:sp>
      <p:sp>
        <p:nvSpPr>
          <p:cNvPr id="8755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14500" y="3074922"/>
            <a:ext cx="5638800" cy="2667000"/>
          </a:xfrm>
        </p:spPr>
        <p:txBody>
          <a:bodyPr/>
          <a:lstStyle/>
          <a:p>
            <a:r>
              <a:rPr lang="en-US" dirty="0" err="1" smtClean="0"/>
              <a:t>Arie</a:t>
            </a:r>
            <a:r>
              <a:rPr lang="en-US" dirty="0" smtClean="0"/>
              <a:t> </a:t>
            </a:r>
            <a:r>
              <a:rPr lang="en-US" dirty="0" err="1" smtClean="0"/>
              <a:t>Gurfinkel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Department of Electrical and Computer Engineering</a:t>
            </a:r>
          </a:p>
          <a:p>
            <a:r>
              <a:rPr lang="en-US" dirty="0" smtClean="0"/>
              <a:t>University of Waterloo</a:t>
            </a:r>
          </a:p>
          <a:p>
            <a:r>
              <a:rPr lang="en-US" dirty="0" smtClean="0"/>
              <a:t>Waterloo, Ontario, Canada</a:t>
            </a:r>
          </a:p>
          <a:p>
            <a:endParaRPr lang="en-US" dirty="0" smtClean="0"/>
          </a:p>
          <a:p>
            <a:r>
              <a:rPr lang="en-US" dirty="0" smtClean="0">
                <a:hlinkClick r:id="rId3"/>
              </a:rPr>
              <a:t>http://ece.uwaterloo.ca/~agurfink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Next 40 Years in Abstract Interpretation</a:t>
            </a:r>
          </a:p>
          <a:p>
            <a:r>
              <a:rPr lang="en-US" dirty="0" smtClean="0"/>
              <a:t>January 21, 2017</a:t>
            </a:r>
          </a:p>
        </p:txBody>
      </p:sp>
      <p:pic>
        <p:nvPicPr>
          <p:cNvPr id="12" name="Picture 11" title="University of Waterlo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869" y="5453198"/>
            <a:ext cx="2973214" cy="1192118"/>
          </a:xfrm>
          <a:prstGeom prst="rect">
            <a:avLst/>
          </a:prstGeom>
        </p:spPr>
      </p:pic>
      <p:pic>
        <p:nvPicPr>
          <p:cNvPr id="6" name="18093415-vector-illustration-of-seahorse-cartoon--coloring-book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4800" y="5355373"/>
            <a:ext cx="1051918" cy="12899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788906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of </a:t>
            </a:r>
            <a:r>
              <a:rPr lang="en-US" dirty="0" err="1" smtClean="0"/>
              <a:t>SeaHorn</a:t>
            </a:r>
            <a:r>
              <a:rPr lang="en-US" dirty="0" smtClean="0"/>
              <a:t> at NASA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800" dirty="0" smtClean="0"/>
              <a:t>Absence of Buffer Overflows</a:t>
            </a:r>
          </a:p>
          <a:p>
            <a:pPr lvl="1"/>
            <a:r>
              <a:rPr lang="en-US" sz="1800" dirty="0" smtClean="0"/>
              <a:t>Open source auto-pilots</a:t>
            </a:r>
          </a:p>
          <a:p>
            <a:pPr lvl="2"/>
            <a:r>
              <a:rPr lang="en-US" sz="1800" dirty="0" smtClean="0"/>
              <a:t>paparazzi and </a:t>
            </a:r>
            <a:r>
              <a:rPr lang="en-US" sz="1800" dirty="0" err="1" smtClean="0"/>
              <a:t>mnav</a:t>
            </a:r>
            <a:r>
              <a:rPr lang="en-US" sz="1800" dirty="0" smtClean="0"/>
              <a:t> autopilots</a:t>
            </a:r>
          </a:p>
          <a:p>
            <a:pPr lvl="1"/>
            <a:r>
              <a:rPr lang="en-US" sz="1800" dirty="0" smtClean="0"/>
              <a:t>Automatically instrument buffer accesses with runtime checks</a:t>
            </a:r>
          </a:p>
          <a:p>
            <a:pPr lvl="1"/>
            <a:r>
              <a:rPr lang="en-US" sz="1800" dirty="0" smtClean="0"/>
              <a:t>Use </a:t>
            </a:r>
            <a:r>
              <a:rPr lang="en-US" sz="1800" dirty="0" err="1" smtClean="0"/>
              <a:t>SeaHorn</a:t>
            </a:r>
            <a:r>
              <a:rPr lang="en-US" sz="1800" dirty="0" smtClean="0"/>
              <a:t> to validate that run-time checks never fail</a:t>
            </a:r>
          </a:p>
          <a:p>
            <a:pPr lvl="2"/>
            <a:r>
              <a:rPr lang="en-US" sz="1800" dirty="0" smtClean="0"/>
              <a:t>slower than pure abstract interpretation</a:t>
            </a:r>
          </a:p>
          <a:p>
            <a:pPr lvl="2"/>
            <a:r>
              <a:rPr lang="en-US" sz="1800" dirty="0" smtClean="0"/>
              <a:t>BUT, much more precise!</a:t>
            </a:r>
          </a:p>
          <a:p>
            <a:pPr lvl="2"/>
            <a:endParaRPr lang="en-US" sz="1800" dirty="0" smtClean="0"/>
          </a:p>
          <a:p>
            <a:r>
              <a:rPr lang="en-US" sz="1800" dirty="0" smtClean="0"/>
              <a:t>Verify Level 5 requirements of the LADEE software stack</a:t>
            </a:r>
          </a:p>
          <a:p>
            <a:pPr lvl="1"/>
            <a:r>
              <a:rPr lang="en-US" sz="1800" dirty="0" smtClean="0"/>
              <a:t>Manually encode requirements in Simulink model</a:t>
            </a:r>
          </a:p>
          <a:p>
            <a:pPr lvl="1"/>
            <a:r>
              <a:rPr lang="en-US" sz="1800" dirty="0" smtClean="0"/>
              <a:t>Verify that the requirements hold in auto-generated C</a:t>
            </a:r>
          </a:p>
          <a:p>
            <a:pPr lvl="1"/>
            <a:endParaRPr lang="en-US" sz="1800" dirty="0"/>
          </a:p>
          <a:p>
            <a:r>
              <a:rPr lang="en-US" sz="1800" dirty="0" smtClean="0"/>
              <a:t>Memory safety of a C++ controller code</a:t>
            </a:r>
          </a:p>
          <a:p>
            <a:pPr lvl="1"/>
            <a:r>
              <a:rPr lang="en-US" sz="1800" dirty="0" smtClean="0"/>
              <a:t>ongoing</a:t>
            </a:r>
            <a:r>
              <a:rPr lang="is-IS" sz="1800" dirty="0" smtClean="0"/>
              <a:t>…</a:t>
            </a:r>
            <a:endParaRPr lang="en-US" sz="1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066801"/>
            <a:ext cx="4127499" cy="9697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550" y="4260575"/>
            <a:ext cx="2243899" cy="1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838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SV-COMP 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Competition on Software Verification held at TACAS 2015</a:t>
            </a:r>
          </a:p>
          <a:p>
            <a:r>
              <a:rPr lang="en-US" dirty="0" smtClean="0"/>
              <a:t>Goals</a:t>
            </a:r>
          </a:p>
          <a:p>
            <a:pPr lvl="1"/>
            <a:r>
              <a:rPr lang="en-US" dirty="0" smtClean="0"/>
              <a:t>Provide a snapshot of the state-of-the-art in software verification to the community. </a:t>
            </a:r>
          </a:p>
          <a:p>
            <a:pPr lvl="1"/>
            <a:r>
              <a:rPr lang="en-US" dirty="0" smtClean="0"/>
              <a:t>Increase the visibility and credits that tool developers receive. </a:t>
            </a:r>
          </a:p>
          <a:p>
            <a:pPr lvl="1"/>
            <a:r>
              <a:rPr lang="en-US" dirty="0" smtClean="0"/>
              <a:t>Establish a set of benchmarks for software verification in the community. </a:t>
            </a:r>
          </a:p>
          <a:p>
            <a:r>
              <a:rPr lang="en-US" dirty="0" smtClean="0"/>
              <a:t>Participants:</a:t>
            </a:r>
          </a:p>
          <a:p>
            <a:pPr lvl="1"/>
            <a:r>
              <a:rPr lang="en-US" dirty="0" smtClean="0"/>
              <a:t>Over 22 participants, including most popular Software Model Checkers and Bounded Model Checkers</a:t>
            </a:r>
          </a:p>
          <a:p>
            <a:r>
              <a:rPr lang="en-US" dirty="0" smtClean="0"/>
              <a:t>Benchmarks:</a:t>
            </a:r>
          </a:p>
          <a:p>
            <a:pPr lvl="1"/>
            <a:r>
              <a:rPr lang="en-US" dirty="0" smtClean="0"/>
              <a:t>C programs with error location (programs include pointers, structures, etc.)</a:t>
            </a:r>
          </a:p>
          <a:p>
            <a:pPr lvl="1"/>
            <a:r>
              <a:rPr lang="en-US" dirty="0" smtClean="0"/>
              <a:t>Over 6,000 files, each 2K – 100K LOC</a:t>
            </a:r>
          </a:p>
          <a:p>
            <a:pPr lvl="1"/>
            <a:r>
              <a:rPr lang="en-US" dirty="0" smtClean="0"/>
              <a:t>Linux Device Drivers, Product Lines, Regressions/Tricky examples</a:t>
            </a:r>
          </a:p>
          <a:p>
            <a:pPr lvl="1"/>
            <a:r>
              <a:rPr lang="en-US" dirty="0" smtClean="0">
                <a:hlinkClick r:id="rId2"/>
              </a:rPr>
              <a:t>http://sv-comp.sosy-lab.org/2015/benchmarks.php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48200" y="304800"/>
            <a:ext cx="4262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http://sv-comp.sosy-lab.org/2015/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0707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Results for </a:t>
            </a:r>
            <a:r>
              <a:rPr lang="en-US" dirty="0" err="1" smtClean="0"/>
              <a:t>DeviceDriver</a:t>
            </a:r>
            <a:r>
              <a:rPr lang="en-US" dirty="0" smtClean="0"/>
              <a:t> category</a:t>
            </a:r>
            <a:endParaRPr lang="en-US" dirty="0"/>
          </a:p>
        </p:txBody>
      </p:sp>
      <p:pic>
        <p:nvPicPr>
          <p:cNvPr id="4" name="Picture 3" descr="quantilePlot-DeviceDrivers6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0"/>
            <a:ext cx="8686800" cy="43434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7086600" y="3162300"/>
            <a:ext cx="609600" cy="304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15395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SeaHorn</a:t>
            </a:r>
            <a:r>
              <a:rPr lang="en-US" dirty="0" smtClean="0"/>
              <a:t> Architecture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143000"/>
            <a:ext cx="8534400" cy="48006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 bwMode="auto">
          <a:xfrm>
            <a:off x="7162800" y="5181600"/>
            <a:ext cx="914400" cy="533400"/>
          </a:xfrm>
          <a:prstGeom prst="wedgeRoundRectCallout">
            <a:avLst>
              <a:gd name="adj1" fmla="val -84166"/>
              <a:gd name="adj2" fmla="val -109722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MC</a:t>
            </a: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7315200" y="4213225"/>
            <a:ext cx="914400" cy="533400"/>
          </a:xfrm>
          <a:prstGeom prst="wedgeRoundRectCallout">
            <a:avLst>
              <a:gd name="adj1" fmla="val -84166"/>
              <a:gd name="adj2" fmla="val -109722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17055283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107996"/>
          </a:xfrm>
        </p:spPr>
        <p:txBody>
          <a:bodyPr/>
          <a:lstStyle/>
          <a:p>
            <a:r>
              <a:rPr lang="en-US" dirty="0" err="1" smtClean="0"/>
              <a:t>smt</a:t>
            </a:r>
            <a:r>
              <a:rPr lang="en-US" dirty="0" smtClean="0"/>
              <a:t>-Based Program Verification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Spacer</a:t>
            </a:r>
            <a:endParaRPr lang="en-US" dirty="0"/>
          </a:p>
        </p:txBody>
      </p:sp>
      <p:pic>
        <p:nvPicPr>
          <p:cNvPr id="6" name="Picture 5" descr="zyckeko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322537"/>
            <a:ext cx="1586897" cy="211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74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381000" y="4343400"/>
            <a:ext cx="8305800" cy="1905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Logic-based Program Verification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Low-Level Bounded Model Checking (BMC)</a:t>
            </a:r>
          </a:p>
          <a:p>
            <a:pPr lvl="1"/>
            <a:r>
              <a:rPr lang="en-US" dirty="0" smtClean="0"/>
              <a:t>decide whether a low level program/circuit has an execution of a given length that violates a safety property</a:t>
            </a:r>
          </a:p>
          <a:p>
            <a:pPr lvl="1"/>
            <a:r>
              <a:rPr lang="en-US" dirty="0" smtClean="0"/>
              <a:t>effective decision procedure via encoding to propositional SAT</a:t>
            </a:r>
          </a:p>
          <a:p>
            <a:pPr lvl="1"/>
            <a:endParaRPr lang="en-US" dirty="0"/>
          </a:p>
          <a:p>
            <a:r>
              <a:rPr lang="en-US" dirty="0" smtClean="0"/>
              <a:t>High-Level (Word-Level) Bounded Model Checking </a:t>
            </a:r>
          </a:p>
          <a:p>
            <a:pPr lvl="1"/>
            <a:r>
              <a:rPr lang="en-US" dirty="0" smtClean="0"/>
              <a:t>decide whether a program has an execution of a given length that violates a safety property</a:t>
            </a:r>
          </a:p>
          <a:p>
            <a:pPr lvl="1"/>
            <a:r>
              <a:rPr lang="en-US" dirty="0" smtClean="0"/>
              <a:t>efficient decision procedure via encoding to SMT</a:t>
            </a:r>
          </a:p>
          <a:p>
            <a:endParaRPr lang="en-US" dirty="0" smtClean="0"/>
          </a:p>
          <a:p>
            <a:r>
              <a:rPr lang="en-US" dirty="0" smtClean="0"/>
              <a:t>What is an SMT-like equivalent for Safety Verification?</a:t>
            </a:r>
          </a:p>
          <a:p>
            <a:pPr lvl="1"/>
            <a:r>
              <a:rPr lang="en-US" dirty="0" smtClean="0"/>
              <a:t>Logic: SMT-Constrained Horn Clauses</a:t>
            </a:r>
          </a:p>
          <a:p>
            <a:pPr lvl="1"/>
            <a:r>
              <a:rPr lang="en-US" dirty="0" smtClean="0"/>
              <a:t>Decision Procedure: Spacer / GPDR</a:t>
            </a:r>
          </a:p>
          <a:p>
            <a:pPr lvl="2"/>
            <a:r>
              <a:rPr lang="en-US" dirty="0" smtClean="0"/>
              <a:t>extend IC3/PDR algorithms from Hardware Model Checking</a:t>
            </a:r>
          </a:p>
        </p:txBody>
      </p:sp>
    </p:spTree>
    <p:extLst>
      <p:ext uri="{BB962C8B-B14F-4D97-AF65-F5344CB8AC3E}">
        <p14:creationId xmlns:p14="http://schemas.microsoft.com/office/powerpoint/2010/main" val="8319375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Symbolic Reachability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P 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= (V, </a:t>
            </a:r>
            <a:r>
              <a:rPr lang="en-US" i="1" dirty="0" err="1" smtClean="0">
                <a:solidFill>
                  <a:schemeClr val="accent2">
                    <a:lumMod val="75000"/>
                  </a:schemeClr>
                </a:solidFill>
              </a:rPr>
              <a:t>Init</a:t>
            </a: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i="1" dirty="0" err="1" smtClean="0">
                <a:solidFill>
                  <a:schemeClr val="accent2">
                    <a:lumMod val="75000"/>
                  </a:schemeClr>
                </a:solidFill>
                <a:latin typeface="cmmi10"/>
                <a:ea typeface="cmmi10"/>
                <a:cs typeface="cmmi10"/>
              </a:rPr>
              <a:t>Tr</a:t>
            </a: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Bad</a:t>
            </a: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  <a:p>
            <a:endParaRPr lang="en-US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en-US" i="1" dirty="0" smtClean="0"/>
              <a:t> </a:t>
            </a:r>
            <a:r>
              <a:rPr lang="en-US" dirty="0" smtClean="0"/>
              <a:t>is UNSAFE if and only if there exists a number 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N</a:t>
            </a:r>
            <a:r>
              <a:rPr lang="en-US" dirty="0" smtClean="0"/>
              <a:t> </a:t>
            </a:r>
            <a:r>
              <a:rPr lang="en-US" dirty="0" err="1" smtClean="0"/>
              <a:t>s.t.</a:t>
            </a:r>
            <a:endParaRPr lang="en-US" dirty="0" smtClean="0"/>
          </a:p>
          <a:p>
            <a:endParaRPr lang="en-US" i="1" dirty="0"/>
          </a:p>
          <a:p>
            <a:endParaRPr lang="en-US" i="1" dirty="0" smtClean="0"/>
          </a:p>
          <a:p>
            <a:endParaRPr lang="en-US" i="1" dirty="0"/>
          </a:p>
          <a:p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en-US" i="1" dirty="0" smtClean="0"/>
              <a:t> </a:t>
            </a:r>
            <a:r>
              <a:rPr lang="en-US" dirty="0" smtClean="0"/>
              <a:t>is SAFE if and only if there exists a </a:t>
            </a:r>
            <a:r>
              <a:rPr lang="en-US" i="1" dirty="0" smtClean="0"/>
              <a:t>safe inductive invariant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</a:rPr>
              <a:t>Inv</a:t>
            </a:r>
            <a:r>
              <a:rPr lang="en-US" i="1" dirty="0" smtClean="0"/>
              <a:t> </a:t>
            </a:r>
            <a:r>
              <a:rPr lang="en-US" i="1" dirty="0" err="1" smtClean="0"/>
              <a:t>s.t.</a:t>
            </a:r>
            <a:endParaRPr lang="en-US" i="1" dirty="0"/>
          </a:p>
        </p:txBody>
      </p:sp>
      <p:sp>
        <p:nvSpPr>
          <p:cNvPr id="8" name="Right Brace 7"/>
          <p:cNvSpPr/>
          <p:nvPr/>
        </p:nvSpPr>
        <p:spPr bwMode="auto">
          <a:xfrm>
            <a:off x="5638800" y="4191000"/>
            <a:ext cx="381000" cy="1066800"/>
          </a:xfrm>
          <a:prstGeom prst="rightBrace">
            <a:avLst>
              <a:gd name="adj1" fmla="val 55205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0800" y="4495800"/>
            <a:ext cx="1211214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0" dirty="0" smtClean="0"/>
              <a:t>Inductive</a:t>
            </a:r>
            <a:endParaRPr lang="en-US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6629400" y="5334000"/>
            <a:ext cx="712279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0" dirty="0" smtClean="0"/>
              <a:t>Safe</a:t>
            </a:r>
            <a:endParaRPr lang="en-US" b="0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2425700"/>
            <a:ext cx="6731000" cy="9271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4241800"/>
            <a:ext cx="41402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56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Constrained Horn Clauses (CHC)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A Constrained Horn Clause (CHC) is a FOL formula of the form</a:t>
            </a:r>
            <a:r>
              <a:rPr lang="en-US" sz="2800" dirty="0" smtClean="0">
                <a:latin typeface="cmsy10"/>
                <a:ea typeface="cmsy10"/>
                <a:cs typeface="cmsy10"/>
              </a:rPr>
              <a:t>       </a:t>
            </a:r>
          </a:p>
          <a:p>
            <a:r>
              <a:rPr lang="en-US" sz="2800" dirty="0">
                <a:latin typeface="cmsy10"/>
                <a:ea typeface="cmsy10"/>
                <a:cs typeface="cmsy10"/>
              </a:rPr>
              <a:t>	</a:t>
            </a:r>
            <a:r>
              <a:rPr lang="en-US" sz="2800" dirty="0" smtClean="0">
                <a:latin typeface="cmsy10"/>
                <a:ea typeface="cmsy10"/>
                <a:cs typeface="cmsy10"/>
              </a:rPr>
              <a:t> 8</a:t>
            </a:r>
            <a:r>
              <a:rPr lang="en-US" sz="2800" dirty="0" smtClean="0"/>
              <a:t> V . (</a:t>
            </a:r>
            <a:r>
              <a:rPr lang="en-US" sz="2800" dirty="0" err="1" smtClean="0">
                <a:latin typeface="cmmi10"/>
                <a:ea typeface="cmmi10"/>
                <a:cs typeface="cmmi10"/>
              </a:rPr>
              <a:t>Á</a:t>
            </a:r>
            <a:r>
              <a:rPr lang="en-US" sz="2800" dirty="0" smtClean="0"/>
              <a:t> </a:t>
            </a:r>
            <a:r>
              <a:rPr lang="en-US" sz="2800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sz="2800" dirty="0" smtClean="0"/>
              <a:t> </a:t>
            </a:r>
            <a:r>
              <a:rPr lang="en-US" sz="2800" dirty="0" smtClean="0">
                <a:latin typeface="Arial"/>
              </a:rPr>
              <a:t>p</a:t>
            </a:r>
            <a:r>
              <a:rPr lang="en-US" sz="2800" baseline="-25000" dirty="0" smtClean="0">
                <a:latin typeface="Arial"/>
              </a:rPr>
              <a:t>1</a:t>
            </a:r>
            <a:r>
              <a:rPr lang="en-US" sz="2800" dirty="0" smtClean="0"/>
              <a:t>[</a:t>
            </a:r>
            <a:r>
              <a:rPr lang="en-US" sz="2800" dirty="0" smtClean="0">
                <a:latin typeface="Arial"/>
              </a:rPr>
              <a:t>X</a:t>
            </a:r>
            <a:r>
              <a:rPr lang="en-US" sz="2800" baseline="-25000" dirty="0" smtClean="0">
                <a:latin typeface="Arial"/>
              </a:rPr>
              <a:t>1</a:t>
            </a:r>
            <a:r>
              <a:rPr lang="en-US" sz="2800" dirty="0" smtClean="0"/>
              <a:t>] </a:t>
            </a:r>
            <a:r>
              <a:rPr lang="en-US" sz="2800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sz="2800" dirty="0" smtClean="0">
                <a:latin typeface="cmsy10"/>
                <a:ea typeface="cmsy10"/>
                <a:cs typeface="cmsy10"/>
              </a:rPr>
              <a:t>…</a:t>
            </a:r>
            <a:r>
              <a:rPr lang="en-US" sz="2800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sz="2800" dirty="0" smtClean="0"/>
              <a:t> </a:t>
            </a:r>
            <a:r>
              <a:rPr lang="en-US" sz="2800" dirty="0" err="1" smtClean="0">
                <a:latin typeface="Arial"/>
              </a:rPr>
              <a:t>p</a:t>
            </a:r>
            <a:r>
              <a:rPr lang="en-US" sz="2800" baseline="-25000" dirty="0" err="1" smtClean="0">
                <a:latin typeface="Arial"/>
              </a:rPr>
              <a:t>n</a:t>
            </a:r>
            <a:r>
              <a:rPr lang="en-US" sz="2800" dirty="0" smtClean="0"/>
              <a:t>[</a:t>
            </a:r>
            <a:r>
              <a:rPr lang="en-US" sz="2800" dirty="0" err="1" smtClean="0">
                <a:latin typeface="Arial"/>
              </a:rPr>
              <a:t>X</a:t>
            </a:r>
            <a:r>
              <a:rPr lang="en-US" sz="2800" baseline="-25000" dirty="0" err="1" smtClean="0">
                <a:latin typeface="Arial"/>
              </a:rPr>
              <a:t>n</a:t>
            </a:r>
            <a:r>
              <a:rPr lang="en-US" sz="2800" dirty="0" smtClean="0"/>
              <a:t>] </a:t>
            </a:r>
            <a:r>
              <a:rPr lang="en-US" sz="2800" dirty="0">
                <a:latin typeface="Symbol"/>
                <a:sym typeface="Symbol"/>
              </a:rPr>
              <a:t>→</a:t>
            </a:r>
            <a:r>
              <a:rPr lang="en-US" sz="2800" dirty="0" smtClean="0"/>
              <a:t> h[X]),</a:t>
            </a:r>
          </a:p>
          <a:p>
            <a:r>
              <a:rPr lang="en-US" sz="2800" dirty="0" smtClean="0"/>
              <a:t> where</a:t>
            </a:r>
          </a:p>
          <a:p>
            <a:pPr lvl="1"/>
            <a:r>
              <a:rPr lang="en-US" sz="2400" dirty="0" smtClean="0">
                <a:ea typeface="cmmi10"/>
                <a:cs typeface="cmmi10"/>
              </a:rPr>
              <a:t>A is a background theory (e.g., Linear Arithmetic, Arrays, Bit-Vectors, or combinations of the above)</a:t>
            </a:r>
          </a:p>
          <a:p>
            <a:pPr lvl="1"/>
            <a:r>
              <a:rPr lang="en-US" sz="2400" dirty="0" err="1" smtClean="0">
                <a:latin typeface="cmmi10"/>
                <a:ea typeface="cmmi10"/>
                <a:cs typeface="cmmi10"/>
              </a:rPr>
              <a:t>Á</a:t>
            </a:r>
            <a:r>
              <a:rPr lang="en-US" sz="2400" dirty="0" smtClean="0"/>
              <a:t> is a constrained in the background theory A</a:t>
            </a:r>
          </a:p>
          <a:p>
            <a:pPr lvl="1"/>
            <a:r>
              <a:rPr lang="en-US" sz="2400" dirty="0" smtClean="0"/>
              <a:t> </a:t>
            </a:r>
            <a:r>
              <a:rPr lang="en-US" sz="2400" dirty="0" smtClean="0">
                <a:latin typeface="Arial"/>
              </a:rPr>
              <a:t>p</a:t>
            </a:r>
            <a:r>
              <a:rPr lang="en-US" sz="2400" baseline="-25000" dirty="0" smtClean="0">
                <a:latin typeface="Arial"/>
              </a:rPr>
              <a:t>1</a:t>
            </a:r>
            <a:r>
              <a:rPr lang="en-US" sz="2400" dirty="0" smtClean="0"/>
              <a:t>, …, </a:t>
            </a:r>
            <a:r>
              <a:rPr lang="en-US" sz="2400" dirty="0" err="1" smtClean="0">
                <a:latin typeface="Arial"/>
              </a:rPr>
              <a:t>p</a:t>
            </a:r>
            <a:r>
              <a:rPr lang="en-US" sz="2400" baseline="-25000" dirty="0" err="1" smtClean="0">
                <a:latin typeface="Arial"/>
              </a:rPr>
              <a:t>n</a:t>
            </a:r>
            <a:r>
              <a:rPr lang="en-US" sz="2400" dirty="0" smtClean="0"/>
              <a:t>, h are n-</a:t>
            </a:r>
            <a:r>
              <a:rPr lang="en-US" sz="2400" dirty="0" err="1" smtClean="0"/>
              <a:t>ary</a:t>
            </a:r>
            <a:r>
              <a:rPr lang="en-US" sz="2400" dirty="0" smtClean="0"/>
              <a:t> predicates</a:t>
            </a:r>
          </a:p>
          <a:p>
            <a:pPr lvl="1"/>
            <a:r>
              <a:rPr lang="en-US" sz="2400" dirty="0" smtClean="0"/>
              <a:t>p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[X] is an application of a predicate to first-order terms</a:t>
            </a:r>
          </a:p>
          <a:p>
            <a:r>
              <a:rPr lang="en-US" sz="2600" dirty="0" smtClean="0"/>
              <a:t>A </a:t>
            </a:r>
            <a:r>
              <a:rPr lang="en-US" sz="2600" b="1" dirty="0" smtClean="0"/>
              <a:t>model</a:t>
            </a:r>
            <a:r>
              <a:rPr lang="en-US" sz="2600" dirty="0" smtClean="0"/>
              <a:t> of a set of clauses is an interpretation of the predicates p</a:t>
            </a:r>
            <a:r>
              <a:rPr lang="en-US" sz="2600" baseline="-25000" dirty="0" smtClean="0"/>
              <a:t>i</a:t>
            </a:r>
            <a:r>
              <a:rPr lang="en-US" sz="2600" dirty="0"/>
              <a:t> </a:t>
            </a:r>
            <a:r>
              <a:rPr lang="en-US" sz="2600" dirty="0" smtClean="0"/>
              <a:t>and h that makes all clauses </a:t>
            </a:r>
            <a:r>
              <a:rPr lang="en-US" sz="2600" b="1" dirty="0" smtClean="0"/>
              <a:t>valid</a:t>
            </a:r>
          </a:p>
          <a:p>
            <a:r>
              <a:rPr lang="en-US" sz="2600" dirty="0" smtClean="0"/>
              <a:t>A set of clauses is </a:t>
            </a:r>
            <a:r>
              <a:rPr lang="en-US" sz="2600" b="1" dirty="0" err="1" smtClean="0"/>
              <a:t>satisfiable</a:t>
            </a:r>
            <a:r>
              <a:rPr lang="en-US" sz="2600" b="1" dirty="0" smtClean="0"/>
              <a:t> </a:t>
            </a:r>
            <a:r>
              <a:rPr lang="en-US" sz="2600" dirty="0" err="1" smtClean="0"/>
              <a:t>iff</a:t>
            </a:r>
            <a:r>
              <a:rPr lang="en-US" sz="2600" dirty="0" smtClean="0"/>
              <a:t> it has a model</a:t>
            </a:r>
          </a:p>
        </p:txBody>
      </p:sp>
    </p:spTree>
    <p:extLst>
      <p:ext uri="{BB962C8B-B14F-4D97-AF65-F5344CB8AC3E}">
        <p14:creationId xmlns:p14="http://schemas.microsoft.com/office/powerpoint/2010/main" val="748136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3483578"/>
            <a:ext cx="5774606" cy="14050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447800"/>
            <a:ext cx="5029200" cy="1485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Horn Clauses for Program Verification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1108299"/>
            <a:ext cx="4463746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996" y="4368307"/>
            <a:ext cx="4578350" cy="13412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946727" y="5867400"/>
            <a:ext cx="4517519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0" dirty="0" err="1" smtClean="0"/>
              <a:t>Bjørner</a:t>
            </a:r>
            <a:r>
              <a:rPr lang="en-US" sz="1600" b="0" dirty="0"/>
              <a:t>, </a:t>
            </a:r>
            <a:r>
              <a:rPr lang="en-US" sz="1600" b="0" dirty="0" smtClean="0"/>
              <a:t>Gurfinkel</a:t>
            </a:r>
            <a:r>
              <a:rPr lang="en-US" sz="1600" b="0" dirty="0"/>
              <a:t>, </a:t>
            </a:r>
            <a:r>
              <a:rPr lang="en-US" sz="1600" b="0" dirty="0" smtClean="0"/>
              <a:t>McMillan, and </a:t>
            </a:r>
            <a:r>
              <a:rPr lang="en-US" sz="1600" b="0" dirty="0" err="1" smtClean="0"/>
              <a:t>Rybalchenko</a:t>
            </a:r>
            <a:r>
              <a:rPr lang="en-US" sz="1600" b="0" dirty="0"/>
              <a:t>:</a:t>
            </a:r>
            <a:r>
              <a:rPr lang="en-US" sz="1600" dirty="0" smtClean="0"/>
              <a:t> </a:t>
            </a:r>
            <a:endParaRPr lang="en-US" sz="1600" dirty="0"/>
          </a:p>
          <a:p>
            <a:r>
              <a:rPr lang="en-US" sz="1600" b="0" dirty="0" smtClean="0"/>
              <a:t>Horn Clause Solvers for Program Verification</a:t>
            </a:r>
            <a:endParaRPr lang="en-US" sz="1600" b="0" dirty="0"/>
          </a:p>
        </p:txBody>
      </p:sp>
      <p:sp>
        <p:nvSpPr>
          <p:cNvPr id="9" name="TextBox 8"/>
          <p:cNvSpPr txBox="1"/>
          <p:nvPr/>
        </p:nvSpPr>
        <p:spPr>
          <a:xfrm>
            <a:off x="177800" y="5038915"/>
            <a:ext cx="34290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0" dirty="0"/>
              <a:t>De Angelis et al. Verifying Array Programs by Transforming Verification Conditions. VMCAI'14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743919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191000" y="1001012"/>
            <a:ext cx="4762067" cy="2432402"/>
            <a:chOff x="0" y="1596019"/>
            <a:chExt cx="4762067" cy="243240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596019"/>
              <a:ext cx="4762067" cy="190918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52401" y="3505201"/>
              <a:ext cx="4609666" cy="52322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en-US" sz="1400" b="0" dirty="0" err="1"/>
                <a:t>Hojjat</a:t>
              </a:r>
              <a:r>
                <a:rPr lang="en-US" sz="1400" b="0" dirty="0"/>
                <a:t> et al. Horn Clauses for Communicating Timed Systems. HCVS'14</a:t>
              </a: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775597"/>
          </a:xfrm>
        </p:spPr>
        <p:txBody>
          <a:bodyPr/>
          <a:lstStyle/>
          <a:p>
            <a:r>
              <a:rPr lang="en-US" dirty="0" smtClean="0"/>
              <a:t>Horn Clauses for Concurrent / Distributed / Parameterized Systems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46267" y="1371600"/>
            <a:ext cx="3784600" cy="2333917"/>
            <a:chOff x="5130800" y="1066800"/>
            <a:chExt cx="3784600" cy="233391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6700" y="1066800"/>
              <a:ext cx="3352800" cy="170209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130800" y="2877497"/>
              <a:ext cx="3784600" cy="52322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en-US" sz="1400" b="0" dirty="0" err="1"/>
                <a:t>Rybalchenko</a:t>
              </a:r>
              <a:r>
                <a:rPr lang="en-US" sz="1400" b="0" dirty="0"/>
                <a:t> et al. Synthesizing Software Verifiers from Proof Rules. PLDI'12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39701" y="4192055"/>
            <a:ext cx="6007105" cy="2521804"/>
            <a:chOff x="139701" y="4192055"/>
            <a:chExt cx="6007105" cy="252180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701" y="4192055"/>
              <a:ext cx="6007105" cy="198554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537140" y="6190639"/>
              <a:ext cx="3873060" cy="52322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en-US" sz="1400" b="0" dirty="0" err="1"/>
                <a:t>Hoenicke</a:t>
              </a:r>
              <a:r>
                <a:rPr lang="en-US" sz="1400" b="0" dirty="0"/>
                <a:t> et al. Thread Modularity at Many Levels. POPL'17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6867" y="3628064"/>
            <a:ext cx="3886200" cy="21744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79715" y="5827359"/>
            <a:ext cx="3473352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0" dirty="0" smtClean="0"/>
              <a:t>Gurfinkel</a:t>
            </a:r>
            <a:r>
              <a:rPr lang="en-US" sz="1200" b="0" dirty="0" smtClean="0"/>
              <a:t> et al. </a:t>
            </a:r>
            <a:r>
              <a:rPr lang="en-US" sz="1200" b="0" dirty="0" smtClean="0"/>
              <a:t> SMT-Based </a:t>
            </a:r>
            <a:r>
              <a:rPr lang="en-US" sz="1200" b="0" dirty="0" smtClean="0"/>
              <a:t>Verification of Parameterized </a:t>
            </a:r>
            <a:r>
              <a:rPr lang="en-US" sz="1200" b="0" dirty="0" smtClean="0"/>
              <a:t>Systems. </a:t>
            </a:r>
            <a:r>
              <a:rPr lang="en-US" sz="1200" b="0" dirty="0" smtClean="0"/>
              <a:t>FSE </a:t>
            </a:r>
            <a:r>
              <a:rPr lang="en-US" sz="1200" b="0" dirty="0" smtClean="0"/>
              <a:t>2016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1919534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522" name="Rectangle 2"/>
          <p:cNvSpPr>
            <a:spLocks noChangeArrowheads="1"/>
          </p:cNvSpPr>
          <p:nvPr/>
        </p:nvSpPr>
        <p:spPr bwMode="auto">
          <a:xfrm>
            <a:off x="4181475" y="5726113"/>
            <a:ext cx="184150" cy="396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 b="0"/>
          </a:p>
        </p:txBody>
      </p:sp>
      <p:sp>
        <p:nvSpPr>
          <p:cNvPr id="8755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9600" y="1600200"/>
            <a:ext cx="7848600" cy="1446538"/>
          </a:xfrm>
        </p:spPr>
        <p:txBody>
          <a:bodyPr/>
          <a:lstStyle/>
          <a:p>
            <a:r>
              <a:rPr lang="en-US" dirty="0" smtClean="0"/>
              <a:t>System Verification</a:t>
            </a:r>
            <a:br>
              <a:rPr lang="en-US" dirty="0" smtClean="0"/>
            </a:br>
            <a:r>
              <a:rPr lang="en-US" sz="2800" b="0" dirty="0" smtClean="0"/>
              <a:t>by Abstract Interpretation</a:t>
            </a:r>
            <a:br>
              <a:rPr lang="en-US" sz="2800" b="0" dirty="0" smtClean="0"/>
            </a:br>
            <a:r>
              <a:rPr lang="en-US" sz="2800" b="0" dirty="0" smtClean="0"/>
              <a:t>(and Model Checking)</a:t>
            </a:r>
            <a:endParaRPr lang="en-US" b="0" dirty="0"/>
          </a:p>
        </p:txBody>
      </p:sp>
      <p:sp>
        <p:nvSpPr>
          <p:cNvPr id="8755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14500" y="3074922"/>
            <a:ext cx="5638800" cy="2667000"/>
          </a:xfrm>
        </p:spPr>
        <p:txBody>
          <a:bodyPr/>
          <a:lstStyle/>
          <a:p>
            <a:r>
              <a:rPr lang="en-US" dirty="0" err="1" smtClean="0"/>
              <a:t>Arie</a:t>
            </a:r>
            <a:r>
              <a:rPr lang="en-US" dirty="0" smtClean="0"/>
              <a:t> </a:t>
            </a:r>
            <a:r>
              <a:rPr lang="en-US" dirty="0" err="1" smtClean="0"/>
              <a:t>Gurfinkel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Department of Electrical and Computer Engineering</a:t>
            </a:r>
          </a:p>
          <a:p>
            <a:r>
              <a:rPr lang="en-US" dirty="0" smtClean="0"/>
              <a:t>University of Waterloo</a:t>
            </a:r>
          </a:p>
          <a:p>
            <a:r>
              <a:rPr lang="en-US" dirty="0" smtClean="0"/>
              <a:t>Waterloo, Ontario, Canada</a:t>
            </a:r>
          </a:p>
          <a:p>
            <a:endParaRPr lang="en-US" dirty="0" smtClean="0"/>
          </a:p>
          <a:p>
            <a:r>
              <a:rPr lang="en-US" dirty="0" smtClean="0">
                <a:hlinkClick r:id="rId3"/>
              </a:rPr>
              <a:t>http://ece.uwaterloo.ca/~agurfink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Next 40 Years in Abstract Interpretation</a:t>
            </a:r>
          </a:p>
          <a:p>
            <a:r>
              <a:rPr lang="en-US" dirty="0" smtClean="0"/>
              <a:t>January 21, 2017</a:t>
            </a:r>
          </a:p>
        </p:txBody>
      </p:sp>
      <p:pic>
        <p:nvPicPr>
          <p:cNvPr id="12" name="Picture 11" title="University of Waterlo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869" y="5453198"/>
            <a:ext cx="2973214" cy="1192118"/>
          </a:xfrm>
          <a:prstGeom prst="rect">
            <a:avLst/>
          </a:prstGeom>
        </p:spPr>
      </p:pic>
      <p:pic>
        <p:nvPicPr>
          <p:cNvPr id="6" name="18093415-vector-illustration-of-seahorse-cartoon--coloring-book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4800" y="5355373"/>
            <a:ext cx="1051918" cy="12899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745185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SMT-based Model Checking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490133" y="2144889"/>
            <a:ext cx="2393245" cy="1555576"/>
            <a:chOff x="2957689" y="2438399"/>
            <a:chExt cx="3228622" cy="2144890"/>
          </a:xfrm>
        </p:grpSpPr>
        <p:sp>
          <p:nvSpPr>
            <p:cNvPr id="7" name="Rounded Rectangle 6"/>
            <p:cNvSpPr/>
            <p:nvPr/>
          </p:nvSpPr>
          <p:spPr>
            <a:xfrm>
              <a:off x="2957689" y="2438399"/>
              <a:ext cx="3228622" cy="214489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0" dirty="0" smtClean="0"/>
                <a:t>A counterexample of length N exists?</a:t>
              </a:r>
            </a:p>
            <a:p>
              <a:pPr algn="ctr"/>
              <a:endParaRPr lang="en-US" b="0" dirty="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071282" y="3901563"/>
              <a:ext cx="892971" cy="55658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0" dirty="0" smtClean="0"/>
                <a:t>SMT</a:t>
              </a:r>
              <a:endParaRPr lang="en-US" sz="1600" b="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06601" y="4670860"/>
            <a:ext cx="2354200" cy="1425498"/>
            <a:chOff x="2957689" y="2438399"/>
            <a:chExt cx="3228622" cy="2144890"/>
          </a:xfrm>
        </p:grpSpPr>
        <p:sp>
          <p:nvSpPr>
            <p:cNvPr id="10" name="Rounded Rectangle 9"/>
            <p:cNvSpPr/>
            <p:nvPr/>
          </p:nvSpPr>
          <p:spPr>
            <a:xfrm>
              <a:off x="2957689" y="2438399"/>
              <a:ext cx="3228622" cy="214489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0" dirty="0" smtClean="0"/>
                <a:t>Generalize proof</a:t>
              </a:r>
            </a:p>
            <a:p>
              <a:pPr algn="ctr"/>
              <a:endParaRPr lang="en-US" b="0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071283" y="3894820"/>
              <a:ext cx="955297" cy="56332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0" smtClean="0"/>
                <a:t>SMT</a:t>
              </a:r>
              <a:endParaRPr lang="en-US" sz="1600" b="0" dirty="0"/>
            </a:p>
          </p:txBody>
        </p:sp>
      </p:grpSp>
      <p:cxnSp>
        <p:nvCxnSpPr>
          <p:cNvPr id="12" name="Elbow Connector 11"/>
          <p:cNvCxnSpPr>
            <a:stCxn id="7" idx="2"/>
            <a:endCxn id="10" idx="0"/>
          </p:cNvCxnSpPr>
          <p:nvPr/>
        </p:nvCxnSpPr>
        <p:spPr>
          <a:xfrm rot="5400000">
            <a:off x="2200032" y="4184135"/>
            <a:ext cx="970395" cy="3055"/>
          </a:xfrm>
          <a:prstGeom prst="bentConnector3">
            <a:avLst>
              <a:gd name="adj1" fmla="val 50000"/>
            </a:avLst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51290" y="3951462"/>
            <a:ext cx="2381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/>
              <a:t>No + bounded proof</a:t>
            </a:r>
            <a:endParaRPr lang="en-US" b="0" dirty="0"/>
          </a:p>
        </p:txBody>
      </p:sp>
      <p:sp>
        <p:nvSpPr>
          <p:cNvPr id="16" name="TextBox 15"/>
          <p:cNvSpPr txBox="1"/>
          <p:nvPr/>
        </p:nvSpPr>
        <p:spPr>
          <a:xfrm>
            <a:off x="3974598" y="5383832"/>
            <a:ext cx="145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c</a:t>
            </a:r>
            <a:r>
              <a:rPr lang="en-US" b="0" dirty="0" smtClean="0"/>
              <a:t>andidate</a:t>
            </a:r>
            <a:r>
              <a:rPr lang="en-US" dirty="0" smtClean="0"/>
              <a:t> </a:t>
            </a:r>
            <a:r>
              <a:rPr lang="en-US" b="1" i="1" dirty="0" err="1" smtClean="0">
                <a:latin typeface="Times New Roman" charset="0"/>
                <a:ea typeface="Times New Roman" charset="0"/>
                <a:cs typeface="Times New Roman" charset="0"/>
              </a:rPr>
              <a:t>Inv</a:t>
            </a:r>
            <a:endParaRPr lang="en-US" b="1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7" name="Elbow Connector 16"/>
          <p:cNvCxnSpPr>
            <a:stCxn id="10" idx="3"/>
            <a:endCxn id="22" idx="2"/>
          </p:cNvCxnSpPr>
          <p:nvPr/>
        </p:nvCxnSpPr>
        <p:spPr>
          <a:xfrm flipV="1">
            <a:off x="3860801" y="4901529"/>
            <a:ext cx="2373841" cy="482080"/>
          </a:xfrm>
          <a:prstGeom prst="bentConnector2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5120216" y="3493431"/>
            <a:ext cx="2228851" cy="1408098"/>
            <a:chOff x="2957689" y="2438399"/>
            <a:chExt cx="3228622" cy="2144890"/>
          </a:xfrm>
        </p:grpSpPr>
        <p:sp>
          <p:nvSpPr>
            <p:cNvPr id="22" name="Rounded Rectangle 21"/>
            <p:cNvSpPr/>
            <p:nvPr/>
          </p:nvSpPr>
          <p:spPr>
            <a:xfrm>
              <a:off x="2957689" y="2438399"/>
              <a:ext cx="3228622" cy="214489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0" dirty="0" smtClean="0"/>
                <a:t>Is a safe inductive invariant?</a:t>
              </a:r>
            </a:p>
            <a:p>
              <a:pPr algn="ctr"/>
              <a:endParaRPr lang="en-US" b="0" dirty="0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3071284" y="3889461"/>
              <a:ext cx="968746" cy="56868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0" dirty="0" smtClean="0"/>
                <a:t>SMT</a:t>
              </a:r>
              <a:endParaRPr lang="en-US" sz="1600" b="0" dirty="0"/>
            </a:p>
          </p:txBody>
        </p:sp>
      </p:grpSp>
      <p:cxnSp>
        <p:nvCxnSpPr>
          <p:cNvPr id="27" name="Elbow Connector 26"/>
          <p:cNvCxnSpPr>
            <a:stCxn id="22" idx="0"/>
            <a:endCxn id="7" idx="3"/>
          </p:cNvCxnSpPr>
          <p:nvPr/>
        </p:nvCxnSpPr>
        <p:spPr>
          <a:xfrm rot="16200000" flipV="1">
            <a:off x="4773633" y="2032422"/>
            <a:ext cx="570754" cy="2351264"/>
          </a:xfrm>
          <a:prstGeom prst="bentConnector2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328231" y="2441578"/>
            <a:ext cx="2381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/>
              <a:t>No, </a:t>
            </a:r>
            <a:r>
              <a:rPr lang="en-US" b="0" dirty="0" smtClean="0">
                <a:latin typeface="Consolas" charset="0"/>
                <a:ea typeface="Consolas" charset="0"/>
                <a:cs typeface="Consolas" charset="0"/>
              </a:rPr>
              <a:t>N:=N+1</a:t>
            </a:r>
            <a:endParaRPr lang="en-US" b="0" dirty="0">
              <a:latin typeface="Consolas" charset="0"/>
              <a:ea typeface="Consolas" charset="0"/>
              <a:cs typeface="Consolas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5" y="3443206"/>
            <a:ext cx="692672" cy="868032"/>
          </a:xfrm>
          <a:prstGeom prst="rect">
            <a:avLst/>
          </a:prstGeom>
        </p:spPr>
      </p:pic>
      <p:cxnSp>
        <p:nvCxnSpPr>
          <p:cNvPr id="32" name="Elbow Connector 31"/>
          <p:cNvCxnSpPr>
            <a:stCxn id="7" idx="1"/>
            <a:endCxn id="31" idx="0"/>
          </p:cNvCxnSpPr>
          <p:nvPr/>
        </p:nvCxnSpPr>
        <p:spPr>
          <a:xfrm rot="10800000" flipV="1">
            <a:off x="511881" y="2922676"/>
            <a:ext cx="978252" cy="520529"/>
          </a:xfrm>
          <a:prstGeom prst="bentConnector2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-145698" y="2490801"/>
            <a:ext cx="2381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Yes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934200" y="3766796"/>
            <a:ext cx="145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YES</a:t>
            </a:r>
            <a:endParaRPr lang="en-US" b="1" i="1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095" y="3723276"/>
            <a:ext cx="940506" cy="947584"/>
          </a:xfrm>
          <a:prstGeom prst="rect">
            <a:avLst/>
          </a:prstGeom>
        </p:spPr>
      </p:pic>
      <p:cxnSp>
        <p:nvCxnSpPr>
          <p:cNvPr id="41" name="Straight Arrow Connector 40"/>
          <p:cNvCxnSpPr>
            <a:stCxn id="22" idx="3"/>
            <a:endCxn id="40" idx="1"/>
          </p:cNvCxnSpPr>
          <p:nvPr/>
        </p:nvCxnSpPr>
        <p:spPr>
          <a:xfrm flipV="1">
            <a:off x="7349067" y="4197068"/>
            <a:ext cx="702028" cy="412"/>
          </a:xfrm>
          <a:prstGeom prst="straightConnector1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7" idx="0"/>
          </p:cNvCxnSpPr>
          <p:nvPr/>
        </p:nvCxnSpPr>
        <p:spPr>
          <a:xfrm>
            <a:off x="2683701" y="1563487"/>
            <a:ext cx="3055" cy="581402"/>
          </a:xfrm>
          <a:prstGeom prst="straightConnector1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119010" y="1497179"/>
            <a:ext cx="2381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latin typeface="Consolas" charset="0"/>
                <a:ea typeface="Consolas" charset="0"/>
                <a:cs typeface="Consolas" charset="0"/>
              </a:rPr>
              <a:t>T, N=0</a:t>
            </a:r>
            <a:endParaRPr lang="en-US" b="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11255" y="875254"/>
            <a:ext cx="4510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Generalizing from bounded proofs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225183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Oval 26"/>
          <p:cNvSpPr>
            <a:spLocks noChangeArrowheads="1"/>
          </p:cNvSpPr>
          <p:nvPr/>
        </p:nvSpPr>
        <p:spPr bwMode="auto">
          <a:xfrm flipH="1">
            <a:off x="5258497" y="4493081"/>
            <a:ext cx="3201523" cy="1711075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000000"/>
              </a:solidFill>
              <a:latin typeface="Arial"/>
              <a:ea typeface="ＭＳ Ｐゴシック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Spacer/IC3/PDR In Pictures: </a:t>
            </a:r>
            <a:r>
              <a:rPr lang="en-US" dirty="0" err="1" smtClean="0"/>
              <a:t>MkSafe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533400" y="1905000"/>
            <a:ext cx="7315200" cy="457200"/>
            <a:chOff x="838200" y="2438400"/>
            <a:chExt cx="7315200" cy="457200"/>
          </a:xfrm>
        </p:grpSpPr>
        <p:cxnSp>
          <p:nvCxnSpPr>
            <p:cNvPr id="6" name="Straight Connector 5"/>
            <p:cNvCxnSpPr/>
            <p:nvPr/>
          </p:nvCxnSpPr>
          <p:spPr bwMode="auto">
            <a:xfrm flipV="1">
              <a:off x="83820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auto">
            <a:xfrm flipV="1">
              <a:off x="230124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auto">
            <a:xfrm flipV="1">
              <a:off x="376428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auto">
            <a:xfrm flipV="1">
              <a:off x="522732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auto">
            <a:xfrm flipV="1">
              <a:off x="669036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auto">
            <a:xfrm flipV="1">
              <a:off x="815340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 bwMode="auto">
            <a:xfrm>
              <a:off x="838200" y="2895600"/>
              <a:ext cx="73152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 bwMode="auto">
          <a:xfrm>
            <a:off x="6096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1336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74676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7912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21" name="Straight Arrow Connector 20"/>
          <p:cNvCxnSpPr>
            <a:stCxn id="18" idx="2"/>
            <a:endCxn id="19" idx="6"/>
          </p:cNvCxnSpPr>
          <p:nvPr/>
        </p:nvCxnSpPr>
        <p:spPr bwMode="auto">
          <a:xfrm flipH="1">
            <a:off x="6019800" y="1714500"/>
            <a:ext cx="14478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44958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23" name="Straight Arrow Connector 22"/>
          <p:cNvCxnSpPr>
            <a:stCxn id="19" idx="2"/>
            <a:endCxn id="22" idx="6"/>
          </p:cNvCxnSpPr>
          <p:nvPr/>
        </p:nvCxnSpPr>
        <p:spPr bwMode="auto">
          <a:xfrm flipH="1">
            <a:off x="4724400" y="1714500"/>
            <a:ext cx="10668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>
            <a:stCxn id="22" idx="2"/>
          </p:cNvCxnSpPr>
          <p:nvPr/>
        </p:nvCxnSpPr>
        <p:spPr bwMode="auto">
          <a:xfrm flipH="1">
            <a:off x="3352800" y="1714500"/>
            <a:ext cx="11430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>
                <a:alpha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30"/>
          <p:cNvSpPr/>
          <p:nvPr/>
        </p:nvSpPr>
        <p:spPr bwMode="auto">
          <a:xfrm>
            <a:off x="35814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4495800" y="11430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33" name="Straight Arrow Connector 32"/>
          <p:cNvCxnSpPr>
            <a:stCxn id="19" idx="1"/>
            <a:endCxn id="32" idx="6"/>
          </p:cNvCxnSpPr>
          <p:nvPr/>
        </p:nvCxnSpPr>
        <p:spPr bwMode="auto">
          <a:xfrm flipH="1" flipV="1">
            <a:off x="4724400" y="1257300"/>
            <a:ext cx="1100278" cy="376378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Oval 35"/>
          <p:cNvSpPr/>
          <p:nvPr/>
        </p:nvSpPr>
        <p:spPr bwMode="auto">
          <a:xfrm>
            <a:off x="3048000" y="11430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37" name="Straight Arrow Connector 36"/>
          <p:cNvCxnSpPr>
            <a:stCxn id="32" idx="2"/>
            <a:endCxn id="36" idx="6"/>
          </p:cNvCxnSpPr>
          <p:nvPr/>
        </p:nvCxnSpPr>
        <p:spPr bwMode="auto">
          <a:xfrm flipH="1">
            <a:off x="3276600" y="1257300"/>
            <a:ext cx="12192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>
            <a:stCxn id="36" idx="2"/>
          </p:cNvCxnSpPr>
          <p:nvPr/>
        </p:nvCxnSpPr>
        <p:spPr bwMode="auto">
          <a:xfrm flipH="1">
            <a:off x="1905000" y="1257300"/>
            <a:ext cx="11430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>
                <a:alpha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Rectangle 43"/>
          <p:cNvSpPr/>
          <p:nvPr/>
        </p:nvSpPr>
        <p:spPr bwMode="auto">
          <a:xfrm>
            <a:off x="609600" y="3200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2133600" y="3200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21336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35814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6096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645872" y="228600"/>
            <a:ext cx="1082348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MkSafe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ular Callout 2"/>
              <p:cNvSpPr/>
              <p:nvPr/>
            </p:nvSpPr>
            <p:spPr bwMode="auto">
              <a:xfrm>
                <a:off x="7272478" y="1026010"/>
                <a:ext cx="1662953" cy="428139"/>
              </a:xfrm>
              <a:prstGeom prst="wedgeRectCallout">
                <a:avLst>
                  <a:gd name="adj1" fmla="val -33124"/>
                  <a:gd name="adj2" fmla="val 92652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𝑥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=1,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𝑦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=0</m:t>
                      </m:r>
                    </m:oMath>
                  </m:oMathPara>
                </a14:m>
                <a:endPara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ＭＳ Ｐゴシック" pitchFamily="1" charset="-128"/>
                </a:endParaRPr>
              </a:p>
            </p:txBody>
          </p:sp>
        </mc:Choice>
        <mc:Fallback xmlns="">
          <p:sp>
            <p:nvSpPr>
              <p:cNvPr id="3" name="Rectangular Callout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72478" y="1026010"/>
                <a:ext cx="1662953" cy="428139"/>
              </a:xfrm>
              <a:prstGeom prst="wedgeRectCallout">
                <a:avLst>
                  <a:gd name="adj1" fmla="val -33124"/>
                  <a:gd name="adj2" fmla="val 92652"/>
                </a:avLst>
              </a:prstGeom>
              <a:blipFill rotWithShape="0">
                <a:blip r:embed="rId2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ular Callout 33"/>
              <p:cNvSpPr/>
              <p:nvPr/>
            </p:nvSpPr>
            <p:spPr bwMode="auto">
              <a:xfrm>
                <a:off x="4393757" y="1005131"/>
                <a:ext cx="1662953" cy="428139"/>
              </a:xfrm>
              <a:prstGeom prst="wedgeRectCallout">
                <a:avLst>
                  <a:gd name="adj1" fmla="val -33124"/>
                  <a:gd name="adj2" fmla="val 92652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𝑥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=3,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𝑦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=0</m:t>
                      </m:r>
                    </m:oMath>
                  </m:oMathPara>
                </a14:m>
                <a:endPara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ＭＳ Ｐゴシック" pitchFamily="1" charset="-128"/>
                </a:endParaRPr>
              </a:p>
            </p:txBody>
          </p:sp>
        </mc:Choice>
        <mc:Fallback xmlns="">
          <p:sp>
            <p:nvSpPr>
              <p:cNvPr id="34" name="Rectangular Callout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93757" y="1005131"/>
                <a:ext cx="1662953" cy="428139"/>
              </a:xfrm>
              <a:prstGeom prst="wedgeRectCallout">
                <a:avLst>
                  <a:gd name="adj1" fmla="val -33124"/>
                  <a:gd name="adj2" fmla="val 92652"/>
                </a:avLst>
              </a:prstGeom>
              <a:blipFill rotWithShape="0">
                <a:blip r:embed="rId3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ular Callout 34"/>
              <p:cNvSpPr/>
              <p:nvPr/>
            </p:nvSpPr>
            <p:spPr bwMode="auto">
              <a:xfrm>
                <a:off x="4993201" y="2895600"/>
                <a:ext cx="1662953" cy="428139"/>
              </a:xfrm>
              <a:prstGeom prst="wedgeRectCallout">
                <a:avLst>
                  <a:gd name="adj1" fmla="val -68057"/>
                  <a:gd name="adj2" fmla="val -78208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𝑥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≠3∨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𝑦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≠0</m:t>
                      </m:r>
                    </m:oMath>
                  </m:oMathPara>
                </a14:m>
                <a:endPara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ＭＳ Ｐゴシック" pitchFamily="1" charset="-128"/>
                </a:endParaRPr>
              </a:p>
            </p:txBody>
          </p:sp>
        </mc:Choice>
        <mc:Fallback xmlns="">
          <p:sp>
            <p:nvSpPr>
              <p:cNvPr id="35" name="Rectangular Callout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3201" y="2895600"/>
                <a:ext cx="1662953" cy="428139"/>
              </a:xfrm>
              <a:prstGeom prst="wedgeRectCallout">
                <a:avLst>
                  <a:gd name="adj1" fmla="val -68057"/>
                  <a:gd name="adj2" fmla="val -78208"/>
                </a:avLst>
              </a:prstGeom>
              <a:blipFill rotWithShape="0">
                <a:blip r:embed="rId4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ular Callout 38"/>
              <p:cNvSpPr/>
              <p:nvPr/>
            </p:nvSpPr>
            <p:spPr bwMode="auto">
              <a:xfrm>
                <a:off x="4993201" y="2885871"/>
                <a:ext cx="1662953" cy="428139"/>
              </a:xfrm>
              <a:prstGeom prst="wedgeRectCallout">
                <a:avLst>
                  <a:gd name="adj1" fmla="val -68057"/>
                  <a:gd name="adj2" fmla="val -78208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𝑥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&lt;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ＭＳ Ｐゴシック" pitchFamily="1" charset="-128"/>
                </a:endParaRPr>
              </a:p>
            </p:txBody>
          </p:sp>
        </mc:Choice>
        <mc:Fallback xmlns="">
          <p:sp>
            <p:nvSpPr>
              <p:cNvPr id="39" name="Rectangular Callout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3201" y="2885871"/>
                <a:ext cx="1662953" cy="428139"/>
              </a:xfrm>
              <a:prstGeom prst="wedgeRectCallout">
                <a:avLst>
                  <a:gd name="adj1" fmla="val -68057"/>
                  <a:gd name="adj2" fmla="val -78208"/>
                </a:avLst>
              </a:prstGeom>
              <a:blipFill rotWithShape="0">
                <a:blip r:embed="rId5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Oval 26"/>
          <p:cNvSpPr>
            <a:spLocks noChangeArrowheads="1"/>
          </p:cNvSpPr>
          <p:nvPr/>
        </p:nvSpPr>
        <p:spPr bwMode="auto">
          <a:xfrm flipH="1">
            <a:off x="5308123" y="4600230"/>
            <a:ext cx="2516607" cy="1496778"/>
          </a:xfrm>
          <a:prstGeom prst="ellipse">
            <a:avLst/>
          </a:prstGeom>
          <a:solidFill>
            <a:srgbClr val="00CC66"/>
          </a:solidFill>
          <a:ln w="9525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000000"/>
              </a:solidFill>
              <a:latin typeface="Arial"/>
              <a:ea typeface="ＭＳ Ｐゴシック" pitchFamily="34" charset="-128"/>
            </a:endParaRPr>
          </a:p>
        </p:txBody>
      </p:sp>
      <p:sp>
        <p:nvSpPr>
          <p:cNvPr id="66" name="Oval 26"/>
          <p:cNvSpPr>
            <a:spLocks noChangeArrowheads="1"/>
          </p:cNvSpPr>
          <p:nvPr/>
        </p:nvSpPr>
        <p:spPr bwMode="auto">
          <a:xfrm flipH="1">
            <a:off x="5486400" y="4876800"/>
            <a:ext cx="1494962" cy="1022079"/>
          </a:xfrm>
          <a:prstGeom prst="ellipse">
            <a:avLst/>
          </a:prstGeom>
          <a:solidFill>
            <a:srgbClr val="3BB176"/>
          </a:solidFill>
          <a:ln w="9525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000000"/>
              </a:solidFill>
              <a:latin typeface="Arial"/>
              <a:ea typeface="ＭＳ Ｐゴシック" pitchFamily="34" charset="-128"/>
            </a:endParaRPr>
          </a:p>
        </p:txBody>
      </p:sp>
      <p:sp>
        <p:nvSpPr>
          <p:cNvPr id="67" name="Oval 28"/>
          <p:cNvSpPr>
            <a:spLocks noChangeArrowheads="1"/>
          </p:cNvSpPr>
          <p:nvPr/>
        </p:nvSpPr>
        <p:spPr bwMode="auto">
          <a:xfrm flipH="1">
            <a:off x="5657843" y="5213099"/>
            <a:ext cx="475103" cy="306203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000000"/>
              </a:solidFill>
              <a:latin typeface="Arial"/>
              <a:ea typeface="ＭＳ Ｐゴシック" pitchFamily="34" charset="-128"/>
            </a:endParaRPr>
          </a:p>
        </p:txBody>
      </p:sp>
      <p:sp>
        <p:nvSpPr>
          <p:cNvPr id="68" name="Text Box 29"/>
          <p:cNvSpPr txBox="1">
            <a:spLocks noChangeArrowheads="1"/>
          </p:cNvSpPr>
          <p:nvPr/>
        </p:nvSpPr>
        <p:spPr bwMode="auto">
          <a:xfrm flipH="1">
            <a:off x="5753370" y="5235601"/>
            <a:ext cx="369764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350" b="0" i="1" dirty="0" smtClean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F</a:t>
            </a:r>
            <a:r>
              <a:rPr lang="en-US" altLang="en-US" sz="1350" i="1" baseline="-25000" dirty="0" smtClean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0</a:t>
            </a:r>
            <a:endParaRPr lang="en-US" altLang="en-US" sz="1350" i="1" baseline="-25000" dirty="0">
              <a:solidFill>
                <a:srgbClr val="000000"/>
              </a:solidFill>
              <a:latin typeface="Arial"/>
              <a:ea typeface="ＭＳ Ｐゴシック" pitchFamily="34" charset="-128"/>
            </a:endParaRPr>
          </a:p>
        </p:txBody>
      </p:sp>
      <p:sp>
        <p:nvSpPr>
          <p:cNvPr id="69" name="Text Box 29"/>
          <p:cNvSpPr txBox="1">
            <a:spLocks noChangeArrowheads="1"/>
          </p:cNvSpPr>
          <p:nvPr/>
        </p:nvSpPr>
        <p:spPr bwMode="auto">
          <a:xfrm flipH="1">
            <a:off x="6509737" y="5021944"/>
            <a:ext cx="369764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350" i="1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F</a:t>
            </a:r>
            <a:r>
              <a:rPr lang="en-US" altLang="en-US" sz="1350" i="1" baseline="-25000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1</a:t>
            </a:r>
          </a:p>
        </p:txBody>
      </p:sp>
      <p:sp>
        <p:nvSpPr>
          <p:cNvPr id="70" name="Text Box 29"/>
          <p:cNvSpPr txBox="1">
            <a:spLocks noChangeArrowheads="1"/>
          </p:cNvSpPr>
          <p:nvPr/>
        </p:nvSpPr>
        <p:spPr bwMode="auto">
          <a:xfrm flipH="1">
            <a:off x="7876855" y="4863100"/>
            <a:ext cx="471994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350" i="1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F</a:t>
            </a:r>
            <a:r>
              <a:rPr lang="he-IL" altLang="en-US" sz="1350" i="1" baseline="-25000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3</a:t>
            </a:r>
            <a:endParaRPr lang="en-US" altLang="en-US" sz="1350" i="1" baseline="-25000" dirty="0">
              <a:solidFill>
                <a:srgbClr val="000000"/>
              </a:solidFill>
              <a:latin typeface="Arial"/>
              <a:ea typeface="ＭＳ Ｐゴシック" pitchFamily="34" charset="-128"/>
            </a:endParaRPr>
          </a:p>
        </p:txBody>
      </p:sp>
      <p:sp>
        <p:nvSpPr>
          <p:cNvPr id="71" name="Text Box 29"/>
          <p:cNvSpPr txBox="1">
            <a:spLocks noChangeArrowheads="1"/>
          </p:cNvSpPr>
          <p:nvPr/>
        </p:nvSpPr>
        <p:spPr bwMode="auto">
          <a:xfrm flipH="1">
            <a:off x="7419611" y="4983317"/>
            <a:ext cx="471994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350" i="1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F</a:t>
            </a:r>
            <a:r>
              <a:rPr lang="en-US" altLang="en-US" sz="1350" i="1" baseline="-25000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2" name="Ink 71"/>
              <p14:cNvContentPartPr/>
              <p14:nvPr/>
            </p14:nvContentPartPr>
            <p14:xfrm>
              <a:off x="7519214" y="4707053"/>
              <a:ext cx="810" cy="270"/>
            </p14:xfrm>
          </p:contentPart>
        </mc:Choice>
        <mc:Fallback xmlns="">
          <p:pic>
            <p:nvPicPr>
              <p:cNvPr id="72" name="Ink 7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09899" y="4700843"/>
                <a:ext cx="19440" cy="12690"/>
              </a:xfrm>
              <a:prstGeom prst="rect">
                <a:avLst/>
              </a:prstGeom>
            </p:spPr>
          </p:pic>
        </mc:Fallback>
      </mc:AlternateContent>
      <p:sp>
        <p:nvSpPr>
          <p:cNvPr id="73" name="Oval 72"/>
          <p:cNvSpPr/>
          <p:nvPr/>
        </p:nvSpPr>
        <p:spPr>
          <a:xfrm>
            <a:off x="8692565" y="5457595"/>
            <a:ext cx="112184" cy="11001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4" name="Oval 73"/>
          <p:cNvSpPr/>
          <p:nvPr/>
        </p:nvSpPr>
        <p:spPr>
          <a:xfrm>
            <a:off x="7975889" y="5512602"/>
            <a:ext cx="112184" cy="11001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5" name="Oval 74"/>
          <p:cNvSpPr/>
          <p:nvPr/>
        </p:nvSpPr>
        <p:spPr>
          <a:xfrm>
            <a:off x="7172344" y="5311194"/>
            <a:ext cx="112184" cy="11001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6" name="Oval 75"/>
          <p:cNvSpPr/>
          <p:nvPr/>
        </p:nvSpPr>
        <p:spPr>
          <a:xfrm>
            <a:off x="6388658" y="5089300"/>
            <a:ext cx="112184" cy="11001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77" name="Curved Connector 76"/>
          <p:cNvCxnSpPr/>
          <p:nvPr/>
        </p:nvCxnSpPr>
        <p:spPr>
          <a:xfrm rot="16200000" flipH="1">
            <a:off x="6504577" y="5139483"/>
            <a:ext cx="564954" cy="684610"/>
          </a:xfrm>
          <a:prstGeom prst="curvedConnector2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urved Connector 77"/>
          <p:cNvCxnSpPr/>
          <p:nvPr/>
        </p:nvCxnSpPr>
        <p:spPr>
          <a:xfrm>
            <a:off x="7284530" y="5366200"/>
            <a:ext cx="691361" cy="201407"/>
          </a:xfrm>
          <a:prstGeom prst="curvedConnector3">
            <a:avLst>
              <a:gd name="adj1" fmla="val 50000"/>
            </a:avLst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urved Connector 78"/>
          <p:cNvCxnSpPr>
            <a:endCxn id="67" idx="0"/>
          </p:cNvCxnSpPr>
          <p:nvPr/>
        </p:nvCxnSpPr>
        <p:spPr>
          <a:xfrm rot="5400000" flipH="1" flipV="1">
            <a:off x="8362815" y="5126760"/>
            <a:ext cx="55007" cy="716676"/>
          </a:xfrm>
          <a:prstGeom prst="curvedConnector3">
            <a:avLst>
              <a:gd name="adj1" fmla="val 411690"/>
            </a:avLst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/>
          <p:cNvSpPr/>
          <p:nvPr/>
        </p:nvSpPr>
        <p:spPr>
          <a:xfrm>
            <a:off x="7129359" y="5709259"/>
            <a:ext cx="112184" cy="11001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81" name="Curved Connector 80"/>
          <p:cNvCxnSpPr/>
          <p:nvPr/>
        </p:nvCxnSpPr>
        <p:spPr>
          <a:xfrm rot="5400000" flipH="1" flipV="1">
            <a:off x="7510387" y="5297674"/>
            <a:ext cx="196658" cy="846530"/>
          </a:xfrm>
          <a:prstGeom prst="curvedConnector3">
            <a:avLst>
              <a:gd name="adj1" fmla="val -87182"/>
            </a:avLst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2266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  <p:bldP spid="22" grpId="0" animBg="1"/>
      <p:bldP spid="31" grpId="0" animBg="1"/>
      <p:bldP spid="32" grpId="0" animBg="1"/>
      <p:bldP spid="36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34" grpId="0" animBg="1"/>
      <p:bldP spid="34" grpId="1" animBg="1"/>
      <p:bldP spid="35" grpId="0" animBg="1"/>
      <p:bldP spid="35" grpId="1" animBg="1"/>
      <p:bldP spid="39" grpId="0" animBg="1"/>
      <p:bldP spid="39" grpId="1" animBg="1"/>
      <p:bldP spid="74" grpId="1" animBg="1"/>
      <p:bldP spid="74" grpId="2" animBg="1"/>
      <p:bldP spid="75" grpId="1" animBg="1"/>
      <p:bldP spid="75" grpId="2" animBg="1"/>
      <p:bldP spid="76" grpId="1" animBg="1"/>
      <p:bldP spid="76" grpId="2" animBg="1"/>
      <p:bldP spid="8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3505200" y="2514600"/>
            <a:ext cx="1447800" cy="3276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Inductive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Spacer/IC3/PDR in Pictures: Push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533400" y="1905000"/>
            <a:ext cx="7315200" cy="457200"/>
            <a:chOff x="838200" y="2438400"/>
            <a:chExt cx="7315200" cy="457200"/>
          </a:xfrm>
        </p:grpSpPr>
        <p:cxnSp>
          <p:nvCxnSpPr>
            <p:cNvPr id="6" name="Straight Connector 5"/>
            <p:cNvCxnSpPr/>
            <p:nvPr/>
          </p:nvCxnSpPr>
          <p:spPr bwMode="auto">
            <a:xfrm flipV="1">
              <a:off x="83820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auto">
            <a:xfrm flipV="1">
              <a:off x="230124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auto">
            <a:xfrm flipV="1">
              <a:off x="376428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auto">
            <a:xfrm flipV="1">
              <a:off x="522732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auto">
            <a:xfrm flipV="1">
              <a:off x="669036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auto">
            <a:xfrm flipV="1">
              <a:off x="815340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 bwMode="auto">
            <a:xfrm>
              <a:off x="838200" y="2895600"/>
              <a:ext cx="73152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 bwMode="auto">
          <a:xfrm>
            <a:off x="6096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1336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74676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7912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21" name="Straight Arrow Connector 20"/>
          <p:cNvCxnSpPr>
            <a:stCxn id="18" idx="2"/>
            <a:endCxn id="19" idx="6"/>
          </p:cNvCxnSpPr>
          <p:nvPr/>
        </p:nvCxnSpPr>
        <p:spPr bwMode="auto">
          <a:xfrm flipH="1">
            <a:off x="6019800" y="1714500"/>
            <a:ext cx="14478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44958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23" name="Straight Arrow Connector 22"/>
          <p:cNvCxnSpPr>
            <a:stCxn id="19" idx="2"/>
            <a:endCxn id="22" idx="6"/>
          </p:cNvCxnSpPr>
          <p:nvPr/>
        </p:nvCxnSpPr>
        <p:spPr bwMode="auto">
          <a:xfrm flipH="1">
            <a:off x="4724400" y="1714500"/>
            <a:ext cx="10668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>
            <a:stCxn id="22" idx="2"/>
          </p:cNvCxnSpPr>
          <p:nvPr/>
        </p:nvCxnSpPr>
        <p:spPr bwMode="auto">
          <a:xfrm flipH="1">
            <a:off x="3352800" y="1714500"/>
            <a:ext cx="11430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>
                <a:alpha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30"/>
          <p:cNvSpPr/>
          <p:nvPr/>
        </p:nvSpPr>
        <p:spPr bwMode="auto">
          <a:xfrm>
            <a:off x="35814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4495800" y="11430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33" name="Straight Arrow Connector 32"/>
          <p:cNvCxnSpPr>
            <a:stCxn id="19" idx="1"/>
            <a:endCxn id="32" idx="6"/>
          </p:cNvCxnSpPr>
          <p:nvPr/>
        </p:nvCxnSpPr>
        <p:spPr bwMode="auto">
          <a:xfrm flipH="1" flipV="1">
            <a:off x="4724400" y="1257300"/>
            <a:ext cx="1100278" cy="376378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Oval 35"/>
          <p:cNvSpPr/>
          <p:nvPr/>
        </p:nvSpPr>
        <p:spPr bwMode="auto">
          <a:xfrm>
            <a:off x="3048000" y="11430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37" name="Straight Arrow Connector 36"/>
          <p:cNvCxnSpPr>
            <a:stCxn id="32" idx="2"/>
            <a:endCxn id="36" idx="6"/>
          </p:cNvCxnSpPr>
          <p:nvPr/>
        </p:nvCxnSpPr>
        <p:spPr bwMode="auto">
          <a:xfrm flipH="1">
            <a:off x="3276600" y="1257300"/>
            <a:ext cx="12192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>
            <a:stCxn id="36" idx="2"/>
          </p:cNvCxnSpPr>
          <p:nvPr/>
        </p:nvCxnSpPr>
        <p:spPr bwMode="auto">
          <a:xfrm flipH="1">
            <a:off x="1905000" y="1257300"/>
            <a:ext cx="11430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>
                <a:alpha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Rectangle 43"/>
          <p:cNvSpPr/>
          <p:nvPr/>
        </p:nvSpPr>
        <p:spPr bwMode="auto">
          <a:xfrm>
            <a:off x="609600" y="3200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2133600" y="3200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21336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35814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6096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133600" y="4343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3581400" y="4343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609600" y="4343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5105400" y="4343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2133600" y="4953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3581400" y="4953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609600" y="4953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5105400" y="4953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6781800" y="4953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3581400" y="3200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89434" y="228600"/>
            <a:ext cx="813043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Push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 bwMode="auto">
          <a:xfrm>
            <a:off x="609600" y="55626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029200" y="2743200"/>
            <a:ext cx="3962400" cy="132343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Algorithm Invariants</a:t>
            </a:r>
          </a:p>
          <a:p>
            <a:pPr algn="l"/>
            <a:r>
              <a:rPr lang="en-US" b="0" dirty="0" smtClean="0">
                <a:latin typeface="Arial"/>
              </a:rPr>
              <a:t>      </a:t>
            </a:r>
            <a:r>
              <a:rPr lang="en-US" b="0" dirty="0" err="1" smtClean="0">
                <a:latin typeface="Arial"/>
              </a:rPr>
              <a:t>R</a:t>
            </a:r>
            <a:r>
              <a:rPr lang="en-US" baseline="-25000" dirty="0" err="1" smtClean="0">
                <a:latin typeface="Arial"/>
              </a:rPr>
              <a:t>i</a:t>
            </a:r>
            <a:r>
              <a:rPr lang="en-US" dirty="0" smtClean="0"/>
              <a:t> </a:t>
            </a:r>
            <a:r>
              <a:rPr lang="en-US" dirty="0" smtClean="0">
                <a:latin typeface="Symbol"/>
                <a:sym typeface="Symbol"/>
              </a:rPr>
              <a:t>→</a:t>
            </a:r>
            <a:r>
              <a:rPr lang="en-US" dirty="0" smtClean="0"/>
              <a:t> </a:t>
            </a:r>
            <a:r>
              <a:rPr lang="en-US" dirty="0" smtClean="0">
                <a:latin typeface="cmsy10"/>
                <a:ea typeface="cmsy10"/>
                <a:cs typeface="cmsy10"/>
              </a:rPr>
              <a:t>:</a:t>
            </a:r>
            <a:r>
              <a:rPr lang="en-US" dirty="0" smtClean="0"/>
              <a:t> </a:t>
            </a:r>
            <a:r>
              <a:rPr lang="en-US" b="0" dirty="0" smtClean="0"/>
              <a:t>Bad</a:t>
            </a:r>
            <a:r>
              <a:rPr lang="en-US" dirty="0" smtClean="0"/>
              <a:t>     </a:t>
            </a:r>
            <a:r>
              <a:rPr lang="en-US" b="0" dirty="0" err="1" smtClean="0"/>
              <a:t>Init</a:t>
            </a:r>
            <a:r>
              <a:rPr lang="en-US" dirty="0" smtClean="0"/>
              <a:t> </a:t>
            </a:r>
            <a:r>
              <a:rPr lang="en-US" dirty="0">
                <a:latin typeface="Symbol"/>
                <a:sym typeface="Symbol"/>
              </a:rPr>
              <a:t>→</a:t>
            </a:r>
            <a:r>
              <a:rPr lang="en-US" dirty="0" smtClean="0"/>
              <a:t> </a:t>
            </a:r>
            <a:r>
              <a:rPr lang="en-US" b="0" dirty="0" err="1" smtClean="0">
                <a:latin typeface="Arial"/>
              </a:rPr>
              <a:t>R</a:t>
            </a:r>
            <a:r>
              <a:rPr lang="en-US" baseline="-25000" dirty="0" err="1" smtClean="0">
                <a:latin typeface="Arial"/>
              </a:rPr>
              <a:t>i</a:t>
            </a:r>
            <a:endParaRPr lang="en-US" baseline="-25000" dirty="0" smtClean="0">
              <a:latin typeface="Arial"/>
            </a:endParaRPr>
          </a:p>
          <a:p>
            <a:pPr algn="l"/>
            <a:r>
              <a:rPr lang="en-US" b="0" dirty="0" smtClean="0">
                <a:latin typeface="Arial"/>
              </a:rPr>
              <a:t>      </a:t>
            </a:r>
            <a:r>
              <a:rPr lang="en-US" b="0" dirty="0" err="1" smtClean="0">
                <a:latin typeface="Arial"/>
              </a:rPr>
              <a:t>R</a:t>
            </a:r>
            <a:r>
              <a:rPr lang="en-US" baseline="-25000" dirty="0" err="1" smtClean="0">
                <a:latin typeface="Arial"/>
              </a:rPr>
              <a:t>i</a:t>
            </a:r>
            <a:r>
              <a:rPr lang="en-US" dirty="0" smtClean="0"/>
              <a:t> </a:t>
            </a:r>
            <a:r>
              <a:rPr lang="en-US" dirty="0">
                <a:latin typeface="Symbol"/>
                <a:sym typeface="Symbol"/>
              </a:rPr>
              <a:t>→</a:t>
            </a:r>
            <a:r>
              <a:rPr lang="en-US" dirty="0" smtClean="0"/>
              <a:t> </a:t>
            </a:r>
            <a:r>
              <a:rPr lang="en-US" b="0" dirty="0" smtClean="0">
                <a:latin typeface="Arial"/>
              </a:rPr>
              <a:t>R</a:t>
            </a:r>
            <a:r>
              <a:rPr lang="en-US" baseline="-25000" dirty="0" smtClean="0">
                <a:latin typeface="Arial"/>
              </a:rPr>
              <a:t>i</a:t>
            </a:r>
            <a:r>
              <a:rPr lang="en-US" baseline="-25000" dirty="0" smtClean="0"/>
              <a:t>+1</a:t>
            </a:r>
            <a:r>
              <a:rPr lang="en-US" dirty="0" smtClean="0"/>
              <a:t>         </a:t>
            </a:r>
            <a:r>
              <a:rPr lang="en-US" b="0" dirty="0" err="1" smtClean="0">
                <a:latin typeface="Arial"/>
              </a:rPr>
              <a:t>R</a:t>
            </a:r>
            <a:r>
              <a:rPr lang="en-US" baseline="-25000" dirty="0" err="1" smtClean="0">
                <a:latin typeface="Arial"/>
              </a:rPr>
              <a:t>i</a:t>
            </a:r>
            <a:r>
              <a:rPr lang="en-US" dirty="0" smtClean="0"/>
              <a:t> 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dirty="0" smtClean="0"/>
              <a:t> </a:t>
            </a:r>
            <a:r>
              <a:rPr lang="en-US" dirty="0" smtClean="0">
                <a:latin typeface="cmmi10"/>
                <a:ea typeface="cmmi10"/>
                <a:cs typeface="cmmi10"/>
              </a:rPr>
              <a:t>½</a:t>
            </a:r>
            <a:r>
              <a:rPr lang="en-US" dirty="0" smtClean="0"/>
              <a:t> </a:t>
            </a:r>
            <a:r>
              <a:rPr lang="en-US" dirty="0">
                <a:latin typeface="Symbol"/>
                <a:sym typeface="Symbol"/>
              </a:rPr>
              <a:t>→</a:t>
            </a:r>
            <a:r>
              <a:rPr lang="en-US" dirty="0" smtClean="0"/>
              <a:t> </a:t>
            </a:r>
            <a:r>
              <a:rPr lang="en-US" b="0" dirty="0" smtClean="0">
                <a:latin typeface="Arial"/>
              </a:rPr>
              <a:t>R</a:t>
            </a:r>
            <a:r>
              <a:rPr lang="en-US" baseline="-25000" dirty="0" smtClean="0">
                <a:latin typeface="Arial"/>
              </a:rPr>
              <a:t>i</a:t>
            </a:r>
            <a:r>
              <a:rPr lang="en-US" baseline="-25000" dirty="0" smtClean="0"/>
              <a:t>+1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8886297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1" grpId="0" animBg="1"/>
      <p:bldP spid="5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Spacer: Solving SMT-constrained CHC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Spacer: a solver for SMT-constrained Horn Clauses</a:t>
            </a:r>
          </a:p>
          <a:p>
            <a:pPr lvl="1"/>
            <a:r>
              <a:rPr lang="en-US" dirty="0" smtClean="0"/>
              <a:t>stand-alone implementation in a fork of Z3</a:t>
            </a:r>
          </a:p>
          <a:p>
            <a:pPr lvl="1"/>
            <a:r>
              <a:rPr lang="en-US" dirty="0" smtClean="0">
                <a:hlinkClick r:id="rId2"/>
              </a:rPr>
              <a:t>http://bitbucket.org/spacer/code</a:t>
            </a:r>
            <a:endParaRPr lang="en-US" dirty="0" smtClean="0"/>
          </a:p>
          <a:p>
            <a:r>
              <a:rPr lang="en-US" dirty="0" smtClean="0"/>
              <a:t>Support for Non-Linear CHC</a:t>
            </a:r>
          </a:p>
          <a:p>
            <a:pPr lvl="1"/>
            <a:r>
              <a:rPr lang="en-US" dirty="0" smtClean="0"/>
              <a:t>model procedure summaries in inter-procedural verification conditions</a:t>
            </a:r>
          </a:p>
          <a:p>
            <a:pPr lvl="1"/>
            <a:r>
              <a:rPr lang="en-US" dirty="0" smtClean="0"/>
              <a:t>model assume-guarantee reasoning</a:t>
            </a:r>
          </a:p>
          <a:p>
            <a:pPr lvl="1"/>
            <a:r>
              <a:rPr lang="en-US" dirty="0" smtClean="0"/>
              <a:t>uses MBP to under-approximate models for finite </a:t>
            </a:r>
            <a:r>
              <a:rPr lang="en-US" dirty="0" err="1" smtClean="0"/>
              <a:t>unfoldings</a:t>
            </a:r>
            <a:r>
              <a:rPr lang="en-US" dirty="0"/>
              <a:t> </a:t>
            </a:r>
            <a:r>
              <a:rPr lang="en-US" dirty="0" smtClean="0"/>
              <a:t>of predicates</a:t>
            </a:r>
          </a:p>
          <a:p>
            <a:pPr lvl="1"/>
            <a:r>
              <a:rPr lang="en-US" dirty="0" smtClean="0"/>
              <a:t>uses MAX-SAT to decide on an unfolding strategy</a:t>
            </a:r>
          </a:p>
          <a:p>
            <a:r>
              <a:rPr lang="en-US" dirty="0" smtClean="0"/>
              <a:t>Supported SMT-Theories</a:t>
            </a:r>
          </a:p>
          <a:p>
            <a:pPr lvl="1"/>
            <a:r>
              <a:rPr lang="en-US" dirty="0" smtClean="0"/>
              <a:t>Best-effort support for arbitrary SMT-theories</a:t>
            </a:r>
          </a:p>
          <a:p>
            <a:pPr lvl="2"/>
            <a:r>
              <a:rPr lang="en-US" dirty="0" smtClean="0"/>
              <a:t>data-structures, bit-vectors, non-linear arithmetic</a:t>
            </a:r>
          </a:p>
          <a:p>
            <a:pPr lvl="1"/>
            <a:r>
              <a:rPr lang="en-US" dirty="0" smtClean="0"/>
              <a:t>Full support for Linear arithmetic (rational and integer)</a:t>
            </a:r>
          </a:p>
          <a:p>
            <a:pPr lvl="1"/>
            <a:r>
              <a:rPr lang="en-US" dirty="0" smtClean="0"/>
              <a:t>Quantifier-free theory of arrays</a:t>
            </a:r>
          </a:p>
          <a:p>
            <a:pPr lvl="2"/>
            <a:r>
              <a:rPr lang="en-US" dirty="0" smtClean="0"/>
              <a:t>only quantifier free models with limited applications of array equality</a:t>
            </a:r>
            <a:endParaRPr lang="en-US" dirty="0"/>
          </a:p>
        </p:txBody>
      </p:sp>
      <p:pic>
        <p:nvPicPr>
          <p:cNvPr id="4" name="Picture 3" descr="zyckeko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1137"/>
            <a:ext cx="1586897" cy="211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928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Logic-based Algorithmic Verification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46234" y="4648200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770332" y="4829890"/>
            <a:ext cx="3679535" cy="1085910"/>
            <a:chOff x="1806865" y="4648200"/>
            <a:chExt cx="3679535" cy="1085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1806865" y="4648200"/>
              <a:ext cx="3679535" cy="108591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36576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rPr>
                <a:t>Spacer</a:t>
              </a:r>
            </a:p>
          </p:txBody>
        </p:sp>
        <p:pic>
          <p:nvPicPr>
            <p:cNvPr id="7" name="Picture 6" descr="zyckeko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0100" y="4724400"/>
              <a:ext cx="700133" cy="93351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71600"/>
            <a:ext cx="1162050" cy="11587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507" y="2818169"/>
            <a:ext cx="1647444" cy="1193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1284" y="2530339"/>
            <a:ext cx="1531694" cy="939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2032907"/>
            <a:ext cx="1447800" cy="13960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91400" y="3058180"/>
            <a:ext cx="829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yuthaya" charset="-34"/>
                <a:ea typeface="Ayuthaya" charset="-34"/>
                <a:cs typeface="Ayuthaya" charset="-34"/>
              </a:rPr>
              <a:t>CPR</a:t>
            </a:r>
            <a:endParaRPr lang="en-US" sz="2800" dirty="0">
              <a:latin typeface="Ayuthaya" charset="-34"/>
              <a:ea typeface="Ayuthaya" charset="-34"/>
              <a:cs typeface="Ayuthaya" charset="-34"/>
            </a:endParaRPr>
          </a:p>
        </p:txBody>
      </p:sp>
      <p:sp>
        <p:nvSpPr>
          <p:cNvPr id="14" name="Down Arrow 13"/>
          <p:cNvSpPr/>
          <p:nvPr/>
        </p:nvSpPr>
        <p:spPr bwMode="auto">
          <a:xfrm rot="2028053">
            <a:off x="5618833" y="3641503"/>
            <a:ext cx="609600" cy="1004242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5" name="Down Arrow 14"/>
          <p:cNvSpPr/>
          <p:nvPr/>
        </p:nvSpPr>
        <p:spPr bwMode="auto">
          <a:xfrm rot="19571947" flipH="1">
            <a:off x="3121297" y="3641504"/>
            <a:ext cx="609600" cy="1004242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Down Arrow 15"/>
          <p:cNvSpPr/>
          <p:nvPr/>
        </p:nvSpPr>
        <p:spPr bwMode="auto">
          <a:xfrm rot="19571947" flipH="1">
            <a:off x="1695505" y="2321561"/>
            <a:ext cx="515810" cy="699171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7" name="Rounded Rectangular Callout 16"/>
          <p:cNvSpPr/>
          <p:nvPr/>
        </p:nvSpPr>
        <p:spPr bwMode="auto">
          <a:xfrm>
            <a:off x="1541507" y="841864"/>
            <a:ext cx="1066800" cy="596123"/>
          </a:xfrm>
          <a:prstGeom prst="wedgeRoundRectCallout">
            <a:avLst>
              <a:gd name="adj1" fmla="val -36290"/>
              <a:gd name="adj2" fmla="val 85131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Simulink</a:t>
            </a:r>
          </a:p>
        </p:txBody>
      </p:sp>
      <p:sp>
        <p:nvSpPr>
          <p:cNvPr id="18" name="Rounded Rectangular Callout 17"/>
          <p:cNvSpPr/>
          <p:nvPr/>
        </p:nvSpPr>
        <p:spPr bwMode="auto">
          <a:xfrm>
            <a:off x="493646" y="2962420"/>
            <a:ext cx="1066800" cy="596123"/>
          </a:xfrm>
          <a:prstGeom prst="wedgeRoundRectCallout">
            <a:avLst>
              <a:gd name="adj1" fmla="val 77527"/>
              <a:gd name="adj2" fmla="val 29810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Lustre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9" name="Rounded Rectangular Callout 18"/>
          <p:cNvSpPr/>
          <p:nvPr/>
        </p:nvSpPr>
        <p:spPr bwMode="auto">
          <a:xfrm>
            <a:off x="3276600" y="1762706"/>
            <a:ext cx="1066800" cy="596123"/>
          </a:xfrm>
          <a:prstGeom prst="wedgeRoundRectCallout">
            <a:avLst>
              <a:gd name="adj1" fmla="val 32562"/>
              <a:gd name="adj2" fmla="val 9770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Java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0" name="Rounded Rectangular Callout 19"/>
          <p:cNvSpPr/>
          <p:nvPr/>
        </p:nvSpPr>
        <p:spPr bwMode="auto">
          <a:xfrm>
            <a:off x="5180260" y="1244430"/>
            <a:ext cx="1066800" cy="596123"/>
          </a:xfrm>
          <a:prstGeom prst="wedgeRoundRectCallout">
            <a:avLst>
              <a:gd name="adj1" fmla="val 32562"/>
              <a:gd name="adj2" fmla="val 9770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C/C++</a:t>
            </a:r>
          </a:p>
        </p:txBody>
      </p:sp>
      <p:sp>
        <p:nvSpPr>
          <p:cNvPr id="21" name="Rounded Rectangular Callout 20"/>
          <p:cNvSpPr/>
          <p:nvPr/>
        </p:nvSpPr>
        <p:spPr bwMode="auto">
          <a:xfrm>
            <a:off x="6982085" y="1437987"/>
            <a:ext cx="1944763" cy="1109106"/>
          </a:xfrm>
          <a:prstGeom prst="wedgeRoundRectCallout">
            <a:avLst>
              <a:gd name="adj1" fmla="val 3272"/>
              <a:gd name="adj2" fmla="val 82836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>
                <a:solidFill>
                  <a:schemeClr val="tx1"/>
                </a:solidFill>
                <a:latin typeface="Arial" charset="0"/>
                <a:ea typeface="ＭＳ Ｐゴシック" pitchFamily="1" charset="-128"/>
              </a:rPr>
              <a:t>c</a:t>
            </a: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oncurrent /distributed systems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2" name="Down Arrow 21"/>
          <p:cNvSpPr/>
          <p:nvPr/>
        </p:nvSpPr>
        <p:spPr bwMode="auto">
          <a:xfrm flipH="1">
            <a:off x="4452758" y="3651829"/>
            <a:ext cx="609600" cy="1004242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10359" y="4109594"/>
            <a:ext cx="61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yuthaya" charset="-34"/>
                <a:ea typeface="Ayuthaya" charset="-34"/>
                <a:cs typeface="Ayuthaya" charset="-34"/>
              </a:rPr>
              <a:t>T2</a:t>
            </a:r>
            <a:endParaRPr lang="en-US" sz="2800" dirty="0">
              <a:latin typeface="Ayuthaya" charset="-34"/>
              <a:ea typeface="Ayuthaya" charset="-34"/>
              <a:cs typeface="Ayuthaya" charset="-34"/>
            </a:endParaRPr>
          </a:p>
        </p:txBody>
      </p:sp>
      <p:sp>
        <p:nvSpPr>
          <p:cNvPr id="24" name="Rounded Rectangular Callout 23"/>
          <p:cNvSpPr/>
          <p:nvPr/>
        </p:nvSpPr>
        <p:spPr bwMode="auto">
          <a:xfrm>
            <a:off x="383910" y="3956876"/>
            <a:ext cx="1286272" cy="636088"/>
          </a:xfrm>
          <a:prstGeom prst="wedgeRoundRectCallout">
            <a:avLst>
              <a:gd name="adj1" fmla="val 72466"/>
              <a:gd name="adj2" fmla="val 14568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0" dirty="0" smtClean="0">
                <a:solidFill>
                  <a:schemeClr val="tx1"/>
                </a:solidFill>
                <a:latin typeface="Arial" charset="0"/>
                <a:ea typeface="ＭＳ Ｐゴシック" pitchFamily="1" charset="-128"/>
              </a:rPr>
              <a:t>Termination for C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5" name="Shape 57"/>
          <p:cNvSpPr/>
          <p:nvPr/>
        </p:nvSpPr>
        <p:spPr>
          <a:xfrm>
            <a:off x="5244256" y="2818169"/>
            <a:ext cx="114780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>
              <a:defRPr sz="1800"/>
            </a:pPr>
            <a:r>
              <a:rPr dirty="0" smtClean="0">
                <a:latin typeface="Gill Sans"/>
                <a:ea typeface="Gill Sans"/>
                <a:cs typeface="Gill Sans"/>
                <a:sym typeface="Gill Sans"/>
              </a:rPr>
              <a:t>SeaHorn</a:t>
            </a:r>
            <a:endParaRPr dirty="0"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158388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for the Next 40 Years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Effective combination of Abstract Interpretation and Model Checking</a:t>
            </a:r>
          </a:p>
          <a:p>
            <a:pPr lvl="1"/>
            <a:r>
              <a:rPr lang="en-US" dirty="0" smtClean="0"/>
              <a:t>scalability while maintaining precision</a:t>
            </a:r>
          </a:p>
          <a:p>
            <a:pPr lvl="1"/>
            <a:r>
              <a:rPr lang="en-US" dirty="0" smtClean="0"/>
              <a:t>beyond simple integration</a:t>
            </a:r>
          </a:p>
          <a:p>
            <a:r>
              <a:rPr lang="en-US" dirty="0" smtClean="0"/>
              <a:t>Algorithmic Human-In-The-Loop Verification</a:t>
            </a:r>
          </a:p>
          <a:p>
            <a:pPr lvl="1"/>
            <a:r>
              <a:rPr lang="en-US" dirty="0" smtClean="0"/>
              <a:t>program verification is undecidable</a:t>
            </a:r>
            <a:endParaRPr lang="en-US" dirty="0"/>
          </a:p>
          <a:p>
            <a:pPr lvl="1"/>
            <a:r>
              <a:rPr lang="en-US" dirty="0" smtClean="0"/>
              <a:t>complex properties always require interaction between human and machine</a:t>
            </a:r>
          </a:p>
          <a:p>
            <a:pPr lvl="1"/>
            <a:r>
              <a:rPr lang="en-US" dirty="0" smtClean="0"/>
              <a:t>e.g., </a:t>
            </a:r>
            <a:r>
              <a:rPr lang="en-US" dirty="0" err="1" smtClean="0"/>
              <a:t>Padon</a:t>
            </a:r>
            <a:r>
              <a:rPr lang="en-US" dirty="0" smtClean="0"/>
              <a:t> et al. Ivy: Safety Verification by Interactive Generalization. PLDI 2016</a:t>
            </a:r>
            <a:endParaRPr lang="en-US" dirty="0"/>
          </a:p>
          <a:p>
            <a:r>
              <a:rPr lang="en-US" dirty="0" smtClean="0"/>
              <a:t>Dealing with False Positives</a:t>
            </a:r>
          </a:p>
          <a:p>
            <a:pPr lvl="1"/>
            <a:r>
              <a:rPr lang="en-US" dirty="0" smtClean="0"/>
              <a:t>well known issue in Abstract Interpretation</a:t>
            </a:r>
          </a:p>
          <a:p>
            <a:pPr lvl="1"/>
            <a:r>
              <a:rPr lang="en-US" dirty="0" smtClean="0"/>
              <a:t>often hidden in Model Checking by forcing the User to provide a complete accurate model of the environment!</a:t>
            </a:r>
          </a:p>
          <a:p>
            <a:pPr lvl="1"/>
            <a:r>
              <a:rPr lang="en-US" dirty="0" smtClean="0"/>
              <a:t>need automatic synthesis of environment with user-guidance</a:t>
            </a:r>
          </a:p>
          <a:p>
            <a:pPr lvl="1"/>
            <a:r>
              <a:rPr lang="en-US" dirty="0" smtClean="0"/>
              <a:t>e.g., </a:t>
            </a:r>
            <a:r>
              <a:rPr lang="en-US" dirty="0" err="1" smtClean="0"/>
              <a:t>Lahiri</a:t>
            </a:r>
            <a:r>
              <a:rPr lang="en-US" dirty="0" smtClean="0"/>
              <a:t> et al. Angelic Verification. CAV 2015.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810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609600"/>
            <a:ext cx="4114800" cy="54650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7712" y="1600200"/>
            <a:ext cx="1665841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l"/>
            <a:r>
              <a:rPr lang="en-US" sz="5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?  </a:t>
            </a:r>
          </a:p>
          <a:p>
            <a:pPr algn="l"/>
            <a:r>
              <a:rPr lang="en-US" sz="54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5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?  </a:t>
            </a:r>
          </a:p>
          <a:p>
            <a:pPr algn="l"/>
            <a:r>
              <a:rPr lang="en-US" sz="5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?</a:t>
            </a:r>
            <a:endParaRPr lang="en-US" sz="54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62800" y="1752600"/>
            <a:ext cx="1665841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l"/>
            <a:r>
              <a:rPr lang="en-US" sz="5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?  </a:t>
            </a:r>
          </a:p>
          <a:p>
            <a:pPr algn="l"/>
            <a:r>
              <a:rPr lang="en-US" sz="54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5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?  </a:t>
            </a:r>
          </a:p>
          <a:p>
            <a:pPr algn="l"/>
            <a:r>
              <a:rPr lang="en-US" sz="5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?</a:t>
            </a:r>
            <a:endParaRPr lang="en-US" sz="54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95335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Programs to Logic</a:t>
            </a:r>
            <a:endParaRPr lang="en-US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86" y="1606957"/>
            <a:ext cx="8690028" cy="44128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0271" y="1047690"/>
            <a:ext cx="1239442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mtClean="0"/>
              <a:t>Program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51704" y="1047690"/>
            <a:ext cx="726481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CFG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72689" y="1047690"/>
            <a:ext cx="742511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CHC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254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IC3/PDR</a:t>
            </a:r>
            <a:endParaRPr lang="en-US" dirty="0"/>
          </a:p>
        </p:txBody>
      </p:sp>
      <p:sp>
        <p:nvSpPr>
          <p:cNvPr id="4" name="Process 3"/>
          <p:cNvSpPr/>
          <p:nvPr/>
        </p:nvSpPr>
        <p:spPr bwMode="auto">
          <a:xfrm>
            <a:off x="3843423" y="762000"/>
            <a:ext cx="1219200" cy="45720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F = [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Init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]</a:t>
            </a:r>
          </a:p>
        </p:txBody>
      </p:sp>
      <p:sp>
        <p:nvSpPr>
          <p:cNvPr id="5" name="Process 4"/>
          <p:cNvSpPr/>
          <p:nvPr/>
        </p:nvSpPr>
        <p:spPr bwMode="auto">
          <a:xfrm>
            <a:off x="3657600" y="1752600"/>
            <a:ext cx="1600200" cy="612648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MkSafe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Process 5"/>
          <p:cNvSpPr/>
          <p:nvPr/>
        </p:nvSpPr>
        <p:spPr bwMode="auto">
          <a:xfrm>
            <a:off x="3657600" y="3352800"/>
            <a:ext cx="1600200" cy="612648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Push</a:t>
            </a:r>
          </a:p>
        </p:txBody>
      </p:sp>
      <p:sp>
        <p:nvSpPr>
          <p:cNvPr id="7" name="Decision 6"/>
          <p:cNvSpPr/>
          <p:nvPr/>
        </p:nvSpPr>
        <p:spPr bwMode="auto">
          <a:xfrm>
            <a:off x="3505200" y="5105400"/>
            <a:ext cx="1905000" cy="841248"/>
          </a:xfrm>
          <a:prstGeom prst="flowChartDecisi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msy10"/>
                <a:ea typeface="cmsy10"/>
                <a:cs typeface="cmsy10"/>
              </a:rPr>
              <a:t>9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 </a:t>
            </a:r>
            <a:r>
              <a:rPr lang="en-US" dirty="0" err="1" smtClean="0"/>
              <a:t>i</a:t>
            </a:r>
            <a:r>
              <a:rPr lang="en-US" dirty="0" smtClean="0"/>
              <a:t>, </a:t>
            </a:r>
            <a:r>
              <a:rPr lang="en-US" b="0" dirty="0" smtClean="0">
                <a:latin typeface="Arial"/>
              </a:rPr>
              <a:t>F</a:t>
            </a:r>
            <a:r>
              <a:rPr lang="en-US" baseline="-25000" dirty="0" smtClean="0">
                <a:latin typeface="Arial"/>
              </a:rPr>
              <a:t>i</a:t>
            </a:r>
            <a:r>
              <a:rPr lang="en-US" dirty="0" smtClean="0"/>
              <a:t> = </a:t>
            </a:r>
            <a:r>
              <a:rPr lang="en-US" b="0" dirty="0" smtClean="0">
                <a:latin typeface="Arial"/>
              </a:rPr>
              <a:t>F</a:t>
            </a:r>
            <a:r>
              <a:rPr lang="en-US" baseline="-25000" dirty="0" smtClean="0">
                <a:latin typeface="Arial"/>
              </a:rPr>
              <a:t>i</a:t>
            </a:r>
            <a:r>
              <a:rPr lang="en-US" baseline="-25000" dirty="0" smtClean="0"/>
              <a:t>+1</a:t>
            </a:r>
            <a:r>
              <a:rPr lang="en-US" dirty="0" smtClean="0"/>
              <a:t> 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37192" y="2667000"/>
            <a:ext cx="20398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G = [</a:t>
            </a:r>
            <a:r>
              <a:rPr lang="en-US" b="0" dirty="0" smtClean="0">
                <a:latin typeface="Arial"/>
              </a:rPr>
              <a:t>G</a:t>
            </a:r>
            <a:r>
              <a:rPr lang="en-US" b="0" baseline="-25000" dirty="0" smtClean="0">
                <a:latin typeface="Arial"/>
              </a:rPr>
              <a:t>0</a:t>
            </a:r>
            <a:r>
              <a:rPr lang="en-US" b="0" dirty="0" smtClean="0"/>
              <a:t>, …, </a:t>
            </a:r>
            <a:r>
              <a:rPr lang="en-US" b="0" dirty="0" smtClean="0">
                <a:latin typeface="Arial"/>
              </a:rPr>
              <a:t>G</a:t>
            </a:r>
            <a:r>
              <a:rPr lang="en-US" b="0" baseline="-25000" dirty="0" smtClean="0">
                <a:latin typeface="Arial"/>
              </a:rPr>
              <a:t>N</a:t>
            </a:r>
            <a:r>
              <a:rPr lang="en-US" b="0" dirty="0" smtClean="0"/>
              <a:t>]</a:t>
            </a:r>
            <a:endParaRPr lang="en-US" b="0" dirty="0"/>
          </a:p>
        </p:txBody>
      </p:sp>
      <p:sp>
        <p:nvSpPr>
          <p:cNvPr id="9" name="TextBox 8"/>
          <p:cNvSpPr txBox="1"/>
          <p:nvPr/>
        </p:nvSpPr>
        <p:spPr>
          <a:xfrm>
            <a:off x="4437192" y="4248090"/>
            <a:ext cx="1911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F</a:t>
            </a:r>
            <a:r>
              <a:rPr lang="en-US" b="0" dirty="0" smtClean="0"/>
              <a:t> = [</a:t>
            </a:r>
            <a:r>
              <a:rPr lang="en-US" b="0" dirty="0" smtClean="0">
                <a:latin typeface="Arial"/>
              </a:rPr>
              <a:t>F</a:t>
            </a:r>
            <a:r>
              <a:rPr lang="en-US" b="0" baseline="-25000" dirty="0" smtClean="0">
                <a:latin typeface="Arial"/>
              </a:rPr>
              <a:t>0</a:t>
            </a:r>
            <a:r>
              <a:rPr lang="en-US" b="0" dirty="0" smtClean="0"/>
              <a:t>, …, </a:t>
            </a:r>
            <a:r>
              <a:rPr lang="en-US" b="0" dirty="0" smtClean="0">
                <a:latin typeface="Arial"/>
              </a:rPr>
              <a:t>F</a:t>
            </a:r>
            <a:r>
              <a:rPr lang="en-US" b="0" baseline="-25000" dirty="0" smtClean="0">
                <a:latin typeface="Arial"/>
              </a:rPr>
              <a:t>N</a:t>
            </a:r>
            <a:r>
              <a:rPr lang="en-US" b="0" dirty="0" smtClean="0"/>
              <a:t>]</a:t>
            </a:r>
            <a:endParaRPr lang="en-US" b="0" dirty="0"/>
          </a:p>
        </p:txBody>
      </p:sp>
      <p:cxnSp>
        <p:nvCxnSpPr>
          <p:cNvPr id="11" name="Straight Arrow Connector 10"/>
          <p:cNvCxnSpPr>
            <a:stCxn id="5" idx="2"/>
            <a:endCxn id="6" idx="0"/>
          </p:cNvCxnSpPr>
          <p:nvPr/>
        </p:nvCxnSpPr>
        <p:spPr bwMode="auto">
          <a:xfrm>
            <a:off x="4457700" y="2365248"/>
            <a:ext cx="0" cy="987552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6" idx="2"/>
            <a:endCxn id="7" idx="0"/>
          </p:cNvCxnSpPr>
          <p:nvPr/>
        </p:nvCxnSpPr>
        <p:spPr bwMode="auto">
          <a:xfrm>
            <a:off x="4457700" y="3965448"/>
            <a:ext cx="0" cy="1139952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4" idx="2"/>
            <a:endCxn id="5" idx="0"/>
          </p:cNvCxnSpPr>
          <p:nvPr/>
        </p:nvCxnSpPr>
        <p:spPr bwMode="auto">
          <a:xfrm>
            <a:off x="4453023" y="1219200"/>
            <a:ext cx="4677" cy="53340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Elbow Connector 21"/>
          <p:cNvCxnSpPr>
            <a:stCxn id="7" idx="1"/>
            <a:endCxn id="5" idx="1"/>
          </p:cNvCxnSpPr>
          <p:nvPr/>
        </p:nvCxnSpPr>
        <p:spPr bwMode="auto">
          <a:xfrm rot="10800000" flipH="1">
            <a:off x="3505200" y="2058924"/>
            <a:ext cx="152400" cy="3467100"/>
          </a:xfrm>
          <a:prstGeom prst="bentConnector3">
            <a:avLst>
              <a:gd name="adj1" fmla="val -427795"/>
            </a:avLst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908083" y="3962400"/>
            <a:ext cx="1911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F</a:t>
            </a:r>
            <a:r>
              <a:rPr lang="en-US" b="0" dirty="0" smtClean="0"/>
              <a:t> = [</a:t>
            </a:r>
            <a:r>
              <a:rPr lang="en-US" b="0" dirty="0" smtClean="0">
                <a:latin typeface="Arial"/>
              </a:rPr>
              <a:t>F</a:t>
            </a:r>
            <a:r>
              <a:rPr lang="en-US" b="0" baseline="-25000" dirty="0" smtClean="0">
                <a:latin typeface="Arial"/>
              </a:rPr>
              <a:t>0</a:t>
            </a:r>
            <a:r>
              <a:rPr lang="en-US" b="0" dirty="0" smtClean="0"/>
              <a:t>, …, </a:t>
            </a:r>
            <a:r>
              <a:rPr lang="en-US" b="0" dirty="0" smtClean="0">
                <a:latin typeface="Arial"/>
              </a:rPr>
              <a:t>F</a:t>
            </a:r>
            <a:r>
              <a:rPr lang="en-US" b="0" baseline="-25000" dirty="0" smtClean="0">
                <a:latin typeface="Arial"/>
              </a:rPr>
              <a:t>N</a:t>
            </a:r>
            <a:r>
              <a:rPr lang="en-US" b="0" dirty="0" smtClean="0"/>
              <a:t>]</a:t>
            </a:r>
            <a:endParaRPr lang="en-US" b="0" dirty="0"/>
          </a:p>
        </p:txBody>
      </p:sp>
      <p:sp>
        <p:nvSpPr>
          <p:cNvPr id="26" name="TextBox 25"/>
          <p:cNvSpPr txBox="1"/>
          <p:nvPr/>
        </p:nvSpPr>
        <p:spPr>
          <a:xfrm>
            <a:off x="6217903" y="1858869"/>
            <a:ext cx="712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CEX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217903" y="5325969"/>
            <a:ext cx="868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SAFE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5" idx="3"/>
            <a:endCxn id="26" idx="1"/>
          </p:cNvCxnSpPr>
          <p:nvPr/>
        </p:nvCxnSpPr>
        <p:spPr bwMode="auto">
          <a:xfrm>
            <a:off x="5257800" y="2058924"/>
            <a:ext cx="960103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>
            <a:stCxn id="7" idx="3"/>
            <a:endCxn id="27" idx="1"/>
          </p:cNvCxnSpPr>
          <p:nvPr/>
        </p:nvCxnSpPr>
        <p:spPr bwMode="auto">
          <a:xfrm>
            <a:off x="5410200" y="5526024"/>
            <a:ext cx="807703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5410200" y="5190960"/>
            <a:ext cx="561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Yes</a:t>
            </a:r>
            <a:endParaRPr lang="en-US" sz="1800" b="0" dirty="0"/>
          </a:p>
        </p:txBody>
      </p:sp>
      <p:sp>
        <p:nvSpPr>
          <p:cNvPr id="35" name="TextBox 34"/>
          <p:cNvSpPr txBox="1"/>
          <p:nvPr/>
        </p:nvSpPr>
        <p:spPr>
          <a:xfrm>
            <a:off x="2927236" y="5181600"/>
            <a:ext cx="47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No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8138494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SeaHorn</a:t>
            </a:r>
            <a:r>
              <a:rPr lang="en-US" dirty="0" smtClean="0"/>
              <a:t> (</a:t>
            </a:r>
            <a:r>
              <a:rPr lang="en-US" dirty="0" smtClean="0">
                <a:hlinkClick r:id="rId2"/>
              </a:rPr>
              <a:t>http://seahorn.github.io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 state-of-the-art Software Model Checker</a:t>
            </a:r>
          </a:p>
          <a:p>
            <a:pPr lvl="1"/>
            <a:r>
              <a:rPr lang="en-US" dirty="0" smtClean="0"/>
              <a:t>LLVM-based front-end</a:t>
            </a:r>
          </a:p>
          <a:p>
            <a:pPr lvl="1"/>
            <a:r>
              <a:rPr lang="en-US" dirty="0" smtClean="0"/>
              <a:t>CHC-based verification engine</a:t>
            </a:r>
          </a:p>
          <a:p>
            <a:pPr lvl="1"/>
            <a:r>
              <a:rPr lang="en-US" dirty="0" smtClean="0"/>
              <a:t>a framework for research in logic-based verification</a:t>
            </a:r>
          </a:p>
          <a:p>
            <a:endParaRPr lang="en-US" dirty="0"/>
          </a:p>
          <a:p>
            <a:r>
              <a:rPr lang="en-US" dirty="0" smtClean="0"/>
              <a:t>The future</a:t>
            </a:r>
          </a:p>
          <a:p>
            <a:pPr lvl="1"/>
            <a:r>
              <a:rPr lang="en-US" dirty="0" smtClean="0"/>
              <a:t>making </a:t>
            </a:r>
            <a:r>
              <a:rPr lang="en-US" dirty="0" err="1" smtClean="0"/>
              <a:t>SeaHorn</a:t>
            </a:r>
            <a:r>
              <a:rPr lang="en-US" dirty="0" smtClean="0"/>
              <a:t> useful to the consumers of verification technology</a:t>
            </a:r>
          </a:p>
          <a:p>
            <a:pPr lvl="2"/>
            <a:r>
              <a:rPr lang="en-US" dirty="0" smtClean="0"/>
              <a:t>counterexamples, build integration, property specification, proofs, </a:t>
            </a:r>
          </a:p>
          <a:p>
            <a:pPr lvl="1"/>
            <a:r>
              <a:rPr lang="en-US" dirty="0" smtClean="0"/>
              <a:t>Concurrent / distributed / embedded systems</a:t>
            </a:r>
          </a:p>
          <a:p>
            <a:pPr lvl="2"/>
            <a:r>
              <a:rPr lang="en-US" dirty="0"/>
              <a:t>c</a:t>
            </a:r>
            <a:r>
              <a:rPr lang="en-US" dirty="0" smtClean="0"/>
              <a:t>yber-physical systems</a:t>
            </a:r>
          </a:p>
          <a:p>
            <a:pPr lvl="2"/>
            <a:r>
              <a:rPr lang="en-US" dirty="0" smtClean="0"/>
              <a:t>very challenging but there are many opportunities</a:t>
            </a:r>
          </a:p>
          <a:p>
            <a:pPr lvl="1"/>
            <a:r>
              <a:rPr lang="en-US" dirty="0" smtClean="0"/>
              <a:t>richer properties</a:t>
            </a:r>
          </a:p>
          <a:p>
            <a:pPr lvl="2"/>
            <a:r>
              <a:rPr lang="en-US" dirty="0"/>
              <a:t>t</a:t>
            </a:r>
            <a:r>
              <a:rPr lang="en-US" dirty="0" smtClean="0"/>
              <a:t>ermination[TACAS’16], liveness, synthesis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1656" y="422275"/>
            <a:ext cx="2326182" cy="224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886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AutoShape 4"/>
          <p:cNvSpPr>
            <a:spLocks noChangeArrowheads="1"/>
          </p:cNvSpPr>
          <p:nvPr/>
        </p:nvSpPr>
        <p:spPr bwMode="auto">
          <a:xfrm>
            <a:off x="3581400" y="1752600"/>
            <a:ext cx="1758950" cy="1108075"/>
          </a:xfrm>
          <a:prstGeom prst="bevel">
            <a:avLst>
              <a:gd name="adj" fmla="val 125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/>
              <a:t>Automated</a:t>
            </a:r>
          </a:p>
          <a:p>
            <a:pPr algn="ctr">
              <a:spcBef>
                <a:spcPct val="50000"/>
              </a:spcBef>
            </a:pPr>
            <a:r>
              <a:rPr lang="en-US" b="1" dirty="0"/>
              <a:t>Analysis</a:t>
            </a:r>
          </a:p>
        </p:txBody>
      </p:sp>
      <p:sp>
        <p:nvSpPr>
          <p:cNvPr id="356362" name="AutoShape 10"/>
          <p:cNvSpPr>
            <a:spLocks noChangeArrowheads="1"/>
          </p:cNvSpPr>
          <p:nvPr/>
        </p:nvSpPr>
        <p:spPr bwMode="auto">
          <a:xfrm>
            <a:off x="609600" y="3429000"/>
            <a:ext cx="3429000" cy="1143000"/>
          </a:xfrm>
          <a:prstGeom prst="wedgeRectCallout">
            <a:avLst>
              <a:gd name="adj1" fmla="val 44583"/>
              <a:gd name="adj2" fmla="val -116389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spcBef>
                <a:spcPct val="50000"/>
              </a:spcBef>
            </a:pPr>
            <a:r>
              <a:rPr lang="en-US" b="0" dirty="0"/>
              <a:t>Software Model Checking with Predicate Abstraction</a:t>
            </a:r>
          </a:p>
          <a:p>
            <a:pPr>
              <a:spcBef>
                <a:spcPct val="50000"/>
              </a:spcBef>
            </a:pPr>
            <a:r>
              <a:rPr lang="en-US" b="0" dirty="0"/>
              <a:t>e.g., Microsoft’s SDV</a:t>
            </a:r>
          </a:p>
        </p:txBody>
      </p:sp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Automated Software Analysis</a:t>
            </a:r>
          </a:p>
        </p:txBody>
      </p:sp>
      <p:sp>
        <p:nvSpPr>
          <p:cNvPr id="18434" name="AutoShape 3"/>
          <p:cNvSpPr>
            <a:spLocks noChangeArrowheads="1"/>
          </p:cNvSpPr>
          <p:nvPr/>
        </p:nvSpPr>
        <p:spPr bwMode="auto">
          <a:xfrm>
            <a:off x="457200" y="2027238"/>
            <a:ext cx="1868488" cy="558800"/>
          </a:xfrm>
          <a:prstGeom prst="foldedCorner">
            <a:avLst>
              <a:gd name="adj" fmla="val 26509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/>
              <a:t>Program</a:t>
            </a:r>
          </a:p>
        </p:txBody>
      </p:sp>
      <p:sp>
        <p:nvSpPr>
          <p:cNvPr id="18436" name="AutoShape 5"/>
          <p:cNvSpPr>
            <a:spLocks noChangeArrowheads="1"/>
          </p:cNvSpPr>
          <p:nvPr/>
        </p:nvSpPr>
        <p:spPr bwMode="auto">
          <a:xfrm>
            <a:off x="2590800" y="2133600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bg2"/>
          </a:solidFill>
          <a:ln w="63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18437" name="AutoShape 6"/>
          <p:cNvSpPr>
            <a:spLocks noChangeArrowheads="1"/>
          </p:cNvSpPr>
          <p:nvPr/>
        </p:nvSpPr>
        <p:spPr bwMode="auto">
          <a:xfrm rot="1678769">
            <a:off x="5486400" y="2438400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bg2"/>
          </a:solidFill>
          <a:ln w="63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18438" name="AutoShape 7"/>
          <p:cNvSpPr>
            <a:spLocks noChangeArrowheads="1"/>
          </p:cNvSpPr>
          <p:nvPr/>
        </p:nvSpPr>
        <p:spPr bwMode="auto">
          <a:xfrm rot="19921231" flipV="1">
            <a:off x="5486400" y="1981200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bg2"/>
          </a:solidFill>
          <a:ln w="63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18439" name="Text Box 8"/>
          <p:cNvSpPr txBox="1">
            <a:spLocks noChangeArrowheads="1"/>
          </p:cNvSpPr>
          <p:nvPr/>
        </p:nvSpPr>
        <p:spPr bwMode="auto">
          <a:xfrm>
            <a:off x="6248400" y="1676400"/>
            <a:ext cx="1016000" cy="396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Correct</a:t>
            </a:r>
          </a:p>
        </p:txBody>
      </p:sp>
      <p:sp>
        <p:nvSpPr>
          <p:cNvPr id="18440" name="Text Box 9"/>
          <p:cNvSpPr txBox="1">
            <a:spLocks noChangeArrowheads="1"/>
          </p:cNvSpPr>
          <p:nvPr/>
        </p:nvSpPr>
        <p:spPr bwMode="auto">
          <a:xfrm>
            <a:off x="6248400" y="2514600"/>
            <a:ext cx="1169988" cy="396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Incorrect</a:t>
            </a:r>
          </a:p>
        </p:txBody>
      </p:sp>
      <p:sp>
        <p:nvSpPr>
          <p:cNvPr id="356363" name="AutoShape 11"/>
          <p:cNvSpPr>
            <a:spLocks noChangeArrowheads="1"/>
          </p:cNvSpPr>
          <p:nvPr/>
        </p:nvSpPr>
        <p:spPr bwMode="auto">
          <a:xfrm>
            <a:off x="5029200" y="3429000"/>
            <a:ext cx="3429000" cy="1143000"/>
          </a:xfrm>
          <a:prstGeom prst="wedgeRectCallout">
            <a:avLst>
              <a:gd name="adj1" fmla="val -50694"/>
              <a:gd name="adj2" fmla="val -119861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spcBef>
                <a:spcPct val="50000"/>
              </a:spcBef>
            </a:pPr>
            <a:r>
              <a:rPr lang="en-US" b="0" dirty="0"/>
              <a:t>Abstract Interpretation with Numeric Abstraction</a:t>
            </a:r>
          </a:p>
          <a:p>
            <a:pPr>
              <a:spcBef>
                <a:spcPct val="50000"/>
              </a:spcBef>
            </a:pPr>
            <a:r>
              <a:rPr lang="en-US" b="0" dirty="0"/>
              <a:t>e.g., </a:t>
            </a:r>
            <a:r>
              <a:rPr lang="en-US" b="0" dirty="0" err="1" smtClean="0"/>
              <a:t>Astrée</a:t>
            </a:r>
            <a:r>
              <a:rPr lang="en-US" b="0" dirty="0" smtClean="0"/>
              <a:t>, </a:t>
            </a:r>
            <a:r>
              <a:rPr lang="en-US" b="0" dirty="0" err="1"/>
              <a:t>Polyspace</a:t>
            </a:r>
            <a:endParaRPr lang="en-US" b="0" dirty="0"/>
          </a:p>
        </p:txBody>
      </p:sp>
      <p:pic>
        <p:nvPicPr>
          <p:cNvPr id="20482" name="Picture 2" descr="http://www.cmu.edu/homepage/images/2008/edClarke_236x2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797552"/>
            <a:ext cx="1066799" cy="1066800"/>
          </a:xfrm>
          <a:prstGeom prst="rect">
            <a:avLst/>
          </a:prstGeom>
          <a:noFill/>
        </p:spPr>
      </p:pic>
      <p:pic>
        <p:nvPicPr>
          <p:cNvPr id="20488" name="Picture 8" descr="http://www.cs.utexas.edu/sites/default/files/news/images/Emerson-Allen-2008-We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4797552"/>
            <a:ext cx="767715" cy="1069848"/>
          </a:xfrm>
          <a:prstGeom prst="rect">
            <a:avLst/>
          </a:prstGeom>
          <a:noFill/>
        </p:spPr>
      </p:pic>
      <p:pic>
        <p:nvPicPr>
          <p:cNvPr id="17" name="Picture 10" descr="http://science.ambafrance-sg.org/local/cache-vignettes/L170xH257/Sans_titre_-_1_-_copie-2-91e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4797552"/>
            <a:ext cx="707681" cy="1069848"/>
          </a:xfrm>
          <a:prstGeom prst="rect">
            <a:avLst/>
          </a:prstGeom>
          <a:noFill/>
        </p:spPr>
      </p:pic>
      <p:pic>
        <p:nvPicPr>
          <p:cNvPr id="18" name="Picture 17" descr="rr-large1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67600" y="4721352"/>
            <a:ext cx="745418" cy="1069848"/>
          </a:xfrm>
          <a:prstGeom prst="rect">
            <a:avLst/>
          </a:prstGeom>
        </p:spPr>
      </p:pic>
      <p:pic>
        <p:nvPicPr>
          <p:cNvPr id="20484" name="Picture 4" descr="http://software.imdea.org/images/patrick.couso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53400" y="4721352"/>
            <a:ext cx="713231" cy="1069848"/>
          </a:xfrm>
          <a:prstGeom prst="rect">
            <a:avLst/>
          </a:prstGeom>
          <a:noFill/>
        </p:spPr>
      </p:pic>
      <p:pic>
        <p:nvPicPr>
          <p:cNvPr id="19" name="droppedImage.tif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327055" y="1304099"/>
            <a:ext cx="679532" cy="508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981" y="2133600"/>
            <a:ext cx="773126" cy="92224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9756198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362" grpId="0" animBg="1"/>
      <p:bldP spid="35636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b="0" dirty="0" smtClean="0"/>
              <a:t>Verification by Successive Under-Approximation</a:t>
            </a:r>
            <a:endParaRPr lang="en-US" b="0" dirty="0"/>
          </a:p>
        </p:txBody>
      </p:sp>
      <p:grpSp>
        <p:nvGrpSpPr>
          <p:cNvPr id="13" name="Group 12"/>
          <p:cNvGrpSpPr/>
          <p:nvPr/>
        </p:nvGrpSpPr>
        <p:grpSpPr>
          <a:xfrm>
            <a:off x="375920" y="1295400"/>
            <a:ext cx="1976120" cy="4346448"/>
            <a:chOff x="375920" y="1219200"/>
            <a:chExt cx="1976120" cy="4346448"/>
          </a:xfrm>
        </p:grpSpPr>
        <p:pic>
          <p:nvPicPr>
            <p:cNvPr id="3" name="Picture 2" descr="Screen Shot 2014-03-26 at 7.24.55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0" t="4425" r="46967" b="29997"/>
            <a:stretch/>
          </p:blipFill>
          <p:spPr>
            <a:xfrm>
              <a:off x="914400" y="1219200"/>
              <a:ext cx="838200" cy="84920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pic>
        <p:graphicFrame>
          <p:nvGraphicFramePr>
            <p:cNvPr id="7" name="Diagram 6"/>
            <p:cNvGraphicFramePr/>
            <p:nvPr>
              <p:extLst/>
            </p:nvPr>
          </p:nvGraphicFramePr>
          <p:xfrm>
            <a:off x="375920" y="2902656"/>
            <a:ext cx="1976120" cy="151892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8" name="Decision 7"/>
            <p:cNvSpPr/>
            <p:nvPr/>
          </p:nvSpPr>
          <p:spPr bwMode="auto">
            <a:xfrm>
              <a:off x="609600" y="4648200"/>
              <a:ext cx="1600200" cy="917448"/>
            </a:xfrm>
            <a:prstGeom prst="flowChartDecisio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0" dirty="0" smtClean="0"/>
                <a:t>Inductive?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9" name="Down Arrow 8"/>
            <p:cNvSpPr/>
            <p:nvPr/>
          </p:nvSpPr>
          <p:spPr bwMode="auto">
            <a:xfrm>
              <a:off x="1143000" y="2295031"/>
              <a:ext cx="457200" cy="381000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971800" y="1295400"/>
            <a:ext cx="1976120" cy="4346448"/>
            <a:chOff x="375920" y="1219200"/>
            <a:chExt cx="1976120" cy="4346448"/>
          </a:xfrm>
        </p:grpSpPr>
        <p:pic>
          <p:nvPicPr>
            <p:cNvPr id="15" name="Picture 14" descr="Screen Shot 2014-03-26 at 7.24.55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0" t="4425" r="46967" b="29997"/>
            <a:stretch/>
          </p:blipFill>
          <p:spPr>
            <a:xfrm>
              <a:off x="914400" y="1219200"/>
              <a:ext cx="838200" cy="84920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pic>
        <p:graphicFrame>
          <p:nvGraphicFramePr>
            <p:cNvPr id="16" name="Diagram 15"/>
            <p:cNvGraphicFramePr/>
            <p:nvPr>
              <p:extLst/>
            </p:nvPr>
          </p:nvGraphicFramePr>
          <p:xfrm>
            <a:off x="375920" y="2902656"/>
            <a:ext cx="1976120" cy="151892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sp>
          <p:nvSpPr>
            <p:cNvPr id="17" name="Decision 16"/>
            <p:cNvSpPr/>
            <p:nvPr/>
          </p:nvSpPr>
          <p:spPr bwMode="auto">
            <a:xfrm>
              <a:off x="609600" y="4648200"/>
              <a:ext cx="1600200" cy="917448"/>
            </a:xfrm>
            <a:prstGeom prst="flowChartDecisio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0" dirty="0" smtClean="0"/>
                <a:t>Inductive?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8" name="Down Arrow 17"/>
            <p:cNvSpPr/>
            <p:nvPr/>
          </p:nvSpPr>
          <p:spPr bwMode="auto">
            <a:xfrm>
              <a:off x="1143000" y="2295031"/>
              <a:ext cx="457200" cy="381000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562600" y="1295400"/>
            <a:ext cx="1976120" cy="4346448"/>
            <a:chOff x="375920" y="1219200"/>
            <a:chExt cx="1976120" cy="4346448"/>
          </a:xfrm>
        </p:grpSpPr>
        <p:pic>
          <p:nvPicPr>
            <p:cNvPr id="20" name="Picture 19" descr="Screen Shot 2014-03-26 at 7.24.55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0" t="4425" r="46967" b="29997"/>
            <a:stretch/>
          </p:blipFill>
          <p:spPr>
            <a:xfrm>
              <a:off x="914400" y="1219200"/>
              <a:ext cx="838200" cy="84920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pic>
        <p:graphicFrame>
          <p:nvGraphicFramePr>
            <p:cNvPr id="21" name="Diagram 20"/>
            <p:cNvGraphicFramePr/>
            <p:nvPr>
              <p:extLst/>
            </p:nvPr>
          </p:nvGraphicFramePr>
          <p:xfrm>
            <a:off x="375920" y="2902656"/>
            <a:ext cx="1976120" cy="151892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3" r:lo="rId14" r:qs="rId15" r:cs="rId16"/>
            </a:graphicData>
          </a:graphic>
        </p:graphicFrame>
        <p:sp>
          <p:nvSpPr>
            <p:cNvPr id="22" name="Decision 21"/>
            <p:cNvSpPr/>
            <p:nvPr/>
          </p:nvSpPr>
          <p:spPr bwMode="auto">
            <a:xfrm>
              <a:off x="609600" y="4648200"/>
              <a:ext cx="1600200" cy="917448"/>
            </a:xfrm>
            <a:prstGeom prst="flowChartDecisio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0" dirty="0" smtClean="0"/>
                <a:t>Inductive?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3" name="Down Arrow 22"/>
            <p:cNvSpPr/>
            <p:nvPr/>
          </p:nvSpPr>
          <p:spPr bwMode="auto">
            <a:xfrm>
              <a:off x="1143000" y="2295031"/>
              <a:ext cx="457200" cy="381000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  <p:cxnSp>
        <p:nvCxnSpPr>
          <p:cNvPr id="27" name="Elbow Connector 26"/>
          <p:cNvCxnSpPr>
            <a:stCxn id="8" idx="3"/>
            <a:endCxn id="15" idx="1"/>
          </p:cNvCxnSpPr>
          <p:nvPr/>
        </p:nvCxnSpPr>
        <p:spPr bwMode="auto">
          <a:xfrm flipV="1">
            <a:off x="2209800" y="1720003"/>
            <a:ext cx="1300480" cy="3463121"/>
          </a:xfrm>
          <a:prstGeom prst="bentConnector3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Elbow Connector 27"/>
          <p:cNvCxnSpPr>
            <a:stCxn id="17" idx="3"/>
            <a:endCxn id="20" idx="1"/>
          </p:cNvCxnSpPr>
          <p:nvPr/>
        </p:nvCxnSpPr>
        <p:spPr bwMode="auto">
          <a:xfrm flipV="1">
            <a:off x="4805680" y="1720003"/>
            <a:ext cx="1295400" cy="3463121"/>
          </a:xfrm>
          <a:prstGeom prst="bentConnector3">
            <a:avLst>
              <a:gd name="adj1" fmla="val 50000"/>
            </a:avLst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Elbow Connector 32"/>
          <p:cNvCxnSpPr/>
          <p:nvPr/>
        </p:nvCxnSpPr>
        <p:spPr bwMode="auto">
          <a:xfrm flipV="1">
            <a:off x="7399338" y="1720709"/>
            <a:ext cx="1295400" cy="3463121"/>
          </a:xfrm>
          <a:prstGeom prst="bentConnector3">
            <a:avLst>
              <a:gd name="adj1" fmla="val 50000"/>
            </a:avLst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2191255" y="4800600"/>
            <a:ext cx="5265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No</a:t>
            </a:r>
            <a:endParaRPr lang="en-US" b="0" dirty="0"/>
          </a:p>
        </p:txBody>
      </p:sp>
      <p:sp>
        <p:nvSpPr>
          <p:cNvPr id="37" name="TextBox 36"/>
          <p:cNvSpPr txBox="1"/>
          <p:nvPr/>
        </p:nvSpPr>
        <p:spPr>
          <a:xfrm>
            <a:off x="4876800" y="4724400"/>
            <a:ext cx="5265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No</a:t>
            </a:r>
            <a:endParaRPr lang="en-US" b="0" dirty="0"/>
          </a:p>
        </p:txBody>
      </p:sp>
      <p:sp>
        <p:nvSpPr>
          <p:cNvPr id="38" name="TextBox 37"/>
          <p:cNvSpPr txBox="1"/>
          <p:nvPr/>
        </p:nvSpPr>
        <p:spPr>
          <a:xfrm>
            <a:off x="7467600" y="4724400"/>
            <a:ext cx="5265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No</a:t>
            </a:r>
            <a:endParaRPr lang="en-US" b="0" dirty="0"/>
          </a:p>
        </p:txBody>
      </p:sp>
      <p:sp>
        <p:nvSpPr>
          <p:cNvPr id="39" name="Rounded Rectangular Callout 38"/>
          <p:cNvSpPr/>
          <p:nvPr/>
        </p:nvSpPr>
        <p:spPr bwMode="auto">
          <a:xfrm>
            <a:off x="304800" y="2057399"/>
            <a:ext cx="990600" cy="367111"/>
          </a:xfrm>
          <a:prstGeom prst="wedgeRoundRectCallout">
            <a:avLst>
              <a:gd name="adj1" fmla="val 51678"/>
              <a:gd name="adj2" fmla="val 8982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0" dirty="0" smtClean="0"/>
              <a:t>SMT</a:t>
            </a:r>
            <a:r>
              <a:rPr lang="en-US" sz="1200" b="0" dirty="0" smtClean="0">
                <a:solidFill>
                  <a:schemeClr val="tx1"/>
                </a:solidFill>
              </a:rPr>
              <a:t>+ Interpolation</a:t>
            </a:r>
            <a:endParaRPr lang="en-US" sz="1200" b="0" dirty="0" smtClean="0"/>
          </a:p>
        </p:txBody>
      </p:sp>
      <p:sp>
        <p:nvSpPr>
          <p:cNvPr id="42" name="Rounded Rectangular Callout 41"/>
          <p:cNvSpPr/>
          <p:nvPr/>
        </p:nvSpPr>
        <p:spPr bwMode="auto">
          <a:xfrm>
            <a:off x="152400" y="990600"/>
            <a:ext cx="1219200" cy="381000"/>
          </a:xfrm>
          <a:prstGeom prst="wedgeRoundRectCallout">
            <a:avLst>
              <a:gd name="adj1" fmla="val 51678"/>
              <a:gd name="adj2" fmla="val 8982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 dirty="0" smtClean="0"/>
              <a:t>bound 1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4" name="Rounded Rectangular Callout 43"/>
          <p:cNvSpPr/>
          <p:nvPr/>
        </p:nvSpPr>
        <p:spPr bwMode="auto">
          <a:xfrm>
            <a:off x="2438400" y="914400"/>
            <a:ext cx="1219200" cy="381000"/>
          </a:xfrm>
          <a:prstGeom prst="wedgeRoundRectCallout">
            <a:avLst>
              <a:gd name="adj1" fmla="val 51678"/>
              <a:gd name="adj2" fmla="val 8982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 dirty="0" smtClean="0"/>
              <a:t>bound 2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5" name="Rounded Rectangular Callout 44"/>
          <p:cNvSpPr/>
          <p:nvPr/>
        </p:nvSpPr>
        <p:spPr bwMode="auto">
          <a:xfrm>
            <a:off x="5029200" y="914400"/>
            <a:ext cx="1219200" cy="381000"/>
          </a:xfrm>
          <a:prstGeom prst="wedgeRoundRectCallout">
            <a:avLst>
              <a:gd name="adj1" fmla="val 51678"/>
              <a:gd name="adj2" fmla="val 8982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 dirty="0" smtClean="0"/>
              <a:t>bound 3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0" name="Rounded Rectangular Callout 29"/>
          <p:cNvSpPr/>
          <p:nvPr/>
        </p:nvSpPr>
        <p:spPr bwMode="auto">
          <a:xfrm>
            <a:off x="2908610" y="2037084"/>
            <a:ext cx="990600" cy="367111"/>
          </a:xfrm>
          <a:prstGeom prst="wedgeRoundRectCallout">
            <a:avLst>
              <a:gd name="adj1" fmla="val 51678"/>
              <a:gd name="adj2" fmla="val 8982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0" dirty="0" smtClean="0"/>
              <a:t>SMT</a:t>
            </a:r>
            <a:r>
              <a:rPr lang="en-US" sz="1200" b="0" dirty="0" smtClean="0">
                <a:solidFill>
                  <a:schemeClr val="tx1"/>
                </a:solidFill>
              </a:rPr>
              <a:t>+ Interpolation</a:t>
            </a:r>
            <a:endParaRPr lang="en-US" sz="1200" b="0" dirty="0" smtClean="0"/>
          </a:p>
        </p:txBody>
      </p:sp>
      <p:sp>
        <p:nvSpPr>
          <p:cNvPr id="31" name="Rounded Rectangular Callout 30"/>
          <p:cNvSpPr/>
          <p:nvPr/>
        </p:nvSpPr>
        <p:spPr bwMode="auto">
          <a:xfrm>
            <a:off x="5491480" y="2037083"/>
            <a:ext cx="990600" cy="367111"/>
          </a:xfrm>
          <a:prstGeom prst="wedgeRoundRectCallout">
            <a:avLst>
              <a:gd name="adj1" fmla="val 51678"/>
              <a:gd name="adj2" fmla="val 8982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0" dirty="0" smtClean="0"/>
              <a:t>SMT </a:t>
            </a:r>
            <a:r>
              <a:rPr lang="en-US" sz="1200" b="0" dirty="0" smtClean="0">
                <a:solidFill>
                  <a:schemeClr val="tx1"/>
                </a:solidFill>
              </a:rPr>
              <a:t>+ Interpolation</a:t>
            </a:r>
            <a:endParaRPr lang="en-US" sz="1200" b="0" dirty="0" smtClean="0"/>
          </a:p>
        </p:txBody>
      </p:sp>
      <p:sp>
        <p:nvSpPr>
          <p:cNvPr id="32" name="Rounded Rectangular Callout 31"/>
          <p:cNvSpPr/>
          <p:nvPr/>
        </p:nvSpPr>
        <p:spPr bwMode="auto">
          <a:xfrm>
            <a:off x="1551543" y="5718048"/>
            <a:ext cx="639712" cy="260745"/>
          </a:xfrm>
          <a:prstGeom prst="wedgeRoundRectCallout">
            <a:avLst>
              <a:gd name="adj1" fmla="val -54779"/>
              <a:gd name="adj2" fmla="val -133802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0" smtClean="0"/>
              <a:t>SMT</a:t>
            </a:r>
            <a:endParaRPr lang="en-US" sz="1200" b="0" dirty="0" smtClean="0"/>
          </a:p>
        </p:txBody>
      </p:sp>
      <p:sp>
        <p:nvSpPr>
          <p:cNvPr id="34" name="Rounded Rectangular Callout 33"/>
          <p:cNvSpPr/>
          <p:nvPr/>
        </p:nvSpPr>
        <p:spPr bwMode="auto">
          <a:xfrm>
            <a:off x="4261768" y="5641848"/>
            <a:ext cx="639712" cy="260745"/>
          </a:xfrm>
          <a:prstGeom prst="wedgeRoundRectCallout">
            <a:avLst>
              <a:gd name="adj1" fmla="val -54779"/>
              <a:gd name="adj2" fmla="val -133802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0" smtClean="0"/>
              <a:t>SMT</a:t>
            </a:r>
            <a:endParaRPr lang="en-US" sz="1200" b="0" dirty="0" smtClean="0"/>
          </a:p>
        </p:txBody>
      </p:sp>
      <p:sp>
        <p:nvSpPr>
          <p:cNvPr id="35" name="Rounded Rectangular Callout 34"/>
          <p:cNvSpPr/>
          <p:nvPr/>
        </p:nvSpPr>
        <p:spPr bwMode="auto">
          <a:xfrm>
            <a:off x="6849351" y="5641848"/>
            <a:ext cx="639712" cy="260745"/>
          </a:xfrm>
          <a:prstGeom prst="wedgeRoundRectCallout">
            <a:avLst>
              <a:gd name="adj1" fmla="val -54779"/>
              <a:gd name="adj2" fmla="val -133802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0" smtClean="0"/>
              <a:t>SMT</a:t>
            </a:r>
            <a:endParaRPr lang="en-US" sz="1200" b="0" dirty="0" smtClean="0"/>
          </a:p>
        </p:txBody>
      </p:sp>
    </p:spTree>
    <p:extLst>
      <p:ext uri="{BB962C8B-B14F-4D97-AF65-F5344CB8AC3E}">
        <p14:creationId xmlns:p14="http://schemas.microsoft.com/office/powerpoint/2010/main" val="8124171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44" grpId="0" animBg="1"/>
      <p:bldP spid="45" grpId="0" animBg="1"/>
      <p:bldP spid="30" grpId="0" animBg="1"/>
      <p:bldP spid="31" grpId="0" animBg="1"/>
      <p:bldP spid="34" grpId="0" animBg="1"/>
      <p:bldP spid="3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Logic-based Program Verification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Low-Level Bounded Model Checking (BMC)</a:t>
            </a:r>
          </a:p>
          <a:p>
            <a:pPr lvl="1"/>
            <a:r>
              <a:rPr lang="en-US" dirty="0" smtClean="0"/>
              <a:t>decide whether a low level program/circuit has an execution of a given length that violates a safety property</a:t>
            </a:r>
          </a:p>
          <a:p>
            <a:pPr lvl="1"/>
            <a:r>
              <a:rPr lang="en-US" dirty="0" smtClean="0"/>
              <a:t>effective decision procedure via encoding to propositional SAT</a:t>
            </a:r>
          </a:p>
          <a:p>
            <a:pPr lvl="1"/>
            <a:endParaRPr lang="en-US" dirty="0"/>
          </a:p>
          <a:p>
            <a:r>
              <a:rPr lang="en-US" dirty="0" smtClean="0"/>
              <a:t>High-Level (Word-Level) Bounded Model Checking </a:t>
            </a:r>
          </a:p>
          <a:p>
            <a:pPr lvl="1"/>
            <a:r>
              <a:rPr lang="en-US" dirty="0" smtClean="0"/>
              <a:t>decide whether a program has an execution of a given length that violates a safety property</a:t>
            </a:r>
          </a:p>
          <a:p>
            <a:pPr lvl="1"/>
            <a:r>
              <a:rPr lang="en-US" dirty="0" smtClean="0"/>
              <a:t>efficient decision procedure via encoding to SMT</a:t>
            </a:r>
          </a:p>
          <a:p>
            <a:endParaRPr lang="en-US" dirty="0" smtClean="0"/>
          </a:p>
          <a:p>
            <a:r>
              <a:rPr lang="en-US" dirty="0" smtClean="0"/>
              <a:t>Safety Verification of Propositional Circuits</a:t>
            </a:r>
          </a:p>
          <a:p>
            <a:pPr lvl="1"/>
            <a:r>
              <a:rPr lang="en-US" dirty="0" smtClean="0"/>
              <a:t>decide whether a circuit has an execution (of arbitrary length) that violates a safety property; produce a counterexample or a proof certificate</a:t>
            </a:r>
          </a:p>
          <a:p>
            <a:pPr lvl="1"/>
            <a:r>
              <a:rPr lang="en-US" dirty="0" smtClean="0"/>
              <a:t>efficient decision procedure via reduction to multiple SAT problems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831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CNF-SAT: Boolean Satisfiability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Decide whether a Boolean formula is </a:t>
            </a:r>
            <a:r>
              <a:rPr lang="en-US" dirty="0" err="1" smtClean="0"/>
              <a:t>satisfiable</a:t>
            </a:r>
            <a:endParaRPr lang="en-US" dirty="0"/>
          </a:p>
          <a:p>
            <a:pPr lvl="1"/>
            <a:r>
              <a:rPr lang="en-US" dirty="0" smtClean="0"/>
              <a:t>Quintessential NP-complete problem</a:t>
            </a:r>
          </a:p>
          <a:p>
            <a:pPr lvl="1"/>
            <a:r>
              <a:rPr lang="en-US" dirty="0" smtClean="0"/>
              <a:t>Hard, but effectively solvable in practice</a:t>
            </a:r>
            <a:endParaRPr lang="en-US" dirty="0"/>
          </a:p>
          <a:p>
            <a:r>
              <a:rPr lang="en-US" dirty="0"/>
              <a:t>DPLL (Davis-Putnam-</a:t>
            </a:r>
            <a:r>
              <a:rPr lang="en-US" dirty="0" err="1"/>
              <a:t>Logemman</a:t>
            </a:r>
            <a:r>
              <a:rPr lang="en-US" dirty="0"/>
              <a:t>-Loveland, ‘60)</a:t>
            </a:r>
          </a:p>
          <a:p>
            <a:pPr lvl="1"/>
            <a:r>
              <a:rPr lang="en-US" dirty="0"/>
              <a:t>smart enumeration of all possible SAT assignments</a:t>
            </a:r>
          </a:p>
          <a:p>
            <a:pPr lvl="1"/>
            <a:r>
              <a:rPr lang="en-US" dirty="0"/>
              <a:t>worst-case EXPTIME</a:t>
            </a:r>
          </a:p>
          <a:p>
            <a:pPr lvl="1"/>
            <a:r>
              <a:rPr lang="en-US" dirty="0"/>
              <a:t>alternate between deciding and propagating variable </a:t>
            </a:r>
            <a:r>
              <a:rPr lang="en-US" dirty="0" smtClean="0"/>
              <a:t>assignments</a:t>
            </a:r>
            <a:endParaRPr lang="en-US" dirty="0"/>
          </a:p>
          <a:p>
            <a:r>
              <a:rPr lang="en-US" dirty="0"/>
              <a:t>CDCL (GRASP ‘96, Chaff ‘01)</a:t>
            </a:r>
          </a:p>
          <a:p>
            <a:pPr lvl="1"/>
            <a:r>
              <a:rPr lang="en-US" dirty="0"/>
              <a:t>conflict-driven clause learning</a:t>
            </a:r>
          </a:p>
          <a:p>
            <a:pPr lvl="1"/>
            <a:r>
              <a:rPr lang="en-US" dirty="0"/>
              <a:t>extends DPLL with</a:t>
            </a:r>
          </a:p>
          <a:p>
            <a:pPr lvl="2"/>
            <a:r>
              <a:rPr lang="en-US" dirty="0"/>
              <a:t>smart data structures, </a:t>
            </a:r>
            <a:r>
              <a:rPr lang="en-US" dirty="0" err="1"/>
              <a:t>backjumping</a:t>
            </a:r>
            <a:r>
              <a:rPr lang="en-US" dirty="0"/>
              <a:t>, clause learning, heuristics, restarts</a:t>
            </a:r>
            <a:r>
              <a:rPr lang="is-IS" dirty="0"/>
              <a:t>…</a:t>
            </a:r>
          </a:p>
          <a:p>
            <a:pPr lvl="1"/>
            <a:r>
              <a:rPr lang="is-IS" dirty="0"/>
              <a:t>scales to millions of variables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5391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SMT: </a:t>
            </a:r>
            <a:r>
              <a:rPr lang="en-US" dirty="0" err="1" smtClean="0"/>
              <a:t>Satisfiability</a:t>
            </a:r>
            <a:r>
              <a:rPr lang="en-US" dirty="0" smtClean="0"/>
              <a:t> Modulo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Satisfiability</a:t>
            </a:r>
            <a:r>
              <a:rPr lang="en-US" dirty="0" smtClean="0"/>
              <a:t> of Boolean formulas over atoms in a theory</a:t>
            </a:r>
          </a:p>
          <a:p>
            <a:pPr lvl="1"/>
            <a:r>
              <a:rPr lang="en-US" dirty="0" smtClean="0"/>
              <a:t>e.g., (x &lt; 0) &amp;&amp; (x &gt;= 0)</a:t>
            </a:r>
          </a:p>
          <a:p>
            <a:endParaRPr lang="en-US" dirty="0" smtClean="0"/>
          </a:p>
          <a:p>
            <a:r>
              <a:rPr lang="en-US" dirty="0" smtClean="0"/>
              <a:t>Extends syntax of Boolean formulas with functions and predicates</a:t>
            </a:r>
          </a:p>
          <a:p>
            <a:pPr lvl="1"/>
            <a:r>
              <a:rPr lang="en-US" dirty="0" smtClean="0"/>
              <a:t>+, -, div, select, store, </a:t>
            </a:r>
            <a:r>
              <a:rPr lang="en-US" dirty="0" err="1" smtClean="0"/>
              <a:t>bvadd</a:t>
            </a:r>
            <a:r>
              <a:rPr lang="en-US" dirty="0" smtClean="0"/>
              <a:t>, etc.</a:t>
            </a:r>
          </a:p>
          <a:p>
            <a:endParaRPr lang="en-US" dirty="0" smtClean="0"/>
          </a:p>
          <a:p>
            <a:r>
              <a:rPr lang="en-US" dirty="0" smtClean="0"/>
              <a:t>Existing solvers support many theories useful for program analysis</a:t>
            </a:r>
          </a:p>
          <a:p>
            <a:pPr lvl="1"/>
            <a:r>
              <a:rPr lang="en-US" dirty="0" smtClean="0"/>
              <a:t>Equality and </a:t>
            </a:r>
            <a:r>
              <a:rPr lang="en-US" dirty="0" err="1" smtClean="0"/>
              <a:t>Uninterpreted</a:t>
            </a:r>
            <a:r>
              <a:rPr lang="en-US" dirty="0" smtClean="0"/>
              <a:t> Functions: f(x)</a:t>
            </a:r>
          </a:p>
          <a:p>
            <a:pPr lvl="1"/>
            <a:r>
              <a:rPr lang="en-US" dirty="0" smtClean="0"/>
              <a:t>Real/Integer Linear Arithmetic: x + 2*y &lt;= 3</a:t>
            </a:r>
          </a:p>
          <a:p>
            <a:pPr lvl="1"/>
            <a:r>
              <a:rPr lang="en-US" dirty="0" smtClean="0"/>
              <a:t>Unbounded Arrays: a[</a:t>
            </a:r>
            <a:r>
              <a:rPr lang="en-US" dirty="0" err="1" smtClean="0"/>
              <a:t>i</a:t>
            </a:r>
            <a:r>
              <a:rPr lang="en-US" dirty="0" smtClean="0"/>
              <a:t>], a[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:= v]</a:t>
            </a:r>
          </a:p>
          <a:p>
            <a:pPr lvl="1"/>
            <a:r>
              <a:rPr lang="en-US" dirty="0" err="1" smtClean="0"/>
              <a:t>Bitvectors</a:t>
            </a:r>
            <a:r>
              <a:rPr lang="en-US" dirty="0" smtClean="0"/>
              <a:t> (a.k.a. machine integers): x &gt;&gt; 3, x/3</a:t>
            </a:r>
          </a:p>
          <a:p>
            <a:pPr lvl="1"/>
            <a:r>
              <a:rPr lang="en-US" dirty="0" smtClean="0"/>
              <a:t>Floating point: 3.0 * x</a:t>
            </a:r>
          </a:p>
          <a:p>
            <a:pPr lvl="1"/>
            <a:r>
              <a:rPr lang="is-IS" dirty="0" smtClean="0"/>
              <a:t>…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7224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87798"/>
          </a:xfrm>
        </p:spPr>
        <p:txBody>
          <a:bodyPr/>
          <a:lstStyle/>
          <a:p>
            <a:r>
              <a:rPr lang="en-US" dirty="0" smtClean="0"/>
              <a:t>Horn Clauses for Parameterized Verification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971800"/>
            <a:ext cx="8153400" cy="3124200"/>
          </a:xfrm>
        </p:spPr>
        <p:txBody>
          <a:bodyPr/>
          <a:lstStyle/>
          <a:p>
            <a:r>
              <a:rPr lang="en-US" b="1" dirty="0" smtClean="0"/>
              <a:t>Theorem</a:t>
            </a:r>
          </a:p>
          <a:p>
            <a:pPr lvl="1"/>
            <a:r>
              <a:rPr lang="en-US" dirty="0" smtClean="0"/>
              <a:t>If VC</a:t>
            </a:r>
            <a:r>
              <a:rPr lang="en-US" baseline="-25000" dirty="0" smtClean="0"/>
              <a:t>1</a:t>
            </a:r>
            <a:r>
              <a:rPr lang="en-US" dirty="0" smtClean="0"/>
              <a:t>(T) is QF-SAT then VC(T) is SAT</a:t>
            </a:r>
          </a:p>
          <a:p>
            <a:pPr lvl="1"/>
            <a:r>
              <a:rPr lang="en-US" dirty="0" smtClean="0"/>
              <a:t>If </a:t>
            </a:r>
            <a:r>
              <a:rPr lang="en-US" i="1" dirty="0" err="1" smtClean="0"/>
              <a:t>Tr</a:t>
            </a:r>
            <a:r>
              <a:rPr lang="en-US" dirty="0" smtClean="0"/>
              <a:t> does not contain functions that range over PIDs, then VC</a:t>
            </a:r>
            <a:r>
              <a:rPr lang="en-US" baseline="-25000" dirty="0" smtClean="0"/>
              <a:t>1</a:t>
            </a:r>
            <a:r>
              <a:rPr lang="en-US" dirty="0" smtClean="0"/>
              <a:t>(T) is QF-SAT only if VC(T) admits a solution definable by a </a:t>
            </a:r>
            <a:r>
              <a:rPr lang="en-US" i="1" dirty="0" smtClean="0"/>
              <a:t>simple</a:t>
            </a:r>
            <a:r>
              <a:rPr lang="en-US" dirty="0" smtClean="0"/>
              <a:t> single quantifier formula</a:t>
            </a:r>
          </a:p>
          <a:p>
            <a:pPr lvl="2"/>
            <a:r>
              <a:rPr lang="en-US" dirty="0"/>
              <a:t>s</a:t>
            </a:r>
            <a:r>
              <a:rPr lang="en-US" dirty="0" smtClean="0"/>
              <a:t>imple == quantified id variables do not appear as arguments to functions</a:t>
            </a:r>
          </a:p>
          <a:p>
            <a:endParaRPr lang="en-US" dirty="0"/>
          </a:p>
          <a:p>
            <a:r>
              <a:rPr lang="en-US" dirty="0" smtClean="0"/>
              <a:t>VC</a:t>
            </a:r>
            <a:r>
              <a:rPr lang="en-US" baseline="-25000" dirty="0" smtClean="0"/>
              <a:t>1</a:t>
            </a:r>
            <a:r>
              <a:rPr lang="en-US" dirty="0" smtClean="0"/>
              <a:t>(T) is essentially </a:t>
            </a:r>
            <a:r>
              <a:rPr lang="en-US" dirty="0" err="1" smtClean="0"/>
              <a:t>Owicki-Gries</a:t>
            </a:r>
            <a:r>
              <a:rPr lang="en-US" dirty="0" smtClean="0"/>
              <a:t> for 2 processes </a:t>
            </a:r>
            <a:r>
              <a:rPr lang="en-US" i="1" dirty="0" err="1" smtClean="0"/>
              <a:t>i</a:t>
            </a:r>
            <a:r>
              <a:rPr lang="en-US" i="1" dirty="0" smtClean="0"/>
              <a:t> </a:t>
            </a:r>
            <a:r>
              <a:rPr lang="en-US" dirty="0" smtClean="0"/>
              <a:t>and </a:t>
            </a:r>
            <a:r>
              <a:rPr lang="en-US" i="1" dirty="0" smtClean="0"/>
              <a:t>j</a:t>
            </a:r>
            <a:endParaRPr lang="en-US" dirty="0"/>
          </a:p>
          <a:p>
            <a:r>
              <a:rPr lang="en-US" dirty="0" smtClean="0"/>
              <a:t>If there are no global variables then (3) is unnecessary</a:t>
            </a:r>
          </a:p>
          <a:p>
            <a:pPr marL="627063" lvl="1" indent="-342900">
              <a:buFont typeface="Arial" charset="0"/>
              <a:buChar char="•"/>
            </a:pPr>
            <a:r>
              <a:rPr lang="en-US" dirty="0" smtClean="0"/>
              <a:t>VC</a:t>
            </a:r>
            <a:r>
              <a:rPr lang="en-US" baseline="-25000" dirty="0" smtClean="0"/>
              <a:t>1</a:t>
            </a:r>
            <a:r>
              <a:rPr lang="en-US" dirty="0" smtClean="0"/>
              <a:t>(T) is linear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11430" y="1676400"/>
            <a:ext cx="963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VC</a:t>
            </a:r>
            <a:r>
              <a:rPr lang="en-US" baseline="-25000" dirty="0" smtClean="0"/>
              <a:t>1</a:t>
            </a:r>
            <a:r>
              <a:rPr lang="en-US" dirty="0" smtClean="0"/>
              <a:t>(T)</a:t>
            </a:r>
            <a:endParaRPr lang="en-US" dirty="0"/>
          </a:p>
        </p:txBody>
      </p:sp>
      <p:sp>
        <p:nvSpPr>
          <p:cNvPr id="6" name="Right Brace 5"/>
          <p:cNvSpPr/>
          <p:nvPr/>
        </p:nvSpPr>
        <p:spPr bwMode="auto">
          <a:xfrm>
            <a:off x="7402887" y="1219200"/>
            <a:ext cx="533400" cy="1447800"/>
          </a:xfrm>
          <a:prstGeom prst="rightBrace">
            <a:avLst>
              <a:gd name="adj1" fmla="val 38796"/>
              <a:gd name="adj2" fmla="val 47892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44" y="1295400"/>
            <a:ext cx="6781800" cy="1409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3700" y="6085701"/>
            <a:ext cx="7596055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b="0" dirty="0" smtClean="0"/>
              <a:t>A. Gurfinkel, S. </a:t>
            </a:r>
            <a:r>
              <a:rPr lang="en-US" sz="1200" b="0" dirty="0" err="1" smtClean="0"/>
              <a:t>Shoham</a:t>
            </a:r>
            <a:r>
              <a:rPr lang="en-US" sz="1200" b="0" dirty="0" smtClean="0"/>
              <a:t>, and Yuri </a:t>
            </a:r>
            <a:r>
              <a:rPr lang="en-US" sz="1200" b="0" dirty="0" err="1" smtClean="0"/>
              <a:t>Meshman</a:t>
            </a:r>
            <a:r>
              <a:rPr lang="en-US" sz="1200" b="0" dirty="0" smtClean="0"/>
              <a:t>. “SMT-Based Verification of Parameterized Systems”. FSE 2016.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20747999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err="1" smtClean="0"/>
              <a:t>SeaHorn</a:t>
            </a:r>
            <a:r>
              <a:rPr lang="en-US" dirty="0" smtClean="0"/>
              <a:t> Philosophy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 a state-of-the-art Software Model Checker </a:t>
            </a:r>
          </a:p>
          <a:p>
            <a:pPr lvl="1"/>
            <a:r>
              <a:rPr lang="en-US" dirty="0" smtClean="0"/>
              <a:t>useful to “average” users</a:t>
            </a:r>
          </a:p>
          <a:p>
            <a:pPr lvl="2"/>
            <a:r>
              <a:rPr lang="en-US" dirty="0" smtClean="0"/>
              <a:t>user-friendly, efficient, trusted, certificate-producing, …</a:t>
            </a:r>
          </a:p>
          <a:p>
            <a:pPr lvl="1"/>
            <a:r>
              <a:rPr lang="en-US" dirty="0" smtClean="0"/>
              <a:t>useful to researchers in verification</a:t>
            </a:r>
          </a:p>
          <a:p>
            <a:pPr lvl="2"/>
            <a:r>
              <a:rPr lang="en-US" dirty="0" smtClean="0"/>
              <a:t>modular design, clean separation between syntax, semantics, and logic, …</a:t>
            </a:r>
          </a:p>
          <a:p>
            <a:r>
              <a:rPr lang="en-US" dirty="0" smtClean="0"/>
              <a:t>Stand on the shoulders of giants</a:t>
            </a:r>
          </a:p>
          <a:p>
            <a:pPr lvl="1"/>
            <a:r>
              <a:rPr lang="en-US" dirty="0" smtClean="0"/>
              <a:t>reuse techniques from compiler community to reduce verification effort</a:t>
            </a:r>
          </a:p>
          <a:p>
            <a:pPr lvl="2"/>
            <a:r>
              <a:rPr lang="en-US" dirty="0" smtClean="0"/>
              <a:t>SSA, loop restructuring, induction variables, alias analysis, …</a:t>
            </a:r>
          </a:p>
          <a:p>
            <a:pPr lvl="2"/>
            <a:r>
              <a:rPr lang="en-US" dirty="0" smtClean="0"/>
              <a:t>static analysis and abstract interpretation</a:t>
            </a:r>
          </a:p>
          <a:p>
            <a:pPr lvl="1"/>
            <a:r>
              <a:rPr lang="en-US" dirty="0" smtClean="0"/>
              <a:t>reduce verification to logic</a:t>
            </a:r>
          </a:p>
          <a:p>
            <a:pPr lvl="2"/>
            <a:r>
              <a:rPr lang="en-US" dirty="0" smtClean="0"/>
              <a:t>verification condition generation</a:t>
            </a:r>
          </a:p>
          <a:p>
            <a:pPr lvl="2"/>
            <a:r>
              <a:rPr lang="en-US" dirty="0" smtClean="0"/>
              <a:t>Constrained Horn Clauses</a:t>
            </a:r>
          </a:p>
          <a:p>
            <a:r>
              <a:rPr lang="en-US" dirty="0" smtClean="0"/>
              <a:t>Build reusable logic-based verification technology</a:t>
            </a:r>
            <a:endParaRPr lang="en-US" dirty="0"/>
          </a:p>
          <a:p>
            <a:pPr lvl="1"/>
            <a:r>
              <a:rPr lang="en-US" dirty="0" smtClean="0"/>
              <a:t>“SMT-LIB” for program verification</a:t>
            </a:r>
          </a:p>
        </p:txBody>
      </p:sp>
    </p:spTree>
    <p:extLst>
      <p:ext uri="{BB962C8B-B14F-4D97-AF65-F5344CB8AC3E}">
        <p14:creationId xmlns:p14="http://schemas.microsoft.com/office/powerpoint/2010/main" val="20673563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IC3, PDR, and Friends (1)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IC3: A SAT-based Hardware Model Checker</a:t>
            </a:r>
          </a:p>
          <a:p>
            <a:pPr lvl="1"/>
            <a:r>
              <a:rPr lang="en-US" dirty="0" smtClean="0"/>
              <a:t>Incremental </a:t>
            </a:r>
            <a:r>
              <a:rPr lang="en-US" dirty="0"/>
              <a:t>Construction </a:t>
            </a:r>
            <a:r>
              <a:rPr lang="en-US" dirty="0" smtClean="0"/>
              <a:t>of Inductive </a:t>
            </a:r>
            <a:r>
              <a:rPr lang="en-US" dirty="0"/>
              <a:t>Clauses for Indubitable Correctness</a:t>
            </a:r>
            <a:endParaRPr lang="en-US" dirty="0" smtClean="0"/>
          </a:p>
          <a:p>
            <a:pPr lvl="1"/>
            <a:r>
              <a:rPr lang="en-US" dirty="0" smtClean="0"/>
              <a:t>A. Bradley: SAT</a:t>
            </a:r>
            <a:r>
              <a:rPr lang="en-US" dirty="0"/>
              <a:t>-Based Model Checking without Unrolling. VMCAI 2011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PDR: Explained and extended the implementation</a:t>
            </a:r>
          </a:p>
          <a:p>
            <a:pPr lvl="1"/>
            <a:r>
              <a:rPr lang="en-US" dirty="0" smtClean="0"/>
              <a:t>Property Directed Reachability</a:t>
            </a:r>
          </a:p>
          <a:p>
            <a:pPr lvl="1"/>
            <a:r>
              <a:rPr lang="en-US" dirty="0" smtClean="0"/>
              <a:t>N. </a:t>
            </a:r>
            <a:r>
              <a:rPr lang="en-US" dirty="0" err="1"/>
              <a:t>Eén</a:t>
            </a:r>
            <a:r>
              <a:rPr lang="en-US" dirty="0"/>
              <a:t>, </a:t>
            </a:r>
            <a:r>
              <a:rPr lang="en-US" dirty="0" smtClean="0"/>
              <a:t>A. </a:t>
            </a:r>
            <a:r>
              <a:rPr lang="en-US" dirty="0" err="1"/>
              <a:t>Mishchenko</a:t>
            </a:r>
            <a:r>
              <a:rPr lang="en-US" dirty="0"/>
              <a:t>, </a:t>
            </a:r>
            <a:r>
              <a:rPr lang="en-US" dirty="0" smtClean="0"/>
              <a:t>R. </a:t>
            </a:r>
            <a:r>
              <a:rPr lang="en-US" dirty="0"/>
              <a:t>K. </a:t>
            </a:r>
            <a:r>
              <a:rPr lang="en-US" dirty="0" err="1" smtClean="0"/>
              <a:t>Brayton</a:t>
            </a:r>
            <a:r>
              <a:rPr lang="en-US" dirty="0" smtClean="0"/>
              <a:t>: Efficient </a:t>
            </a:r>
            <a:r>
              <a:rPr lang="en-US" dirty="0"/>
              <a:t>implementation of property directed reachability. FMCAD </a:t>
            </a:r>
            <a:r>
              <a:rPr lang="en-US" dirty="0" smtClean="0"/>
              <a:t>2011</a:t>
            </a:r>
          </a:p>
          <a:p>
            <a:endParaRPr lang="en-US" dirty="0" smtClean="0"/>
          </a:p>
          <a:p>
            <a:r>
              <a:rPr lang="en-US" b="1" dirty="0" smtClean="0"/>
              <a:t>PDR with Predicate Abstraction (easy extension of IC3/PDR to SMT)</a:t>
            </a:r>
          </a:p>
          <a:p>
            <a:pPr lvl="1"/>
            <a:r>
              <a:rPr lang="en-US" dirty="0" smtClean="0"/>
              <a:t>A. </a:t>
            </a:r>
            <a:r>
              <a:rPr lang="en-US" dirty="0" err="1"/>
              <a:t>Cimatti</a:t>
            </a:r>
            <a:r>
              <a:rPr lang="en-US" dirty="0"/>
              <a:t>, </a:t>
            </a:r>
            <a:r>
              <a:rPr lang="en-US" dirty="0" smtClean="0"/>
              <a:t>A. </a:t>
            </a:r>
            <a:r>
              <a:rPr lang="en-US" dirty="0" err="1"/>
              <a:t>Griggio</a:t>
            </a:r>
            <a:r>
              <a:rPr lang="en-US" dirty="0"/>
              <a:t>, </a:t>
            </a:r>
            <a:r>
              <a:rPr lang="en-US" dirty="0" smtClean="0"/>
              <a:t>S. </a:t>
            </a:r>
            <a:r>
              <a:rPr lang="en-US" dirty="0"/>
              <a:t>Mover, </a:t>
            </a:r>
            <a:r>
              <a:rPr lang="en-US" dirty="0" smtClean="0"/>
              <a:t>St. </a:t>
            </a:r>
            <a:r>
              <a:rPr lang="en-US" dirty="0" err="1" smtClean="0"/>
              <a:t>Tonetta</a:t>
            </a:r>
            <a:r>
              <a:rPr lang="en-US" dirty="0" smtClean="0"/>
              <a:t>: IC3 </a:t>
            </a:r>
            <a:r>
              <a:rPr lang="en-US" dirty="0"/>
              <a:t>Modulo Theories via Implicit Predicate Abstraction. TACAS </a:t>
            </a:r>
            <a:r>
              <a:rPr lang="en-US" dirty="0" smtClean="0"/>
              <a:t>2014</a:t>
            </a:r>
          </a:p>
          <a:p>
            <a:pPr lvl="1"/>
            <a:r>
              <a:rPr lang="en-US" dirty="0" smtClean="0"/>
              <a:t>J. </a:t>
            </a:r>
            <a:r>
              <a:rPr lang="en-US" dirty="0" err="1"/>
              <a:t>Birgmeier</a:t>
            </a:r>
            <a:r>
              <a:rPr lang="en-US" dirty="0"/>
              <a:t>, </a:t>
            </a:r>
            <a:r>
              <a:rPr lang="en-US" dirty="0" smtClean="0"/>
              <a:t>A. </a:t>
            </a:r>
            <a:r>
              <a:rPr lang="en-US" dirty="0"/>
              <a:t>Bradley, </a:t>
            </a:r>
            <a:r>
              <a:rPr lang="en-US" dirty="0" smtClean="0"/>
              <a:t>G. </a:t>
            </a:r>
            <a:r>
              <a:rPr lang="en-US" dirty="0" err="1" smtClean="0"/>
              <a:t>Weissenbacher</a:t>
            </a:r>
            <a:r>
              <a:rPr lang="en-US" dirty="0" smtClean="0"/>
              <a:t>: Counterexample </a:t>
            </a:r>
            <a:r>
              <a:rPr lang="en-US" dirty="0"/>
              <a:t>to Induction-Guided Abstraction-Refinement (CTIGAR). CAV </a:t>
            </a:r>
            <a:r>
              <a:rPr lang="en-US" dirty="0" smtClean="0"/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14742928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333487" y="2441986"/>
            <a:ext cx="8477026" cy="372214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IC3, PDR, and Friends (2)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GPDR: Non-Linear CHC with Arithmetic constraints</a:t>
            </a:r>
          </a:p>
          <a:p>
            <a:pPr lvl="1"/>
            <a:r>
              <a:rPr lang="en-US" dirty="0" smtClean="0"/>
              <a:t>Generalized Property Directed Reachability</a:t>
            </a:r>
          </a:p>
          <a:p>
            <a:pPr lvl="1"/>
            <a:r>
              <a:rPr lang="en-US" dirty="0" smtClean="0"/>
              <a:t>K. </a:t>
            </a:r>
            <a:r>
              <a:rPr lang="en-US" dirty="0" err="1" smtClean="0"/>
              <a:t>Hoder</a:t>
            </a:r>
            <a:r>
              <a:rPr lang="en-US" dirty="0" smtClean="0"/>
              <a:t> and N. </a:t>
            </a:r>
            <a:r>
              <a:rPr lang="en-US" dirty="0" err="1" smtClean="0"/>
              <a:t>Bjørner</a:t>
            </a:r>
            <a:r>
              <a:rPr lang="en-US" dirty="0" smtClean="0"/>
              <a:t>: Generalized </a:t>
            </a:r>
            <a:r>
              <a:rPr lang="en-US" dirty="0"/>
              <a:t>Property Directed Reachability. SAT </a:t>
            </a:r>
            <a:r>
              <a:rPr lang="en-US" dirty="0" smtClean="0"/>
              <a:t>2012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SPACER: Non-Linear CHC with Arithmetic</a:t>
            </a:r>
          </a:p>
          <a:p>
            <a:pPr lvl="1"/>
            <a:r>
              <a:rPr lang="en-US" dirty="0" smtClean="0"/>
              <a:t>fixes an incompleteness issue in GPDR and extends it with under-approximate summaries</a:t>
            </a:r>
          </a:p>
          <a:p>
            <a:pPr lvl="1"/>
            <a:r>
              <a:rPr lang="en-US" dirty="0" smtClean="0"/>
              <a:t>A. </a:t>
            </a:r>
            <a:r>
              <a:rPr lang="en-US" dirty="0" err="1"/>
              <a:t>Komuravelli</a:t>
            </a:r>
            <a:r>
              <a:rPr lang="en-US" dirty="0"/>
              <a:t>, </a:t>
            </a:r>
            <a:r>
              <a:rPr lang="en-US" dirty="0" smtClean="0"/>
              <a:t>A. </a:t>
            </a:r>
            <a:r>
              <a:rPr lang="en-US" dirty="0"/>
              <a:t>Gurfinkel, </a:t>
            </a:r>
            <a:r>
              <a:rPr lang="en-US" dirty="0" smtClean="0"/>
              <a:t>S. </a:t>
            </a:r>
            <a:r>
              <a:rPr lang="en-US" dirty="0" err="1" smtClean="0"/>
              <a:t>Chaki</a:t>
            </a:r>
            <a:r>
              <a:rPr lang="en-US" dirty="0" smtClean="0"/>
              <a:t>: SMT</a:t>
            </a:r>
            <a:r>
              <a:rPr lang="en-US" dirty="0"/>
              <a:t>-Based Model Checking for Recursive Programs. CAV </a:t>
            </a:r>
            <a:r>
              <a:rPr lang="en-US" dirty="0" smtClean="0"/>
              <a:t>2014</a:t>
            </a:r>
          </a:p>
          <a:p>
            <a:r>
              <a:rPr lang="en-US" b="1" dirty="0" err="1" smtClean="0"/>
              <a:t>PolyPDR</a:t>
            </a:r>
            <a:r>
              <a:rPr lang="en-US" b="1" dirty="0" smtClean="0"/>
              <a:t>: Convex models for Linear CHC</a:t>
            </a:r>
          </a:p>
          <a:p>
            <a:pPr lvl="1"/>
            <a:r>
              <a:rPr lang="en-US" dirty="0" smtClean="0"/>
              <a:t>simulating Numeric Abstract Interpretation with PDR</a:t>
            </a:r>
          </a:p>
          <a:p>
            <a:pPr lvl="1"/>
            <a:r>
              <a:rPr lang="en-US" dirty="0" smtClean="0"/>
              <a:t>N. </a:t>
            </a:r>
            <a:r>
              <a:rPr lang="en-US" dirty="0" err="1" smtClean="0"/>
              <a:t>Bjørner</a:t>
            </a:r>
            <a:r>
              <a:rPr lang="en-US" dirty="0"/>
              <a:t> </a:t>
            </a:r>
            <a:r>
              <a:rPr lang="en-US" dirty="0" smtClean="0"/>
              <a:t>and A. Gurfinkel: Property </a:t>
            </a:r>
            <a:r>
              <a:rPr lang="en-US" dirty="0"/>
              <a:t>Directed Polyhedral Abstraction. VMCAI </a:t>
            </a:r>
            <a:r>
              <a:rPr lang="en-US" dirty="0" smtClean="0"/>
              <a:t>2015</a:t>
            </a:r>
          </a:p>
          <a:p>
            <a:r>
              <a:rPr lang="en-US" b="1" dirty="0" err="1" smtClean="0"/>
              <a:t>ArrayPDR</a:t>
            </a:r>
            <a:r>
              <a:rPr lang="en-US" b="1" dirty="0" smtClean="0"/>
              <a:t>: CHC with constraints over </a:t>
            </a:r>
            <a:r>
              <a:rPr lang="en-US" b="1" dirty="0" err="1" smtClean="0"/>
              <a:t>Airthmetic</a:t>
            </a:r>
            <a:r>
              <a:rPr lang="en-US" b="1" dirty="0" smtClean="0"/>
              <a:t> + Arrays</a:t>
            </a:r>
          </a:p>
          <a:p>
            <a:pPr lvl="1"/>
            <a:r>
              <a:rPr lang="en-US" dirty="0" smtClean="0"/>
              <a:t>Required to model heap manipulating programs</a:t>
            </a:r>
          </a:p>
          <a:p>
            <a:pPr lvl="1"/>
            <a:r>
              <a:rPr lang="en-US" dirty="0" smtClean="0"/>
              <a:t>A. </a:t>
            </a:r>
            <a:r>
              <a:rPr lang="en-US" dirty="0" err="1" smtClean="0"/>
              <a:t>Komuravelli</a:t>
            </a:r>
            <a:r>
              <a:rPr lang="en-US" dirty="0"/>
              <a:t>, </a:t>
            </a:r>
            <a:r>
              <a:rPr lang="en-US" dirty="0" smtClean="0"/>
              <a:t>N. </a:t>
            </a:r>
            <a:r>
              <a:rPr lang="en-US" dirty="0" err="1" smtClean="0"/>
              <a:t>Bjørner</a:t>
            </a:r>
            <a:r>
              <a:rPr lang="en-US" dirty="0"/>
              <a:t>, </a:t>
            </a:r>
            <a:r>
              <a:rPr lang="en-US" dirty="0" smtClean="0"/>
              <a:t>A. Gurfinkel</a:t>
            </a:r>
            <a:r>
              <a:rPr lang="en-US" dirty="0"/>
              <a:t>, </a:t>
            </a:r>
            <a:r>
              <a:rPr lang="en-US" dirty="0" smtClean="0"/>
              <a:t>K. L</a:t>
            </a:r>
            <a:r>
              <a:rPr lang="en-US" dirty="0"/>
              <a:t>. </a:t>
            </a:r>
            <a:r>
              <a:rPr lang="en-US" dirty="0" err="1"/>
              <a:t>McMillan:Compositional</a:t>
            </a:r>
            <a:r>
              <a:rPr lang="en-US" dirty="0"/>
              <a:t> Verification of Procedural Programs using Horn Clauses over Integers and Arrays. FMCAD </a:t>
            </a:r>
            <a:r>
              <a:rPr lang="en-US" dirty="0" smtClean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7739301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605" y="5313522"/>
            <a:ext cx="1447800" cy="139609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Personal History with Abstract Interpretation</a:t>
            </a:r>
            <a:endParaRPr lang="en-US"/>
          </a:p>
        </p:txBody>
      </p:sp>
      <p:sp>
        <p:nvSpPr>
          <p:cNvPr id="5" name="Down Arrow 4"/>
          <p:cNvSpPr/>
          <p:nvPr/>
        </p:nvSpPr>
        <p:spPr bwMode="auto">
          <a:xfrm>
            <a:off x="381000" y="1066800"/>
            <a:ext cx="457200" cy="50292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8610" y="989419"/>
            <a:ext cx="3733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dirty="0" smtClean="0"/>
              <a:t>started PhD in MC at </a:t>
            </a:r>
            <a:r>
              <a:rPr lang="en-US" b="0" dirty="0" err="1" smtClean="0"/>
              <a:t>UofT</a:t>
            </a:r>
            <a:endParaRPr lang="en-US" b="0" dirty="0" smtClean="0"/>
          </a:p>
          <a:p>
            <a:pPr algn="l"/>
            <a:r>
              <a:rPr lang="en-US" b="0" dirty="0"/>
              <a:t> </a:t>
            </a:r>
            <a:r>
              <a:rPr lang="en-US" b="0" dirty="0" smtClean="0"/>
              <a:t>        </a:t>
            </a:r>
            <a:r>
              <a:rPr lang="en-US" sz="1800" b="0" dirty="0" smtClean="0"/>
              <a:t>multi-valued model checking</a:t>
            </a:r>
            <a:endParaRPr lang="en-US" b="0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97149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dirty="0" smtClean="0"/>
              <a:t>2000</a:t>
            </a:r>
            <a:endParaRPr lang="en-US" b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137" y="854686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200" y="20574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dirty="0" smtClean="0"/>
              <a:t>2006</a:t>
            </a:r>
            <a:endParaRPr lang="en-US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1648610" y="2057400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dirty="0" smtClean="0"/>
              <a:t>SMC </a:t>
            </a:r>
            <a:r>
              <a:rPr lang="en-US" b="0" dirty="0" err="1" smtClean="0"/>
              <a:t>Yasm</a:t>
            </a:r>
            <a:r>
              <a:rPr lang="en-US" b="0" dirty="0" smtClean="0"/>
              <a:t>: safety, liveness, multi-valued abstraction for MC</a:t>
            </a:r>
            <a:endParaRPr lang="en-US" b="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936009"/>
            <a:ext cx="1219200" cy="5511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8200" y="3176808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dirty="0" smtClean="0"/>
              <a:t>2010</a:t>
            </a:r>
            <a:endParaRPr lang="en-US" b="0" dirty="0"/>
          </a:p>
        </p:txBody>
      </p:sp>
      <p:sp>
        <p:nvSpPr>
          <p:cNvPr id="13" name="TextBox 12"/>
          <p:cNvSpPr txBox="1"/>
          <p:nvPr/>
        </p:nvSpPr>
        <p:spPr>
          <a:xfrm>
            <a:off x="1648610" y="3176808"/>
            <a:ext cx="3902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smtClean="0"/>
              <a:t>Boxes abstract domain (SAS’10)</a:t>
            </a:r>
            <a:endParaRPr lang="en-US" b="0" dirty="0"/>
          </a:p>
        </p:txBody>
      </p:sp>
      <p:sp>
        <p:nvSpPr>
          <p:cNvPr id="14" name="TextBox 13"/>
          <p:cNvSpPr txBox="1"/>
          <p:nvPr/>
        </p:nvSpPr>
        <p:spPr>
          <a:xfrm>
            <a:off x="838200" y="4236294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dirty="0" smtClean="0"/>
              <a:t>2012</a:t>
            </a:r>
            <a:endParaRPr lang="en-US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648610" y="4291332"/>
            <a:ext cx="3902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dirty="0" smtClean="0"/>
              <a:t>UFO:</a:t>
            </a:r>
            <a:r>
              <a:rPr lang="en-US" b="0" dirty="0"/>
              <a:t> </a:t>
            </a:r>
            <a:r>
              <a:rPr lang="en-US" sz="1600" b="0" dirty="0" smtClean="0"/>
              <a:t>MC + AI: SAS’12</a:t>
            </a:r>
            <a:endParaRPr lang="en-US" b="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4675994"/>
            <a:ext cx="581810" cy="58181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38200" y="5382126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dirty="0" smtClean="0"/>
              <a:t>2015</a:t>
            </a:r>
            <a:endParaRPr lang="en-US" b="0" dirty="0"/>
          </a:p>
        </p:txBody>
      </p:sp>
      <p:sp>
        <p:nvSpPr>
          <p:cNvPr id="19" name="TextBox 18"/>
          <p:cNvSpPr txBox="1"/>
          <p:nvPr/>
        </p:nvSpPr>
        <p:spPr>
          <a:xfrm>
            <a:off x="1648610" y="5397515"/>
            <a:ext cx="3902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dirty="0" err="1" smtClean="0"/>
              <a:t>SeaHorn</a:t>
            </a:r>
            <a:r>
              <a:rPr lang="en-US" b="0" dirty="0" smtClean="0"/>
              <a:t>: </a:t>
            </a:r>
            <a:r>
              <a:rPr lang="en-US" sz="1600" b="0" dirty="0" smtClean="0"/>
              <a:t>MC (Spacer) </a:t>
            </a:r>
            <a:r>
              <a:rPr lang="en-US" sz="1600" dirty="0" smtClean="0"/>
              <a:t>and</a:t>
            </a:r>
            <a:r>
              <a:rPr lang="en-US" sz="1600" b="0" dirty="0" smtClean="0"/>
              <a:t> AI (Crab)</a:t>
            </a:r>
            <a:endParaRPr lang="en-US" b="0" dirty="0"/>
          </a:p>
        </p:txBody>
      </p:sp>
      <p:sp>
        <p:nvSpPr>
          <p:cNvPr id="20" name="TextBox 19"/>
          <p:cNvSpPr txBox="1"/>
          <p:nvPr/>
        </p:nvSpPr>
        <p:spPr>
          <a:xfrm>
            <a:off x="7592187" y="4982016"/>
            <a:ext cx="136800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SV-COMP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4892" y="4509229"/>
            <a:ext cx="1464869" cy="39825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845772" y="883310"/>
            <a:ext cx="104227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BLAST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0983" y="1347520"/>
            <a:ext cx="1046817" cy="25268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533057" y="1601603"/>
            <a:ext cx="3105330" cy="1465665"/>
            <a:chOff x="6901734" y="1607174"/>
            <a:chExt cx="2750332" cy="129811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1734" y="1607174"/>
              <a:ext cx="1972621" cy="129811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8831008" y="1625684"/>
              <a:ext cx="8210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0" dirty="0" smtClean="0"/>
                <a:t>VMCAI’06</a:t>
              </a:r>
              <a:endParaRPr lang="en-US" sz="1050" b="0" dirty="0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5840" y="2862673"/>
            <a:ext cx="1621669" cy="149553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8800" y="1360808"/>
            <a:ext cx="374650" cy="42817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8800" y="3550821"/>
            <a:ext cx="419100" cy="4191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17412" y="3576258"/>
            <a:ext cx="524884" cy="39366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8800" y="5802294"/>
            <a:ext cx="517953" cy="51795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52050" y="5797625"/>
            <a:ext cx="431686" cy="53212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56352" y="5795200"/>
            <a:ext cx="525048" cy="52504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96265" y="5802294"/>
            <a:ext cx="523335" cy="52333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49863" y="4403299"/>
            <a:ext cx="2309073" cy="60955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62594" y="4350896"/>
            <a:ext cx="1343128" cy="516701"/>
          </a:xfrm>
          <a:prstGeom prst="rect">
            <a:avLst/>
          </a:prstGeom>
        </p:spPr>
      </p:pic>
      <p:pic>
        <p:nvPicPr>
          <p:cNvPr id="38" name="Picture 37" descr="zyckekoTE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085" y="5655338"/>
            <a:ext cx="861944" cy="1149259"/>
          </a:xfrm>
          <a:prstGeom prst="rect">
            <a:avLst/>
          </a:prstGeom>
        </p:spPr>
      </p:pic>
      <p:pic>
        <p:nvPicPr>
          <p:cNvPr id="40" name="Picture 39" descr="fig3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7689760" y="2934566"/>
            <a:ext cx="1449125" cy="140996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7989128" y="838200"/>
            <a:ext cx="1011816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VMCAI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5456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  <p:bldP spid="15" grpId="0"/>
      <p:bldP spid="18" grpId="0"/>
      <p:bldP spid="19" grpId="0"/>
      <p:bldP spid="20" grpId="0" animBg="1"/>
      <p:bldP spid="22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355001" y="3550024"/>
            <a:ext cx="8455511" cy="261410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Automated Verification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Deductive Verification</a:t>
            </a:r>
          </a:p>
          <a:p>
            <a:pPr lvl="1"/>
            <a:r>
              <a:rPr lang="en-US" dirty="0" smtClean="0"/>
              <a:t>A user provides a program and a verification certificate</a:t>
            </a:r>
          </a:p>
          <a:p>
            <a:pPr lvl="2"/>
            <a:r>
              <a:rPr lang="en-US" dirty="0" smtClean="0"/>
              <a:t>e.g., inductive invariant, pre- and post-conditions, function summaries, etc.</a:t>
            </a:r>
          </a:p>
          <a:p>
            <a:pPr lvl="1"/>
            <a:r>
              <a:rPr lang="en-US" dirty="0" smtClean="0"/>
              <a:t>A tool automatically checks validity of the certificate</a:t>
            </a:r>
          </a:p>
          <a:p>
            <a:pPr lvl="2"/>
            <a:r>
              <a:rPr lang="en-US" dirty="0"/>
              <a:t>t</a:t>
            </a:r>
            <a:r>
              <a:rPr lang="en-US" dirty="0" smtClean="0"/>
              <a:t>his is not easy! (might even be undecidable)</a:t>
            </a:r>
          </a:p>
          <a:p>
            <a:pPr lvl="1"/>
            <a:r>
              <a:rPr lang="en-US" dirty="0" smtClean="0"/>
              <a:t>Verification is manual but machine certified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Algorithmic Verification </a:t>
            </a:r>
          </a:p>
          <a:p>
            <a:r>
              <a:rPr lang="en-US" dirty="0" smtClean="0"/>
              <a:t>A user provides a program and a desired specification</a:t>
            </a:r>
          </a:p>
          <a:p>
            <a:pPr lvl="2"/>
            <a:r>
              <a:rPr lang="en-US" dirty="0"/>
              <a:t>e</a:t>
            </a:r>
            <a:r>
              <a:rPr lang="en-US" dirty="0" smtClean="0"/>
              <a:t>.g., program never writes outside of allocated memory</a:t>
            </a:r>
          </a:p>
          <a:p>
            <a:pPr lvl="1"/>
            <a:r>
              <a:rPr lang="en-US" dirty="0" smtClean="0"/>
              <a:t>A tool automatically checks validity of the specification</a:t>
            </a:r>
          </a:p>
          <a:p>
            <a:pPr lvl="2"/>
            <a:r>
              <a:rPr lang="en-US" dirty="0" smtClean="0"/>
              <a:t>and generates a verification certificate if the program is correct</a:t>
            </a:r>
          </a:p>
          <a:p>
            <a:pPr lvl="2"/>
            <a:r>
              <a:rPr lang="en-US" dirty="0" smtClean="0"/>
              <a:t>and generates a counterexample if the program is not correct</a:t>
            </a:r>
          </a:p>
          <a:p>
            <a:pPr lvl="1"/>
            <a:r>
              <a:rPr lang="en-US" dirty="0" smtClean="0"/>
              <a:t>Verification is completely automatic – “push-button”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5417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Algorithmic Logic-Based Verification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54640408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73384" y="6019800"/>
            <a:ext cx="627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38800" y="6019800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</a:t>
            </a:r>
            <a:endParaRPr lang="en-US" dirty="0"/>
          </a:p>
        </p:txBody>
      </p:sp>
      <p:sp>
        <p:nvSpPr>
          <p:cNvPr id="7" name="Down Arrow 6"/>
          <p:cNvSpPr/>
          <p:nvPr/>
        </p:nvSpPr>
        <p:spPr bwMode="auto">
          <a:xfrm rot="1945359">
            <a:off x="3521871" y="5549899"/>
            <a:ext cx="381000" cy="4572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8" name="Down Arrow 7"/>
          <p:cNvSpPr/>
          <p:nvPr/>
        </p:nvSpPr>
        <p:spPr bwMode="auto">
          <a:xfrm rot="19654641" flipH="1">
            <a:off x="5562125" y="5572297"/>
            <a:ext cx="381000" cy="4572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Rounded Rectangular Callout 8"/>
          <p:cNvSpPr/>
          <p:nvPr/>
        </p:nvSpPr>
        <p:spPr bwMode="auto">
          <a:xfrm>
            <a:off x="6035996" y="914400"/>
            <a:ext cx="1812604" cy="685800"/>
          </a:xfrm>
          <a:prstGeom prst="wedgeRoundRectCallout">
            <a:avLst>
              <a:gd name="adj1" fmla="val -35427"/>
              <a:gd name="adj2" fmla="val 74558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Safety Properties</a:t>
            </a:r>
          </a:p>
        </p:txBody>
      </p:sp>
      <p:sp>
        <p:nvSpPr>
          <p:cNvPr id="10" name="Rounded Rectangular Callout 9"/>
          <p:cNvSpPr/>
          <p:nvPr/>
        </p:nvSpPr>
        <p:spPr bwMode="auto">
          <a:xfrm>
            <a:off x="6874196" y="2082800"/>
            <a:ext cx="1812604" cy="685800"/>
          </a:xfrm>
          <a:prstGeom prst="wedgeRoundRectCallout">
            <a:avLst>
              <a:gd name="adj1" fmla="val -42926"/>
              <a:gd name="adj2" fmla="val 97981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Constrained Horn Clauses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247098" y="3429000"/>
            <a:ext cx="1812604" cy="685800"/>
            <a:chOff x="7247098" y="3429000"/>
            <a:chExt cx="1812604" cy="685800"/>
          </a:xfrm>
        </p:grpSpPr>
        <p:sp>
          <p:nvSpPr>
            <p:cNvPr id="11" name="Rounded Rectangular Callout 10"/>
            <p:cNvSpPr/>
            <p:nvPr/>
          </p:nvSpPr>
          <p:spPr bwMode="auto">
            <a:xfrm>
              <a:off x="7247098" y="3429000"/>
              <a:ext cx="1812604" cy="685800"/>
            </a:xfrm>
            <a:prstGeom prst="wedgeRoundRectCallout">
              <a:avLst>
                <a:gd name="adj1" fmla="val -42926"/>
                <a:gd name="adj2" fmla="val 97981"/>
                <a:gd name="adj3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rPr>
                <a:t>Spacer</a:t>
              </a:r>
            </a:p>
          </p:txBody>
        </p:sp>
        <p:pic>
          <p:nvPicPr>
            <p:cNvPr id="12" name="Picture 11" descr="zyckekoT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7705" y="3472136"/>
              <a:ext cx="481997" cy="642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4424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4-12 at 3.19.37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66510"/>
            <a:ext cx="7162800" cy="5829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772195" y="5663624"/>
            <a:ext cx="55996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onsolas"/>
                <a:cs typeface="Consolas"/>
              </a:rPr>
              <a:t>http://</a:t>
            </a:r>
            <a:r>
              <a:rPr lang="en-US" sz="3200" dirty="0" err="1" smtClean="0">
                <a:solidFill>
                  <a:schemeClr val="bg1"/>
                </a:solidFill>
                <a:latin typeface="Consolas"/>
                <a:cs typeface="Consolas"/>
              </a:rPr>
              <a:t>seahorn.github.io</a:t>
            </a:r>
            <a:endParaRPr lang="en-US" sz="3200" dirty="0">
              <a:solidFill>
                <a:schemeClr val="bg1"/>
              </a:solidFill>
              <a:latin typeface="Consolas"/>
              <a:cs typeface="Consola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55042" y="6529589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83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85800"/>
            <a:ext cx="7239000" cy="53518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2195" y="6044624"/>
            <a:ext cx="55996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onsolas"/>
                <a:cs typeface="Consolas"/>
              </a:rPr>
              <a:t>http://</a:t>
            </a:r>
            <a:r>
              <a:rPr lang="en-US" sz="3200" dirty="0" err="1" smtClean="0">
                <a:solidFill>
                  <a:schemeClr val="bg1"/>
                </a:solidFill>
                <a:latin typeface="Consolas"/>
                <a:cs typeface="Consolas"/>
              </a:rPr>
              <a:t>seahorn.github.io</a:t>
            </a:r>
            <a:endParaRPr lang="en-US" sz="3200" dirty="0">
              <a:solidFill>
                <a:schemeClr val="bg1"/>
              </a:solidFill>
              <a:latin typeface="Consolas"/>
              <a:cs typeface="Consolas"/>
            </a:endParaRPr>
          </a:p>
        </p:txBody>
      </p:sp>
      <p:sp>
        <p:nvSpPr>
          <p:cNvPr id="4" name="Rounded Rectangular Callout 3"/>
          <p:cNvSpPr/>
          <p:nvPr/>
        </p:nvSpPr>
        <p:spPr bwMode="auto">
          <a:xfrm>
            <a:off x="152400" y="838200"/>
            <a:ext cx="2114005" cy="1295400"/>
          </a:xfrm>
          <a:prstGeom prst="wedgeRoundRectCallout">
            <a:avLst>
              <a:gd name="adj1" fmla="val 33221"/>
              <a:gd name="adj2" fmla="val 81665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Temesghen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 </a:t>
            </a:r>
            <a:r>
              <a:rPr kumimoji="0" lang="en-US" sz="20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Kahsai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 (NASA/CMU)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6477000" y="838200"/>
            <a:ext cx="2266405" cy="1295400"/>
          </a:xfrm>
          <a:prstGeom prst="wedgeRoundRectCallout">
            <a:avLst>
              <a:gd name="adj1" fmla="val -37657"/>
              <a:gd name="adj2" fmla="val 87388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Jorge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Navas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 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(SRI)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91907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500295" y="915492"/>
            <a:ext cx="7935278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lvl="0" algn="l">
              <a:defRPr sz="1800"/>
            </a:pPr>
            <a:r>
              <a:rPr lang="en-US" sz="2000" dirty="0" smtClean="0"/>
              <a:t>Example: </a:t>
            </a:r>
            <a:r>
              <a:rPr lang="en-US" sz="2000" b="0" dirty="0" smtClean="0"/>
              <a:t>in </a:t>
            </a:r>
            <a:r>
              <a:rPr lang="en-US" sz="2000" b="0" dirty="0" err="1" smtClean="0"/>
              <a:t>test.c</a:t>
            </a:r>
            <a:r>
              <a:rPr lang="en-US" sz="2000" b="0" dirty="0" smtClean="0"/>
              <a:t>, check</a:t>
            </a:r>
            <a:r>
              <a:rPr sz="2000" b="0" dirty="0" smtClean="0"/>
              <a:t> </a:t>
            </a:r>
            <a:r>
              <a:rPr sz="2000" b="0" dirty="0"/>
              <a:t>that </a:t>
            </a:r>
            <a:r>
              <a:rPr sz="2000" b="0" dirty="0">
                <a:solidFill>
                  <a:srgbClr val="C82506"/>
                </a:solidFill>
              </a:rPr>
              <a:t>x is always greater </a:t>
            </a:r>
            <a:r>
              <a:rPr lang="en-US" sz="2000" b="0" dirty="0" smtClean="0">
                <a:solidFill>
                  <a:srgbClr val="C82506"/>
                </a:solidFill>
              </a:rPr>
              <a:t>than </a:t>
            </a:r>
            <a:r>
              <a:rPr sz="2000" b="0" dirty="0" smtClean="0">
                <a:solidFill>
                  <a:srgbClr val="C82506"/>
                </a:solidFill>
              </a:rPr>
              <a:t>or </a:t>
            </a:r>
            <a:r>
              <a:rPr sz="2000" b="0" dirty="0">
                <a:solidFill>
                  <a:srgbClr val="C82506"/>
                </a:solidFill>
              </a:rPr>
              <a:t>equal </a:t>
            </a:r>
            <a:r>
              <a:rPr sz="2000" b="0" dirty="0" smtClean="0">
                <a:solidFill>
                  <a:srgbClr val="C82506"/>
                </a:solidFill>
              </a:rPr>
              <a:t>t</a:t>
            </a:r>
            <a:r>
              <a:rPr lang="en-US" sz="2000" b="0" dirty="0">
                <a:solidFill>
                  <a:srgbClr val="C82506"/>
                </a:solidFill>
              </a:rPr>
              <a:t>o</a:t>
            </a:r>
            <a:r>
              <a:rPr sz="2000" b="0" dirty="0" smtClean="0">
                <a:solidFill>
                  <a:srgbClr val="C82506"/>
                </a:solidFill>
              </a:rPr>
              <a:t> </a:t>
            </a:r>
            <a:r>
              <a:rPr sz="2000" b="0" dirty="0">
                <a:solidFill>
                  <a:srgbClr val="C82506"/>
                </a:solidFill>
              </a:rPr>
              <a:t>y</a:t>
            </a:r>
            <a:r>
              <a:rPr sz="2000" dirty="0">
                <a:solidFill>
                  <a:srgbClr val="C82506"/>
                </a:solidFill>
              </a:rPr>
              <a:t> </a:t>
            </a:r>
          </a:p>
        </p:txBody>
      </p:sp>
      <p:grpSp>
        <p:nvGrpSpPr>
          <p:cNvPr id="73" name="Group 73"/>
          <p:cNvGrpSpPr/>
          <p:nvPr/>
        </p:nvGrpSpPr>
        <p:grpSpPr>
          <a:xfrm>
            <a:off x="1233137" y="1202726"/>
            <a:ext cx="5523182" cy="3834900"/>
            <a:chOff x="0" y="-22683"/>
            <a:chExt cx="7855191" cy="5454077"/>
          </a:xfrm>
        </p:grpSpPr>
        <p:pic>
          <p:nvPicPr>
            <p:cNvPr id="70" name="Screen Shot 2015-10-04 at 5.58.30 PM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666213"/>
              <a:ext cx="7855191" cy="4765181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254000" dist="127000" dir="54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1" name="Shape 71"/>
            <p:cNvSpPr/>
            <p:nvPr/>
          </p:nvSpPr>
          <p:spPr>
            <a:xfrm>
              <a:off x="303605" y="4328099"/>
              <a:ext cx="2219723" cy="361621"/>
            </a:xfrm>
            <a:prstGeom prst="rect">
              <a:avLst/>
            </a:prstGeom>
            <a:noFill/>
            <a:ln w="50800" cap="flat">
              <a:solidFill>
                <a:srgbClr val="C82506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>
              <a:off x="3116299" y="-22683"/>
              <a:ext cx="1164484" cy="693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2500"/>
                <a:t>test.c</a:t>
              </a:r>
            </a:p>
          </p:txBody>
        </p:sp>
      </p:grpSp>
      <p:sp>
        <p:nvSpPr>
          <p:cNvPr id="74" name="Shape 74"/>
          <p:cNvSpPr/>
          <p:nvPr/>
        </p:nvSpPr>
        <p:spPr>
          <a:xfrm>
            <a:off x="337497" y="5373617"/>
            <a:ext cx="2907916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>
              <a:defRPr sz="2500"/>
            </a:lvl1pPr>
          </a:lstStyle>
          <a:p>
            <a:pPr lvl="0">
              <a:defRPr sz="1800"/>
            </a:pPr>
            <a:r>
              <a:rPr sz="2000" dirty="0"/>
              <a:t>SeaHorn command:</a:t>
            </a:r>
          </a:p>
        </p:txBody>
      </p:sp>
      <p:grpSp>
        <p:nvGrpSpPr>
          <p:cNvPr id="77" name="Group 77"/>
          <p:cNvGrpSpPr/>
          <p:nvPr/>
        </p:nvGrpSpPr>
        <p:grpSpPr>
          <a:xfrm>
            <a:off x="500295" y="5897092"/>
            <a:ext cx="3166599" cy="592334"/>
            <a:chOff x="-127000" y="-88900"/>
            <a:chExt cx="4503605" cy="842429"/>
          </a:xfrm>
        </p:grpSpPr>
        <p:pic>
          <p:nvPicPr>
            <p:cNvPr id="76" name="Screen Shot 2015-10-04 at 6.26.31 PM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249606" cy="51223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5" name="Picture 74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27000" y="-88900"/>
              <a:ext cx="4503606" cy="842430"/>
            </a:xfrm>
            <a:prstGeom prst="rect">
              <a:avLst/>
            </a:prstGeom>
            <a:effectLst/>
          </p:spPr>
        </p:pic>
      </p:grpSp>
      <p:grpSp>
        <p:nvGrpSpPr>
          <p:cNvPr id="80" name="Group 80"/>
          <p:cNvGrpSpPr/>
          <p:nvPr/>
        </p:nvGrpSpPr>
        <p:grpSpPr>
          <a:xfrm>
            <a:off x="5573381" y="5501063"/>
            <a:ext cx="3314979" cy="1415359"/>
            <a:chOff x="-127000" y="-88900"/>
            <a:chExt cx="4714635" cy="2012954"/>
          </a:xfrm>
        </p:grpSpPr>
        <p:pic>
          <p:nvPicPr>
            <p:cNvPr id="79" name="Screen Shot 2015-10-04 at 6.30.38 PM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460636" cy="16827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8" name="Picture 77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27000" y="-88900"/>
              <a:ext cx="4714636" cy="2012955"/>
            </a:xfrm>
            <a:prstGeom prst="rect">
              <a:avLst/>
            </a:prstGeom>
            <a:effectLst/>
          </p:spPr>
        </p:pic>
      </p:grpSp>
      <p:sp>
        <p:nvSpPr>
          <p:cNvPr id="83" name="Shape 83"/>
          <p:cNvSpPr/>
          <p:nvPr/>
        </p:nvSpPr>
        <p:spPr>
          <a:xfrm>
            <a:off x="5776912" y="5209632"/>
            <a:ext cx="2907916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>
              <a:defRPr sz="2500"/>
            </a:lvl1pPr>
          </a:lstStyle>
          <a:p>
            <a:pPr lvl="0">
              <a:defRPr sz="1800"/>
            </a:pPr>
            <a:r>
              <a:rPr sz="2000" dirty="0"/>
              <a:t>SeaHorn result: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SeaHorn</a:t>
            </a:r>
            <a:r>
              <a:rPr lang="en-US" dirty="0" smtClean="0"/>
              <a:t> Usage</a:t>
            </a:r>
            <a:endParaRPr lang="en-US" dirty="0"/>
          </a:p>
        </p:txBody>
      </p:sp>
      <p:sp>
        <p:nvSpPr>
          <p:cNvPr id="2" name="Right Arrow 1"/>
          <p:cNvSpPr/>
          <p:nvPr/>
        </p:nvSpPr>
        <p:spPr bwMode="auto">
          <a:xfrm>
            <a:off x="4065104" y="5897092"/>
            <a:ext cx="1003853" cy="497236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32705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ARIE@C02KN0M1FFRT3PP7" val="5577"/>
  <p:tag name="DEFAULTDISPLAYSOURCE" val="\documentclass{article}&#10;&#10;\pagestyle{empty}&#10;&#10;\begin{document}&#10;&#10;&#10;\end{document}"/>
  <p:tag name="EMBEDFONTS" val="0"/>
</p:tagLst>
</file>

<file path=ppt/theme/theme1.xml><?xml version="1.0" encoding="utf-8"?>
<a:theme xmlns:a="http://schemas.openxmlformats.org/drawingml/2006/main" name="identity-presentation-fullcolo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6FF"/>
      </a:accent1>
      <a:accent2>
        <a:srgbClr val="9933FF"/>
      </a:accent2>
      <a:accent3>
        <a:srgbClr val="FFFFFF"/>
      </a:accent3>
      <a:accent4>
        <a:srgbClr val="000000"/>
      </a:accent4>
      <a:accent5>
        <a:srgbClr val="AAB8FF"/>
      </a:accent5>
      <a:accent6>
        <a:srgbClr val="8A2DE7"/>
      </a:accent6>
      <a:hlink>
        <a:srgbClr val="3C4F82"/>
      </a:hlink>
      <a:folHlink>
        <a:srgbClr val="33CC33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CA1FB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CA1FB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66FF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C4F82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B17B50F0-A7A2-4F08-B7B0-7BD53C084C56}" vid="{8913C94E-9336-4C7E-A817-69736CA8537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identity-presentation-fullcolor.potx</Template>
  <TotalTime>25657</TotalTime>
  <Words>2086</Words>
  <Application>Microsoft Macintosh PowerPoint</Application>
  <PresentationFormat>On-screen Show (4:3)</PresentationFormat>
  <Paragraphs>405</Paragraphs>
  <Slides>37</Slides>
  <Notes>5</Notes>
  <HiddenSlides>11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Ayuthaya</vt:lpstr>
      <vt:lpstr>Cambria Math</vt:lpstr>
      <vt:lpstr>cmmi10</vt:lpstr>
      <vt:lpstr>cmsy10</vt:lpstr>
      <vt:lpstr>Consolas</vt:lpstr>
      <vt:lpstr>Gill Sans</vt:lpstr>
      <vt:lpstr>ＭＳ Ｐゴシック</vt:lpstr>
      <vt:lpstr>Symbol</vt:lpstr>
      <vt:lpstr>Times</vt:lpstr>
      <vt:lpstr>Times New Roman</vt:lpstr>
      <vt:lpstr>Arial</vt:lpstr>
      <vt:lpstr>identity-presentation-fullcolor</vt:lpstr>
      <vt:lpstr>System Verification by Abstract Interpretation </vt:lpstr>
      <vt:lpstr>System Verification by Abstract Interpretation (and Model Checking)</vt:lpstr>
      <vt:lpstr>Automated Software Analysis</vt:lpstr>
      <vt:lpstr>Personal History with Abstract Interpretation</vt:lpstr>
      <vt:lpstr>Automated Verification</vt:lpstr>
      <vt:lpstr>Algorithmic Logic-Based Verification</vt:lpstr>
      <vt:lpstr>PowerPoint Presentation</vt:lpstr>
      <vt:lpstr>PowerPoint Presentation</vt:lpstr>
      <vt:lpstr>SeaHorn Usage</vt:lpstr>
      <vt:lpstr>Applications of SeaHorn at NASA</vt:lpstr>
      <vt:lpstr>SV-COMP 2015</vt:lpstr>
      <vt:lpstr>Results for DeviceDriver category</vt:lpstr>
      <vt:lpstr>SeaHorn Architecture</vt:lpstr>
      <vt:lpstr>smt-Based Program Verification</vt:lpstr>
      <vt:lpstr>Logic-based Program Verification</vt:lpstr>
      <vt:lpstr>Symbolic Reachability Problem</vt:lpstr>
      <vt:lpstr>Constrained Horn Clauses (CHC)</vt:lpstr>
      <vt:lpstr>Horn Clauses for Program Verification</vt:lpstr>
      <vt:lpstr>Horn Clauses for Concurrent / Distributed / Parameterized Systems</vt:lpstr>
      <vt:lpstr>SMT-based Model Checking</vt:lpstr>
      <vt:lpstr>Spacer/IC3/PDR In Pictures: MkSafe</vt:lpstr>
      <vt:lpstr>Spacer/IC3/PDR in Pictures: Push</vt:lpstr>
      <vt:lpstr>Spacer: Solving SMT-constrained CHC</vt:lpstr>
      <vt:lpstr>Logic-based Algorithmic Verification</vt:lpstr>
      <vt:lpstr>Challenges for the Next 40 Years</vt:lpstr>
      <vt:lpstr>PowerPoint Presentation</vt:lpstr>
      <vt:lpstr>From Programs to Logic</vt:lpstr>
      <vt:lpstr>IC3/PDR</vt:lpstr>
      <vt:lpstr>Conclusion</vt:lpstr>
      <vt:lpstr>Verification by Successive Under-Approximation</vt:lpstr>
      <vt:lpstr>Logic-based Program Verification</vt:lpstr>
      <vt:lpstr>CNF-SAT: Boolean Satisfiability</vt:lpstr>
      <vt:lpstr>SMT: Satisfiability Modulo Theory</vt:lpstr>
      <vt:lpstr>Horn Clauses for Parameterized Verification</vt:lpstr>
      <vt:lpstr>SeaHorn Philosophy</vt:lpstr>
      <vt:lpstr>IC3, PDR, and Friends (1)</vt:lpstr>
      <vt:lpstr>IC3, PDR, and Friends (2)</vt:lpstr>
    </vt:vector>
  </TitlesOfParts>
  <Company>Software Engineering Institute</Company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 Presentation (Full Color): Preformatted Design and Template Items</dc:title>
  <dc:creator>Mary Van Tyne</dc:creator>
  <cp:lastModifiedBy>Arie Gurfinkel</cp:lastModifiedBy>
  <cp:revision>388</cp:revision>
  <cp:lastPrinted>2006-06-21T20:45:34Z</cp:lastPrinted>
  <dcterms:created xsi:type="dcterms:W3CDTF">2013-12-16T13:47:47Z</dcterms:created>
  <dcterms:modified xsi:type="dcterms:W3CDTF">2017-01-21T14:01:41Z</dcterms:modified>
</cp:coreProperties>
</file>