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4" r:id="rId1"/>
  </p:sldMasterIdLst>
  <p:notesMasterIdLst>
    <p:notesMasterId r:id="rId29"/>
  </p:notesMasterIdLst>
  <p:sldIdLst>
    <p:sldId id="256" r:id="rId2"/>
    <p:sldId id="290" r:id="rId3"/>
    <p:sldId id="259" r:id="rId4"/>
    <p:sldId id="260" r:id="rId5"/>
    <p:sldId id="275" r:id="rId6"/>
    <p:sldId id="262" r:id="rId7"/>
    <p:sldId id="277" r:id="rId8"/>
    <p:sldId id="288" r:id="rId9"/>
    <p:sldId id="279" r:id="rId10"/>
    <p:sldId id="280" r:id="rId11"/>
    <p:sldId id="281" r:id="rId12"/>
    <p:sldId id="282" r:id="rId13"/>
    <p:sldId id="287" r:id="rId14"/>
    <p:sldId id="284" r:id="rId15"/>
    <p:sldId id="285" r:id="rId16"/>
    <p:sldId id="278" r:id="rId17"/>
    <p:sldId id="265" r:id="rId18"/>
    <p:sldId id="271" r:id="rId19"/>
    <p:sldId id="272" r:id="rId20"/>
    <p:sldId id="274" r:id="rId21"/>
    <p:sldId id="273" r:id="rId22"/>
    <p:sldId id="266" r:id="rId23"/>
    <p:sldId id="267" r:id="rId24"/>
    <p:sldId id="289" r:id="rId25"/>
    <p:sldId id="268" r:id="rId26"/>
    <p:sldId id="269" r:id="rId27"/>
    <p:sldId id="276" r:id="rId28"/>
  </p:sldIdLst>
  <p:sldSz cx="9144000" cy="6858000" type="screen4x3"/>
  <p:notesSz cx="6858000" cy="9144000"/>
  <p:embeddedFontLst>
    <p:embeddedFont>
      <p:font typeface="Arial Unicode MS" pitchFamily="34" charset="-128"/>
      <p:regular r:id="rId30"/>
    </p:embeddedFont>
    <p:embeddedFont>
      <p:font typeface="MT Extra" pitchFamily="18" charset="2"/>
      <p:regular r:id="rId31"/>
    </p:embeddedFont>
    <p:embeddedFont>
      <p:font typeface="cmsy10" pitchFamily="34" charset="0"/>
      <p:regular r:id="rId32"/>
    </p:embeddedFont>
    <p:embeddedFont>
      <p:font typeface="cmmi10" pitchFamily="34" charset="0"/>
      <p:regular r:id="rId33"/>
    </p:embeddedFont>
    <p:embeddedFont>
      <p:font typeface="Lucida Console" pitchFamily="49" charset="0"/>
      <p:regular r:id="rId34"/>
    </p:embeddedFont>
    <p:embeddedFont>
      <p:font typeface="Calibri" pitchFamily="34" charset="0"/>
      <p:regular r:id="rId35"/>
      <p:bold r:id="rId36"/>
      <p:italic r:id="rId37"/>
      <p:boldItalic r:id="rId38"/>
    </p:embeddedFont>
  </p:embeddedFontLst>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gar Chaki" initials="SJC"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64" d="100"/>
          <a:sy n="64" d="100"/>
        </p:scale>
        <p:origin x="-114"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414F95-0454-400F-8F32-9564A6420F72}" type="datetimeFigureOut">
              <a:rPr lang="en-US" smtClean="0"/>
              <a:t>9/7/2010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FE1A95-C5EB-46EB-8C0A-110967F4EC6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a:t>Linda Northrop</a:t>
            </a:r>
          </a:p>
          <a:p>
            <a:r>
              <a:rPr lang="en-US"/>
              <a:t>Software Product Lines</a:t>
            </a:r>
          </a:p>
        </p:txBody>
      </p:sp>
      <p:sp>
        <p:nvSpPr>
          <p:cNvPr id="5" name="Rectangle 25"/>
          <p:cNvSpPr>
            <a:spLocks noGrp="1" noChangeArrowheads="1"/>
          </p:cNvSpPr>
          <p:nvPr>
            <p:ph type="dt" idx="1"/>
          </p:nvPr>
        </p:nvSpPr>
        <p:spPr>
          <a:ln/>
        </p:spPr>
        <p:txBody>
          <a:bodyPr/>
          <a:lstStyle/>
          <a:p>
            <a:fld id="{7714C061-06BC-4B45-90DB-3968B0D850B7}" type="datetime1">
              <a:rPr lang="en-US"/>
              <a:pPr/>
              <a:t>9/7/2010</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a:t>Linda Northrop</a:t>
            </a:r>
          </a:p>
          <a:p>
            <a:r>
              <a:rPr lang="en-US"/>
              <a:t>Software Product Lines</a:t>
            </a:r>
          </a:p>
        </p:txBody>
      </p:sp>
      <p:sp>
        <p:nvSpPr>
          <p:cNvPr id="5" name="Rectangle 25"/>
          <p:cNvSpPr>
            <a:spLocks noGrp="1" noChangeArrowheads="1"/>
          </p:cNvSpPr>
          <p:nvPr>
            <p:ph type="dt" idx="1"/>
          </p:nvPr>
        </p:nvSpPr>
        <p:spPr>
          <a:ln/>
        </p:spPr>
        <p:txBody>
          <a:bodyPr/>
          <a:lstStyle/>
          <a:p>
            <a:fld id="{7714C061-06BC-4B45-90DB-3968B0D850B7}" type="datetime1">
              <a:rPr lang="en-US"/>
              <a:pPr/>
              <a:t>9/7/2010</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3C4F82"/>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half" idx="2"/>
          </p:nvPr>
        </p:nvSpPr>
        <p:spPr/>
        <p:txBody>
          <a:bodyPr/>
          <a:lstStyle>
            <a:lvl1pPr>
              <a:defRPr/>
            </a:lvl1pPr>
          </a:lstStyle>
          <a:p>
            <a:endParaRPr lang="en-US"/>
          </a:p>
        </p:txBody>
      </p:sp>
      <p:sp>
        <p:nvSpPr>
          <p:cNvPr id="3075" name="Rectangle 3"/>
          <p:cNvSpPr>
            <a:spLocks noChangeArrowheads="1"/>
          </p:cNvSpPr>
          <p:nvPr userDrawn="1"/>
        </p:nvSpPr>
        <p:spPr bwMode="auto">
          <a:xfrm>
            <a:off x="0" y="6151563"/>
            <a:ext cx="9144000" cy="706437"/>
          </a:xfrm>
          <a:prstGeom prst="rect">
            <a:avLst/>
          </a:prstGeom>
          <a:solidFill>
            <a:srgbClr val="000000"/>
          </a:solidFill>
          <a:ln w="9525">
            <a:noFill/>
            <a:miter lim="800000"/>
            <a:headEnd/>
            <a:tailEnd/>
          </a:ln>
          <a:effectLst/>
        </p:spPr>
        <p:txBody>
          <a:bodyPr lIns="0" tIns="0" rIns="0" bIns="0" anchor="ctr">
            <a:spAutoFit/>
          </a:bodyPr>
          <a:lstStyle/>
          <a:p>
            <a:endParaRPr lang="en-US"/>
          </a:p>
        </p:txBody>
      </p:sp>
      <p:sp>
        <p:nvSpPr>
          <p:cNvPr id="3084" name="Rectangle 12"/>
          <p:cNvSpPr>
            <a:spLocks noGrp="1" noChangeArrowheads="1"/>
          </p:cNvSpPr>
          <p:nvPr>
            <p:ph type="ctrTitle"/>
          </p:nvPr>
        </p:nvSpPr>
        <p:spPr bwMode="white">
          <a:xfrm>
            <a:off x="4267200" y="2293938"/>
            <a:ext cx="4267200" cy="1143000"/>
          </a:xfrm>
        </p:spPr>
        <p:txBody>
          <a:bodyPr lIns="91428" tIns="45714" rIns="91428" bIns="45714"/>
          <a:lstStyle>
            <a:lvl1pPr>
              <a:lnSpc>
                <a:spcPct val="100000"/>
              </a:lnSpc>
              <a:defRPr sz="2200">
                <a:solidFill>
                  <a:schemeClr val="bg1"/>
                </a:solidFill>
              </a:defRPr>
            </a:lvl1pPr>
          </a:lstStyle>
          <a:p>
            <a:r>
              <a:rPr lang="en-US" smtClean="0"/>
              <a:t>Click to edit Master title style</a:t>
            </a:r>
            <a:endParaRPr lang="en-US"/>
          </a:p>
        </p:txBody>
      </p:sp>
      <p:sp>
        <p:nvSpPr>
          <p:cNvPr id="3085" name="Rectangle 13"/>
          <p:cNvSpPr>
            <a:spLocks noGrp="1" noChangeArrowheads="1"/>
          </p:cNvSpPr>
          <p:nvPr>
            <p:ph type="subTitle" idx="1"/>
          </p:nvPr>
        </p:nvSpPr>
        <p:spPr bwMode="white">
          <a:xfrm>
            <a:off x="4267200" y="3894138"/>
            <a:ext cx="4267200" cy="1751012"/>
          </a:xfrm>
        </p:spPr>
        <p:txBody>
          <a:bodyPr lIns="91428" tIns="45714" rIns="91428" bIns="45714"/>
          <a:lstStyle>
            <a:lvl1pPr>
              <a:spcAft>
                <a:spcPct val="0"/>
              </a:spcAft>
              <a:defRPr sz="1800">
                <a:solidFill>
                  <a:schemeClr val="bg1"/>
                </a:solidFill>
              </a:defRPr>
            </a:lvl1pPr>
          </a:lstStyle>
          <a:p>
            <a:r>
              <a:rPr lang="en-US" smtClean="0"/>
              <a:t>Click to edit Master subtitle style</a:t>
            </a:r>
            <a:endParaRPr lang="en-US"/>
          </a:p>
        </p:txBody>
      </p:sp>
      <p:sp>
        <p:nvSpPr>
          <p:cNvPr id="3097" name="Rectangle 25"/>
          <p:cNvSpPr>
            <a:spLocks noChangeArrowheads="1"/>
          </p:cNvSpPr>
          <p:nvPr userDrawn="1"/>
        </p:nvSpPr>
        <p:spPr bwMode="white">
          <a:xfrm>
            <a:off x="7210425" y="6408738"/>
            <a:ext cx="1665288" cy="212873"/>
          </a:xfrm>
          <a:prstGeom prst="rect">
            <a:avLst/>
          </a:prstGeom>
          <a:noFill/>
          <a:ln w="9525">
            <a:noFill/>
            <a:miter lim="800000"/>
            <a:headEnd/>
            <a:tailEnd/>
          </a:ln>
          <a:effectLst/>
        </p:spPr>
        <p:txBody>
          <a:bodyPr lIns="0" tIns="0" rIns="91428" bIns="45714">
            <a:spAutoFit/>
          </a:bodyPr>
          <a:lstStyle/>
          <a:p>
            <a:pPr algn="l" eaLnBrk="0" hangingPunct="0">
              <a:lnSpc>
                <a:spcPts val="1300"/>
              </a:lnSpc>
              <a:spcBef>
                <a:spcPct val="0"/>
              </a:spcBef>
            </a:pPr>
            <a:r>
              <a:rPr lang="en-US" sz="700" dirty="0">
                <a:solidFill>
                  <a:schemeClr val="bg1"/>
                </a:solidFill>
              </a:rPr>
              <a:t>© </a:t>
            </a:r>
            <a:r>
              <a:rPr lang="en-US" sz="700" dirty="0" smtClean="0">
                <a:solidFill>
                  <a:schemeClr val="bg1"/>
                </a:solidFill>
              </a:rPr>
              <a:t>2010 </a:t>
            </a:r>
            <a:r>
              <a:rPr lang="en-US" sz="700" dirty="0">
                <a:solidFill>
                  <a:schemeClr val="bg1"/>
                </a:solidFill>
              </a:rPr>
              <a:t>Carnegie Mellon University</a:t>
            </a:r>
          </a:p>
        </p:txBody>
      </p:sp>
      <p:grpSp>
        <p:nvGrpSpPr>
          <p:cNvPr id="2" name="Group 49"/>
          <p:cNvGrpSpPr>
            <a:grpSpLocks/>
          </p:cNvGrpSpPr>
          <p:nvPr userDrawn="1"/>
        </p:nvGrpSpPr>
        <p:grpSpPr bwMode="auto">
          <a:xfrm>
            <a:off x="26988" y="23813"/>
            <a:ext cx="4057650" cy="6094412"/>
            <a:chOff x="17" y="15"/>
            <a:chExt cx="2728" cy="3839"/>
          </a:xfrm>
        </p:grpSpPr>
        <p:sp>
          <p:nvSpPr>
            <p:cNvPr id="3110" name="Freeform 38"/>
            <p:cNvSpPr>
              <a:spLocks/>
            </p:cNvSpPr>
            <p:nvPr userDrawn="1"/>
          </p:nvSpPr>
          <p:spPr bwMode="auto">
            <a:xfrm>
              <a:off x="17" y="2179"/>
              <a:ext cx="1004" cy="98"/>
            </a:xfrm>
            <a:custGeom>
              <a:avLst/>
              <a:gdLst/>
              <a:ahLst/>
              <a:cxnLst>
                <a:cxn ang="0">
                  <a:pos x="1004" y="0"/>
                </a:cxn>
                <a:cxn ang="0">
                  <a:pos x="0" y="0"/>
                </a:cxn>
                <a:cxn ang="0">
                  <a:pos x="0" y="98"/>
                </a:cxn>
                <a:cxn ang="0">
                  <a:pos x="906" y="98"/>
                </a:cxn>
                <a:cxn ang="0">
                  <a:pos x="1004" y="0"/>
                </a:cxn>
              </a:cxnLst>
              <a:rect l="0" t="0" r="r" b="b"/>
              <a:pathLst>
                <a:path w="1004" h="98">
                  <a:moveTo>
                    <a:pt x="1004" y="0"/>
                  </a:moveTo>
                  <a:lnTo>
                    <a:pt x="0" y="0"/>
                  </a:lnTo>
                  <a:lnTo>
                    <a:pt x="0" y="98"/>
                  </a:lnTo>
                  <a:lnTo>
                    <a:pt x="906" y="98"/>
                  </a:lnTo>
                  <a:lnTo>
                    <a:pt x="1004" y="0"/>
                  </a:lnTo>
                  <a:close/>
                </a:path>
              </a:pathLst>
            </a:custGeom>
            <a:solidFill>
              <a:srgbClr val="506697"/>
            </a:solidFill>
            <a:ln w="14351">
              <a:noFill/>
              <a:prstDash val="solid"/>
              <a:round/>
              <a:headEnd/>
              <a:tailEnd/>
            </a:ln>
          </p:spPr>
          <p:txBody>
            <a:bodyPr/>
            <a:lstStyle/>
            <a:p>
              <a:endParaRPr lang="en-US"/>
            </a:p>
          </p:txBody>
        </p:sp>
        <p:sp>
          <p:nvSpPr>
            <p:cNvPr id="3111" name="Freeform 39"/>
            <p:cNvSpPr>
              <a:spLocks/>
            </p:cNvSpPr>
            <p:nvPr userDrawn="1"/>
          </p:nvSpPr>
          <p:spPr bwMode="auto">
            <a:xfrm>
              <a:off x="17" y="1011"/>
              <a:ext cx="409" cy="98"/>
            </a:xfrm>
            <a:custGeom>
              <a:avLst/>
              <a:gdLst/>
              <a:ahLst/>
              <a:cxnLst>
                <a:cxn ang="0">
                  <a:pos x="311" y="0"/>
                </a:cxn>
                <a:cxn ang="0">
                  <a:pos x="0" y="0"/>
                </a:cxn>
                <a:cxn ang="0">
                  <a:pos x="0" y="98"/>
                </a:cxn>
                <a:cxn ang="0">
                  <a:pos x="409" y="98"/>
                </a:cxn>
                <a:cxn ang="0">
                  <a:pos x="311" y="0"/>
                </a:cxn>
              </a:cxnLst>
              <a:rect l="0" t="0" r="r" b="b"/>
              <a:pathLst>
                <a:path w="409" h="98">
                  <a:moveTo>
                    <a:pt x="311" y="0"/>
                  </a:moveTo>
                  <a:lnTo>
                    <a:pt x="0" y="0"/>
                  </a:lnTo>
                  <a:lnTo>
                    <a:pt x="0" y="98"/>
                  </a:lnTo>
                  <a:lnTo>
                    <a:pt x="409" y="98"/>
                  </a:lnTo>
                  <a:lnTo>
                    <a:pt x="311" y="0"/>
                  </a:lnTo>
                  <a:close/>
                </a:path>
              </a:pathLst>
            </a:custGeom>
            <a:solidFill>
              <a:srgbClr val="506697"/>
            </a:solidFill>
            <a:ln w="14351">
              <a:noFill/>
              <a:prstDash val="solid"/>
              <a:round/>
              <a:headEnd/>
              <a:tailEnd/>
            </a:ln>
          </p:spPr>
          <p:txBody>
            <a:bodyPr/>
            <a:lstStyle/>
            <a:p>
              <a:endParaRPr lang="en-US"/>
            </a:p>
          </p:txBody>
        </p:sp>
        <p:sp>
          <p:nvSpPr>
            <p:cNvPr id="3112" name="Freeform 40"/>
            <p:cNvSpPr>
              <a:spLocks/>
            </p:cNvSpPr>
            <p:nvPr userDrawn="1"/>
          </p:nvSpPr>
          <p:spPr bwMode="auto">
            <a:xfrm>
              <a:off x="17" y="2775"/>
              <a:ext cx="418" cy="107"/>
            </a:xfrm>
            <a:custGeom>
              <a:avLst/>
              <a:gdLst/>
              <a:ahLst/>
              <a:cxnLst>
                <a:cxn ang="0">
                  <a:pos x="418" y="0"/>
                </a:cxn>
                <a:cxn ang="0">
                  <a:pos x="0" y="0"/>
                </a:cxn>
                <a:cxn ang="0">
                  <a:pos x="0" y="107"/>
                </a:cxn>
                <a:cxn ang="0">
                  <a:pos x="311" y="107"/>
                </a:cxn>
                <a:cxn ang="0">
                  <a:pos x="418" y="0"/>
                </a:cxn>
              </a:cxnLst>
              <a:rect l="0" t="0" r="r" b="b"/>
              <a:pathLst>
                <a:path w="418" h="107">
                  <a:moveTo>
                    <a:pt x="418" y="0"/>
                  </a:moveTo>
                  <a:lnTo>
                    <a:pt x="0" y="0"/>
                  </a:lnTo>
                  <a:lnTo>
                    <a:pt x="0" y="107"/>
                  </a:lnTo>
                  <a:lnTo>
                    <a:pt x="311" y="107"/>
                  </a:lnTo>
                  <a:lnTo>
                    <a:pt x="418" y="0"/>
                  </a:lnTo>
                  <a:close/>
                </a:path>
              </a:pathLst>
            </a:custGeom>
            <a:solidFill>
              <a:srgbClr val="506697"/>
            </a:solidFill>
            <a:ln w="14351">
              <a:noFill/>
              <a:prstDash val="solid"/>
              <a:round/>
              <a:headEnd/>
              <a:tailEnd/>
            </a:ln>
          </p:spPr>
          <p:txBody>
            <a:bodyPr/>
            <a:lstStyle/>
            <a:p>
              <a:endParaRPr lang="en-US"/>
            </a:p>
          </p:txBody>
        </p:sp>
        <p:sp>
          <p:nvSpPr>
            <p:cNvPr id="3113" name="Freeform 41"/>
            <p:cNvSpPr>
              <a:spLocks/>
            </p:cNvSpPr>
            <p:nvPr userDrawn="1"/>
          </p:nvSpPr>
          <p:spPr bwMode="auto">
            <a:xfrm>
              <a:off x="17" y="1591"/>
              <a:ext cx="1004" cy="98"/>
            </a:xfrm>
            <a:custGeom>
              <a:avLst/>
              <a:gdLst/>
              <a:ahLst/>
              <a:cxnLst>
                <a:cxn ang="0">
                  <a:pos x="906" y="0"/>
                </a:cxn>
                <a:cxn ang="0">
                  <a:pos x="0" y="0"/>
                </a:cxn>
                <a:cxn ang="0">
                  <a:pos x="0" y="98"/>
                </a:cxn>
                <a:cxn ang="0">
                  <a:pos x="1004" y="98"/>
                </a:cxn>
                <a:cxn ang="0">
                  <a:pos x="906" y="0"/>
                </a:cxn>
              </a:cxnLst>
              <a:rect l="0" t="0" r="r" b="b"/>
              <a:pathLst>
                <a:path w="1004" h="98">
                  <a:moveTo>
                    <a:pt x="906" y="0"/>
                  </a:moveTo>
                  <a:lnTo>
                    <a:pt x="0" y="0"/>
                  </a:lnTo>
                  <a:lnTo>
                    <a:pt x="0" y="98"/>
                  </a:lnTo>
                  <a:lnTo>
                    <a:pt x="1004" y="98"/>
                  </a:lnTo>
                  <a:lnTo>
                    <a:pt x="906" y="0"/>
                  </a:lnTo>
                  <a:close/>
                </a:path>
              </a:pathLst>
            </a:custGeom>
            <a:solidFill>
              <a:srgbClr val="506697"/>
            </a:solidFill>
            <a:ln w="14351">
              <a:noFill/>
              <a:prstDash val="solid"/>
              <a:round/>
              <a:headEnd/>
              <a:tailEnd/>
            </a:ln>
          </p:spPr>
          <p:txBody>
            <a:bodyPr/>
            <a:lstStyle/>
            <a:p>
              <a:endParaRPr lang="en-US"/>
            </a:p>
          </p:txBody>
        </p:sp>
        <p:sp>
          <p:nvSpPr>
            <p:cNvPr id="3114" name="Freeform 42"/>
            <p:cNvSpPr>
              <a:spLocks/>
            </p:cNvSpPr>
            <p:nvPr userDrawn="1"/>
          </p:nvSpPr>
          <p:spPr bwMode="auto">
            <a:xfrm>
              <a:off x="17" y="1216"/>
              <a:ext cx="2266" cy="285"/>
            </a:xfrm>
            <a:custGeom>
              <a:avLst/>
              <a:gdLst/>
              <a:ahLst/>
              <a:cxnLst>
                <a:cxn ang="0">
                  <a:pos x="0" y="285"/>
                </a:cxn>
                <a:cxn ang="0">
                  <a:pos x="2266" y="285"/>
                </a:cxn>
                <a:cxn ang="0">
                  <a:pos x="1982" y="0"/>
                </a:cxn>
                <a:cxn ang="0">
                  <a:pos x="0" y="0"/>
                </a:cxn>
                <a:cxn ang="0">
                  <a:pos x="0" y="285"/>
                </a:cxn>
              </a:cxnLst>
              <a:rect l="0" t="0" r="r" b="b"/>
              <a:pathLst>
                <a:path w="2266" h="285">
                  <a:moveTo>
                    <a:pt x="0" y="285"/>
                  </a:moveTo>
                  <a:lnTo>
                    <a:pt x="2266" y="285"/>
                  </a:lnTo>
                  <a:lnTo>
                    <a:pt x="1982"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5" name="Freeform 43"/>
            <p:cNvSpPr>
              <a:spLocks/>
            </p:cNvSpPr>
            <p:nvPr userDrawn="1"/>
          </p:nvSpPr>
          <p:spPr bwMode="auto">
            <a:xfrm>
              <a:off x="17" y="2383"/>
              <a:ext cx="2275" cy="285"/>
            </a:xfrm>
            <a:custGeom>
              <a:avLst/>
              <a:gdLst/>
              <a:ahLst/>
              <a:cxnLst>
                <a:cxn ang="0">
                  <a:pos x="0" y="285"/>
                </a:cxn>
                <a:cxn ang="0">
                  <a:pos x="1991" y="285"/>
                </a:cxn>
                <a:cxn ang="0">
                  <a:pos x="2275" y="0"/>
                </a:cxn>
                <a:cxn ang="0">
                  <a:pos x="0" y="0"/>
                </a:cxn>
                <a:cxn ang="0">
                  <a:pos x="0" y="285"/>
                </a:cxn>
              </a:cxnLst>
              <a:rect l="0" t="0" r="r" b="b"/>
              <a:pathLst>
                <a:path w="2275" h="285">
                  <a:moveTo>
                    <a:pt x="0" y="285"/>
                  </a:moveTo>
                  <a:lnTo>
                    <a:pt x="1991" y="285"/>
                  </a:lnTo>
                  <a:lnTo>
                    <a:pt x="2275"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6" name="Freeform 44"/>
            <p:cNvSpPr>
              <a:spLocks/>
            </p:cNvSpPr>
            <p:nvPr userDrawn="1"/>
          </p:nvSpPr>
          <p:spPr bwMode="auto">
            <a:xfrm>
              <a:off x="17" y="1796"/>
              <a:ext cx="2728" cy="285"/>
            </a:xfrm>
            <a:custGeom>
              <a:avLst/>
              <a:gdLst/>
              <a:ahLst/>
              <a:cxnLst>
                <a:cxn ang="0">
                  <a:pos x="2586" y="0"/>
                </a:cxn>
                <a:cxn ang="0">
                  <a:pos x="0" y="0"/>
                </a:cxn>
                <a:cxn ang="0">
                  <a:pos x="0" y="285"/>
                </a:cxn>
                <a:cxn ang="0">
                  <a:pos x="2586" y="285"/>
                </a:cxn>
                <a:cxn ang="0">
                  <a:pos x="2728" y="142"/>
                </a:cxn>
                <a:cxn ang="0">
                  <a:pos x="2586" y="0"/>
                </a:cxn>
              </a:cxnLst>
              <a:rect l="0" t="0" r="r" b="b"/>
              <a:pathLst>
                <a:path w="2728" h="285">
                  <a:moveTo>
                    <a:pt x="2586" y="0"/>
                  </a:moveTo>
                  <a:lnTo>
                    <a:pt x="0" y="0"/>
                  </a:lnTo>
                  <a:lnTo>
                    <a:pt x="0" y="285"/>
                  </a:lnTo>
                  <a:lnTo>
                    <a:pt x="2586" y="285"/>
                  </a:lnTo>
                  <a:lnTo>
                    <a:pt x="2728" y="142"/>
                  </a:lnTo>
                  <a:lnTo>
                    <a:pt x="2586" y="0"/>
                  </a:lnTo>
                  <a:close/>
                </a:path>
              </a:pathLst>
            </a:custGeom>
            <a:solidFill>
              <a:srgbClr val="506697"/>
            </a:solidFill>
            <a:ln w="14351">
              <a:noFill/>
              <a:prstDash val="solid"/>
              <a:round/>
              <a:headEnd/>
              <a:tailEnd/>
            </a:ln>
          </p:spPr>
          <p:txBody>
            <a:bodyPr/>
            <a:lstStyle/>
            <a:p>
              <a:endParaRPr lang="en-US"/>
            </a:p>
          </p:txBody>
        </p:sp>
        <p:sp>
          <p:nvSpPr>
            <p:cNvPr id="3117" name="Freeform 45"/>
            <p:cNvSpPr>
              <a:spLocks/>
            </p:cNvSpPr>
            <p:nvPr userDrawn="1"/>
          </p:nvSpPr>
          <p:spPr bwMode="auto">
            <a:xfrm>
              <a:off x="17" y="2979"/>
              <a:ext cx="1671" cy="285"/>
            </a:xfrm>
            <a:custGeom>
              <a:avLst/>
              <a:gdLst/>
              <a:ahLst/>
              <a:cxnLst>
                <a:cxn ang="0">
                  <a:pos x="0" y="285"/>
                </a:cxn>
                <a:cxn ang="0">
                  <a:pos x="1386" y="285"/>
                </a:cxn>
                <a:cxn ang="0">
                  <a:pos x="1671" y="0"/>
                </a:cxn>
                <a:cxn ang="0">
                  <a:pos x="0" y="0"/>
                </a:cxn>
                <a:cxn ang="0">
                  <a:pos x="0" y="285"/>
                </a:cxn>
              </a:cxnLst>
              <a:rect l="0" t="0" r="r" b="b"/>
              <a:pathLst>
                <a:path w="1671" h="285">
                  <a:moveTo>
                    <a:pt x="0" y="285"/>
                  </a:moveTo>
                  <a:lnTo>
                    <a:pt x="1386" y="285"/>
                  </a:lnTo>
                  <a:lnTo>
                    <a:pt x="1671"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18" name="Freeform 46"/>
            <p:cNvSpPr>
              <a:spLocks/>
            </p:cNvSpPr>
            <p:nvPr userDrawn="1"/>
          </p:nvSpPr>
          <p:spPr bwMode="auto">
            <a:xfrm>
              <a:off x="17" y="3570"/>
              <a:ext cx="1066" cy="284"/>
            </a:xfrm>
            <a:custGeom>
              <a:avLst/>
              <a:gdLst/>
              <a:ahLst/>
              <a:cxnLst>
                <a:cxn ang="0">
                  <a:pos x="0" y="284"/>
                </a:cxn>
                <a:cxn ang="0">
                  <a:pos x="782" y="284"/>
                </a:cxn>
                <a:cxn ang="0">
                  <a:pos x="1066" y="0"/>
                </a:cxn>
                <a:cxn ang="0">
                  <a:pos x="0" y="0"/>
                </a:cxn>
                <a:cxn ang="0">
                  <a:pos x="0" y="284"/>
                </a:cxn>
              </a:cxnLst>
              <a:rect l="0" t="0" r="r" b="b"/>
              <a:pathLst>
                <a:path w="1066" h="284">
                  <a:moveTo>
                    <a:pt x="0" y="284"/>
                  </a:moveTo>
                  <a:lnTo>
                    <a:pt x="782" y="284"/>
                  </a:lnTo>
                  <a:lnTo>
                    <a:pt x="1066" y="0"/>
                  </a:lnTo>
                  <a:lnTo>
                    <a:pt x="0" y="0"/>
                  </a:lnTo>
                  <a:lnTo>
                    <a:pt x="0" y="284"/>
                  </a:lnTo>
                  <a:close/>
                </a:path>
              </a:pathLst>
            </a:custGeom>
            <a:solidFill>
              <a:srgbClr val="506697"/>
            </a:solidFill>
            <a:ln w="14351">
              <a:noFill/>
              <a:prstDash val="solid"/>
              <a:round/>
              <a:headEnd/>
              <a:tailEnd/>
            </a:ln>
          </p:spPr>
          <p:txBody>
            <a:bodyPr/>
            <a:lstStyle/>
            <a:p>
              <a:endParaRPr lang="en-US"/>
            </a:p>
          </p:txBody>
        </p:sp>
        <p:sp>
          <p:nvSpPr>
            <p:cNvPr id="3119" name="Freeform 47"/>
            <p:cNvSpPr>
              <a:spLocks/>
            </p:cNvSpPr>
            <p:nvPr userDrawn="1"/>
          </p:nvSpPr>
          <p:spPr bwMode="auto">
            <a:xfrm>
              <a:off x="17" y="15"/>
              <a:ext cx="1084" cy="285"/>
            </a:xfrm>
            <a:custGeom>
              <a:avLst/>
              <a:gdLst/>
              <a:ahLst/>
              <a:cxnLst>
                <a:cxn ang="0">
                  <a:pos x="0" y="285"/>
                </a:cxn>
                <a:cxn ang="0">
                  <a:pos x="1084" y="285"/>
                </a:cxn>
                <a:cxn ang="0">
                  <a:pos x="800" y="0"/>
                </a:cxn>
                <a:cxn ang="0">
                  <a:pos x="0" y="0"/>
                </a:cxn>
                <a:cxn ang="0">
                  <a:pos x="0" y="285"/>
                </a:cxn>
              </a:cxnLst>
              <a:rect l="0" t="0" r="r" b="b"/>
              <a:pathLst>
                <a:path w="1084" h="285">
                  <a:moveTo>
                    <a:pt x="0" y="285"/>
                  </a:moveTo>
                  <a:lnTo>
                    <a:pt x="1084" y="285"/>
                  </a:lnTo>
                  <a:lnTo>
                    <a:pt x="800" y="0"/>
                  </a:lnTo>
                  <a:lnTo>
                    <a:pt x="0" y="0"/>
                  </a:lnTo>
                  <a:lnTo>
                    <a:pt x="0" y="285"/>
                  </a:lnTo>
                  <a:close/>
                </a:path>
              </a:pathLst>
            </a:custGeom>
            <a:solidFill>
              <a:srgbClr val="506697"/>
            </a:solidFill>
            <a:ln w="14351">
              <a:noFill/>
              <a:prstDash val="solid"/>
              <a:round/>
              <a:headEnd/>
              <a:tailEnd/>
            </a:ln>
          </p:spPr>
          <p:txBody>
            <a:bodyPr/>
            <a:lstStyle/>
            <a:p>
              <a:endParaRPr lang="en-US"/>
            </a:p>
          </p:txBody>
        </p:sp>
        <p:sp>
          <p:nvSpPr>
            <p:cNvPr id="3120" name="Freeform 48"/>
            <p:cNvSpPr>
              <a:spLocks/>
            </p:cNvSpPr>
            <p:nvPr userDrawn="1"/>
          </p:nvSpPr>
          <p:spPr bwMode="auto">
            <a:xfrm>
              <a:off x="17" y="611"/>
              <a:ext cx="1680" cy="285"/>
            </a:xfrm>
            <a:custGeom>
              <a:avLst/>
              <a:gdLst/>
              <a:ahLst/>
              <a:cxnLst>
                <a:cxn ang="0">
                  <a:pos x="0" y="285"/>
                </a:cxn>
                <a:cxn ang="0">
                  <a:pos x="1680" y="285"/>
                </a:cxn>
                <a:cxn ang="0">
                  <a:pos x="1395" y="0"/>
                </a:cxn>
                <a:cxn ang="0">
                  <a:pos x="0" y="0"/>
                </a:cxn>
                <a:cxn ang="0">
                  <a:pos x="0" y="285"/>
                </a:cxn>
              </a:cxnLst>
              <a:rect l="0" t="0" r="r" b="b"/>
              <a:pathLst>
                <a:path w="1680" h="285">
                  <a:moveTo>
                    <a:pt x="0" y="285"/>
                  </a:moveTo>
                  <a:lnTo>
                    <a:pt x="1680" y="285"/>
                  </a:lnTo>
                  <a:lnTo>
                    <a:pt x="1395" y="0"/>
                  </a:lnTo>
                  <a:lnTo>
                    <a:pt x="0" y="0"/>
                  </a:lnTo>
                  <a:lnTo>
                    <a:pt x="0" y="285"/>
                  </a:lnTo>
                  <a:close/>
                </a:path>
              </a:pathLst>
            </a:custGeom>
            <a:solidFill>
              <a:srgbClr val="506697"/>
            </a:solidFill>
            <a:ln w="14351">
              <a:noFill/>
              <a:prstDash val="solid"/>
              <a:round/>
              <a:headEnd/>
              <a:tailEnd/>
            </a:ln>
          </p:spPr>
          <p:txBody>
            <a:bodyPr/>
            <a:lstStyle/>
            <a:p>
              <a:endParaRPr lang="en-US"/>
            </a:p>
          </p:txBody>
        </p:sp>
      </p:grpSp>
      <p:pic>
        <p:nvPicPr>
          <p:cNvPr id="3122" name="Picture 50" descr="SEI_CMU_1Line_White"/>
          <p:cNvPicPr>
            <a:picLocks noChangeAspect="1" noChangeArrowheads="1"/>
          </p:cNvPicPr>
          <p:nvPr userDrawn="1"/>
        </p:nvPicPr>
        <p:blipFill>
          <a:blip r:embed="rId2" cstate="print"/>
          <a:srcRect/>
          <a:stretch>
            <a:fillRect/>
          </a:stretch>
        </p:blipFill>
        <p:spPr bwMode="auto">
          <a:xfrm>
            <a:off x="438150" y="6338888"/>
            <a:ext cx="5581650" cy="346075"/>
          </a:xfrm>
          <a:prstGeom prst="rect">
            <a:avLst/>
          </a:prstGeom>
          <a:noFill/>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22275"/>
            <a:ext cx="2038350" cy="567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22275"/>
            <a:ext cx="5962650" cy="5673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84175"/>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533400" y="1295400"/>
            <a:ext cx="4000500" cy="4800600"/>
          </a:xfrm>
        </p:spPr>
        <p:txBody>
          <a:bodyPr/>
          <a:lstStyle/>
          <a:p>
            <a:r>
              <a:rPr lang="en-US" smtClean="0"/>
              <a:t>Click icon to add chart</a:t>
            </a:r>
            <a:endParaRPr lang="en-US"/>
          </a:p>
        </p:txBody>
      </p:sp>
      <p:sp>
        <p:nvSpPr>
          <p:cNvPr id="4" name="Text Placeholder 3"/>
          <p:cNvSpPr>
            <a:spLocks noGrp="1"/>
          </p:cNvSpPr>
          <p:nvPr>
            <p:ph type="body" sz="half" idx="2"/>
          </p:nvPr>
        </p:nvSpPr>
        <p:spPr>
          <a:xfrm>
            <a:off x="4686300" y="1295400"/>
            <a:ext cx="40005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9988"/>
            <a:ext cx="1905000" cy="455612"/>
          </a:xfrm>
        </p:spPr>
        <p:txBody>
          <a:bodyPr/>
          <a:lstStyle>
            <a:lvl1pPr>
              <a:defRPr/>
            </a:lvl1pPr>
          </a:lstStyle>
          <a:p>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dt" sz="half" idx="2"/>
          </p:nvPr>
        </p:nvSpPr>
        <p:spPr bwMode="auto">
          <a:xfrm>
            <a:off x="685800" y="6249988"/>
            <a:ext cx="1905000" cy="455612"/>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l" eaLnBrk="0" hangingPunct="0">
              <a:spcBef>
                <a:spcPct val="0"/>
              </a:spcBef>
              <a:defRPr sz="1300" b="0">
                <a:latin typeface="Times" pitchFamily="1" charset="0"/>
              </a:defRPr>
            </a:lvl1pPr>
          </a:lstStyle>
          <a:p>
            <a:endParaRPr lang="en-US"/>
          </a:p>
        </p:txBody>
      </p:sp>
      <p:sp>
        <p:nvSpPr>
          <p:cNvPr id="1032" name="Rectangle 8"/>
          <p:cNvSpPr>
            <a:spLocks noChangeArrowheads="1"/>
          </p:cNvSpPr>
          <p:nvPr/>
        </p:nvSpPr>
        <p:spPr bwMode="auto">
          <a:xfrm>
            <a:off x="0" y="6151563"/>
            <a:ext cx="9144000" cy="706437"/>
          </a:xfrm>
          <a:prstGeom prst="rect">
            <a:avLst/>
          </a:prstGeom>
          <a:solidFill>
            <a:srgbClr val="000000"/>
          </a:solidFill>
          <a:ln w="9525">
            <a:noFill/>
            <a:miter lim="800000"/>
            <a:headEnd/>
            <a:tailEnd/>
          </a:ln>
          <a:effectLst/>
        </p:spPr>
        <p:txBody>
          <a:bodyPr lIns="0" tIns="0" rIns="0" bIns="0" anchor="ctr">
            <a:spAutoFit/>
          </a:bodyPr>
          <a:lstStyle/>
          <a:p>
            <a:endParaRPr lang="en-US"/>
          </a:p>
        </p:txBody>
      </p:sp>
      <p:sp>
        <p:nvSpPr>
          <p:cNvPr id="1033" name="Rectangle 9"/>
          <p:cNvSpPr>
            <a:spLocks noGrp="1" noChangeArrowheads="1"/>
          </p:cNvSpPr>
          <p:nvPr>
            <p:ph type="body" idx="1"/>
          </p:nvPr>
        </p:nvSpPr>
        <p:spPr bwMode="gray">
          <a:xfrm>
            <a:off x="533400" y="1295400"/>
            <a:ext cx="8153400" cy="4800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title"/>
          </p:nvPr>
        </p:nvSpPr>
        <p:spPr bwMode="auto">
          <a:xfrm>
            <a:off x="533400" y="422275"/>
            <a:ext cx="8153400" cy="3841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35" name="Rectangle 11"/>
          <p:cNvSpPr>
            <a:spLocks noChangeArrowheads="1"/>
          </p:cNvSpPr>
          <p:nvPr/>
        </p:nvSpPr>
        <p:spPr bwMode="ltGray">
          <a:xfrm>
            <a:off x="7823200" y="6430963"/>
            <a:ext cx="838200" cy="165100"/>
          </a:xfrm>
          <a:prstGeom prst="rect">
            <a:avLst/>
          </a:prstGeom>
          <a:noFill/>
          <a:ln w="9525">
            <a:noFill/>
            <a:miter lim="800000"/>
            <a:headEnd/>
            <a:tailEnd/>
          </a:ln>
          <a:effectLst/>
        </p:spPr>
        <p:txBody>
          <a:bodyPr lIns="0" tIns="0" rIns="0" bIns="0" anchor="ctr">
            <a:spAutoFit/>
          </a:bodyPr>
          <a:lstStyle/>
          <a:p>
            <a:pPr algn="r" eaLnBrk="0" hangingPunct="0">
              <a:lnSpc>
                <a:spcPts val="1300"/>
              </a:lnSpc>
              <a:spcBef>
                <a:spcPct val="0"/>
              </a:spcBef>
            </a:pPr>
            <a:fld id="{5AA1AC9C-678F-4F94-BEAA-24498E25E435}" type="slidenum">
              <a:rPr lang="en-US" sz="800">
                <a:solidFill>
                  <a:schemeClr val="bg1"/>
                </a:solidFill>
              </a:rPr>
              <a:pPr algn="r" eaLnBrk="0" hangingPunct="0">
                <a:lnSpc>
                  <a:spcPts val="1300"/>
                </a:lnSpc>
                <a:spcBef>
                  <a:spcPct val="0"/>
                </a:spcBef>
              </a:pPr>
              <a:t>‹#›</a:t>
            </a:fld>
            <a:endParaRPr lang="en-US" sz="800">
              <a:solidFill>
                <a:schemeClr val="bg1"/>
              </a:solidFill>
            </a:endParaRPr>
          </a:p>
        </p:txBody>
      </p:sp>
      <p:sp>
        <p:nvSpPr>
          <p:cNvPr id="1097" name="Rectangle 73"/>
          <p:cNvSpPr>
            <a:spLocks noChangeArrowheads="1"/>
          </p:cNvSpPr>
          <p:nvPr/>
        </p:nvSpPr>
        <p:spPr bwMode="ltGray">
          <a:xfrm>
            <a:off x="6172200" y="6247268"/>
            <a:ext cx="2286000" cy="530902"/>
          </a:xfrm>
          <a:prstGeom prst="rect">
            <a:avLst/>
          </a:prstGeom>
          <a:noFill/>
          <a:ln w="9525">
            <a:noFill/>
            <a:miter lim="800000"/>
            <a:headEnd/>
            <a:tailEnd/>
          </a:ln>
          <a:effectLst/>
        </p:spPr>
        <p:txBody>
          <a:bodyPr lIns="45714" tIns="45714" rIns="45714" bIns="45714" anchor="ctr">
            <a:spAutoFit/>
          </a:bodyPr>
          <a:lstStyle/>
          <a:p>
            <a:pPr algn="l" eaLnBrk="0" hangingPunct="0">
              <a:spcBef>
                <a:spcPct val="0"/>
              </a:spcBef>
            </a:pPr>
            <a:r>
              <a:rPr lang="en-US" sz="900" dirty="0" smtClean="0">
                <a:solidFill>
                  <a:schemeClr val="bg1"/>
                </a:solidFill>
              </a:rPr>
              <a:t>Boxes:</a:t>
            </a:r>
            <a:r>
              <a:rPr lang="en-US" sz="900" baseline="0" dirty="0" smtClean="0">
                <a:solidFill>
                  <a:schemeClr val="bg1"/>
                </a:solidFill>
              </a:rPr>
              <a:t> An Abstract Domain of Boxes</a:t>
            </a:r>
          </a:p>
          <a:p>
            <a:pPr algn="l" eaLnBrk="0" hangingPunct="0">
              <a:spcBef>
                <a:spcPct val="0"/>
              </a:spcBef>
            </a:pPr>
            <a:r>
              <a:rPr lang="en-US" sz="900" baseline="0" dirty="0" smtClean="0">
                <a:solidFill>
                  <a:schemeClr val="bg1"/>
                </a:solidFill>
              </a:rPr>
              <a:t>Arie Gurfinkel and Sagar Chaki</a:t>
            </a:r>
            <a:endParaRPr lang="en-US" sz="700" dirty="0" smtClean="0">
              <a:solidFill>
                <a:schemeClr val="bg1"/>
              </a:solidFill>
            </a:endParaRPr>
          </a:p>
          <a:p>
            <a:pPr algn="l" eaLnBrk="0" hangingPunct="0">
              <a:lnSpc>
                <a:spcPct val="150000"/>
              </a:lnSpc>
              <a:spcBef>
                <a:spcPct val="0"/>
              </a:spcBef>
            </a:pPr>
            <a:r>
              <a:rPr lang="en-US" sz="700" b="1" spc="0" dirty="0" smtClean="0">
                <a:solidFill>
                  <a:schemeClr val="bg1"/>
                </a:solidFill>
              </a:rPr>
              <a:t>©</a:t>
            </a:r>
            <a:r>
              <a:rPr lang="en-US" sz="700" b="1" spc="0" baseline="0" dirty="0" smtClean="0">
                <a:solidFill>
                  <a:schemeClr val="bg1"/>
                </a:solidFill>
              </a:rPr>
              <a:t> 2010 Carnegie Mellon University</a:t>
            </a:r>
            <a:endParaRPr lang="en-US" sz="700" b="0" spc="0" dirty="0">
              <a:solidFill>
                <a:schemeClr val="bg1"/>
              </a:solidFill>
            </a:endParaRPr>
          </a:p>
        </p:txBody>
      </p:sp>
      <p:pic>
        <p:nvPicPr>
          <p:cNvPr id="1099" name="Picture 75" descr="SEI_CMU_1Line_White"/>
          <p:cNvPicPr>
            <a:picLocks noChangeAspect="1" noChangeArrowheads="1"/>
          </p:cNvPicPr>
          <p:nvPr/>
        </p:nvPicPr>
        <p:blipFill>
          <a:blip r:embed="rId14" cstate="print"/>
          <a:srcRect/>
          <a:stretch>
            <a:fillRect/>
          </a:stretch>
        </p:blipFill>
        <p:spPr bwMode="auto">
          <a:xfrm>
            <a:off x="438150" y="6338888"/>
            <a:ext cx="5581650" cy="346075"/>
          </a:xfrm>
          <a:prstGeom prst="rect">
            <a:avLst/>
          </a:prstGeom>
          <a:noFill/>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ransition/>
  <p:txStyles>
    <p:titleStyle>
      <a:lvl1pPr algn="l" rtl="0" eaLnBrk="1" fontAlgn="base" hangingPunct="1">
        <a:lnSpc>
          <a:spcPct val="90000"/>
        </a:lnSpc>
        <a:spcBef>
          <a:spcPct val="0"/>
        </a:spcBef>
        <a:spcAft>
          <a:spcPct val="0"/>
        </a:spcAft>
        <a:defRPr sz="2800" b="1">
          <a:solidFill>
            <a:schemeClr val="tx1"/>
          </a:solidFill>
          <a:latin typeface="+mj-lt"/>
          <a:ea typeface="+mj-ea"/>
          <a:cs typeface="+mj-cs"/>
        </a:defRPr>
      </a:lvl1pPr>
      <a:lvl2pPr algn="l" rtl="0" eaLnBrk="1" fontAlgn="base" hangingPunct="1">
        <a:lnSpc>
          <a:spcPct val="90000"/>
        </a:lnSpc>
        <a:spcBef>
          <a:spcPct val="0"/>
        </a:spcBef>
        <a:spcAft>
          <a:spcPct val="0"/>
        </a:spcAft>
        <a:defRPr sz="2800" b="1">
          <a:solidFill>
            <a:schemeClr val="tx1"/>
          </a:solidFill>
          <a:latin typeface="Arial" charset="0"/>
        </a:defRPr>
      </a:lvl2pPr>
      <a:lvl3pPr algn="l" rtl="0" eaLnBrk="1" fontAlgn="base" hangingPunct="1">
        <a:lnSpc>
          <a:spcPct val="90000"/>
        </a:lnSpc>
        <a:spcBef>
          <a:spcPct val="0"/>
        </a:spcBef>
        <a:spcAft>
          <a:spcPct val="0"/>
        </a:spcAft>
        <a:defRPr sz="2800" b="1">
          <a:solidFill>
            <a:schemeClr val="tx1"/>
          </a:solidFill>
          <a:latin typeface="Arial" charset="0"/>
        </a:defRPr>
      </a:lvl3pPr>
      <a:lvl4pPr algn="l" rtl="0" eaLnBrk="1" fontAlgn="base" hangingPunct="1">
        <a:lnSpc>
          <a:spcPct val="90000"/>
        </a:lnSpc>
        <a:spcBef>
          <a:spcPct val="0"/>
        </a:spcBef>
        <a:spcAft>
          <a:spcPct val="0"/>
        </a:spcAft>
        <a:defRPr sz="2800" b="1">
          <a:solidFill>
            <a:schemeClr val="tx1"/>
          </a:solidFill>
          <a:latin typeface="Arial" charset="0"/>
        </a:defRPr>
      </a:lvl4pPr>
      <a:lvl5pPr algn="l" rtl="0" eaLnBrk="1" fontAlgn="base" hangingPunct="1">
        <a:lnSpc>
          <a:spcPct val="90000"/>
        </a:lnSpc>
        <a:spcBef>
          <a:spcPct val="0"/>
        </a:spcBef>
        <a:spcAft>
          <a:spcPct val="0"/>
        </a:spcAft>
        <a:defRPr sz="2800" b="1">
          <a:solidFill>
            <a:schemeClr val="tx1"/>
          </a:solidFill>
          <a:latin typeface="Arial" charset="0"/>
        </a:defRPr>
      </a:lvl5pPr>
      <a:lvl6pPr marL="457200" algn="l" rtl="0" eaLnBrk="1" fontAlgn="base" hangingPunct="1">
        <a:lnSpc>
          <a:spcPct val="90000"/>
        </a:lnSpc>
        <a:spcBef>
          <a:spcPct val="0"/>
        </a:spcBef>
        <a:spcAft>
          <a:spcPct val="0"/>
        </a:spcAft>
        <a:defRPr sz="2800" b="1">
          <a:solidFill>
            <a:schemeClr val="tx1"/>
          </a:solidFill>
          <a:latin typeface="Arial" charset="0"/>
        </a:defRPr>
      </a:lvl6pPr>
      <a:lvl7pPr marL="914400" algn="l" rtl="0" eaLnBrk="1" fontAlgn="base" hangingPunct="1">
        <a:lnSpc>
          <a:spcPct val="90000"/>
        </a:lnSpc>
        <a:spcBef>
          <a:spcPct val="0"/>
        </a:spcBef>
        <a:spcAft>
          <a:spcPct val="0"/>
        </a:spcAft>
        <a:defRPr sz="2800" b="1">
          <a:solidFill>
            <a:schemeClr val="tx1"/>
          </a:solidFill>
          <a:latin typeface="Arial" charset="0"/>
        </a:defRPr>
      </a:lvl7pPr>
      <a:lvl8pPr marL="1371600" algn="l" rtl="0" eaLnBrk="1" fontAlgn="base" hangingPunct="1">
        <a:lnSpc>
          <a:spcPct val="90000"/>
        </a:lnSpc>
        <a:spcBef>
          <a:spcPct val="0"/>
        </a:spcBef>
        <a:spcAft>
          <a:spcPct val="0"/>
        </a:spcAft>
        <a:defRPr sz="2800" b="1">
          <a:solidFill>
            <a:schemeClr val="tx1"/>
          </a:solidFill>
          <a:latin typeface="Arial" charset="0"/>
        </a:defRPr>
      </a:lvl8pPr>
      <a:lvl9pPr marL="1828800" algn="l" rtl="0" eaLnBrk="1" fontAlgn="base" hangingPunct="1">
        <a:lnSpc>
          <a:spcPct val="90000"/>
        </a:lnSpc>
        <a:spcBef>
          <a:spcPct val="0"/>
        </a:spcBef>
        <a:spcAft>
          <a:spcPct val="0"/>
        </a:spcAft>
        <a:defRPr sz="2800" b="1">
          <a:solidFill>
            <a:schemeClr val="tx1"/>
          </a:solidFill>
          <a:latin typeface="Arial" charset="0"/>
        </a:defRPr>
      </a:lvl9pPr>
    </p:titleStyle>
    <p:body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9388"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permission@sei.cmu.ed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lindd.sf.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lindd.sf.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athworld.wolfram.com/" TargetMode="External"/><Relationship Id="rId2" Type="http://schemas.openxmlformats.org/officeDocument/2006/relationships/hyperlink" Target="http://mathworld.wolfram.com/about/author.html" TargetMode="External"/><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hyperlink" Target="http://mathworld.wolfram.com/StepFunc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7200" y="2293938"/>
            <a:ext cx="4267200" cy="769429"/>
          </a:xfrm>
        </p:spPr>
        <p:txBody>
          <a:bodyPr/>
          <a:lstStyle/>
          <a:p>
            <a:r>
              <a:rPr lang="en-US" cap="small" dirty="0" smtClean="0"/>
              <a:t>Boxes</a:t>
            </a:r>
            <a:r>
              <a:rPr lang="en-US" b="0" cap="small" dirty="0" smtClean="0"/>
              <a:t>: </a:t>
            </a:r>
            <a:r>
              <a:rPr lang="en-US" b="0" dirty="0" smtClean="0"/>
              <a:t>A Symbolic Abstract Domain of Boxes</a:t>
            </a:r>
            <a:endParaRPr lang="en-US" dirty="0"/>
          </a:p>
        </p:txBody>
      </p:sp>
      <p:sp>
        <p:nvSpPr>
          <p:cNvPr id="3" name="Subtitle 2"/>
          <p:cNvSpPr>
            <a:spLocks noGrp="1"/>
          </p:cNvSpPr>
          <p:nvPr>
            <p:ph type="subTitle" idx="1"/>
          </p:nvPr>
        </p:nvSpPr>
        <p:spPr>
          <a:xfrm>
            <a:off x="4267200" y="3894138"/>
            <a:ext cx="4267200" cy="1973262"/>
          </a:xfrm>
        </p:spPr>
        <p:txBody>
          <a:bodyPr/>
          <a:lstStyle/>
          <a:p>
            <a:pPr algn="ctr"/>
            <a:r>
              <a:rPr lang="en-US" u="sng" dirty="0" smtClean="0"/>
              <a:t>Arie Gurfinkel</a:t>
            </a:r>
            <a:r>
              <a:rPr lang="en-US" dirty="0" smtClean="0"/>
              <a:t> and Sagar Chaki</a:t>
            </a:r>
          </a:p>
          <a:p>
            <a:pPr algn="ctr"/>
            <a:endParaRPr lang="en-US" dirty="0" smtClean="0"/>
          </a:p>
          <a:p>
            <a:pPr algn="ctr"/>
            <a:r>
              <a:rPr lang="en-US" dirty="0" smtClean="0"/>
              <a:t>Software Engineering Institute</a:t>
            </a:r>
          </a:p>
          <a:p>
            <a:pPr algn="ctr"/>
            <a:r>
              <a:rPr lang="en-US" dirty="0" smtClean="0"/>
              <a:t>Carnegie Mellon University</a:t>
            </a:r>
          </a:p>
          <a:p>
            <a:pPr algn="ctr"/>
            <a:endParaRPr lang="en-US" dirty="0" smtClean="0"/>
          </a:p>
          <a:p>
            <a:pPr algn="ctr"/>
            <a:r>
              <a:rPr lang="en-US" dirty="0" smtClean="0"/>
              <a:t>September 16</a:t>
            </a:r>
            <a:r>
              <a:rPr lang="en-US" baseline="30000" dirty="0" smtClean="0"/>
              <a:t>th</a:t>
            </a:r>
            <a:r>
              <a:rPr lang="en-US" dirty="0" smtClean="0"/>
              <a:t>, 2010</a:t>
            </a:r>
          </a:p>
          <a:p>
            <a:pPr algn="ctr"/>
            <a:r>
              <a:rPr lang="en-US" dirty="0" smtClean="0"/>
              <a:t>SAS 2010</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bwMode="auto">
          <a:xfrm>
            <a:off x="457200" y="990600"/>
            <a:ext cx="7315200" cy="1447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smtClean="0"/>
              <a:t>Step Functions as an Abstract Domain</a:t>
            </a:r>
            <a:endParaRPr lang="en-US" dirty="0"/>
          </a:p>
        </p:txBody>
      </p:sp>
      <p:cxnSp>
        <p:nvCxnSpPr>
          <p:cNvPr id="5" name="Straight Connector 4"/>
          <p:cNvCxnSpPr/>
          <p:nvPr/>
        </p:nvCxnSpPr>
        <p:spPr bwMode="auto">
          <a:xfrm>
            <a:off x="1143000" y="17526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rot="5400000">
            <a:off x="1965960" y="16916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rot="5400000">
            <a:off x="3794760" y="16916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5" name="TextBox 14"/>
          <p:cNvSpPr txBox="1"/>
          <p:nvPr/>
        </p:nvSpPr>
        <p:spPr>
          <a:xfrm>
            <a:off x="1515894" y="1383268"/>
            <a:ext cx="312906" cy="369332"/>
          </a:xfrm>
          <a:prstGeom prst="rect">
            <a:avLst/>
          </a:prstGeom>
          <a:noFill/>
        </p:spPr>
        <p:txBody>
          <a:bodyPr wrap="none" rtlCol="0">
            <a:spAutoFit/>
          </a:bodyPr>
          <a:lstStyle/>
          <a:p>
            <a:r>
              <a:rPr lang="en-US" dirty="0" smtClean="0"/>
              <a:t>1</a:t>
            </a:r>
            <a:endParaRPr lang="en-US" dirty="0"/>
          </a:p>
        </p:txBody>
      </p:sp>
      <p:sp>
        <p:nvSpPr>
          <p:cNvPr id="20" name="TextBox 19"/>
          <p:cNvSpPr txBox="1"/>
          <p:nvPr/>
        </p:nvSpPr>
        <p:spPr>
          <a:xfrm>
            <a:off x="2895600" y="1371600"/>
            <a:ext cx="312906" cy="369332"/>
          </a:xfrm>
          <a:prstGeom prst="rect">
            <a:avLst/>
          </a:prstGeom>
          <a:noFill/>
        </p:spPr>
        <p:txBody>
          <a:bodyPr wrap="none" rtlCol="0">
            <a:spAutoFit/>
          </a:bodyPr>
          <a:lstStyle/>
          <a:p>
            <a:r>
              <a:rPr lang="en-US" dirty="0" smtClean="0"/>
              <a:t>2</a:t>
            </a:r>
            <a:endParaRPr lang="en-US" dirty="0"/>
          </a:p>
        </p:txBody>
      </p:sp>
      <p:sp>
        <p:nvSpPr>
          <p:cNvPr id="21" name="TextBox 20"/>
          <p:cNvSpPr txBox="1"/>
          <p:nvPr/>
        </p:nvSpPr>
        <p:spPr>
          <a:xfrm>
            <a:off x="5478294" y="1371600"/>
            <a:ext cx="312906" cy="369332"/>
          </a:xfrm>
          <a:prstGeom prst="rect">
            <a:avLst/>
          </a:prstGeom>
          <a:noFill/>
        </p:spPr>
        <p:txBody>
          <a:bodyPr wrap="none" rtlCol="0">
            <a:spAutoFit/>
          </a:bodyPr>
          <a:lstStyle/>
          <a:p>
            <a:r>
              <a:rPr lang="en-US" dirty="0" smtClean="0"/>
              <a:t>3</a:t>
            </a:r>
            <a:endParaRPr lang="en-US" dirty="0"/>
          </a:p>
        </p:txBody>
      </p:sp>
      <p:sp>
        <p:nvSpPr>
          <p:cNvPr id="23" name="TextBox 22"/>
          <p:cNvSpPr txBox="1"/>
          <p:nvPr/>
        </p:nvSpPr>
        <p:spPr>
          <a:xfrm>
            <a:off x="7015118" y="1752600"/>
            <a:ext cx="300082" cy="369332"/>
          </a:xfrm>
          <a:prstGeom prst="rect">
            <a:avLst/>
          </a:prstGeom>
          <a:noFill/>
        </p:spPr>
        <p:txBody>
          <a:bodyPr wrap="none" rtlCol="0">
            <a:spAutoFit/>
          </a:bodyPr>
          <a:lstStyle/>
          <a:p>
            <a:r>
              <a:rPr lang="en-US" dirty="0" smtClean="0"/>
              <a:t>x</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Functions as an Abstract Domain</a:t>
            </a:r>
            <a:endParaRPr lang="en-US" dirty="0"/>
          </a:p>
        </p:txBody>
      </p:sp>
      <p:sp>
        <p:nvSpPr>
          <p:cNvPr id="3" name="Content Placeholder 2"/>
          <p:cNvSpPr>
            <a:spLocks noGrp="1"/>
          </p:cNvSpPr>
          <p:nvPr>
            <p:ph idx="1"/>
          </p:nvPr>
        </p:nvSpPr>
        <p:spPr>
          <a:xfrm>
            <a:off x="533400" y="2743200"/>
            <a:ext cx="8382000" cy="3352800"/>
          </a:xfrm>
        </p:spPr>
        <p:txBody>
          <a:bodyPr>
            <a:normAutofit/>
          </a:bodyPr>
          <a:lstStyle/>
          <a:p>
            <a:r>
              <a:rPr lang="en-US" dirty="0" smtClean="0"/>
              <a:t>STEP(D) an abstract domain of step functions over an abstract domain D</a:t>
            </a:r>
          </a:p>
          <a:p>
            <a:pPr lvl="1"/>
            <a:r>
              <a:rPr lang="en-US" dirty="0" smtClean="0"/>
              <a:t>elements are step functions </a:t>
            </a:r>
            <a:r>
              <a:rPr lang="en-US" dirty="0" smtClean="0">
                <a:latin typeface="Arial Unicode MS"/>
                <a:ea typeface="Arial Unicode MS"/>
                <a:cs typeface="Arial Unicode MS"/>
              </a:rPr>
              <a:t>ℝ→</a:t>
            </a:r>
            <a:r>
              <a:rPr lang="en-US" dirty="0" smtClean="0"/>
              <a:t>D</a:t>
            </a:r>
          </a:p>
          <a:p>
            <a:pPr lvl="1"/>
            <a:endParaRPr lang="en-US" dirty="0" smtClean="0"/>
          </a:p>
          <a:p>
            <a:pPr lvl="1"/>
            <a:r>
              <a:rPr lang="en-US" dirty="0" smtClean="0"/>
              <a:t>order is </a:t>
            </a:r>
            <a:r>
              <a:rPr lang="en-US" dirty="0" err="1" smtClean="0"/>
              <a:t>pointwise</a:t>
            </a:r>
            <a:r>
              <a:rPr lang="en-US" dirty="0" smtClean="0"/>
              <a:t>:     f </a:t>
            </a:r>
            <a:r>
              <a:rPr lang="en-US" dirty="0" smtClean="0">
                <a:latin typeface="Arial Unicode MS"/>
                <a:ea typeface="Arial Unicode MS"/>
                <a:cs typeface="Arial Unicode MS"/>
              </a:rPr>
              <a:t>⊑</a:t>
            </a:r>
            <a:r>
              <a:rPr lang="en-US" dirty="0" smtClean="0"/>
              <a:t> g    </a:t>
            </a:r>
            <a:r>
              <a:rPr lang="en-US" dirty="0" err="1" smtClean="0"/>
              <a:t>iff</a:t>
            </a:r>
            <a:r>
              <a:rPr lang="en-US" dirty="0" smtClean="0"/>
              <a:t>           </a:t>
            </a:r>
            <a:r>
              <a:rPr lang="en-US" dirty="0" smtClean="0">
                <a:latin typeface="cmsy10"/>
              </a:rPr>
              <a:t>8</a:t>
            </a:r>
            <a:r>
              <a:rPr lang="en-US" dirty="0" smtClean="0"/>
              <a:t> x . f(x) </a:t>
            </a:r>
            <a:r>
              <a:rPr lang="en-US" dirty="0" smtClean="0">
                <a:latin typeface="Arial Unicode MS"/>
                <a:ea typeface="Arial Unicode MS"/>
                <a:cs typeface="Arial Unicode MS"/>
              </a:rPr>
              <a:t>⊑</a:t>
            </a:r>
            <a:r>
              <a:rPr lang="en-US" baseline="-25000" dirty="0" smtClean="0"/>
              <a:t>D</a:t>
            </a:r>
            <a:r>
              <a:rPr lang="en-US" dirty="0" smtClean="0"/>
              <a:t> g(x)</a:t>
            </a:r>
          </a:p>
          <a:p>
            <a:pPr lvl="1"/>
            <a:endParaRPr lang="en-US" dirty="0" smtClean="0"/>
          </a:p>
          <a:p>
            <a:pPr lvl="1"/>
            <a:r>
              <a:rPr lang="en-US" dirty="0" smtClean="0"/>
              <a:t>join is </a:t>
            </a:r>
            <a:r>
              <a:rPr lang="en-US" dirty="0" err="1" smtClean="0"/>
              <a:t>pointwise</a:t>
            </a:r>
            <a:r>
              <a:rPr lang="en-US" dirty="0" smtClean="0"/>
              <a:t>:       f </a:t>
            </a:r>
            <a:r>
              <a:rPr lang="en-US" dirty="0" smtClean="0">
                <a:latin typeface="Arial Unicode MS"/>
                <a:ea typeface="Arial Unicode MS"/>
                <a:cs typeface="Arial Unicode MS"/>
              </a:rPr>
              <a:t>⊔</a:t>
            </a:r>
            <a:r>
              <a:rPr lang="en-US" dirty="0" smtClean="0"/>
              <a:t> g     is           </a:t>
            </a:r>
            <a:r>
              <a:rPr lang="en-US" dirty="0" smtClean="0">
                <a:latin typeface="cmmi10"/>
              </a:rPr>
              <a:t>¸</a:t>
            </a:r>
            <a:r>
              <a:rPr lang="en-US" dirty="0" smtClean="0"/>
              <a:t> x . f(x) </a:t>
            </a:r>
            <a:r>
              <a:rPr lang="en-US" dirty="0" smtClean="0">
                <a:latin typeface="Arial Unicode MS"/>
                <a:ea typeface="Arial Unicode MS"/>
                <a:cs typeface="Arial Unicode MS"/>
              </a:rPr>
              <a:t>⊔</a:t>
            </a:r>
            <a:r>
              <a:rPr lang="en-US" baseline="-25000" dirty="0" smtClean="0"/>
              <a:t>D</a:t>
            </a:r>
            <a:r>
              <a:rPr lang="en-US" dirty="0" smtClean="0"/>
              <a:t> g(x)</a:t>
            </a:r>
          </a:p>
          <a:p>
            <a:pPr lvl="1"/>
            <a:endParaRPr lang="en-US" dirty="0" smtClean="0"/>
          </a:p>
          <a:p>
            <a:pPr lvl="1"/>
            <a:r>
              <a:rPr lang="en-US" dirty="0" smtClean="0"/>
              <a:t>meet is </a:t>
            </a:r>
            <a:r>
              <a:rPr lang="en-US" dirty="0" err="1" smtClean="0"/>
              <a:t>pointwise</a:t>
            </a:r>
            <a:r>
              <a:rPr lang="en-US" dirty="0" smtClean="0"/>
              <a:t>:    f </a:t>
            </a:r>
            <a:r>
              <a:rPr lang="en-US" dirty="0" smtClean="0">
                <a:latin typeface="Arial Unicode MS"/>
                <a:ea typeface="Arial Unicode MS"/>
                <a:cs typeface="Arial Unicode MS"/>
              </a:rPr>
              <a:t>⊓</a:t>
            </a:r>
            <a:r>
              <a:rPr lang="en-US" dirty="0" smtClean="0"/>
              <a:t> g      is          </a:t>
            </a:r>
            <a:r>
              <a:rPr lang="en-US" dirty="0" smtClean="0">
                <a:latin typeface="cmmi10"/>
              </a:rPr>
              <a:t>¸</a:t>
            </a:r>
            <a:r>
              <a:rPr lang="en-US" dirty="0" smtClean="0"/>
              <a:t> x . f(x) </a:t>
            </a:r>
            <a:r>
              <a:rPr lang="en-US" dirty="0" smtClean="0">
                <a:latin typeface="Arial Unicode MS"/>
                <a:ea typeface="Arial Unicode MS"/>
                <a:cs typeface="Arial Unicode MS"/>
              </a:rPr>
              <a:t>⊓</a:t>
            </a:r>
            <a:r>
              <a:rPr lang="en-US" baseline="-25000" dirty="0" smtClean="0"/>
              <a:t>D</a:t>
            </a:r>
            <a:r>
              <a:rPr lang="en-US" dirty="0" smtClean="0"/>
              <a:t> g (x)</a:t>
            </a:r>
          </a:p>
          <a:p>
            <a:pPr lvl="1"/>
            <a:endParaRPr lang="en-US" dirty="0" smtClean="0"/>
          </a:p>
          <a:p>
            <a:pPr lvl="1"/>
            <a:r>
              <a:rPr lang="en-US" dirty="0" smtClean="0"/>
              <a:t>widen is </a:t>
            </a:r>
            <a:r>
              <a:rPr lang="en-US" dirty="0" err="1" smtClean="0"/>
              <a:t>pointwise</a:t>
            </a:r>
            <a:r>
              <a:rPr lang="en-US" dirty="0" smtClean="0"/>
              <a:t>:  f </a:t>
            </a:r>
            <a:r>
              <a:rPr lang="en-US" dirty="0" smtClean="0">
                <a:latin typeface="Arial Unicode MS"/>
                <a:ea typeface="Arial Unicode MS"/>
                <a:cs typeface="Arial Unicode MS"/>
              </a:rPr>
              <a:t>∇</a:t>
            </a:r>
            <a:r>
              <a:rPr lang="en-US" dirty="0" smtClean="0"/>
              <a:t> g      is          </a:t>
            </a:r>
            <a:r>
              <a:rPr lang="en-US" dirty="0" smtClean="0">
                <a:latin typeface="cmmi10"/>
              </a:rPr>
              <a:t>¸</a:t>
            </a:r>
            <a:r>
              <a:rPr lang="en-US" dirty="0" smtClean="0"/>
              <a:t> x . f(x) </a:t>
            </a:r>
            <a:r>
              <a:rPr lang="en-US" dirty="0" smtClean="0">
                <a:latin typeface="Arial Unicode MS"/>
                <a:ea typeface="Arial Unicode MS"/>
                <a:cs typeface="Arial Unicode MS"/>
              </a:rPr>
              <a:t>∇</a:t>
            </a:r>
            <a:r>
              <a:rPr lang="en-US" baseline="-25000" dirty="0" smtClean="0"/>
              <a:t>D</a:t>
            </a:r>
            <a:r>
              <a:rPr lang="en-US" dirty="0" smtClean="0"/>
              <a:t> g(x)  ????</a:t>
            </a:r>
          </a:p>
          <a:p>
            <a:endParaRPr lang="en-US" dirty="0" smtClean="0"/>
          </a:p>
        </p:txBody>
      </p:sp>
      <p:sp>
        <p:nvSpPr>
          <p:cNvPr id="4" name="Rounded Rectangle 3"/>
          <p:cNvSpPr/>
          <p:nvPr/>
        </p:nvSpPr>
        <p:spPr bwMode="auto">
          <a:xfrm>
            <a:off x="457200" y="990600"/>
            <a:ext cx="7315200" cy="1447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5" name="Straight Connector 4"/>
          <p:cNvCxnSpPr/>
          <p:nvPr/>
        </p:nvCxnSpPr>
        <p:spPr bwMode="auto">
          <a:xfrm>
            <a:off x="1143000" y="17526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5400000">
            <a:off x="1965960" y="16916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rot="5400000">
            <a:off x="3794760" y="16916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8" name="TextBox 7"/>
          <p:cNvSpPr txBox="1"/>
          <p:nvPr/>
        </p:nvSpPr>
        <p:spPr>
          <a:xfrm>
            <a:off x="1295400" y="1383268"/>
            <a:ext cx="633507" cy="369332"/>
          </a:xfrm>
          <a:prstGeom prst="rect">
            <a:avLst/>
          </a:prstGeom>
          <a:noFill/>
        </p:spPr>
        <p:txBody>
          <a:bodyPr wrap="none" rtlCol="0">
            <a:spAutoFit/>
          </a:bodyPr>
          <a:lstStyle/>
          <a:p>
            <a:r>
              <a:rPr lang="en-US" dirty="0" smtClean="0"/>
              <a:t>[0,3]</a:t>
            </a:r>
            <a:endParaRPr lang="en-US" dirty="0"/>
          </a:p>
        </p:txBody>
      </p:sp>
      <p:sp>
        <p:nvSpPr>
          <p:cNvPr id="9" name="TextBox 8"/>
          <p:cNvSpPr txBox="1"/>
          <p:nvPr/>
        </p:nvSpPr>
        <p:spPr>
          <a:xfrm>
            <a:off x="2895600" y="1371600"/>
            <a:ext cx="633507" cy="369332"/>
          </a:xfrm>
          <a:prstGeom prst="rect">
            <a:avLst/>
          </a:prstGeom>
          <a:noFill/>
        </p:spPr>
        <p:txBody>
          <a:bodyPr wrap="none" rtlCol="0">
            <a:spAutoFit/>
          </a:bodyPr>
          <a:lstStyle/>
          <a:p>
            <a:r>
              <a:rPr lang="en-US" dirty="0" smtClean="0"/>
              <a:t>[0,0]</a:t>
            </a:r>
            <a:endParaRPr lang="en-US" dirty="0"/>
          </a:p>
        </p:txBody>
      </p:sp>
      <p:sp>
        <p:nvSpPr>
          <p:cNvPr id="10" name="TextBox 9"/>
          <p:cNvSpPr txBox="1"/>
          <p:nvPr/>
        </p:nvSpPr>
        <p:spPr>
          <a:xfrm>
            <a:off x="5478294" y="1371600"/>
            <a:ext cx="761747" cy="369332"/>
          </a:xfrm>
          <a:prstGeom prst="rect">
            <a:avLst/>
          </a:prstGeom>
          <a:noFill/>
        </p:spPr>
        <p:txBody>
          <a:bodyPr wrap="none" rtlCol="0">
            <a:spAutoFit/>
          </a:bodyPr>
          <a:lstStyle/>
          <a:p>
            <a:r>
              <a:rPr lang="en-US" dirty="0" smtClean="0"/>
              <a:t>[1,10]</a:t>
            </a:r>
            <a:endParaRPr lang="en-US" dirty="0"/>
          </a:p>
        </p:txBody>
      </p:sp>
      <p:sp>
        <p:nvSpPr>
          <p:cNvPr id="11" name="TextBox 10"/>
          <p:cNvSpPr txBox="1"/>
          <p:nvPr/>
        </p:nvSpPr>
        <p:spPr>
          <a:xfrm>
            <a:off x="7015118" y="1752600"/>
            <a:ext cx="300082" cy="369332"/>
          </a:xfrm>
          <a:prstGeom prst="rect">
            <a:avLst/>
          </a:prstGeom>
          <a:noFill/>
        </p:spPr>
        <p:txBody>
          <a:bodyPr wrap="none" rtlCol="0">
            <a:spAutoFit/>
          </a:bodyPr>
          <a:lstStyle/>
          <a:p>
            <a:r>
              <a:rPr lang="en-US" dirty="0" smtClean="0"/>
              <a:t>x</a:t>
            </a:r>
            <a:endParaRPr lang="en-US" dirty="0"/>
          </a:p>
        </p:txBody>
      </p:sp>
      <p:sp>
        <p:nvSpPr>
          <p:cNvPr id="12" name="Rounded Rectangular Callout 11"/>
          <p:cNvSpPr/>
          <p:nvPr/>
        </p:nvSpPr>
        <p:spPr bwMode="auto">
          <a:xfrm>
            <a:off x="304800" y="685800"/>
            <a:ext cx="1219200" cy="533400"/>
          </a:xfrm>
          <a:prstGeom prst="wedgeRoundRectCallout">
            <a:avLst>
              <a:gd name="adj1" fmla="val 39525"/>
              <a:gd name="adj2" fmla="val 84982"/>
              <a:gd name="adj3" fmla="val 16667"/>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interval</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6" name="Multiply 15"/>
          <p:cNvSpPr/>
          <p:nvPr/>
        </p:nvSpPr>
        <p:spPr bwMode="auto">
          <a:xfrm>
            <a:off x="304800" y="5486400"/>
            <a:ext cx="6858000" cy="685800"/>
          </a:xfrm>
          <a:prstGeom prst="mathMultiply">
            <a:avLst>
              <a:gd name="adj1" fmla="val 16963"/>
            </a:avLst>
          </a:prstGeom>
          <a:solidFill>
            <a:srgbClr val="C00000"/>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1"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1"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Pointwise</a:t>
            </a:r>
            <a:r>
              <a:rPr lang="en-US" dirty="0" smtClean="0"/>
              <a:t> Extension of Widen Diverges</a:t>
            </a:r>
            <a:endParaRPr lang="en-US" dirty="0"/>
          </a:p>
        </p:txBody>
      </p:sp>
      <p:grpSp>
        <p:nvGrpSpPr>
          <p:cNvPr id="122" name="Group 121"/>
          <p:cNvGrpSpPr/>
          <p:nvPr/>
        </p:nvGrpSpPr>
        <p:grpSpPr>
          <a:xfrm>
            <a:off x="2057400" y="1066800"/>
            <a:ext cx="6553200" cy="533400"/>
            <a:chOff x="2057400" y="1066800"/>
            <a:chExt cx="6553200" cy="533400"/>
          </a:xfrm>
        </p:grpSpPr>
        <p:sp>
          <p:nvSpPr>
            <p:cNvPr id="4" name="Rounded Rectangle 3"/>
            <p:cNvSpPr/>
            <p:nvPr/>
          </p:nvSpPr>
          <p:spPr bwMode="auto">
            <a:xfrm>
              <a:off x="2057400" y="10668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5" name="Straight Connector 4"/>
            <p:cNvCxnSpPr/>
            <p:nvPr/>
          </p:nvCxnSpPr>
          <p:spPr bwMode="auto">
            <a:xfrm>
              <a:off x="2362200" y="14478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5400000">
              <a:off x="3185160" y="13868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rot="5400000">
              <a:off x="4709160" y="13868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8" name="TextBox 7"/>
            <p:cNvSpPr txBox="1"/>
            <p:nvPr/>
          </p:nvSpPr>
          <p:spPr>
            <a:xfrm>
              <a:off x="2514600" y="1078468"/>
              <a:ext cx="633507" cy="369332"/>
            </a:xfrm>
            <a:prstGeom prst="rect">
              <a:avLst/>
            </a:prstGeom>
            <a:noFill/>
          </p:spPr>
          <p:txBody>
            <a:bodyPr wrap="none" rtlCol="0">
              <a:spAutoFit/>
            </a:bodyPr>
            <a:lstStyle/>
            <a:p>
              <a:r>
                <a:rPr lang="en-US" dirty="0" smtClean="0"/>
                <a:t>[0,3]</a:t>
              </a:r>
              <a:endParaRPr lang="en-US" dirty="0"/>
            </a:p>
          </p:txBody>
        </p:sp>
        <p:sp>
          <p:nvSpPr>
            <p:cNvPr id="9" name="TextBox 8"/>
            <p:cNvSpPr txBox="1"/>
            <p:nvPr/>
          </p:nvSpPr>
          <p:spPr>
            <a:xfrm>
              <a:off x="4114800" y="1066800"/>
              <a:ext cx="633507" cy="369332"/>
            </a:xfrm>
            <a:prstGeom prst="rect">
              <a:avLst/>
            </a:prstGeom>
            <a:noFill/>
          </p:spPr>
          <p:txBody>
            <a:bodyPr wrap="none" rtlCol="0">
              <a:spAutoFit/>
            </a:bodyPr>
            <a:lstStyle/>
            <a:p>
              <a:r>
                <a:rPr lang="en-US" dirty="0" smtClean="0"/>
                <a:t>[0,0]</a:t>
              </a:r>
              <a:endParaRPr lang="en-US" dirty="0"/>
            </a:p>
          </p:txBody>
        </p:sp>
        <p:sp>
          <p:nvSpPr>
            <p:cNvPr id="10" name="TextBox 9"/>
            <p:cNvSpPr txBox="1"/>
            <p:nvPr/>
          </p:nvSpPr>
          <p:spPr>
            <a:xfrm>
              <a:off x="6697494" y="1066800"/>
              <a:ext cx="633507" cy="369332"/>
            </a:xfrm>
            <a:prstGeom prst="rect">
              <a:avLst/>
            </a:prstGeom>
            <a:noFill/>
          </p:spPr>
          <p:txBody>
            <a:bodyPr wrap="none" rtlCol="0">
              <a:spAutoFit/>
            </a:bodyPr>
            <a:lstStyle/>
            <a:p>
              <a:r>
                <a:rPr lang="en-US" dirty="0" smtClean="0"/>
                <a:t>[1,9]</a:t>
              </a:r>
              <a:endParaRPr lang="en-US" dirty="0"/>
            </a:p>
          </p:txBody>
        </p:sp>
      </p:grpSp>
      <p:grpSp>
        <p:nvGrpSpPr>
          <p:cNvPr id="123" name="Group 122"/>
          <p:cNvGrpSpPr/>
          <p:nvPr/>
        </p:nvGrpSpPr>
        <p:grpSpPr>
          <a:xfrm>
            <a:off x="2057400" y="1920240"/>
            <a:ext cx="6553200" cy="533400"/>
            <a:chOff x="2057400" y="1905000"/>
            <a:chExt cx="6553200" cy="533400"/>
          </a:xfrm>
        </p:grpSpPr>
        <p:sp>
          <p:nvSpPr>
            <p:cNvPr id="33" name="Rounded Rectangle 32"/>
            <p:cNvSpPr/>
            <p:nvPr/>
          </p:nvSpPr>
          <p:spPr bwMode="auto">
            <a:xfrm>
              <a:off x="2057400" y="19050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34" name="Straight Connector 33"/>
            <p:cNvCxnSpPr/>
            <p:nvPr/>
          </p:nvCxnSpPr>
          <p:spPr bwMode="auto">
            <a:xfrm>
              <a:off x="2362200" y="22860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rot="5400000">
              <a:off x="3185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rot="5400000">
              <a:off x="4709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37" name="TextBox 36"/>
            <p:cNvSpPr txBox="1"/>
            <p:nvPr/>
          </p:nvSpPr>
          <p:spPr>
            <a:xfrm>
              <a:off x="2514600" y="1916668"/>
              <a:ext cx="633507" cy="369332"/>
            </a:xfrm>
            <a:prstGeom prst="rect">
              <a:avLst/>
            </a:prstGeom>
            <a:noFill/>
          </p:spPr>
          <p:txBody>
            <a:bodyPr wrap="none" rtlCol="0">
              <a:spAutoFit/>
            </a:bodyPr>
            <a:lstStyle/>
            <a:p>
              <a:r>
                <a:rPr lang="en-US" dirty="0" smtClean="0"/>
                <a:t>[0,5]</a:t>
              </a:r>
              <a:endParaRPr lang="en-US" dirty="0"/>
            </a:p>
          </p:txBody>
        </p:sp>
        <p:sp>
          <p:nvSpPr>
            <p:cNvPr id="38" name="TextBox 37"/>
            <p:cNvSpPr txBox="1"/>
            <p:nvPr/>
          </p:nvSpPr>
          <p:spPr>
            <a:xfrm>
              <a:off x="4114800" y="1905000"/>
              <a:ext cx="633507" cy="369332"/>
            </a:xfrm>
            <a:prstGeom prst="rect">
              <a:avLst/>
            </a:prstGeom>
            <a:noFill/>
          </p:spPr>
          <p:txBody>
            <a:bodyPr wrap="none" rtlCol="0">
              <a:spAutoFit/>
            </a:bodyPr>
            <a:lstStyle/>
            <a:p>
              <a:r>
                <a:rPr lang="en-US" dirty="0" smtClean="0"/>
                <a:t>[0,0]</a:t>
              </a:r>
              <a:endParaRPr lang="en-US" dirty="0"/>
            </a:p>
          </p:txBody>
        </p:sp>
        <p:sp>
          <p:nvSpPr>
            <p:cNvPr id="39" name="TextBox 38"/>
            <p:cNvSpPr txBox="1"/>
            <p:nvPr/>
          </p:nvSpPr>
          <p:spPr>
            <a:xfrm>
              <a:off x="6629400" y="1905000"/>
              <a:ext cx="761747" cy="369332"/>
            </a:xfrm>
            <a:prstGeom prst="rect">
              <a:avLst/>
            </a:prstGeom>
            <a:noFill/>
          </p:spPr>
          <p:txBody>
            <a:bodyPr wrap="none" rtlCol="0">
              <a:spAutoFit/>
            </a:bodyPr>
            <a:lstStyle/>
            <a:p>
              <a:r>
                <a:rPr lang="en-US" dirty="0" smtClean="0"/>
                <a:t>[1,10]</a:t>
              </a:r>
              <a:endParaRPr lang="en-US" dirty="0"/>
            </a:p>
          </p:txBody>
        </p:sp>
        <p:sp>
          <p:nvSpPr>
            <p:cNvPr id="68" name="TextBox 67"/>
            <p:cNvSpPr txBox="1"/>
            <p:nvPr/>
          </p:nvSpPr>
          <p:spPr>
            <a:xfrm>
              <a:off x="5486400" y="1905000"/>
              <a:ext cx="633507" cy="369332"/>
            </a:xfrm>
            <a:prstGeom prst="rect">
              <a:avLst/>
            </a:prstGeom>
            <a:noFill/>
          </p:spPr>
          <p:txBody>
            <a:bodyPr wrap="none" rtlCol="0">
              <a:spAutoFit/>
            </a:bodyPr>
            <a:lstStyle/>
            <a:p>
              <a:r>
                <a:rPr lang="en-US" dirty="0" smtClean="0"/>
                <a:t>[1,9]</a:t>
              </a:r>
              <a:endParaRPr lang="en-US" dirty="0"/>
            </a:p>
          </p:txBody>
        </p:sp>
        <p:sp>
          <p:nvSpPr>
            <p:cNvPr id="69" name="TextBox 68"/>
            <p:cNvSpPr txBox="1"/>
            <p:nvPr/>
          </p:nvSpPr>
          <p:spPr>
            <a:xfrm>
              <a:off x="7696200" y="1905000"/>
              <a:ext cx="633507" cy="369332"/>
            </a:xfrm>
            <a:prstGeom prst="rect">
              <a:avLst/>
            </a:prstGeom>
            <a:noFill/>
          </p:spPr>
          <p:txBody>
            <a:bodyPr wrap="none" rtlCol="0">
              <a:spAutoFit/>
            </a:bodyPr>
            <a:lstStyle/>
            <a:p>
              <a:r>
                <a:rPr lang="en-US" dirty="0" smtClean="0"/>
                <a:t>[1,9]</a:t>
              </a:r>
              <a:endParaRPr lang="en-US" dirty="0"/>
            </a:p>
          </p:txBody>
        </p:sp>
        <p:cxnSp>
          <p:nvCxnSpPr>
            <p:cNvPr id="70" name="Straight Connector 69"/>
            <p:cNvCxnSpPr/>
            <p:nvPr/>
          </p:nvCxnSpPr>
          <p:spPr bwMode="auto">
            <a:xfrm rot="5400000">
              <a:off x="6461760" y="21945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rot="5400000">
              <a:off x="7376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grpSp>
        <p:nvGrpSpPr>
          <p:cNvPr id="124" name="Group 123"/>
          <p:cNvGrpSpPr/>
          <p:nvPr/>
        </p:nvGrpSpPr>
        <p:grpSpPr>
          <a:xfrm>
            <a:off x="2057400" y="2804160"/>
            <a:ext cx="6553200" cy="533400"/>
            <a:chOff x="2057400" y="2743200"/>
            <a:chExt cx="6553200" cy="533400"/>
          </a:xfrm>
        </p:grpSpPr>
        <p:sp>
          <p:nvSpPr>
            <p:cNvPr id="72" name="Rounded Rectangle 71"/>
            <p:cNvSpPr/>
            <p:nvPr/>
          </p:nvSpPr>
          <p:spPr bwMode="auto">
            <a:xfrm>
              <a:off x="2057400" y="27432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73" name="Straight Connector 72"/>
            <p:cNvCxnSpPr/>
            <p:nvPr/>
          </p:nvCxnSpPr>
          <p:spPr bwMode="auto">
            <a:xfrm>
              <a:off x="2362200" y="31242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4" name="Straight Connector 73"/>
            <p:cNvCxnSpPr/>
            <p:nvPr/>
          </p:nvCxnSpPr>
          <p:spPr bwMode="auto">
            <a:xfrm rot="5400000">
              <a:off x="3185160" y="3048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rot="5400000">
              <a:off x="4709160" y="301702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76" name="TextBox 75"/>
            <p:cNvSpPr txBox="1"/>
            <p:nvPr/>
          </p:nvSpPr>
          <p:spPr>
            <a:xfrm>
              <a:off x="2514600" y="2754868"/>
              <a:ext cx="670376" cy="369332"/>
            </a:xfrm>
            <a:prstGeom prst="rect">
              <a:avLst/>
            </a:prstGeom>
            <a:noFill/>
          </p:spPr>
          <p:txBody>
            <a:bodyPr wrap="none" rtlCol="0">
              <a:spAutoFit/>
            </a:bodyPr>
            <a:lstStyle/>
            <a:p>
              <a:r>
                <a:rPr lang="en-US" dirty="0" smtClean="0"/>
                <a:t>[0,∞]</a:t>
              </a:r>
              <a:endParaRPr lang="en-US" dirty="0"/>
            </a:p>
          </p:txBody>
        </p:sp>
        <p:sp>
          <p:nvSpPr>
            <p:cNvPr id="77" name="TextBox 76"/>
            <p:cNvSpPr txBox="1"/>
            <p:nvPr/>
          </p:nvSpPr>
          <p:spPr>
            <a:xfrm>
              <a:off x="4114800" y="2743200"/>
              <a:ext cx="633507" cy="369332"/>
            </a:xfrm>
            <a:prstGeom prst="rect">
              <a:avLst/>
            </a:prstGeom>
            <a:noFill/>
          </p:spPr>
          <p:txBody>
            <a:bodyPr wrap="none" rtlCol="0">
              <a:spAutoFit/>
            </a:bodyPr>
            <a:lstStyle/>
            <a:p>
              <a:r>
                <a:rPr lang="en-US" dirty="0" smtClean="0"/>
                <a:t>[0,0]</a:t>
              </a:r>
              <a:endParaRPr lang="en-US" dirty="0"/>
            </a:p>
          </p:txBody>
        </p:sp>
        <p:sp>
          <p:nvSpPr>
            <p:cNvPr id="78" name="TextBox 77"/>
            <p:cNvSpPr txBox="1"/>
            <p:nvPr/>
          </p:nvSpPr>
          <p:spPr>
            <a:xfrm>
              <a:off x="6629400" y="2743200"/>
              <a:ext cx="670376" cy="369332"/>
            </a:xfrm>
            <a:prstGeom prst="rect">
              <a:avLst/>
            </a:prstGeom>
            <a:noFill/>
          </p:spPr>
          <p:txBody>
            <a:bodyPr wrap="none" rtlCol="0">
              <a:spAutoFit/>
            </a:bodyPr>
            <a:lstStyle/>
            <a:p>
              <a:r>
                <a:rPr lang="en-US" dirty="0" smtClean="0"/>
                <a:t>[1,∞]</a:t>
              </a:r>
              <a:endParaRPr lang="en-US" dirty="0"/>
            </a:p>
          </p:txBody>
        </p:sp>
        <p:sp>
          <p:nvSpPr>
            <p:cNvPr id="79" name="TextBox 78"/>
            <p:cNvSpPr txBox="1"/>
            <p:nvPr/>
          </p:nvSpPr>
          <p:spPr>
            <a:xfrm>
              <a:off x="5486400" y="2743200"/>
              <a:ext cx="633507" cy="369332"/>
            </a:xfrm>
            <a:prstGeom prst="rect">
              <a:avLst/>
            </a:prstGeom>
            <a:noFill/>
          </p:spPr>
          <p:txBody>
            <a:bodyPr wrap="none" rtlCol="0">
              <a:spAutoFit/>
            </a:bodyPr>
            <a:lstStyle/>
            <a:p>
              <a:r>
                <a:rPr lang="en-US" dirty="0" smtClean="0"/>
                <a:t>[1,9]</a:t>
              </a:r>
              <a:endParaRPr lang="en-US" dirty="0"/>
            </a:p>
          </p:txBody>
        </p:sp>
        <p:sp>
          <p:nvSpPr>
            <p:cNvPr id="80" name="TextBox 79"/>
            <p:cNvSpPr txBox="1"/>
            <p:nvPr/>
          </p:nvSpPr>
          <p:spPr>
            <a:xfrm>
              <a:off x="7696200" y="2743200"/>
              <a:ext cx="633507" cy="369332"/>
            </a:xfrm>
            <a:prstGeom prst="rect">
              <a:avLst/>
            </a:prstGeom>
            <a:noFill/>
          </p:spPr>
          <p:txBody>
            <a:bodyPr wrap="none" rtlCol="0">
              <a:spAutoFit/>
            </a:bodyPr>
            <a:lstStyle/>
            <a:p>
              <a:r>
                <a:rPr lang="en-US" dirty="0" smtClean="0"/>
                <a:t>[1,9]</a:t>
              </a:r>
              <a:endParaRPr lang="en-US" dirty="0"/>
            </a:p>
          </p:txBody>
        </p:sp>
        <p:cxnSp>
          <p:nvCxnSpPr>
            <p:cNvPr id="81" name="Straight Connector 80"/>
            <p:cNvCxnSpPr/>
            <p:nvPr/>
          </p:nvCxnSpPr>
          <p:spPr bwMode="auto">
            <a:xfrm rot="5400000">
              <a:off x="6461760" y="30327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rot="5400000">
              <a:off x="7376160" y="30632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grpSp>
        <p:nvGrpSpPr>
          <p:cNvPr id="125" name="Group 124"/>
          <p:cNvGrpSpPr/>
          <p:nvPr/>
        </p:nvGrpSpPr>
        <p:grpSpPr>
          <a:xfrm>
            <a:off x="2057400" y="3703320"/>
            <a:ext cx="6553200" cy="533400"/>
            <a:chOff x="2057400" y="3657600"/>
            <a:chExt cx="6553200" cy="533400"/>
          </a:xfrm>
        </p:grpSpPr>
        <p:sp>
          <p:nvSpPr>
            <p:cNvPr id="83" name="Rounded Rectangle 82"/>
            <p:cNvSpPr/>
            <p:nvPr/>
          </p:nvSpPr>
          <p:spPr bwMode="auto">
            <a:xfrm>
              <a:off x="2057400" y="36576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84" name="Straight Connector 83"/>
            <p:cNvCxnSpPr/>
            <p:nvPr/>
          </p:nvCxnSpPr>
          <p:spPr bwMode="auto">
            <a:xfrm>
              <a:off x="2362200" y="40386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rot="5400000">
              <a:off x="3185160" y="39626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rot="5400000">
              <a:off x="4709160" y="39626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87" name="TextBox 86"/>
            <p:cNvSpPr txBox="1"/>
            <p:nvPr/>
          </p:nvSpPr>
          <p:spPr>
            <a:xfrm>
              <a:off x="2514600" y="3669268"/>
              <a:ext cx="670376" cy="369332"/>
            </a:xfrm>
            <a:prstGeom prst="rect">
              <a:avLst/>
            </a:prstGeom>
            <a:noFill/>
          </p:spPr>
          <p:txBody>
            <a:bodyPr wrap="none" rtlCol="0">
              <a:spAutoFit/>
            </a:bodyPr>
            <a:lstStyle/>
            <a:p>
              <a:r>
                <a:rPr lang="en-US" dirty="0" smtClean="0"/>
                <a:t>[0,∞]</a:t>
              </a:r>
              <a:endParaRPr lang="en-US" dirty="0"/>
            </a:p>
          </p:txBody>
        </p:sp>
        <p:sp>
          <p:nvSpPr>
            <p:cNvPr id="88" name="TextBox 87"/>
            <p:cNvSpPr txBox="1"/>
            <p:nvPr/>
          </p:nvSpPr>
          <p:spPr>
            <a:xfrm>
              <a:off x="4114800" y="3657600"/>
              <a:ext cx="633507" cy="369332"/>
            </a:xfrm>
            <a:prstGeom prst="rect">
              <a:avLst/>
            </a:prstGeom>
            <a:noFill/>
          </p:spPr>
          <p:txBody>
            <a:bodyPr wrap="none" rtlCol="0">
              <a:spAutoFit/>
            </a:bodyPr>
            <a:lstStyle/>
            <a:p>
              <a:r>
                <a:rPr lang="en-US" dirty="0" smtClean="0"/>
                <a:t>[0,0]</a:t>
              </a:r>
              <a:endParaRPr lang="en-US" dirty="0"/>
            </a:p>
          </p:txBody>
        </p:sp>
        <p:sp>
          <p:nvSpPr>
            <p:cNvPr id="89" name="TextBox 88"/>
            <p:cNvSpPr txBox="1"/>
            <p:nvPr/>
          </p:nvSpPr>
          <p:spPr>
            <a:xfrm>
              <a:off x="6629400" y="3657600"/>
              <a:ext cx="670376" cy="369332"/>
            </a:xfrm>
            <a:prstGeom prst="rect">
              <a:avLst/>
            </a:prstGeom>
            <a:noFill/>
          </p:spPr>
          <p:txBody>
            <a:bodyPr wrap="none" rtlCol="0">
              <a:spAutoFit/>
            </a:bodyPr>
            <a:lstStyle/>
            <a:p>
              <a:r>
                <a:rPr lang="en-US" dirty="0" smtClean="0"/>
                <a:t>[1,∞]</a:t>
              </a:r>
              <a:endParaRPr lang="en-US" dirty="0"/>
            </a:p>
          </p:txBody>
        </p:sp>
        <p:sp>
          <p:nvSpPr>
            <p:cNvPr id="90" name="TextBox 89"/>
            <p:cNvSpPr txBox="1"/>
            <p:nvPr/>
          </p:nvSpPr>
          <p:spPr>
            <a:xfrm>
              <a:off x="5181600" y="3657600"/>
              <a:ext cx="633507" cy="369332"/>
            </a:xfrm>
            <a:prstGeom prst="rect">
              <a:avLst/>
            </a:prstGeom>
            <a:noFill/>
          </p:spPr>
          <p:txBody>
            <a:bodyPr wrap="none" rtlCol="0">
              <a:spAutoFit/>
            </a:bodyPr>
            <a:lstStyle/>
            <a:p>
              <a:r>
                <a:rPr lang="en-US" dirty="0" smtClean="0"/>
                <a:t>[1,9]</a:t>
              </a:r>
              <a:endParaRPr lang="en-US" dirty="0"/>
            </a:p>
          </p:txBody>
        </p:sp>
        <p:sp>
          <p:nvSpPr>
            <p:cNvPr id="91" name="TextBox 90"/>
            <p:cNvSpPr txBox="1"/>
            <p:nvPr/>
          </p:nvSpPr>
          <p:spPr>
            <a:xfrm>
              <a:off x="7696200" y="3657600"/>
              <a:ext cx="633507" cy="369332"/>
            </a:xfrm>
            <a:prstGeom prst="rect">
              <a:avLst/>
            </a:prstGeom>
            <a:noFill/>
          </p:spPr>
          <p:txBody>
            <a:bodyPr wrap="none" rtlCol="0">
              <a:spAutoFit/>
            </a:bodyPr>
            <a:lstStyle/>
            <a:p>
              <a:r>
                <a:rPr lang="en-US" dirty="0" smtClean="0"/>
                <a:t>[1,9]</a:t>
              </a:r>
              <a:endParaRPr lang="en-US" dirty="0"/>
            </a:p>
          </p:txBody>
        </p:sp>
        <p:cxnSp>
          <p:nvCxnSpPr>
            <p:cNvPr id="92" name="Straight Connector 91"/>
            <p:cNvCxnSpPr/>
            <p:nvPr/>
          </p:nvCxnSpPr>
          <p:spPr bwMode="auto">
            <a:xfrm rot="5400000">
              <a:off x="6461760" y="39471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a:off x="7376160" y="39776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rot="5400000">
              <a:off x="5852160" y="39471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95" name="TextBox 94"/>
            <p:cNvSpPr txBox="1"/>
            <p:nvPr/>
          </p:nvSpPr>
          <p:spPr>
            <a:xfrm>
              <a:off x="5882390" y="3669268"/>
              <a:ext cx="761747" cy="369332"/>
            </a:xfrm>
            <a:prstGeom prst="rect">
              <a:avLst/>
            </a:prstGeom>
            <a:noFill/>
          </p:spPr>
          <p:txBody>
            <a:bodyPr wrap="none" rtlCol="0">
              <a:spAutoFit/>
            </a:bodyPr>
            <a:lstStyle/>
            <a:p>
              <a:r>
                <a:rPr lang="en-US" dirty="0" smtClean="0"/>
                <a:t>[1,10]</a:t>
              </a:r>
              <a:endParaRPr lang="en-US" dirty="0"/>
            </a:p>
          </p:txBody>
        </p:sp>
      </p:grpSp>
      <p:grpSp>
        <p:nvGrpSpPr>
          <p:cNvPr id="126" name="Group 125"/>
          <p:cNvGrpSpPr/>
          <p:nvPr/>
        </p:nvGrpSpPr>
        <p:grpSpPr>
          <a:xfrm>
            <a:off x="2057400" y="4541520"/>
            <a:ext cx="6553200" cy="533400"/>
            <a:chOff x="2057400" y="4495800"/>
            <a:chExt cx="6553200" cy="533400"/>
          </a:xfrm>
        </p:grpSpPr>
        <p:sp>
          <p:nvSpPr>
            <p:cNvPr id="96" name="Rounded Rectangle 95"/>
            <p:cNvSpPr/>
            <p:nvPr/>
          </p:nvSpPr>
          <p:spPr bwMode="auto">
            <a:xfrm>
              <a:off x="2057400" y="44958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97" name="Straight Connector 96"/>
            <p:cNvCxnSpPr/>
            <p:nvPr/>
          </p:nvCxnSpPr>
          <p:spPr bwMode="auto">
            <a:xfrm>
              <a:off x="2362200" y="48768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rot="5400000">
              <a:off x="3185160" y="48008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rot="5400000">
              <a:off x="4709160" y="48008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00" name="TextBox 99"/>
            <p:cNvSpPr txBox="1"/>
            <p:nvPr/>
          </p:nvSpPr>
          <p:spPr>
            <a:xfrm>
              <a:off x="2514600" y="4507468"/>
              <a:ext cx="670376" cy="369332"/>
            </a:xfrm>
            <a:prstGeom prst="rect">
              <a:avLst/>
            </a:prstGeom>
            <a:noFill/>
          </p:spPr>
          <p:txBody>
            <a:bodyPr wrap="none" rtlCol="0">
              <a:spAutoFit/>
            </a:bodyPr>
            <a:lstStyle/>
            <a:p>
              <a:r>
                <a:rPr lang="en-US" dirty="0" smtClean="0"/>
                <a:t>[0,∞]</a:t>
              </a:r>
              <a:endParaRPr lang="en-US" dirty="0"/>
            </a:p>
          </p:txBody>
        </p:sp>
        <p:sp>
          <p:nvSpPr>
            <p:cNvPr id="101" name="TextBox 100"/>
            <p:cNvSpPr txBox="1"/>
            <p:nvPr/>
          </p:nvSpPr>
          <p:spPr>
            <a:xfrm>
              <a:off x="4114800" y="4495800"/>
              <a:ext cx="633507" cy="369332"/>
            </a:xfrm>
            <a:prstGeom prst="rect">
              <a:avLst/>
            </a:prstGeom>
            <a:noFill/>
          </p:spPr>
          <p:txBody>
            <a:bodyPr wrap="none" rtlCol="0">
              <a:spAutoFit/>
            </a:bodyPr>
            <a:lstStyle/>
            <a:p>
              <a:r>
                <a:rPr lang="en-US" dirty="0" smtClean="0"/>
                <a:t>[0,0]</a:t>
              </a:r>
              <a:endParaRPr lang="en-US" dirty="0"/>
            </a:p>
          </p:txBody>
        </p:sp>
        <p:sp>
          <p:nvSpPr>
            <p:cNvPr id="102" name="TextBox 101"/>
            <p:cNvSpPr txBox="1"/>
            <p:nvPr/>
          </p:nvSpPr>
          <p:spPr>
            <a:xfrm>
              <a:off x="6477000" y="4495800"/>
              <a:ext cx="670376" cy="369332"/>
            </a:xfrm>
            <a:prstGeom prst="rect">
              <a:avLst/>
            </a:prstGeom>
            <a:noFill/>
          </p:spPr>
          <p:txBody>
            <a:bodyPr wrap="none" rtlCol="0">
              <a:spAutoFit/>
            </a:bodyPr>
            <a:lstStyle/>
            <a:p>
              <a:r>
                <a:rPr lang="en-US" dirty="0" smtClean="0"/>
                <a:t>[1,∞]</a:t>
              </a:r>
              <a:endParaRPr lang="en-US" dirty="0"/>
            </a:p>
          </p:txBody>
        </p:sp>
        <p:sp>
          <p:nvSpPr>
            <p:cNvPr id="103" name="TextBox 102"/>
            <p:cNvSpPr txBox="1"/>
            <p:nvPr/>
          </p:nvSpPr>
          <p:spPr>
            <a:xfrm>
              <a:off x="5181600" y="4495800"/>
              <a:ext cx="633507" cy="369332"/>
            </a:xfrm>
            <a:prstGeom prst="rect">
              <a:avLst/>
            </a:prstGeom>
            <a:noFill/>
          </p:spPr>
          <p:txBody>
            <a:bodyPr wrap="none" rtlCol="0">
              <a:spAutoFit/>
            </a:bodyPr>
            <a:lstStyle/>
            <a:p>
              <a:r>
                <a:rPr lang="en-US" dirty="0" smtClean="0"/>
                <a:t>[1,9]</a:t>
              </a:r>
              <a:endParaRPr lang="en-US" dirty="0"/>
            </a:p>
          </p:txBody>
        </p:sp>
        <p:sp>
          <p:nvSpPr>
            <p:cNvPr id="104" name="TextBox 103"/>
            <p:cNvSpPr txBox="1"/>
            <p:nvPr/>
          </p:nvSpPr>
          <p:spPr>
            <a:xfrm>
              <a:off x="7696200" y="4495800"/>
              <a:ext cx="633507" cy="369332"/>
            </a:xfrm>
            <a:prstGeom prst="rect">
              <a:avLst/>
            </a:prstGeom>
            <a:noFill/>
          </p:spPr>
          <p:txBody>
            <a:bodyPr wrap="none" rtlCol="0">
              <a:spAutoFit/>
            </a:bodyPr>
            <a:lstStyle/>
            <a:p>
              <a:r>
                <a:rPr lang="en-US" dirty="0" smtClean="0"/>
                <a:t>[1,9]</a:t>
              </a:r>
              <a:endParaRPr lang="en-US" dirty="0"/>
            </a:p>
          </p:txBody>
        </p:sp>
        <p:cxnSp>
          <p:nvCxnSpPr>
            <p:cNvPr id="106" name="Straight Connector 105"/>
            <p:cNvCxnSpPr/>
            <p:nvPr/>
          </p:nvCxnSpPr>
          <p:spPr bwMode="auto">
            <a:xfrm rot="5400000">
              <a:off x="7376160" y="48158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rot="5400000">
              <a:off x="5852160" y="47853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grpSp>
        <p:nvGrpSpPr>
          <p:cNvPr id="127" name="Group 126"/>
          <p:cNvGrpSpPr/>
          <p:nvPr/>
        </p:nvGrpSpPr>
        <p:grpSpPr>
          <a:xfrm>
            <a:off x="2057400" y="5410200"/>
            <a:ext cx="6553200" cy="533400"/>
            <a:chOff x="2057400" y="5410200"/>
            <a:chExt cx="6553200" cy="533400"/>
          </a:xfrm>
        </p:grpSpPr>
        <p:sp>
          <p:nvSpPr>
            <p:cNvPr id="109" name="Rounded Rectangle 108"/>
            <p:cNvSpPr/>
            <p:nvPr/>
          </p:nvSpPr>
          <p:spPr bwMode="auto">
            <a:xfrm>
              <a:off x="2057400" y="54102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110" name="Straight Connector 109"/>
            <p:cNvCxnSpPr/>
            <p:nvPr/>
          </p:nvCxnSpPr>
          <p:spPr bwMode="auto">
            <a:xfrm>
              <a:off x="2362200" y="57912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rot="5400000">
              <a:off x="3185160" y="5715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rot="5400000">
              <a:off x="4709160" y="5715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13" name="TextBox 112"/>
            <p:cNvSpPr txBox="1"/>
            <p:nvPr/>
          </p:nvSpPr>
          <p:spPr>
            <a:xfrm>
              <a:off x="2514600" y="5421868"/>
              <a:ext cx="670376" cy="369332"/>
            </a:xfrm>
            <a:prstGeom prst="rect">
              <a:avLst/>
            </a:prstGeom>
            <a:noFill/>
          </p:spPr>
          <p:txBody>
            <a:bodyPr wrap="none" rtlCol="0">
              <a:spAutoFit/>
            </a:bodyPr>
            <a:lstStyle/>
            <a:p>
              <a:r>
                <a:rPr lang="en-US" dirty="0" smtClean="0"/>
                <a:t>[0,∞]</a:t>
              </a:r>
              <a:endParaRPr lang="en-US" dirty="0"/>
            </a:p>
          </p:txBody>
        </p:sp>
        <p:sp>
          <p:nvSpPr>
            <p:cNvPr id="114" name="TextBox 113"/>
            <p:cNvSpPr txBox="1"/>
            <p:nvPr/>
          </p:nvSpPr>
          <p:spPr>
            <a:xfrm>
              <a:off x="4114800" y="5410200"/>
              <a:ext cx="633507" cy="369332"/>
            </a:xfrm>
            <a:prstGeom prst="rect">
              <a:avLst/>
            </a:prstGeom>
            <a:noFill/>
          </p:spPr>
          <p:txBody>
            <a:bodyPr wrap="none" rtlCol="0">
              <a:spAutoFit/>
            </a:bodyPr>
            <a:lstStyle/>
            <a:p>
              <a:r>
                <a:rPr lang="en-US" dirty="0" smtClean="0"/>
                <a:t>[0,0]</a:t>
              </a:r>
              <a:endParaRPr lang="en-US" dirty="0"/>
            </a:p>
          </p:txBody>
        </p:sp>
        <p:sp>
          <p:nvSpPr>
            <p:cNvPr id="115" name="TextBox 114"/>
            <p:cNvSpPr txBox="1"/>
            <p:nvPr/>
          </p:nvSpPr>
          <p:spPr>
            <a:xfrm>
              <a:off x="6477000" y="5410200"/>
              <a:ext cx="670376" cy="369332"/>
            </a:xfrm>
            <a:prstGeom prst="rect">
              <a:avLst/>
            </a:prstGeom>
            <a:noFill/>
          </p:spPr>
          <p:txBody>
            <a:bodyPr wrap="none" rtlCol="0">
              <a:spAutoFit/>
            </a:bodyPr>
            <a:lstStyle/>
            <a:p>
              <a:r>
                <a:rPr lang="en-US" dirty="0" smtClean="0"/>
                <a:t>[1,∞]</a:t>
              </a:r>
              <a:endParaRPr lang="en-US" dirty="0"/>
            </a:p>
          </p:txBody>
        </p:sp>
        <p:sp>
          <p:nvSpPr>
            <p:cNvPr id="116" name="TextBox 115"/>
            <p:cNvSpPr txBox="1"/>
            <p:nvPr/>
          </p:nvSpPr>
          <p:spPr>
            <a:xfrm>
              <a:off x="4800600" y="5410200"/>
              <a:ext cx="633507" cy="369332"/>
            </a:xfrm>
            <a:prstGeom prst="rect">
              <a:avLst/>
            </a:prstGeom>
            <a:noFill/>
          </p:spPr>
          <p:txBody>
            <a:bodyPr wrap="none" rtlCol="0">
              <a:spAutoFit/>
            </a:bodyPr>
            <a:lstStyle/>
            <a:p>
              <a:r>
                <a:rPr lang="en-US" dirty="0" smtClean="0"/>
                <a:t>[1,9]</a:t>
              </a:r>
              <a:endParaRPr lang="en-US" dirty="0"/>
            </a:p>
          </p:txBody>
        </p:sp>
        <p:sp>
          <p:nvSpPr>
            <p:cNvPr id="117" name="TextBox 116"/>
            <p:cNvSpPr txBox="1"/>
            <p:nvPr/>
          </p:nvSpPr>
          <p:spPr>
            <a:xfrm>
              <a:off x="7696200" y="5410200"/>
              <a:ext cx="633507" cy="369332"/>
            </a:xfrm>
            <a:prstGeom prst="rect">
              <a:avLst/>
            </a:prstGeom>
            <a:noFill/>
          </p:spPr>
          <p:txBody>
            <a:bodyPr wrap="none" rtlCol="0">
              <a:spAutoFit/>
            </a:bodyPr>
            <a:lstStyle/>
            <a:p>
              <a:r>
                <a:rPr lang="en-US" dirty="0" smtClean="0"/>
                <a:t>[1,9]</a:t>
              </a:r>
              <a:endParaRPr lang="en-US" dirty="0"/>
            </a:p>
          </p:txBody>
        </p:sp>
        <p:cxnSp>
          <p:nvCxnSpPr>
            <p:cNvPr id="118" name="Straight Connector 117"/>
            <p:cNvCxnSpPr/>
            <p:nvPr/>
          </p:nvCxnSpPr>
          <p:spPr bwMode="auto">
            <a:xfrm rot="5400000">
              <a:off x="7376160" y="57302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19" name="Straight Connector 118"/>
            <p:cNvCxnSpPr/>
            <p:nvPr/>
          </p:nvCxnSpPr>
          <p:spPr bwMode="auto">
            <a:xfrm rot="5400000">
              <a:off x="5852160" y="56997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20" name="TextBox 119"/>
            <p:cNvSpPr txBox="1"/>
            <p:nvPr/>
          </p:nvSpPr>
          <p:spPr>
            <a:xfrm>
              <a:off x="5287780" y="5421868"/>
              <a:ext cx="761747" cy="369332"/>
            </a:xfrm>
            <a:prstGeom prst="rect">
              <a:avLst/>
            </a:prstGeom>
            <a:noFill/>
          </p:spPr>
          <p:txBody>
            <a:bodyPr wrap="none" rtlCol="0">
              <a:spAutoFit/>
            </a:bodyPr>
            <a:lstStyle/>
            <a:p>
              <a:r>
                <a:rPr lang="en-US" dirty="0" smtClean="0"/>
                <a:t>[1,10]</a:t>
              </a:r>
              <a:endParaRPr lang="en-US" dirty="0"/>
            </a:p>
          </p:txBody>
        </p:sp>
        <p:cxnSp>
          <p:nvCxnSpPr>
            <p:cNvPr id="121" name="Straight Connector 120"/>
            <p:cNvCxnSpPr/>
            <p:nvPr/>
          </p:nvCxnSpPr>
          <p:spPr bwMode="auto">
            <a:xfrm rot="5400000">
              <a:off x="5258800" y="56997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sp>
        <p:nvSpPr>
          <p:cNvPr id="129" name="Rectangle 128"/>
          <p:cNvSpPr/>
          <p:nvPr/>
        </p:nvSpPr>
        <p:spPr bwMode="auto">
          <a:xfrm>
            <a:off x="533400" y="110490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0" name="Rectangle 129"/>
          <p:cNvSpPr/>
          <p:nvPr/>
        </p:nvSpPr>
        <p:spPr bwMode="auto">
          <a:xfrm>
            <a:off x="533400" y="195834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2</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1" name="Rectangle 130"/>
          <p:cNvSpPr/>
          <p:nvPr/>
        </p:nvSpPr>
        <p:spPr bwMode="auto">
          <a:xfrm>
            <a:off x="533400" y="284226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WDN</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2" name="Rectangle 131"/>
          <p:cNvSpPr/>
          <p:nvPr/>
        </p:nvSpPr>
        <p:spPr bwMode="auto">
          <a:xfrm>
            <a:off x="533400" y="374142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3</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3" name="Rectangle 132"/>
          <p:cNvSpPr/>
          <p:nvPr/>
        </p:nvSpPr>
        <p:spPr bwMode="auto">
          <a:xfrm>
            <a:off x="533400" y="457962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WDN</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4" name="Rectangle 133"/>
          <p:cNvSpPr/>
          <p:nvPr/>
        </p:nvSpPr>
        <p:spPr bwMode="auto">
          <a:xfrm>
            <a:off x="533400" y="544830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4</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animBg="1"/>
      <p:bldP spid="132" grpId="0" animBg="1"/>
      <p:bldP spid="133" grpId="0" animBg="1"/>
      <p:bldP spid="1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Widening for Step Functions</a:t>
            </a:r>
            <a:endParaRPr lang="en-US" dirty="0"/>
          </a:p>
        </p:txBody>
      </p:sp>
      <p:grpSp>
        <p:nvGrpSpPr>
          <p:cNvPr id="3" name="Group 2"/>
          <p:cNvGrpSpPr/>
          <p:nvPr/>
        </p:nvGrpSpPr>
        <p:grpSpPr>
          <a:xfrm>
            <a:off x="2057400" y="1066800"/>
            <a:ext cx="6553200" cy="533400"/>
            <a:chOff x="2057400" y="1066800"/>
            <a:chExt cx="6553200" cy="533400"/>
          </a:xfrm>
        </p:grpSpPr>
        <p:sp>
          <p:nvSpPr>
            <p:cNvPr id="4" name="Rounded Rectangle 3"/>
            <p:cNvSpPr/>
            <p:nvPr/>
          </p:nvSpPr>
          <p:spPr bwMode="auto">
            <a:xfrm>
              <a:off x="2057400" y="10668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5" name="Straight Connector 4"/>
            <p:cNvCxnSpPr/>
            <p:nvPr/>
          </p:nvCxnSpPr>
          <p:spPr bwMode="auto">
            <a:xfrm>
              <a:off x="2362200" y="14478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rot="5400000">
              <a:off x="3185160" y="13868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rot="5400000">
              <a:off x="4709160" y="13868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8" name="TextBox 7"/>
            <p:cNvSpPr txBox="1"/>
            <p:nvPr/>
          </p:nvSpPr>
          <p:spPr>
            <a:xfrm>
              <a:off x="2514600" y="1078468"/>
              <a:ext cx="633507" cy="369332"/>
            </a:xfrm>
            <a:prstGeom prst="rect">
              <a:avLst/>
            </a:prstGeom>
            <a:noFill/>
          </p:spPr>
          <p:txBody>
            <a:bodyPr wrap="none" rtlCol="0">
              <a:spAutoFit/>
            </a:bodyPr>
            <a:lstStyle/>
            <a:p>
              <a:r>
                <a:rPr lang="en-US" dirty="0" smtClean="0"/>
                <a:t>[0,3]</a:t>
              </a:r>
              <a:endParaRPr lang="en-US" dirty="0"/>
            </a:p>
          </p:txBody>
        </p:sp>
        <p:sp>
          <p:nvSpPr>
            <p:cNvPr id="9" name="TextBox 8"/>
            <p:cNvSpPr txBox="1"/>
            <p:nvPr/>
          </p:nvSpPr>
          <p:spPr>
            <a:xfrm>
              <a:off x="4114800" y="1066800"/>
              <a:ext cx="633507" cy="369332"/>
            </a:xfrm>
            <a:prstGeom prst="rect">
              <a:avLst/>
            </a:prstGeom>
            <a:noFill/>
          </p:spPr>
          <p:txBody>
            <a:bodyPr wrap="none" rtlCol="0">
              <a:spAutoFit/>
            </a:bodyPr>
            <a:lstStyle/>
            <a:p>
              <a:r>
                <a:rPr lang="en-US" dirty="0" smtClean="0"/>
                <a:t>[0,0]</a:t>
              </a:r>
              <a:endParaRPr lang="en-US" dirty="0"/>
            </a:p>
          </p:txBody>
        </p:sp>
        <p:sp>
          <p:nvSpPr>
            <p:cNvPr id="10" name="TextBox 9"/>
            <p:cNvSpPr txBox="1"/>
            <p:nvPr/>
          </p:nvSpPr>
          <p:spPr>
            <a:xfrm>
              <a:off x="6697494" y="1066800"/>
              <a:ext cx="633507" cy="369332"/>
            </a:xfrm>
            <a:prstGeom prst="rect">
              <a:avLst/>
            </a:prstGeom>
            <a:noFill/>
          </p:spPr>
          <p:txBody>
            <a:bodyPr wrap="none" rtlCol="0">
              <a:spAutoFit/>
            </a:bodyPr>
            <a:lstStyle/>
            <a:p>
              <a:r>
                <a:rPr lang="en-US" dirty="0" smtClean="0"/>
                <a:t>[1,9]</a:t>
              </a:r>
              <a:endParaRPr lang="en-US" dirty="0"/>
            </a:p>
          </p:txBody>
        </p:sp>
      </p:grpSp>
      <p:grpSp>
        <p:nvGrpSpPr>
          <p:cNvPr id="11" name="Group 10"/>
          <p:cNvGrpSpPr/>
          <p:nvPr/>
        </p:nvGrpSpPr>
        <p:grpSpPr>
          <a:xfrm>
            <a:off x="2057400" y="1920240"/>
            <a:ext cx="6553200" cy="533400"/>
            <a:chOff x="2057400" y="1905000"/>
            <a:chExt cx="6553200" cy="533400"/>
          </a:xfrm>
        </p:grpSpPr>
        <p:sp>
          <p:nvSpPr>
            <p:cNvPr id="12" name="Rounded Rectangle 11"/>
            <p:cNvSpPr/>
            <p:nvPr/>
          </p:nvSpPr>
          <p:spPr bwMode="auto">
            <a:xfrm>
              <a:off x="2057400" y="19050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13" name="Straight Connector 12"/>
            <p:cNvCxnSpPr/>
            <p:nvPr/>
          </p:nvCxnSpPr>
          <p:spPr bwMode="auto">
            <a:xfrm>
              <a:off x="2362200" y="22860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rot="5400000">
              <a:off x="3185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5400000">
              <a:off x="4709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6" name="TextBox 15"/>
            <p:cNvSpPr txBox="1"/>
            <p:nvPr/>
          </p:nvSpPr>
          <p:spPr>
            <a:xfrm>
              <a:off x="2514600" y="1916668"/>
              <a:ext cx="633507" cy="369332"/>
            </a:xfrm>
            <a:prstGeom prst="rect">
              <a:avLst/>
            </a:prstGeom>
            <a:noFill/>
          </p:spPr>
          <p:txBody>
            <a:bodyPr wrap="none" rtlCol="0">
              <a:spAutoFit/>
            </a:bodyPr>
            <a:lstStyle/>
            <a:p>
              <a:r>
                <a:rPr lang="en-US" dirty="0" smtClean="0"/>
                <a:t>[0,5]</a:t>
              </a:r>
              <a:endParaRPr lang="en-US" dirty="0"/>
            </a:p>
          </p:txBody>
        </p:sp>
        <p:sp>
          <p:nvSpPr>
            <p:cNvPr id="17" name="TextBox 16"/>
            <p:cNvSpPr txBox="1"/>
            <p:nvPr/>
          </p:nvSpPr>
          <p:spPr>
            <a:xfrm>
              <a:off x="4114800" y="1905000"/>
              <a:ext cx="633507" cy="369332"/>
            </a:xfrm>
            <a:prstGeom prst="rect">
              <a:avLst/>
            </a:prstGeom>
            <a:noFill/>
          </p:spPr>
          <p:txBody>
            <a:bodyPr wrap="none" rtlCol="0">
              <a:spAutoFit/>
            </a:bodyPr>
            <a:lstStyle/>
            <a:p>
              <a:r>
                <a:rPr lang="en-US" dirty="0" smtClean="0"/>
                <a:t>[0,0]</a:t>
              </a:r>
              <a:endParaRPr lang="en-US" dirty="0"/>
            </a:p>
          </p:txBody>
        </p:sp>
        <p:sp>
          <p:nvSpPr>
            <p:cNvPr id="18" name="TextBox 17"/>
            <p:cNvSpPr txBox="1"/>
            <p:nvPr/>
          </p:nvSpPr>
          <p:spPr>
            <a:xfrm>
              <a:off x="6629400" y="1905000"/>
              <a:ext cx="761747" cy="369332"/>
            </a:xfrm>
            <a:prstGeom prst="rect">
              <a:avLst/>
            </a:prstGeom>
            <a:noFill/>
          </p:spPr>
          <p:txBody>
            <a:bodyPr wrap="none" rtlCol="0">
              <a:spAutoFit/>
            </a:bodyPr>
            <a:lstStyle/>
            <a:p>
              <a:r>
                <a:rPr lang="en-US" dirty="0" smtClean="0"/>
                <a:t>[1,10]</a:t>
              </a:r>
              <a:endParaRPr lang="en-US" dirty="0"/>
            </a:p>
          </p:txBody>
        </p:sp>
        <p:sp>
          <p:nvSpPr>
            <p:cNvPr id="19" name="TextBox 18"/>
            <p:cNvSpPr txBox="1"/>
            <p:nvPr/>
          </p:nvSpPr>
          <p:spPr>
            <a:xfrm>
              <a:off x="5486400" y="1905000"/>
              <a:ext cx="633507" cy="369332"/>
            </a:xfrm>
            <a:prstGeom prst="rect">
              <a:avLst/>
            </a:prstGeom>
            <a:noFill/>
          </p:spPr>
          <p:txBody>
            <a:bodyPr wrap="none" rtlCol="0">
              <a:spAutoFit/>
            </a:bodyPr>
            <a:lstStyle/>
            <a:p>
              <a:r>
                <a:rPr lang="en-US" dirty="0" smtClean="0"/>
                <a:t>[1,9]</a:t>
              </a:r>
              <a:endParaRPr lang="en-US" dirty="0"/>
            </a:p>
          </p:txBody>
        </p:sp>
        <p:sp>
          <p:nvSpPr>
            <p:cNvPr id="20" name="TextBox 19"/>
            <p:cNvSpPr txBox="1"/>
            <p:nvPr/>
          </p:nvSpPr>
          <p:spPr>
            <a:xfrm>
              <a:off x="7696200" y="1905000"/>
              <a:ext cx="633507" cy="369332"/>
            </a:xfrm>
            <a:prstGeom prst="rect">
              <a:avLst/>
            </a:prstGeom>
            <a:noFill/>
          </p:spPr>
          <p:txBody>
            <a:bodyPr wrap="none" rtlCol="0">
              <a:spAutoFit/>
            </a:bodyPr>
            <a:lstStyle/>
            <a:p>
              <a:r>
                <a:rPr lang="en-US" dirty="0" smtClean="0"/>
                <a:t>[1,9]</a:t>
              </a:r>
              <a:endParaRPr lang="en-US" dirty="0"/>
            </a:p>
          </p:txBody>
        </p:sp>
        <p:cxnSp>
          <p:nvCxnSpPr>
            <p:cNvPr id="21" name="Straight Connector 20"/>
            <p:cNvCxnSpPr/>
            <p:nvPr/>
          </p:nvCxnSpPr>
          <p:spPr bwMode="auto">
            <a:xfrm rot="5400000">
              <a:off x="6461760" y="21945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rot="5400000">
              <a:off x="7376160" y="22250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sp>
        <p:nvSpPr>
          <p:cNvPr id="23" name="Rectangle 22"/>
          <p:cNvSpPr/>
          <p:nvPr/>
        </p:nvSpPr>
        <p:spPr bwMode="auto">
          <a:xfrm>
            <a:off x="533400" y="110490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24" name="Rectangle 23"/>
          <p:cNvSpPr/>
          <p:nvPr/>
        </p:nvSpPr>
        <p:spPr bwMode="auto">
          <a:xfrm>
            <a:off x="533400" y="1958340"/>
            <a:ext cx="7620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2</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26" name="Straight Connector 25"/>
          <p:cNvCxnSpPr/>
          <p:nvPr/>
        </p:nvCxnSpPr>
        <p:spPr bwMode="auto">
          <a:xfrm>
            <a:off x="304800" y="2743200"/>
            <a:ext cx="86868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nvGrpSpPr>
          <p:cNvPr id="27" name="Group 26"/>
          <p:cNvGrpSpPr/>
          <p:nvPr/>
        </p:nvGrpSpPr>
        <p:grpSpPr>
          <a:xfrm>
            <a:off x="2057400" y="3048000"/>
            <a:ext cx="6553200" cy="533400"/>
            <a:chOff x="2057400" y="2743200"/>
            <a:chExt cx="6553200" cy="533400"/>
          </a:xfrm>
        </p:grpSpPr>
        <p:sp>
          <p:nvSpPr>
            <p:cNvPr id="28" name="Rounded Rectangle 27"/>
            <p:cNvSpPr/>
            <p:nvPr/>
          </p:nvSpPr>
          <p:spPr bwMode="auto">
            <a:xfrm>
              <a:off x="2057400" y="27432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29" name="Straight Connector 28"/>
            <p:cNvCxnSpPr/>
            <p:nvPr/>
          </p:nvCxnSpPr>
          <p:spPr bwMode="auto">
            <a:xfrm>
              <a:off x="2362200" y="31242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rot="5400000">
              <a:off x="3185160" y="3048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rot="5400000">
              <a:off x="4709160" y="301702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32" name="TextBox 31"/>
            <p:cNvSpPr txBox="1"/>
            <p:nvPr/>
          </p:nvSpPr>
          <p:spPr>
            <a:xfrm>
              <a:off x="2514600" y="2754868"/>
              <a:ext cx="670376" cy="369332"/>
            </a:xfrm>
            <a:prstGeom prst="rect">
              <a:avLst/>
            </a:prstGeom>
            <a:noFill/>
          </p:spPr>
          <p:txBody>
            <a:bodyPr wrap="none" rtlCol="0">
              <a:spAutoFit/>
            </a:bodyPr>
            <a:lstStyle/>
            <a:p>
              <a:r>
                <a:rPr lang="en-US" dirty="0" smtClean="0"/>
                <a:t>[0,∞]</a:t>
              </a:r>
              <a:endParaRPr lang="en-US" dirty="0"/>
            </a:p>
          </p:txBody>
        </p:sp>
        <p:sp>
          <p:nvSpPr>
            <p:cNvPr id="33" name="TextBox 32"/>
            <p:cNvSpPr txBox="1"/>
            <p:nvPr/>
          </p:nvSpPr>
          <p:spPr>
            <a:xfrm>
              <a:off x="4114800" y="2743200"/>
              <a:ext cx="633507" cy="369332"/>
            </a:xfrm>
            <a:prstGeom prst="rect">
              <a:avLst/>
            </a:prstGeom>
            <a:noFill/>
          </p:spPr>
          <p:txBody>
            <a:bodyPr wrap="none" rtlCol="0">
              <a:spAutoFit/>
            </a:bodyPr>
            <a:lstStyle/>
            <a:p>
              <a:r>
                <a:rPr lang="en-US" dirty="0" smtClean="0"/>
                <a:t>[0,0]</a:t>
              </a:r>
              <a:endParaRPr lang="en-US" dirty="0"/>
            </a:p>
          </p:txBody>
        </p:sp>
        <p:sp>
          <p:nvSpPr>
            <p:cNvPr id="34" name="TextBox 33"/>
            <p:cNvSpPr txBox="1"/>
            <p:nvPr/>
          </p:nvSpPr>
          <p:spPr>
            <a:xfrm>
              <a:off x="6629400" y="2743200"/>
              <a:ext cx="670376" cy="369332"/>
            </a:xfrm>
            <a:prstGeom prst="rect">
              <a:avLst/>
            </a:prstGeom>
            <a:noFill/>
          </p:spPr>
          <p:txBody>
            <a:bodyPr wrap="none" rtlCol="0">
              <a:spAutoFit/>
            </a:bodyPr>
            <a:lstStyle/>
            <a:p>
              <a:r>
                <a:rPr lang="en-US" dirty="0" smtClean="0"/>
                <a:t>[1,∞]</a:t>
              </a:r>
              <a:endParaRPr lang="en-US" dirty="0"/>
            </a:p>
          </p:txBody>
        </p:sp>
        <p:sp>
          <p:nvSpPr>
            <p:cNvPr id="35" name="TextBox 34"/>
            <p:cNvSpPr txBox="1"/>
            <p:nvPr/>
          </p:nvSpPr>
          <p:spPr>
            <a:xfrm>
              <a:off x="5486400" y="2743200"/>
              <a:ext cx="633507" cy="369332"/>
            </a:xfrm>
            <a:prstGeom prst="rect">
              <a:avLst/>
            </a:prstGeom>
            <a:noFill/>
          </p:spPr>
          <p:txBody>
            <a:bodyPr wrap="none" rtlCol="0">
              <a:spAutoFit/>
            </a:bodyPr>
            <a:lstStyle/>
            <a:p>
              <a:r>
                <a:rPr lang="en-US" dirty="0" smtClean="0"/>
                <a:t>[1,9]</a:t>
              </a:r>
              <a:endParaRPr lang="en-US" dirty="0"/>
            </a:p>
          </p:txBody>
        </p:sp>
        <p:sp>
          <p:nvSpPr>
            <p:cNvPr id="36" name="TextBox 35"/>
            <p:cNvSpPr txBox="1"/>
            <p:nvPr/>
          </p:nvSpPr>
          <p:spPr>
            <a:xfrm>
              <a:off x="7696200" y="2743200"/>
              <a:ext cx="633507" cy="369332"/>
            </a:xfrm>
            <a:prstGeom prst="rect">
              <a:avLst/>
            </a:prstGeom>
            <a:noFill/>
          </p:spPr>
          <p:txBody>
            <a:bodyPr wrap="none" rtlCol="0">
              <a:spAutoFit/>
            </a:bodyPr>
            <a:lstStyle/>
            <a:p>
              <a:r>
                <a:rPr lang="en-US" dirty="0" smtClean="0"/>
                <a:t>[1,9]</a:t>
              </a:r>
              <a:endParaRPr lang="en-US" dirty="0"/>
            </a:p>
          </p:txBody>
        </p:sp>
        <p:cxnSp>
          <p:nvCxnSpPr>
            <p:cNvPr id="37" name="Straight Connector 36"/>
            <p:cNvCxnSpPr/>
            <p:nvPr/>
          </p:nvCxnSpPr>
          <p:spPr bwMode="auto">
            <a:xfrm rot="5400000">
              <a:off x="6461760" y="30327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rot="5400000">
              <a:off x="7376160" y="30632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grpSp>
        <p:nvGrpSpPr>
          <p:cNvPr id="40" name="Group 39"/>
          <p:cNvGrpSpPr/>
          <p:nvPr/>
        </p:nvGrpSpPr>
        <p:grpSpPr>
          <a:xfrm>
            <a:off x="2057400" y="3962400"/>
            <a:ext cx="6553200" cy="533400"/>
            <a:chOff x="2057400" y="2743200"/>
            <a:chExt cx="6553200" cy="533400"/>
          </a:xfrm>
        </p:grpSpPr>
        <p:sp>
          <p:nvSpPr>
            <p:cNvPr id="41" name="Rounded Rectangle 40"/>
            <p:cNvSpPr/>
            <p:nvPr/>
          </p:nvSpPr>
          <p:spPr bwMode="auto">
            <a:xfrm>
              <a:off x="2057400" y="27432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42" name="Straight Connector 41"/>
            <p:cNvCxnSpPr/>
            <p:nvPr/>
          </p:nvCxnSpPr>
          <p:spPr bwMode="auto">
            <a:xfrm>
              <a:off x="2362200" y="31242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rot="5400000">
              <a:off x="3185160" y="3048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rot="5400000">
              <a:off x="4709160" y="301702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45" name="TextBox 44"/>
            <p:cNvSpPr txBox="1"/>
            <p:nvPr/>
          </p:nvSpPr>
          <p:spPr>
            <a:xfrm>
              <a:off x="2514600" y="2754868"/>
              <a:ext cx="670376" cy="369332"/>
            </a:xfrm>
            <a:prstGeom prst="rect">
              <a:avLst/>
            </a:prstGeom>
            <a:noFill/>
          </p:spPr>
          <p:txBody>
            <a:bodyPr wrap="none" rtlCol="0">
              <a:spAutoFit/>
            </a:bodyPr>
            <a:lstStyle/>
            <a:p>
              <a:r>
                <a:rPr lang="en-US" dirty="0" smtClean="0"/>
                <a:t>[0,∞]</a:t>
              </a:r>
              <a:endParaRPr lang="en-US" dirty="0"/>
            </a:p>
          </p:txBody>
        </p:sp>
        <p:sp>
          <p:nvSpPr>
            <p:cNvPr id="46" name="TextBox 45"/>
            <p:cNvSpPr txBox="1"/>
            <p:nvPr/>
          </p:nvSpPr>
          <p:spPr>
            <a:xfrm>
              <a:off x="4114800" y="2743200"/>
              <a:ext cx="633507" cy="369332"/>
            </a:xfrm>
            <a:prstGeom prst="rect">
              <a:avLst/>
            </a:prstGeom>
            <a:noFill/>
          </p:spPr>
          <p:txBody>
            <a:bodyPr wrap="none" rtlCol="0">
              <a:spAutoFit/>
            </a:bodyPr>
            <a:lstStyle/>
            <a:p>
              <a:r>
                <a:rPr lang="en-US" dirty="0" smtClean="0"/>
                <a:t>[0,0]</a:t>
              </a:r>
              <a:endParaRPr lang="en-US" dirty="0"/>
            </a:p>
          </p:txBody>
        </p:sp>
        <p:sp>
          <p:nvSpPr>
            <p:cNvPr id="47" name="TextBox 46"/>
            <p:cNvSpPr txBox="1"/>
            <p:nvPr/>
          </p:nvSpPr>
          <p:spPr>
            <a:xfrm>
              <a:off x="6629400" y="2743200"/>
              <a:ext cx="670376" cy="369332"/>
            </a:xfrm>
            <a:prstGeom prst="rect">
              <a:avLst/>
            </a:prstGeom>
            <a:noFill/>
          </p:spPr>
          <p:txBody>
            <a:bodyPr wrap="none" rtlCol="0">
              <a:spAutoFit/>
            </a:bodyPr>
            <a:lstStyle/>
            <a:p>
              <a:r>
                <a:rPr lang="en-US" dirty="0" smtClean="0"/>
                <a:t>[1,∞]</a:t>
              </a:r>
              <a:endParaRPr lang="en-US" dirty="0"/>
            </a:p>
          </p:txBody>
        </p:sp>
        <p:sp>
          <p:nvSpPr>
            <p:cNvPr id="48" name="TextBox 47"/>
            <p:cNvSpPr txBox="1"/>
            <p:nvPr/>
          </p:nvSpPr>
          <p:spPr>
            <a:xfrm>
              <a:off x="5486400" y="2743200"/>
              <a:ext cx="670376" cy="369332"/>
            </a:xfrm>
            <a:prstGeom prst="rect">
              <a:avLst/>
            </a:prstGeom>
            <a:noFill/>
          </p:spPr>
          <p:txBody>
            <a:bodyPr wrap="none" rtlCol="0">
              <a:spAutoFit/>
            </a:bodyPr>
            <a:lstStyle/>
            <a:p>
              <a:r>
                <a:rPr lang="en-US" dirty="0" smtClean="0"/>
                <a:t>[1,∞]</a:t>
              </a:r>
              <a:endParaRPr lang="en-US" dirty="0"/>
            </a:p>
          </p:txBody>
        </p:sp>
        <p:sp>
          <p:nvSpPr>
            <p:cNvPr id="49" name="TextBox 48"/>
            <p:cNvSpPr txBox="1"/>
            <p:nvPr/>
          </p:nvSpPr>
          <p:spPr>
            <a:xfrm>
              <a:off x="7696200" y="2743200"/>
              <a:ext cx="670376" cy="369332"/>
            </a:xfrm>
            <a:prstGeom prst="rect">
              <a:avLst/>
            </a:prstGeom>
            <a:noFill/>
          </p:spPr>
          <p:txBody>
            <a:bodyPr wrap="none" rtlCol="0">
              <a:spAutoFit/>
            </a:bodyPr>
            <a:lstStyle/>
            <a:p>
              <a:r>
                <a:rPr lang="en-US" dirty="0" smtClean="0"/>
                <a:t>[1,∞]</a:t>
              </a:r>
              <a:endParaRPr lang="en-US" dirty="0"/>
            </a:p>
          </p:txBody>
        </p:sp>
        <p:cxnSp>
          <p:nvCxnSpPr>
            <p:cNvPr id="50" name="Straight Connector 49"/>
            <p:cNvCxnSpPr/>
            <p:nvPr/>
          </p:nvCxnSpPr>
          <p:spPr bwMode="auto">
            <a:xfrm rot="5400000">
              <a:off x="6461760" y="303276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rot="5400000">
              <a:off x="7376160" y="306324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grpSp>
      <p:grpSp>
        <p:nvGrpSpPr>
          <p:cNvPr id="52" name="Group 51"/>
          <p:cNvGrpSpPr/>
          <p:nvPr/>
        </p:nvGrpSpPr>
        <p:grpSpPr>
          <a:xfrm>
            <a:off x="2057400" y="4876800"/>
            <a:ext cx="6553200" cy="533400"/>
            <a:chOff x="2057400" y="2743200"/>
            <a:chExt cx="6553200" cy="533400"/>
          </a:xfrm>
        </p:grpSpPr>
        <p:sp>
          <p:nvSpPr>
            <p:cNvPr id="53" name="Rounded Rectangle 52"/>
            <p:cNvSpPr/>
            <p:nvPr/>
          </p:nvSpPr>
          <p:spPr bwMode="auto">
            <a:xfrm>
              <a:off x="2057400" y="2743200"/>
              <a:ext cx="6553200" cy="5334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cxnSp>
          <p:nvCxnSpPr>
            <p:cNvPr id="54" name="Straight Connector 53"/>
            <p:cNvCxnSpPr/>
            <p:nvPr/>
          </p:nvCxnSpPr>
          <p:spPr bwMode="auto">
            <a:xfrm>
              <a:off x="2362200" y="3124200"/>
              <a:ext cx="59436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55" name="Straight Connector 54"/>
            <p:cNvCxnSpPr/>
            <p:nvPr/>
          </p:nvCxnSpPr>
          <p:spPr bwMode="auto">
            <a:xfrm rot="5400000">
              <a:off x="3185160" y="304825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56" name="Straight Connector 55"/>
            <p:cNvCxnSpPr/>
            <p:nvPr/>
          </p:nvCxnSpPr>
          <p:spPr bwMode="auto">
            <a:xfrm rot="5400000">
              <a:off x="4709160" y="3017020"/>
              <a:ext cx="18288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57" name="TextBox 56"/>
            <p:cNvSpPr txBox="1"/>
            <p:nvPr/>
          </p:nvSpPr>
          <p:spPr>
            <a:xfrm>
              <a:off x="2514600" y="2754868"/>
              <a:ext cx="670376" cy="369332"/>
            </a:xfrm>
            <a:prstGeom prst="rect">
              <a:avLst/>
            </a:prstGeom>
            <a:noFill/>
          </p:spPr>
          <p:txBody>
            <a:bodyPr wrap="none" rtlCol="0">
              <a:spAutoFit/>
            </a:bodyPr>
            <a:lstStyle/>
            <a:p>
              <a:r>
                <a:rPr lang="en-US" dirty="0" smtClean="0"/>
                <a:t>[0,∞]</a:t>
              </a:r>
              <a:endParaRPr lang="en-US" dirty="0"/>
            </a:p>
          </p:txBody>
        </p:sp>
        <p:sp>
          <p:nvSpPr>
            <p:cNvPr id="58" name="TextBox 57"/>
            <p:cNvSpPr txBox="1"/>
            <p:nvPr/>
          </p:nvSpPr>
          <p:spPr>
            <a:xfrm>
              <a:off x="4114800" y="2743200"/>
              <a:ext cx="633507" cy="369332"/>
            </a:xfrm>
            <a:prstGeom prst="rect">
              <a:avLst/>
            </a:prstGeom>
            <a:noFill/>
          </p:spPr>
          <p:txBody>
            <a:bodyPr wrap="none" rtlCol="0">
              <a:spAutoFit/>
            </a:bodyPr>
            <a:lstStyle/>
            <a:p>
              <a:r>
                <a:rPr lang="en-US" dirty="0" smtClean="0"/>
                <a:t>[0,0]</a:t>
              </a:r>
              <a:endParaRPr lang="en-US" dirty="0"/>
            </a:p>
          </p:txBody>
        </p:sp>
        <p:sp>
          <p:nvSpPr>
            <p:cNvPr id="59" name="TextBox 58"/>
            <p:cNvSpPr txBox="1"/>
            <p:nvPr/>
          </p:nvSpPr>
          <p:spPr>
            <a:xfrm>
              <a:off x="6629400" y="2743200"/>
              <a:ext cx="670376" cy="369332"/>
            </a:xfrm>
            <a:prstGeom prst="rect">
              <a:avLst/>
            </a:prstGeom>
            <a:noFill/>
          </p:spPr>
          <p:txBody>
            <a:bodyPr wrap="none" rtlCol="0">
              <a:spAutoFit/>
            </a:bodyPr>
            <a:lstStyle/>
            <a:p>
              <a:r>
                <a:rPr lang="en-US" dirty="0" smtClean="0"/>
                <a:t>[1,∞]</a:t>
              </a:r>
              <a:endParaRPr lang="en-US" dirty="0"/>
            </a:p>
          </p:txBody>
        </p:sp>
      </p:grpSp>
      <p:sp>
        <p:nvSpPr>
          <p:cNvPr id="64" name="Rectangle 63"/>
          <p:cNvSpPr/>
          <p:nvPr/>
        </p:nvSpPr>
        <p:spPr bwMode="auto">
          <a:xfrm>
            <a:off x="457200" y="3124200"/>
            <a:ext cx="9906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Step 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65" name="Rectangle 64"/>
          <p:cNvSpPr/>
          <p:nvPr/>
        </p:nvSpPr>
        <p:spPr bwMode="auto">
          <a:xfrm>
            <a:off x="457200" y="4038600"/>
            <a:ext cx="9906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Step 2</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66" name="Rectangle 65"/>
          <p:cNvSpPr/>
          <p:nvPr/>
        </p:nvSpPr>
        <p:spPr bwMode="auto">
          <a:xfrm>
            <a:off x="457200" y="4953000"/>
            <a:ext cx="990600" cy="4572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Step 3</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67" name="Down Arrow 66"/>
          <p:cNvSpPr/>
          <p:nvPr/>
        </p:nvSpPr>
        <p:spPr bwMode="auto">
          <a:xfrm rot="2037743">
            <a:off x="6276347" y="3318026"/>
            <a:ext cx="381000" cy="762000"/>
          </a:xfrm>
          <a:prstGeom prst="downArrow">
            <a:avLst>
              <a:gd name="adj1" fmla="val 57869"/>
              <a:gd name="adj2" fmla="val 50000"/>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68" name="Down Arrow 67"/>
          <p:cNvSpPr/>
          <p:nvPr/>
        </p:nvSpPr>
        <p:spPr bwMode="auto">
          <a:xfrm rot="19562257" flipH="1">
            <a:off x="7266947" y="3318026"/>
            <a:ext cx="381000" cy="762000"/>
          </a:xfrm>
          <a:prstGeom prst="downArrow">
            <a:avLst>
              <a:gd name="adj1" fmla="val 57869"/>
              <a:gd name="adj2" fmla="val 50000"/>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Boxes</a:t>
            </a:r>
            <a:endParaRPr lang="en-US" dirty="0"/>
          </a:p>
        </p:txBody>
      </p:sp>
      <p:sp>
        <p:nvSpPr>
          <p:cNvPr id="3" name="Content Placeholder 2"/>
          <p:cNvSpPr>
            <a:spLocks noGrp="1"/>
          </p:cNvSpPr>
          <p:nvPr>
            <p:ph idx="1"/>
          </p:nvPr>
        </p:nvSpPr>
        <p:spPr/>
        <p:txBody>
          <a:bodyPr/>
          <a:lstStyle/>
          <a:p>
            <a:r>
              <a:rPr lang="en-US" dirty="0" smtClean="0"/>
              <a:t>Boxes are Step functions!</a:t>
            </a:r>
          </a:p>
          <a:p>
            <a:pPr lvl="1"/>
            <a:r>
              <a:rPr lang="en-US" dirty="0" smtClean="0"/>
              <a:t>1</a:t>
            </a:r>
            <a:r>
              <a:rPr lang="en-US" dirty="0" smtClean="0"/>
              <a:t>-dim Boxes are    STEP({</a:t>
            </a:r>
            <a:r>
              <a:rPr lang="en-US" dirty="0" smtClean="0">
                <a:latin typeface="Arial Unicode MS"/>
                <a:ea typeface="Arial Unicode MS"/>
                <a:cs typeface="Arial Unicode MS"/>
              </a:rPr>
              <a:t>⊥,⊤</a:t>
            </a:r>
            <a:r>
              <a:rPr lang="en-US" dirty="0" smtClean="0"/>
              <a:t>})                         </a:t>
            </a:r>
            <a:r>
              <a:rPr lang="en-US" dirty="0" smtClean="0">
                <a:latin typeface="Arial Unicode MS"/>
                <a:ea typeface="Arial Unicode MS"/>
                <a:cs typeface="Arial Unicode MS"/>
              </a:rPr>
              <a:t>ℝ→</a:t>
            </a:r>
            <a:r>
              <a:rPr lang="en-US" dirty="0" smtClean="0"/>
              <a:t>{</a:t>
            </a:r>
            <a:r>
              <a:rPr lang="en-US" dirty="0" smtClean="0">
                <a:latin typeface="Arial Unicode MS"/>
                <a:ea typeface="Arial Unicode MS"/>
                <a:cs typeface="Arial Unicode MS"/>
              </a:rPr>
              <a:t>⊥,⊤</a:t>
            </a:r>
            <a:r>
              <a:rPr lang="en-US" dirty="0" smtClean="0"/>
              <a:t>}</a:t>
            </a:r>
            <a:endParaRPr lang="en-US" dirty="0" smtClean="0"/>
          </a:p>
          <a:p>
            <a:pPr lvl="1"/>
            <a:r>
              <a:rPr lang="en-US" dirty="0" smtClean="0"/>
              <a:t>2</a:t>
            </a:r>
            <a:r>
              <a:rPr lang="en-US" dirty="0" smtClean="0"/>
              <a:t>-dim Boxes are    STEP (STEP (</a:t>
            </a:r>
            <a:r>
              <a:rPr lang="en-US" dirty="0" smtClean="0"/>
              <a:t>{</a:t>
            </a:r>
            <a:r>
              <a:rPr lang="en-US" dirty="0" smtClean="0">
                <a:latin typeface="Arial Unicode MS"/>
                <a:ea typeface="Arial Unicode MS"/>
                <a:cs typeface="Arial Unicode MS"/>
              </a:rPr>
              <a:t>⊥,⊤</a:t>
            </a:r>
            <a:r>
              <a:rPr lang="en-US" dirty="0" smtClean="0"/>
              <a:t>})        </a:t>
            </a:r>
            <a:r>
              <a:rPr lang="en-US" dirty="0" smtClean="0">
                <a:latin typeface="Arial Unicode MS"/>
                <a:ea typeface="Arial Unicode MS"/>
                <a:cs typeface="Arial Unicode MS"/>
              </a:rPr>
              <a:t>ℝ→ℝ</a:t>
            </a:r>
            <a:r>
              <a:rPr lang="en-US" dirty="0" smtClean="0">
                <a:latin typeface="Arial Unicode MS"/>
                <a:ea typeface="Arial Unicode MS"/>
                <a:cs typeface="Arial Unicode MS"/>
              </a:rPr>
              <a:t>→</a:t>
            </a:r>
            <a:r>
              <a:rPr lang="en-US" dirty="0" smtClean="0"/>
              <a:t>{</a:t>
            </a:r>
            <a:r>
              <a:rPr lang="en-US" dirty="0" smtClean="0">
                <a:latin typeface="Arial Unicode MS"/>
                <a:ea typeface="Arial Unicode MS"/>
                <a:cs typeface="Arial Unicode MS"/>
              </a:rPr>
              <a:t>⊥,⊤</a:t>
            </a:r>
            <a:r>
              <a:rPr lang="en-US" dirty="0" smtClean="0"/>
              <a:t>}</a:t>
            </a:r>
            <a:endParaRPr lang="en-US" dirty="0" smtClean="0"/>
          </a:p>
          <a:p>
            <a:pPr lvl="1"/>
            <a:r>
              <a:rPr lang="en-US" dirty="0" smtClean="0"/>
              <a:t>n-dim Boxes are    </a:t>
            </a:r>
            <a:r>
              <a:rPr lang="en-US" dirty="0" err="1" smtClean="0"/>
              <a:t>STEP</a:t>
            </a:r>
            <a:r>
              <a:rPr lang="en-US" baseline="30000" dirty="0" err="1" smtClean="0"/>
              <a:t>n</a:t>
            </a:r>
            <a:r>
              <a:rPr lang="en-US" dirty="0" smtClean="0"/>
              <a:t> (</a:t>
            </a:r>
            <a:r>
              <a:rPr lang="en-US" dirty="0" smtClean="0"/>
              <a:t>{</a:t>
            </a:r>
            <a:r>
              <a:rPr lang="en-US" dirty="0" smtClean="0">
                <a:latin typeface="Arial Unicode MS"/>
                <a:ea typeface="Arial Unicode MS"/>
                <a:cs typeface="Arial Unicode MS"/>
              </a:rPr>
              <a:t>⊥,⊤</a:t>
            </a:r>
            <a:r>
              <a:rPr lang="en-US" dirty="0" smtClean="0"/>
              <a:t>})                       </a:t>
            </a:r>
            <a:r>
              <a:rPr lang="en-US" dirty="0" err="1" smtClean="0">
                <a:latin typeface="Arial Unicode MS"/>
                <a:ea typeface="Arial Unicode MS"/>
                <a:cs typeface="Arial Unicode MS"/>
              </a:rPr>
              <a:t>ℝ</a:t>
            </a:r>
            <a:r>
              <a:rPr lang="en-US" baseline="30000" dirty="0" err="1" smtClean="0">
                <a:latin typeface="Arial Unicode MS"/>
                <a:ea typeface="Arial Unicode MS"/>
                <a:cs typeface="Arial Unicode MS"/>
              </a:rPr>
              <a:t>n</a:t>
            </a:r>
            <a:r>
              <a:rPr lang="en-US" dirty="0" smtClean="0">
                <a:latin typeface="Arial Unicode MS"/>
                <a:ea typeface="Arial Unicode MS"/>
                <a:cs typeface="Arial Unicode MS"/>
              </a:rPr>
              <a:t>→</a:t>
            </a:r>
            <a:r>
              <a:rPr lang="en-US" dirty="0" smtClean="0"/>
              <a:t>{</a:t>
            </a:r>
            <a:r>
              <a:rPr lang="en-US" dirty="0" smtClean="0">
                <a:latin typeface="Arial Unicode MS"/>
                <a:ea typeface="Arial Unicode MS"/>
                <a:cs typeface="Arial Unicode MS"/>
              </a:rPr>
              <a:t>⊥,⊤</a:t>
            </a:r>
            <a:r>
              <a:rPr lang="en-US" dirty="0" smtClean="0"/>
              <a:t>}</a:t>
            </a:r>
            <a:endParaRPr lang="en-US" dirty="0" smtClean="0"/>
          </a:p>
          <a:p>
            <a:endParaRPr lang="en-US" dirty="0" smtClean="0"/>
          </a:p>
          <a:p>
            <a:r>
              <a:rPr lang="en-US" dirty="0" smtClean="0"/>
              <a:t>Widen for </a:t>
            </a:r>
            <a:r>
              <a:rPr lang="en-US" dirty="0" smtClean="0"/>
              <a:t>{</a:t>
            </a:r>
            <a:r>
              <a:rPr lang="en-US" dirty="0" smtClean="0">
                <a:latin typeface="Arial Unicode MS"/>
                <a:ea typeface="Arial Unicode MS"/>
                <a:cs typeface="Arial Unicode MS"/>
              </a:rPr>
              <a:t>⊥,⊤</a:t>
            </a:r>
            <a:r>
              <a:rPr lang="en-US" dirty="0" smtClean="0"/>
              <a:t>}</a:t>
            </a:r>
            <a:r>
              <a:rPr lang="en-US" dirty="0" smtClean="0"/>
              <a:t> is trivial </a:t>
            </a:r>
          </a:p>
          <a:p>
            <a:endParaRPr lang="en-US" dirty="0" smtClean="0"/>
          </a:p>
          <a:p>
            <a:r>
              <a:rPr lang="en-US" dirty="0" smtClean="0"/>
              <a:t>Widen for n-dim Boxes is defined recursively on dimensions</a:t>
            </a:r>
          </a:p>
          <a:p>
            <a:endParaRPr lang="en-US" dirty="0" smtClean="0"/>
          </a:p>
          <a:p>
            <a:r>
              <a:rPr lang="en-US" dirty="0" smtClean="0"/>
              <a:t>In the paper, a polynomial time algorithm that implements this widen operator directly on LDDs.</a:t>
            </a:r>
            <a:endParaRPr lang="en-US" dirty="0" smtClean="0"/>
          </a:p>
        </p:txBody>
      </p:sp>
      <p:pic>
        <p:nvPicPr>
          <p:cNvPr id="4" name="Picture 5" descr="C:\Documents and Settings\arie\Local Settings\Temporary Internet Files\Content.IE5\2XCDIHAD\MCj02934660000[1].wmf"/>
          <p:cNvPicPr>
            <a:picLocks noChangeAspect="1" noChangeArrowheads="1"/>
          </p:cNvPicPr>
          <p:nvPr/>
        </p:nvPicPr>
        <p:blipFill>
          <a:blip r:embed="rId2" cstate="print"/>
          <a:srcRect/>
          <a:stretch>
            <a:fillRect/>
          </a:stretch>
        </p:blipFill>
        <p:spPr bwMode="auto">
          <a:xfrm>
            <a:off x="7467600" y="914400"/>
            <a:ext cx="1143000" cy="1716008"/>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Widen: An Example</a:t>
            </a:r>
            <a:endParaRPr lang="en-US" dirty="0"/>
          </a:p>
        </p:txBody>
      </p:sp>
      <p:sp>
        <p:nvSpPr>
          <p:cNvPr id="4" name="Left-Right-Up Arrow 3"/>
          <p:cNvSpPr/>
          <p:nvPr/>
        </p:nvSpPr>
        <p:spPr bwMode="auto">
          <a:xfrm rot="10800000">
            <a:off x="3581224" y="1524001"/>
            <a:ext cx="1752600" cy="1371600"/>
          </a:xfrm>
          <a:prstGeom prst="leftRightUpArrow">
            <a:avLst>
              <a:gd name="adj1" fmla="val 25000"/>
              <a:gd name="adj2" fmla="val 25000"/>
              <a:gd name="adj3" fmla="val 25000"/>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pic>
        <p:nvPicPr>
          <p:cNvPr id="5" name="Picture 4" descr="fig1.png"/>
          <p:cNvPicPr>
            <a:picLocks noChangeAspect="1"/>
          </p:cNvPicPr>
          <p:nvPr/>
        </p:nvPicPr>
        <p:blipFill>
          <a:blip r:embed="rId2" cstate="print"/>
          <a:stretch>
            <a:fillRect/>
          </a:stretch>
        </p:blipFill>
        <p:spPr>
          <a:xfrm>
            <a:off x="228600" y="838372"/>
            <a:ext cx="2819048" cy="2742857"/>
          </a:xfrm>
          <a:prstGeom prst="rect">
            <a:avLst/>
          </a:prstGeom>
        </p:spPr>
      </p:pic>
      <p:pic>
        <p:nvPicPr>
          <p:cNvPr id="6" name="Picture 5" descr="fig2.png"/>
          <p:cNvPicPr>
            <a:picLocks noChangeAspect="1"/>
          </p:cNvPicPr>
          <p:nvPr/>
        </p:nvPicPr>
        <p:blipFill>
          <a:blip r:embed="rId3" cstate="print"/>
          <a:stretch>
            <a:fillRect/>
          </a:stretch>
        </p:blipFill>
        <p:spPr>
          <a:xfrm>
            <a:off x="6096000" y="838372"/>
            <a:ext cx="2819048" cy="2742857"/>
          </a:xfrm>
          <a:prstGeom prst="rect">
            <a:avLst/>
          </a:prstGeom>
        </p:spPr>
      </p:pic>
      <p:pic>
        <p:nvPicPr>
          <p:cNvPr id="7" name="Picture 6" descr="fig3.png"/>
          <p:cNvPicPr>
            <a:picLocks noChangeAspect="1"/>
          </p:cNvPicPr>
          <p:nvPr/>
        </p:nvPicPr>
        <p:blipFill>
          <a:blip r:embed="rId4" cstate="print"/>
          <a:stretch>
            <a:fillRect/>
          </a:stretch>
        </p:blipFill>
        <p:spPr>
          <a:xfrm>
            <a:off x="3048000" y="3352800"/>
            <a:ext cx="2819048" cy="2742857"/>
          </a:xfrm>
          <a:prstGeom prst="rect">
            <a:avLst/>
          </a:prstGeom>
        </p:spPr>
      </p:pic>
      <p:sp>
        <p:nvSpPr>
          <p:cNvPr id="8" name="TextBox 7"/>
          <p:cNvSpPr txBox="1"/>
          <p:nvPr/>
        </p:nvSpPr>
        <p:spPr>
          <a:xfrm>
            <a:off x="4038600" y="1676400"/>
            <a:ext cx="838691" cy="369332"/>
          </a:xfrm>
          <a:prstGeom prst="rect">
            <a:avLst/>
          </a:prstGeom>
          <a:noFill/>
        </p:spPr>
        <p:txBody>
          <a:bodyPr wrap="none" rtlCol="0">
            <a:spAutoFit/>
          </a:bodyPr>
          <a:lstStyle/>
          <a:p>
            <a:r>
              <a:rPr lang="en-US" b="1" dirty="0" smtClean="0"/>
              <a:t>widen</a:t>
            </a:r>
            <a:endParaRPr lang="en-US" b="1"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Boxes versus Finite </a:t>
            </a:r>
            <a:r>
              <a:rPr lang="en-US" dirty="0" err="1" smtClean="0"/>
              <a:t>Powersets</a:t>
            </a:r>
            <a:endParaRPr lang="en-US" dirty="0"/>
          </a:p>
        </p:txBody>
      </p:sp>
      <p:graphicFrame>
        <p:nvGraphicFramePr>
          <p:cNvPr id="5" name="Table 4"/>
          <p:cNvGraphicFramePr>
            <a:graphicFrameLocks noGrp="1"/>
          </p:cNvGraphicFramePr>
          <p:nvPr/>
        </p:nvGraphicFramePr>
        <p:xfrm>
          <a:off x="609600" y="1143000"/>
          <a:ext cx="8001000" cy="3962401"/>
        </p:xfrm>
        <a:graphic>
          <a:graphicData uri="http://schemas.openxmlformats.org/drawingml/2006/table">
            <a:tbl>
              <a:tblPr firstRow="1" firstCol="1" bandRow="1">
                <a:tableStyleId>{5C22544A-7EE6-4342-B048-85BDC9FD1C3A}</a:tableStyleId>
              </a:tblPr>
              <a:tblGrid>
                <a:gridCol w="2667000"/>
                <a:gridCol w="2667000"/>
                <a:gridCol w="2667000"/>
              </a:tblGrid>
              <a:tr h="512864">
                <a:tc>
                  <a:txBody>
                    <a:bodyPr/>
                    <a:lstStyle/>
                    <a:p>
                      <a:pPr algn="ctr"/>
                      <a:endParaRPr lang="en-US" dirty="0"/>
                    </a:p>
                  </a:txBody>
                  <a:tcPr anchor="ctr"/>
                </a:tc>
                <a:tc>
                  <a:txBody>
                    <a:bodyPr/>
                    <a:lstStyle/>
                    <a:p>
                      <a:pPr algn="ctr"/>
                      <a:r>
                        <a:rPr lang="en-US" dirty="0" smtClean="0"/>
                        <a:t> Boxes</a:t>
                      </a:r>
                      <a:endParaRPr lang="en-US" dirty="0"/>
                    </a:p>
                  </a:txBody>
                  <a:tcPr anchor="ctr"/>
                </a:tc>
                <a:tc>
                  <a:txBody>
                    <a:bodyPr/>
                    <a:lstStyle/>
                    <a:p>
                      <a:pPr algn="ctr"/>
                      <a:r>
                        <a:rPr lang="en-US" dirty="0" smtClean="0"/>
                        <a:t>Finite</a:t>
                      </a:r>
                      <a:r>
                        <a:rPr lang="en-US" baseline="0" dirty="0" smtClean="0"/>
                        <a:t> </a:t>
                      </a:r>
                      <a:r>
                        <a:rPr lang="en-US" baseline="0" dirty="0" err="1" smtClean="0"/>
                        <a:t>Powerset</a:t>
                      </a:r>
                      <a:endParaRPr lang="en-US" dirty="0"/>
                    </a:p>
                  </a:txBody>
                  <a:tcPr anchor="ctr"/>
                </a:tc>
              </a:tr>
              <a:tr h="512864">
                <a:tc>
                  <a:txBody>
                    <a:bodyPr/>
                    <a:lstStyle/>
                    <a:p>
                      <a:pPr algn="l"/>
                      <a:r>
                        <a:rPr lang="en-US" dirty="0" smtClean="0"/>
                        <a:t>Base domain</a:t>
                      </a:r>
                      <a:endParaRPr lang="en-US" dirty="0"/>
                    </a:p>
                  </a:txBody>
                  <a:tcPr anchor="ctr"/>
                </a:tc>
                <a:tc>
                  <a:txBody>
                    <a:bodyPr/>
                    <a:lstStyle/>
                    <a:p>
                      <a:pPr algn="ctr"/>
                      <a:r>
                        <a:rPr lang="en-US" dirty="0" smtClean="0"/>
                        <a:t>Box</a:t>
                      </a:r>
                      <a:endParaRPr lang="en-US" dirty="0"/>
                    </a:p>
                  </a:txBody>
                  <a:tcPr anchor="ctr"/>
                </a:tc>
                <a:tc>
                  <a:txBody>
                    <a:bodyPr/>
                    <a:lstStyle/>
                    <a:p>
                      <a:pPr algn="ctr"/>
                      <a:r>
                        <a:rPr lang="en-US" dirty="0" smtClean="0"/>
                        <a:t>Any</a:t>
                      </a:r>
                      <a:endParaRPr lang="en-US" dirty="0"/>
                    </a:p>
                  </a:txBody>
                  <a:tcPr anchor="ctr"/>
                </a:tc>
              </a:tr>
              <a:tr h="512864">
                <a:tc>
                  <a:txBody>
                    <a:bodyPr/>
                    <a:lstStyle/>
                    <a:p>
                      <a:pPr algn="l"/>
                      <a:r>
                        <a:rPr lang="en-US" dirty="0" smtClean="0"/>
                        <a:t>Representation</a:t>
                      </a:r>
                      <a:endParaRPr lang="en-US" dirty="0"/>
                    </a:p>
                  </a:txBody>
                  <a:tcPr anchor="ctr"/>
                </a:tc>
                <a:tc>
                  <a:txBody>
                    <a:bodyPr/>
                    <a:lstStyle/>
                    <a:p>
                      <a:pPr algn="ctr"/>
                      <a:r>
                        <a:rPr lang="en-US" dirty="0" smtClean="0"/>
                        <a:t>Decision Diagram</a:t>
                      </a:r>
                      <a:endParaRPr lang="en-US" dirty="0"/>
                    </a:p>
                  </a:txBody>
                  <a:tcPr anchor="ctr"/>
                </a:tc>
                <a:tc>
                  <a:txBody>
                    <a:bodyPr/>
                    <a:lstStyle/>
                    <a:p>
                      <a:pPr algn="ctr"/>
                      <a:r>
                        <a:rPr lang="en-US" dirty="0" smtClean="0"/>
                        <a:t>Set / DNF</a:t>
                      </a:r>
                      <a:endParaRPr lang="en-US" dirty="0"/>
                    </a:p>
                  </a:txBody>
                  <a:tcPr anchor="ctr"/>
                </a:tc>
              </a:tr>
              <a:tr h="512864">
                <a:tc>
                  <a:txBody>
                    <a:bodyPr/>
                    <a:lstStyle/>
                    <a:p>
                      <a:pPr algn="l"/>
                      <a:r>
                        <a:rPr lang="en-US" dirty="0" smtClean="0"/>
                        <a:t>Domain order</a:t>
                      </a:r>
                      <a:endParaRPr lang="en-US" dirty="0"/>
                    </a:p>
                  </a:txBody>
                  <a:tcPr anchor="ctr"/>
                </a:tc>
                <a:tc>
                  <a:txBody>
                    <a:bodyPr/>
                    <a:lstStyle/>
                    <a:p>
                      <a:pPr algn="ctr"/>
                      <a:r>
                        <a:rPr lang="en-US" dirty="0" smtClean="0"/>
                        <a:t>semantic</a:t>
                      </a:r>
                      <a:endParaRPr lang="en-US" dirty="0"/>
                    </a:p>
                  </a:txBody>
                  <a:tcPr anchor="ctr"/>
                </a:tc>
                <a:tc>
                  <a:txBody>
                    <a:bodyPr/>
                    <a:lstStyle/>
                    <a:p>
                      <a:pPr algn="ctr"/>
                      <a:r>
                        <a:rPr lang="en-US" dirty="0" smtClean="0"/>
                        <a:t>syntactic</a:t>
                      </a:r>
                      <a:endParaRPr lang="en-US" dirty="0"/>
                    </a:p>
                  </a:txBody>
                  <a:tcPr anchor="ctr"/>
                </a:tc>
              </a:tr>
              <a:tr h="885217">
                <a:tc>
                  <a:txBody>
                    <a:bodyPr/>
                    <a:lstStyle/>
                    <a:p>
                      <a:pPr algn="l"/>
                      <a:r>
                        <a:rPr lang="en-US" dirty="0" smtClean="0"/>
                        <a:t>Complexity</a:t>
                      </a:r>
                      <a:endParaRPr lang="en-US" dirty="0"/>
                    </a:p>
                  </a:txBody>
                  <a:tcPr anchor="ctr"/>
                </a:tc>
                <a:tc>
                  <a:txBody>
                    <a:bodyPr/>
                    <a:lstStyle/>
                    <a:p>
                      <a:pPr algn="ctr"/>
                      <a:r>
                        <a:rPr lang="en-US" dirty="0" smtClean="0"/>
                        <a:t>polynomial in representation</a:t>
                      </a:r>
                      <a:endParaRPr lang="en-US" dirty="0"/>
                    </a:p>
                  </a:txBody>
                  <a:tcPr anchor="ctr"/>
                </a:tc>
                <a:tc>
                  <a:txBody>
                    <a:bodyPr/>
                    <a:lstStyle/>
                    <a:p>
                      <a:pPr algn="ctr"/>
                      <a:r>
                        <a:rPr lang="en-US" dirty="0" smtClean="0"/>
                        <a:t>polynomial in representation</a:t>
                      </a:r>
                      <a:endParaRPr lang="en-US" dirty="0"/>
                    </a:p>
                  </a:txBody>
                  <a:tcPr anchor="ctr"/>
                </a:tc>
              </a:tr>
              <a:tr h="512864">
                <a:tc>
                  <a:txBody>
                    <a:bodyPr/>
                    <a:lstStyle/>
                    <a:p>
                      <a:pPr algn="l"/>
                      <a:r>
                        <a:rPr lang="en-US" dirty="0" smtClean="0"/>
                        <a:t>Singleton Widen</a:t>
                      </a:r>
                      <a:endParaRPr lang="en-US" dirty="0"/>
                    </a:p>
                  </a:txBody>
                  <a:tcPr anchor="ctr"/>
                </a:tc>
                <a:tc>
                  <a:txBody>
                    <a:bodyPr/>
                    <a:lstStyle/>
                    <a:p>
                      <a:pPr algn="ctr"/>
                      <a:r>
                        <a:rPr lang="en-US" dirty="0" smtClean="0"/>
                        <a:t>Box</a:t>
                      </a:r>
                      <a:endParaRPr lang="en-US" dirty="0"/>
                    </a:p>
                  </a:txBody>
                  <a:tcPr anchor="ctr"/>
                </a:tc>
                <a:tc>
                  <a:txBody>
                    <a:bodyPr/>
                    <a:lstStyle/>
                    <a:p>
                      <a:pPr algn="ctr"/>
                      <a:r>
                        <a:rPr lang="en-US" dirty="0" smtClean="0"/>
                        <a:t>base</a:t>
                      </a:r>
                      <a:r>
                        <a:rPr lang="en-US" baseline="0" dirty="0" smtClean="0"/>
                        <a:t> domain</a:t>
                      </a:r>
                      <a:endParaRPr lang="en-US" dirty="0"/>
                    </a:p>
                  </a:txBody>
                  <a:tcPr anchor="ctr"/>
                </a:tc>
              </a:tr>
              <a:tr h="512864">
                <a:tc>
                  <a:txBody>
                    <a:bodyPr/>
                    <a:lstStyle/>
                    <a:p>
                      <a:pPr algn="l"/>
                      <a:r>
                        <a:rPr lang="en-US" dirty="0" smtClean="0"/>
                        <a:t>Widen</a:t>
                      </a:r>
                      <a:endParaRPr lang="en-US" dirty="0"/>
                    </a:p>
                  </a:txBody>
                  <a:tcPr anchor="ctr"/>
                </a:tc>
                <a:tc>
                  <a:txBody>
                    <a:bodyPr/>
                    <a:lstStyle/>
                    <a:p>
                      <a:pPr algn="ctr"/>
                      <a:r>
                        <a:rPr lang="en-US" dirty="0" smtClean="0"/>
                        <a:t>Step Function</a:t>
                      </a:r>
                      <a:endParaRPr lang="en-US" dirty="0"/>
                    </a:p>
                  </a:txBody>
                  <a:tcPr anchor="ctr"/>
                </a:tc>
                <a:tc>
                  <a:txBody>
                    <a:bodyPr/>
                    <a:lstStyle/>
                    <a:p>
                      <a:pPr algn="ctr"/>
                      <a:r>
                        <a:rPr lang="en-US" dirty="0" smtClean="0"/>
                        <a:t>Multiple</a:t>
                      </a:r>
                      <a:r>
                        <a:rPr lang="en-US" baseline="0" dirty="0" smtClean="0"/>
                        <a:t> Choices</a:t>
                      </a:r>
                      <a:endParaRPr lang="en-US" dirty="0"/>
                    </a:p>
                  </a:txBody>
                  <a:tcPr anchor="ct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 Invariant Computation</a:t>
            </a:r>
            <a:endParaRPr lang="en-US" dirty="0"/>
          </a:p>
        </p:txBody>
      </p:sp>
      <p:sp>
        <p:nvSpPr>
          <p:cNvPr id="3" name="Content Placeholder 2"/>
          <p:cNvSpPr>
            <a:spLocks noGrp="1"/>
          </p:cNvSpPr>
          <p:nvPr>
            <p:ph idx="1"/>
          </p:nvPr>
        </p:nvSpPr>
        <p:spPr>
          <a:xfrm>
            <a:off x="533400" y="1066800"/>
            <a:ext cx="8153400" cy="4648200"/>
          </a:xfrm>
        </p:spPr>
        <p:txBody>
          <a:bodyPr/>
          <a:lstStyle/>
          <a:p>
            <a:r>
              <a:rPr lang="en-US" dirty="0" smtClean="0"/>
              <a:t>Abstract Domains</a:t>
            </a:r>
          </a:p>
          <a:p>
            <a:pPr lvl="1"/>
            <a:r>
              <a:rPr lang="en-US" dirty="0" smtClean="0"/>
              <a:t>LDD Box – Box domain using LDDs</a:t>
            </a:r>
          </a:p>
          <a:p>
            <a:pPr lvl="1"/>
            <a:r>
              <a:rPr lang="en-US" dirty="0" smtClean="0"/>
              <a:t>LDD Boxes – Our Boxes domain using LDDs</a:t>
            </a:r>
          </a:p>
          <a:p>
            <a:pPr lvl="1"/>
            <a:r>
              <a:rPr lang="en-US" dirty="0" smtClean="0"/>
              <a:t>PPL Box – </a:t>
            </a:r>
            <a:r>
              <a:rPr lang="en-US" b="1" dirty="0" err="1" smtClean="0">
                <a:solidFill>
                  <a:schemeClr val="accent2">
                    <a:lumMod val="50000"/>
                  </a:schemeClr>
                </a:solidFill>
                <a:latin typeface="Courier New" pitchFamily="49" charset="0"/>
                <a:cs typeface="Courier New" pitchFamily="49" charset="0"/>
              </a:rPr>
              <a:t>Rational_Box</a:t>
            </a:r>
            <a:r>
              <a:rPr lang="en-US" dirty="0" smtClean="0"/>
              <a:t> of Parma </a:t>
            </a:r>
            <a:r>
              <a:rPr lang="en-US" dirty="0" err="1" smtClean="0"/>
              <a:t>Polyhedra</a:t>
            </a:r>
            <a:r>
              <a:rPr lang="en-US" dirty="0" smtClean="0"/>
              <a:t> </a:t>
            </a:r>
            <a:r>
              <a:rPr lang="en-US" dirty="0" smtClean="0"/>
              <a:t>Library (PPL)</a:t>
            </a:r>
            <a:endParaRPr lang="en-US" dirty="0" smtClean="0"/>
          </a:p>
          <a:p>
            <a:pPr lvl="1"/>
            <a:r>
              <a:rPr lang="en-US" dirty="0" smtClean="0"/>
              <a:t>PPL Boxes – </a:t>
            </a:r>
            <a:r>
              <a:rPr lang="en-US" b="1" dirty="0" err="1" smtClean="0">
                <a:solidFill>
                  <a:schemeClr val="accent2">
                    <a:lumMod val="50000"/>
                  </a:schemeClr>
                </a:solidFill>
                <a:latin typeface="Courier New" pitchFamily="49" charset="0"/>
                <a:cs typeface="Courier New" pitchFamily="49" charset="0"/>
              </a:rPr>
              <a:t>Pointset_Powerset</a:t>
            </a:r>
            <a:r>
              <a:rPr lang="en-US" b="1" dirty="0" smtClean="0">
                <a:solidFill>
                  <a:schemeClr val="accent2">
                    <a:lumMod val="50000"/>
                  </a:schemeClr>
                </a:solidFill>
                <a:latin typeface="Courier New" pitchFamily="49" charset="0"/>
                <a:cs typeface="Courier New" pitchFamily="49" charset="0"/>
              </a:rPr>
              <a:t>&lt;</a:t>
            </a:r>
            <a:r>
              <a:rPr lang="en-US" b="1" dirty="0" err="1" smtClean="0">
                <a:solidFill>
                  <a:schemeClr val="accent2">
                    <a:lumMod val="50000"/>
                  </a:schemeClr>
                </a:solidFill>
                <a:latin typeface="Courier New" pitchFamily="49" charset="0"/>
                <a:cs typeface="Courier New" pitchFamily="49" charset="0"/>
              </a:rPr>
              <a:t>Rational_Box</a:t>
            </a:r>
            <a:r>
              <a:rPr lang="en-US" b="1" dirty="0" smtClean="0">
                <a:solidFill>
                  <a:schemeClr val="accent2">
                    <a:lumMod val="50000"/>
                  </a:schemeClr>
                </a:solidFill>
                <a:latin typeface="Courier New" pitchFamily="49" charset="0"/>
                <a:cs typeface="Courier New" pitchFamily="49" charset="0"/>
              </a:rPr>
              <a:t>&gt;</a:t>
            </a:r>
            <a:r>
              <a:rPr lang="en-US" dirty="0" smtClean="0">
                <a:solidFill>
                  <a:schemeClr val="accent2">
                    <a:lumMod val="50000"/>
                  </a:schemeClr>
                </a:solidFill>
              </a:rPr>
              <a:t> </a:t>
            </a:r>
            <a:r>
              <a:rPr lang="en-US" dirty="0" smtClean="0"/>
              <a:t>of </a:t>
            </a:r>
            <a:r>
              <a:rPr lang="en-US" dirty="0" smtClean="0"/>
              <a:t>PPL</a:t>
            </a:r>
          </a:p>
          <a:p>
            <a:r>
              <a:rPr lang="en-US" dirty="0" smtClean="0"/>
              <a:t>Analyzer</a:t>
            </a:r>
          </a:p>
          <a:p>
            <a:pPr lvl="1">
              <a:buFont typeface="Arial" pitchFamily="34" charset="0"/>
              <a:buChar char="•"/>
            </a:pPr>
            <a:r>
              <a:rPr lang="en-US" dirty="0" smtClean="0"/>
              <a:t>custom analyzer on top of LLVM compiler </a:t>
            </a:r>
            <a:r>
              <a:rPr lang="en-US" dirty="0" err="1" smtClean="0"/>
              <a:t>infrustructure</a:t>
            </a:r>
            <a:endParaRPr lang="en-US" dirty="0" smtClean="0"/>
          </a:p>
          <a:p>
            <a:pPr lvl="1">
              <a:buFont typeface="Arial" pitchFamily="34" charset="0"/>
              <a:buChar char="•"/>
            </a:pPr>
            <a:r>
              <a:rPr lang="en-US" dirty="0" smtClean="0"/>
              <a:t>computes loop invariants for all loops over all SSA variables in a function</a:t>
            </a:r>
          </a:p>
          <a:p>
            <a:r>
              <a:rPr lang="en-US" dirty="0" smtClean="0"/>
              <a:t>Benchmark</a:t>
            </a:r>
          </a:p>
          <a:p>
            <a:pPr lvl="1"/>
            <a:r>
              <a:rPr lang="en-US" dirty="0" smtClean="0"/>
              <a:t>from open source software: </a:t>
            </a:r>
            <a:r>
              <a:rPr lang="en-US" dirty="0" err="1" smtClean="0"/>
              <a:t>mplayer</a:t>
            </a:r>
            <a:r>
              <a:rPr lang="en-US" dirty="0" smtClean="0"/>
              <a:t>, CUDD, make, …</a:t>
            </a:r>
          </a:p>
          <a:p>
            <a:pPr lvl="1"/>
            <a:r>
              <a:rPr lang="en-US" dirty="0" smtClean="0"/>
              <a:t>Stats: 5,727 functions</a:t>
            </a:r>
          </a:p>
          <a:p>
            <a:pPr lvl="1">
              <a:buNone/>
            </a:pPr>
            <a:r>
              <a:rPr lang="en-US" dirty="0" smtClean="0"/>
              <a:t>              9 – 9,052 variables (avg. 238, std. 492)</a:t>
            </a:r>
          </a:p>
          <a:p>
            <a:pPr lvl="1">
              <a:buNone/>
            </a:pPr>
            <a:r>
              <a:rPr lang="en-US" dirty="0" smtClean="0"/>
              <a:t> </a:t>
            </a:r>
            <a:r>
              <a:rPr lang="en-US" dirty="0" smtClean="0"/>
              <a:t>             0 – 241 loops (avg. 7, std. 12)</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Results: Time</a:t>
            </a:r>
            <a:endParaRPr lang="en-US" dirty="0"/>
          </a:p>
        </p:txBody>
      </p:sp>
      <p:graphicFrame>
        <p:nvGraphicFramePr>
          <p:cNvPr id="5" name="Table 4"/>
          <p:cNvGraphicFramePr>
            <a:graphicFrameLocks noGrp="1"/>
          </p:cNvGraphicFramePr>
          <p:nvPr/>
        </p:nvGraphicFramePr>
        <p:xfrm>
          <a:off x="533400" y="1066800"/>
          <a:ext cx="8305800" cy="4572000"/>
        </p:xfrm>
        <a:graphic>
          <a:graphicData uri="http://schemas.openxmlformats.org/drawingml/2006/table">
            <a:tbl>
              <a:tblPr firstRow="1" firstCol="1" bandRow="1">
                <a:tableStyleId>{5C22544A-7EE6-4342-B048-85BDC9FD1C3A}</a:tableStyleId>
              </a:tblPr>
              <a:tblGrid>
                <a:gridCol w="1384300"/>
                <a:gridCol w="1384300"/>
                <a:gridCol w="1384300"/>
                <a:gridCol w="1384300"/>
                <a:gridCol w="1384300"/>
                <a:gridCol w="1384300"/>
              </a:tblGrid>
              <a:tr h="914400">
                <a:tc>
                  <a:txBody>
                    <a:bodyPr/>
                    <a:lstStyle/>
                    <a:p>
                      <a:pPr algn="ctr"/>
                      <a:r>
                        <a:rPr lang="en-US" dirty="0" smtClean="0"/>
                        <a:t>Domain</a:t>
                      </a:r>
                      <a:endParaRPr lang="en-US" dirty="0"/>
                    </a:p>
                  </a:txBody>
                  <a:tcPr anchor="ctr"/>
                </a:tc>
                <a:tc>
                  <a:txBody>
                    <a:bodyPr/>
                    <a:lstStyle/>
                    <a:p>
                      <a:pPr algn="ctr"/>
                      <a:r>
                        <a:rPr lang="en-US" dirty="0" smtClean="0"/>
                        <a:t>%Solved</a:t>
                      </a:r>
                    </a:p>
                    <a:p>
                      <a:pPr algn="ctr"/>
                      <a:r>
                        <a:rPr lang="en-US" sz="1400" dirty="0" smtClean="0"/>
                        <a:t>(w/</a:t>
                      </a:r>
                      <a:r>
                        <a:rPr lang="en-US" sz="1400" baseline="0" dirty="0" smtClean="0"/>
                        <a:t> 60s TO)</a:t>
                      </a:r>
                      <a:endParaRPr lang="en-US" sz="1400" dirty="0"/>
                    </a:p>
                  </a:txBody>
                  <a:tcPr anchor="ctr"/>
                </a:tc>
                <a:tc>
                  <a:txBody>
                    <a:bodyPr/>
                    <a:lstStyle/>
                    <a:p>
                      <a:pPr algn="ctr"/>
                      <a:r>
                        <a:rPr lang="en-US" dirty="0" smtClean="0"/>
                        <a:t>Time (m)</a:t>
                      </a:r>
                      <a:endParaRPr lang="en-US" dirty="0"/>
                    </a:p>
                  </a:txBody>
                  <a:tcPr anchor="ctr"/>
                </a:tc>
                <a:tc>
                  <a:txBody>
                    <a:bodyPr/>
                    <a:lstStyle/>
                    <a:p>
                      <a:pPr algn="ctr"/>
                      <a:r>
                        <a:rPr lang="en-US" dirty="0" smtClean="0"/>
                        <a:t>% in Basic</a:t>
                      </a:r>
                      <a:endParaRPr lang="en-US" dirty="0"/>
                    </a:p>
                  </a:txBody>
                  <a:tcPr anchor="ctr"/>
                </a:tc>
                <a:tc>
                  <a:txBody>
                    <a:bodyPr/>
                    <a:lstStyle/>
                    <a:p>
                      <a:pPr algn="ctr"/>
                      <a:r>
                        <a:rPr lang="en-US" dirty="0" smtClean="0"/>
                        <a:t>% in Image</a:t>
                      </a:r>
                      <a:endParaRPr lang="en-US" dirty="0"/>
                    </a:p>
                  </a:txBody>
                  <a:tcPr anchor="ctr"/>
                </a:tc>
                <a:tc>
                  <a:txBody>
                    <a:bodyPr/>
                    <a:lstStyle/>
                    <a:p>
                      <a:pPr algn="ctr"/>
                      <a:r>
                        <a:rPr lang="en-US" dirty="0" smtClean="0"/>
                        <a:t>% in Widen</a:t>
                      </a:r>
                      <a:endParaRPr lang="en-US" dirty="0"/>
                    </a:p>
                  </a:txBody>
                  <a:tcPr anchor="ctr"/>
                </a:tc>
              </a:tr>
              <a:tr h="914400">
                <a:tc>
                  <a:txBody>
                    <a:bodyPr/>
                    <a:lstStyle/>
                    <a:p>
                      <a:pPr algn="ctr"/>
                      <a:r>
                        <a:rPr lang="en-US" b="1" dirty="0" smtClean="0"/>
                        <a:t>LDD Box</a:t>
                      </a:r>
                      <a:endParaRPr lang="en-US" b="1" dirty="0"/>
                    </a:p>
                  </a:txBody>
                  <a:tcPr anchor="ctr"/>
                </a:tc>
                <a:tc>
                  <a:txBody>
                    <a:bodyPr/>
                    <a:lstStyle/>
                    <a:p>
                      <a:pPr algn="ctr"/>
                      <a:r>
                        <a:rPr lang="en-US" dirty="0" smtClean="0"/>
                        <a:t>99.8%</a:t>
                      </a:r>
                      <a:endParaRPr lang="en-US" dirty="0"/>
                    </a:p>
                  </a:txBody>
                  <a:tcPr anchor="ctr"/>
                </a:tc>
                <a:tc>
                  <a:txBody>
                    <a:bodyPr/>
                    <a:lstStyle/>
                    <a:p>
                      <a:pPr algn="ctr"/>
                      <a:r>
                        <a:rPr lang="en-US" dirty="0" smtClean="0"/>
                        <a:t>4</a:t>
                      </a:r>
                      <a:endParaRPr lang="en-US" dirty="0"/>
                    </a:p>
                  </a:txBody>
                  <a:tcPr anchor="ctr"/>
                </a:tc>
                <a:tc>
                  <a:txBody>
                    <a:bodyPr/>
                    <a:lstStyle/>
                    <a:p>
                      <a:pPr algn="ctr"/>
                      <a:r>
                        <a:rPr lang="en-US" dirty="0" smtClean="0"/>
                        <a:t>77%</a:t>
                      </a:r>
                      <a:endParaRPr lang="en-US" dirty="0"/>
                    </a:p>
                  </a:txBody>
                  <a:tcPr anchor="ctr"/>
                </a:tc>
                <a:tc>
                  <a:txBody>
                    <a:bodyPr/>
                    <a:lstStyle/>
                    <a:p>
                      <a:pPr algn="ctr"/>
                      <a:r>
                        <a:rPr lang="en-US" dirty="0" smtClean="0"/>
                        <a:t>23%</a:t>
                      </a:r>
                      <a:endParaRPr lang="en-US" dirty="0"/>
                    </a:p>
                  </a:txBody>
                  <a:tcPr anchor="ctr"/>
                </a:tc>
                <a:tc>
                  <a:txBody>
                    <a:bodyPr/>
                    <a:lstStyle/>
                    <a:p>
                      <a:pPr algn="ctr"/>
                      <a:r>
                        <a:rPr lang="en-US" dirty="0" smtClean="0"/>
                        <a:t>0%</a:t>
                      </a:r>
                      <a:endParaRPr lang="en-US" dirty="0"/>
                    </a:p>
                  </a:txBody>
                  <a:tcPr anchor="ctr"/>
                </a:tc>
              </a:tr>
              <a:tr h="914400">
                <a:tc>
                  <a:txBody>
                    <a:bodyPr/>
                    <a:lstStyle/>
                    <a:p>
                      <a:pPr algn="ctr"/>
                      <a:r>
                        <a:rPr lang="en-US" b="1" dirty="0" smtClean="0"/>
                        <a:t>PPL Box</a:t>
                      </a:r>
                      <a:endParaRPr lang="en-US" b="1" dirty="0"/>
                    </a:p>
                  </a:txBody>
                  <a:tcPr anchor="ctr"/>
                </a:tc>
                <a:tc>
                  <a:txBody>
                    <a:bodyPr/>
                    <a:lstStyle/>
                    <a:p>
                      <a:pPr algn="ctr"/>
                      <a:r>
                        <a:rPr lang="en-US" dirty="0" smtClean="0"/>
                        <a:t>96.1%</a:t>
                      </a:r>
                      <a:endParaRPr lang="en-US" dirty="0"/>
                    </a:p>
                  </a:txBody>
                  <a:tcPr anchor="ctr"/>
                </a:tc>
                <a:tc>
                  <a:txBody>
                    <a:bodyPr/>
                    <a:lstStyle/>
                    <a:p>
                      <a:pPr algn="ctr"/>
                      <a:r>
                        <a:rPr lang="en-US" dirty="0" smtClean="0"/>
                        <a:t>117</a:t>
                      </a:r>
                      <a:endParaRPr lang="en-US" dirty="0"/>
                    </a:p>
                  </a:txBody>
                  <a:tcPr anchor="ctr"/>
                </a:tc>
                <a:tc>
                  <a:txBody>
                    <a:bodyPr/>
                    <a:lstStyle/>
                    <a:p>
                      <a:pPr algn="ctr"/>
                      <a:r>
                        <a:rPr lang="en-US" dirty="0" smtClean="0"/>
                        <a:t>86%</a:t>
                      </a:r>
                      <a:endParaRPr lang="en-US" dirty="0"/>
                    </a:p>
                  </a:txBody>
                  <a:tcPr anchor="ctr"/>
                </a:tc>
                <a:tc>
                  <a:txBody>
                    <a:bodyPr/>
                    <a:lstStyle/>
                    <a:p>
                      <a:pPr algn="ctr"/>
                      <a:r>
                        <a:rPr lang="en-US" dirty="0" smtClean="0"/>
                        <a:t>14%</a:t>
                      </a:r>
                      <a:endParaRPr lang="en-US" dirty="0"/>
                    </a:p>
                  </a:txBody>
                  <a:tcPr anchor="ctr"/>
                </a:tc>
                <a:tc>
                  <a:txBody>
                    <a:bodyPr/>
                    <a:lstStyle/>
                    <a:p>
                      <a:pPr algn="ctr"/>
                      <a:r>
                        <a:rPr lang="en-US" dirty="0" smtClean="0"/>
                        <a:t>0%</a:t>
                      </a:r>
                      <a:endParaRPr lang="en-US" dirty="0"/>
                    </a:p>
                  </a:txBody>
                  <a:tcPr anchor="ctr"/>
                </a:tc>
              </a:tr>
              <a:tr h="914400">
                <a:tc>
                  <a:txBody>
                    <a:bodyPr/>
                    <a:lstStyle/>
                    <a:p>
                      <a:pPr algn="ctr"/>
                      <a:r>
                        <a:rPr lang="en-US" b="1" dirty="0" smtClean="0"/>
                        <a:t>LDD Boxes</a:t>
                      </a:r>
                      <a:endParaRPr lang="en-US" b="1" dirty="0"/>
                    </a:p>
                  </a:txBody>
                  <a:tcPr anchor="ctr"/>
                </a:tc>
                <a:tc>
                  <a:txBody>
                    <a:bodyPr/>
                    <a:lstStyle/>
                    <a:p>
                      <a:pPr algn="ctr"/>
                      <a:r>
                        <a:rPr lang="en-US" dirty="0" smtClean="0"/>
                        <a:t>87.9%</a:t>
                      </a:r>
                      <a:endParaRPr lang="en-US" dirty="0"/>
                    </a:p>
                  </a:txBody>
                  <a:tcPr anchor="ctr"/>
                </a:tc>
                <a:tc>
                  <a:txBody>
                    <a:bodyPr/>
                    <a:lstStyle/>
                    <a:p>
                      <a:pPr algn="ctr"/>
                      <a:r>
                        <a:rPr lang="en-US" dirty="0" smtClean="0"/>
                        <a:t>118</a:t>
                      </a:r>
                      <a:endParaRPr lang="en-US" dirty="0"/>
                    </a:p>
                  </a:txBody>
                  <a:tcPr anchor="ctr"/>
                </a:tc>
                <a:tc>
                  <a:txBody>
                    <a:bodyPr/>
                    <a:lstStyle/>
                    <a:p>
                      <a:pPr algn="ctr"/>
                      <a:r>
                        <a:rPr lang="en-US" dirty="0" smtClean="0"/>
                        <a:t>61%</a:t>
                      </a:r>
                      <a:endParaRPr lang="en-US" dirty="0"/>
                    </a:p>
                  </a:txBody>
                  <a:tcPr anchor="ctr"/>
                </a:tc>
                <a:tc>
                  <a:txBody>
                    <a:bodyPr/>
                    <a:lstStyle/>
                    <a:p>
                      <a:pPr algn="ctr"/>
                      <a:r>
                        <a:rPr lang="en-US" dirty="0" smtClean="0"/>
                        <a:t>38%</a:t>
                      </a:r>
                      <a:endParaRPr lang="en-US" dirty="0"/>
                    </a:p>
                  </a:txBody>
                  <a:tcPr anchor="ctr"/>
                </a:tc>
                <a:tc>
                  <a:txBody>
                    <a:bodyPr/>
                    <a:lstStyle/>
                    <a:p>
                      <a:pPr algn="ctr"/>
                      <a:r>
                        <a:rPr lang="en-US" dirty="0" smtClean="0"/>
                        <a:t>1%</a:t>
                      </a:r>
                      <a:endParaRPr lang="en-US" dirty="0"/>
                    </a:p>
                  </a:txBody>
                  <a:tcPr anchor="ctr"/>
                </a:tc>
              </a:tr>
              <a:tr h="914400">
                <a:tc>
                  <a:txBody>
                    <a:bodyPr/>
                    <a:lstStyle/>
                    <a:p>
                      <a:pPr algn="ctr"/>
                      <a:r>
                        <a:rPr lang="en-US" b="1" dirty="0" smtClean="0"/>
                        <a:t>PPL Boxes</a:t>
                      </a:r>
                      <a:endParaRPr lang="en-US" b="1" dirty="0"/>
                    </a:p>
                  </a:txBody>
                  <a:tcPr anchor="ctr"/>
                </a:tc>
                <a:tc>
                  <a:txBody>
                    <a:bodyPr/>
                    <a:lstStyle/>
                    <a:p>
                      <a:pPr algn="ctr"/>
                      <a:r>
                        <a:rPr lang="en-US" dirty="0" smtClean="0"/>
                        <a:t>14.2%</a:t>
                      </a:r>
                      <a:endParaRPr lang="en-US" dirty="0"/>
                    </a:p>
                  </a:txBody>
                  <a:tcPr anchor="ctr"/>
                </a:tc>
                <a:tc>
                  <a:txBody>
                    <a:bodyPr/>
                    <a:lstStyle/>
                    <a:p>
                      <a:pPr algn="ctr"/>
                      <a:r>
                        <a:rPr lang="en-US" dirty="0" smtClean="0"/>
                        <a:t>201</a:t>
                      </a:r>
                      <a:endParaRPr lang="en-US" dirty="0"/>
                    </a:p>
                  </a:txBody>
                  <a:tcPr anchor="ctr"/>
                </a:tc>
                <a:tc>
                  <a:txBody>
                    <a:bodyPr/>
                    <a:lstStyle/>
                    <a:p>
                      <a:pPr algn="ctr"/>
                      <a:r>
                        <a:rPr lang="en-US" dirty="0" smtClean="0"/>
                        <a:t>95%</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3%</a:t>
                      </a:r>
                      <a:endParaRPr lang="en-US" dirty="0"/>
                    </a:p>
                  </a:txBody>
                  <a:tcPr anchor="ctr"/>
                </a:tc>
              </a:tr>
            </a:tbl>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Precision</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533400" y="985584"/>
            <a:ext cx="8077200" cy="4886833"/>
          </a:xfrm>
          <a:prstGeom prst="rect">
            <a:avLst/>
          </a:prstGeom>
          <a:noFill/>
          <a:ln w="9525">
            <a:noFill/>
            <a:miter lim="800000"/>
            <a:headEnd/>
            <a:tailEnd/>
          </a:ln>
          <a:effectLst/>
        </p:spPr>
      </p:pic>
      <p:sp>
        <p:nvSpPr>
          <p:cNvPr id="5" name="TextBox 4"/>
          <p:cNvSpPr txBox="1"/>
          <p:nvPr/>
        </p:nvSpPr>
        <p:spPr>
          <a:xfrm>
            <a:off x="1639669" y="1383268"/>
            <a:ext cx="646331" cy="369332"/>
          </a:xfrm>
          <a:prstGeom prst="rect">
            <a:avLst/>
          </a:prstGeom>
          <a:noFill/>
        </p:spPr>
        <p:txBody>
          <a:bodyPr wrap="none" rtlCol="0">
            <a:spAutoFit/>
          </a:bodyPr>
          <a:lstStyle/>
          <a:p>
            <a:r>
              <a:rPr lang="en-US" dirty="0" smtClean="0"/>
              <a:t>56%</a:t>
            </a:r>
            <a:endParaRPr lang="en-US" dirty="0"/>
          </a:p>
        </p:txBody>
      </p:sp>
      <p:sp>
        <p:nvSpPr>
          <p:cNvPr id="6" name="TextBox 5"/>
          <p:cNvSpPr txBox="1"/>
          <p:nvPr/>
        </p:nvSpPr>
        <p:spPr>
          <a:xfrm>
            <a:off x="3276600" y="4800600"/>
            <a:ext cx="518091" cy="369332"/>
          </a:xfrm>
          <a:prstGeom prst="rect">
            <a:avLst/>
          </a:prstGeom>
          <a:noFill/>
        </p:spPr>
        <p:txBody>
          <a:bodyPr wrap="none" rtlCol="0">
            <a:spAutoFit/>
          </a:bodyPr>
          <a:lstStyle/>
          <a:p>
            <a:r>
              <a:rPr lang="en-US" dirty="0" smtClean="0"/>
              <a:t>1%</a:t>
            </a:r>
            <a:endParaRPr lang="en-US" dirty="0"/>
          </a:p>
        </p:txBody>
      </p:sp>
      <p:sp>
        <p:nvSpPr>
          <p:cNvPr id="7" name="TextBox 6"/>
          <p:cNvSpPr txBox="1"/>
          <p:nvPr/>
        </p:nvSpPr>
        <p:spPr>
          <a:xfrm>
            <a:off x="4724400" y="3505200"/>
            <a:ext cx="646331" cy="369332"/>
          </a:xfrm>
          <a:prstGeom prst="rect">
            <a:avLst/>
          </a:prstGeom>
          <a:noFill/>
        </p:spPr>
        <p:txBody>
          <a:bodyPr wrap="none" rtlCol="0">
            <a:spAutoFit/>
          </a:bodyPr>
          <a:lstStyle/>
          <a:p>
            <a:r>
              <a:rPr lang="en-US" dirty="0" smtClean="0"/>
              <a:t>20%</a:t>
            </a:r>
            <a:endParaRPr lang="en-US" dirty="0"/>
          </a:p>
        </p:txBody>
      </p:sp>
      <p:sp>
        <p:nvSpPr>
          <p:cNvPr id="8" name="TextBox 7"/>
          <p:cNvSpPr txBox="1"/>
          <p:nvPr/>
        </p:nvSpPr>
        <p:spPr>
          <a:xfrm>
            <a:off x="6324600" y="3352800"/>
            <a:ext cx="646331" cy="369332"/>
          </a:xfrm>
          <a:prstGeom prst="rect">
            <a:avLst/>
          </a:prstGeom>
          <a:noFill/>
        </p:spPr>
        <p:txBody>
          <a:bodyPr wrap="none" rtlCol="0">
            <a:spAutoFit/>
          </a:bodyPr>
          <a:lstStyle/>
          <a:p>
            <a:r>
              <a:rPr lang="en-US" dirty="0" smtClean="0"/>
              <a:t>23%</a:t>
            </a:r>
            <a:endParaRPr lang="en-US" dirty="0"/>
          </a:p>
        </p:txBody>
      </p:sp>
      <p:sp>
        <p:nvSpPr>
          <p:cNvPr id="14" name="Rounded Rectangular Callout 13"/>
          <p:cNvSpPr/>
          <p:nvPr/>
        </p:nvSpPr>
        <p:spPr bwMode="auto">
          <a:xfrm>
            <a:off x="2743200" y="838200"/>
            <a:ext cx="5257800" cy="2895600"/>
          </a:xfrm>
          <a:prstGeom prst="wedgeRoundRectCallout">
            <a:avLst>
              <a:gd name="adj1" fmla="val -62197"/>
              <a:gd name="adj2" fmla="val -13059"/>
              <a:gd name="adj3" fmla="val 16667"/>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graphicFrame>
        <p:nvGraphicFramePr>
          <p:cNvPr id="15" name="Table 14"/>
          <p:cNvGraphicFramePr>
            <a:graphicFrameLocks noGrp="1"/>
          </p:cNvGraphicFramePr>
          <p:nvPr/>
        </p:nvGraphicFramePr>
        <p:xfrm>
          <a:off x="3124200" y="1066800"/>
          <a:ext cx="4572000" cy="2382520"/>
        </p:xfrm>
        <a:graphic>
          <a:graphicData uri="http://schemas.openxmlformats.org/drawingml/2006/table">
            <a:tbl>
              <a:tblPr firstRow="1" bandRow="1">
                <a:tableStyleId>{21E4AEA4-8DFA-4A89-87EB-49C32662AFE0}</a:tableStyleId>
              </a:tblPr>
              <a:tblGrid>
                <a:gridCol w="1613535"/>
                <a:gridCol w="2958465"/>
              </a:tblGrid>
              <a:tr h="370840">
                <a:tc>
                  <a:txBody>
                    <a:bodyPr/>
                    <a:lstStyle/>
                    <a:p>
                      <a:pPr algn="ctr"/>
                      <a:r>
                        <a:rPr lang="en-US" dirty="0" smtClean="0"/>
                        <a:t>PPL</a:t>
                      </a:r>
                      <a:endParaRPr lang="en-US" dirty="0">
                        <a:latin typeface="+mn-lt"/>
                      </a:endParaRPr>
                    </a:p>
                  </a:txBody>
                  <a:tcPr/>
                </a:tc>
                <a:tc>
                  <a:txBody>
                    <a:bodyPr/>
                    <a:lstStyle/>
                    <a:p>
                      <a:pPr algn="ctr"/>
                      <a:r>
                        <a:rPr lang="en-US" dirty="0" smtClean="0"/>
                        <a:t>LDD</a:t>
                      </a:r>
                      <a:endParaRPr lang="en-US" dirty="0">
                        <a:latin typeface="+mn-lt"/>
                      </a:endParaRPr>
                    </a:p>
                  </a:txBody>
                  <a:tcPr/>
                </a:tc>
              </a:tr>
              <a:tr h="370840">
                <a:tc>
                  <a:txBody>
                    <a:bodyPr/>
                    <a:lstStyle/>
                    <a:p>
                      <a:r>
                        <a:rPr lang="en-US" dirty="0" smtClean="0"/>
                        <a:t>x</a:t>
                      </a:r>
                      <a:r>
                        <a:rPr lang="en-US" baseline="-25000" dirty="0" smtClean="0"/>
                        <a:t>19</a:t>
                      </a:r>
                      <a:r>
                        <a:rPr lang="en-US" dirty="0" smtClean="0"/>
                        <a:t>=0</a:t>
                      </a:r>
                    </a:p>
                    <a:p>
                      <a:r>
                        <a:rPr lang="en-US" dirty="0" smtClean="0"/>
                        <a:t>x</a:t>
                      </a:r>
                      <a:r>
                        <a:rPr lang="en-US" baseline="-25000" dirty="0" smtClean="0"/>
                        <a:t>19</a:t>
                      </a:r>
                      <a:r>
                        <a:rPr lang="en-US" dirty="0" smtClean="0"/>
                        <a:t>=1   x</a:t>
                      </a:r>
                      <a:r>
                        <a:rPr lang="en-US" baseline="-25000" dirty="0" smtClean="0"/>
                        <a:t>23</a:t>
                      </a:r>
                      <a:r>
                        <a:rPr lang="en-US" dirty="0" smtClean="0"/>
                        <a:t>=1</a:t>
                      </a:r>
                    </a:p>
                    <a:p>
                      <a:r>
                        <a:rPr lang="en-US" dirty="0" smtClean="0"/>
                        <a:t>x</a:t>
                      </a:r>
                      <a:r>
                        <a:rPr lang="en-US" baseline="-25000" dirty="0" smtClean="0"/>
                        <a:t>19</a:t>
                      </a:r>
                      <a:r>
                        <a:rPr lang="en-US" dirty="0" smtClean="0"/>
                        <a:t>=2   x</a:t>
                      </a:r>
                      <a:r>
                        <a:rPr lang="en-US" baseline="-25000" dirty="0" smtClean="0"/>
                        <a:t>23</a:t>
                      </a:r>
                      <a:r>
                        <a:rPr lang="en-US" dirty="0" smtClean="0"/>
                        <a:t>=2</a:t>
                      </a:r>
                    </a:p>
                    <a:p>
                      <a:r>
                        <a:rPr lang="en-US" dirty="0" smtClean="0"/>
                        <a:t>x</a:t>
                      </a:r>
                      <a:r>
                        <a:rPr lang="en-US" baseline="-25000" dirty="0" smtClean="0"/>
                        <a:t>19</a:t>
                      </a:r>
                      <a:r>
                        <a:rPr lang="en-US" dirty="0" smtClean="0"/>
                        <a:t>=3</a:t>
                      </a:r>
                      <a:r>
                        <a:rPr lang="en-US" baseline="0" dirty="0" smtClean="0"/>
                        <a:t>   x</a:t>
                      </a:r>
                      <a:r>
                        <a:rPr lang="en-US" baseline="-25000" dirty="0" smtClean="0"/>
                        <a:t>23</a:t>
                      </a:r>
                      <a:r>
                        <a:rPr lang="en-US" baseline="0" dirty="0" smtClean="0"/>
                        <a:t>=3</a:t>
                      </a:r>
                    </a:p>
                    <a:p>
                      <a:r>
                        <a:rPr lang="en-US" baseline="0" dirty="0" smtClean="0"/>
                        <a:t>x</a:t>
                      </a:r>
                      <a:r>
                        <a:rPr lang="en-US" baseline="-25000" dirty="0" smtClean="0"/>
                        <a:t>19</a:t>
                      </a:r>
                      <a:r>
                        <a:rPr lang="en-US" baseline="0" dirty="0" smtClean="0"/>
                        <a:t>&gt;3</a:t>
                      </a:r>
                      <a:endParaRPr lang="en-US" dirty="0">
                        <a:latin typeface="+mn-lt"/>
                      </a:endParaRPr>
                    </a:p>
                  </a:txBody>
                  <a:tcPr/>
                </a:tc>
                <a:tc>
                  <a:txBody>
                    <a:bodyPr/>
                    <a:lstStyle/>
                    <a:p>
                      <a:r>
                        <a:rPr lang="en-US" dirty="0" smtClean="0"/>
                        <a:t>x</a:t>
                      </a:r>
                      <a:r>
                        <a:rPr lang="en-US" baseline="-25000" dirty="0" smtClean="0"/>
                        <a:t>19</a:t>
                      </a:r>
                      <a:r>
                        <a:rPr lang="en-US" dirty="0" smtClean="0"/>
                        <a:t>=0</a:t>
                      </a:r>
                    </a:p>
                    <a:p>
                      <a:r>
                        <a:rPr lang="en-US" dirty="0" smtClean="0"/>
                        <a:t>x</a:t>
                      </a:r>
                      <a:r>
                        <a:rPr lang="en-US" baseline="-25000" dirty="0" smtClean="0"/>
                        <a:t>19</a:t>
                      </a:r>
                      <a:r>
                        <a:rPr lang="en-US" dirty="0" smtClean="0"/>
                        <a:t>=1               x</a:t>
                      </a:r>
                      <a:r>
                        <a:rPr lang="en-US" baseline="-25000" dirty="0" smtClean="0"/>
                        <a:t>23</a:t>
                      </a:r>
                      <a:r>
                        <a:rPr lang="en-US" dirty="0" smtClean="0"/>
                        <a:t>=1</a:t>
                      </a:r>
                    </a:p>
                    <a:p>
                      <a:r>
                        <a:rPr lang="en-US" dirty="0" smtClean="0"/>
                        <a:t>x</a:t>
                      </a:r>
                      <a:r>
                        <a:rPr lang="en-US" baseline="-25000" dirty="0" smtClean="0"/>
                        <a:t>19</a:t>
                      </a:r>
                      <a:r>
                        <a:rPr lang="en-US" dirty="0" smtClean="0"/>
                        <a:t>=2               x</a:t>
                      </a:r>
                      <a:r>
                        <a:rPr lang="en-US" baseline="-25000" dirty="0" smtClean="0"/>
                        <a:t>23</a:t>
                      </a:r>
                      <a:r>
                        <a:rPr lang="en-US" dirty="0" smtClean="0"/>
                        <a:t>=2</a:t>
                      </a:r>
                    </a:p>
                    <a:p>
                      <a:r>
                        <a:rPr lang="en-US" dirty="0" smtClean="0"/>
                        <a:t>3≤x</a:t>
                      </a:r>
                      <a:r>
                        <a:rPr lang="en-US" baseline="-25000" dirty="0" smtClean="0"/>
                        <a:t>19</a:t>
                      </a:r>
                      <a:r>
                        <a:rPr lang="en-US" dirty="0" smtClean="0"/>
                        <a:t>&lt;65536   x</a:t>
                      </a:r>
                      <a:r>
                        <a:rPr lang="en-US" baseline="-25000" dirty="0" smtClean="0"/>
                        <a:t>23</a:t>
                      </a:r>
                      <a:r>
                        <a:rPr lang="en-US" dirty="0" smtClean="0"/>
                        <a:t>=3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3≤x</a:t>
                      </a:r>
                      <a:r>
                        <a:rPr lang="en-US" baseline="-25000" dirty="0" smtClean="0"/>
                        <a:t>19</a:t>
                      </a:r>
                      <a:r>
                        <a:rPr lang="en-US" dirty="0" smtClean="0"/>
                        <a:t>&lt;65536   x</a:t>
                      </a:r>
                      <a:r>
                        <a:rPr lang="en-US" baseline="-25000" dirty="0" smtClean="0"/>
                        <a:t>23</a:t>
                      </a:r>
                      <a:r>
                        <a:rPr lang="en-US" baseline="0" dirty="0" smtClean="0"/>
                        <a:t>≥</a:t>
                      </a:r>
                      <a:r>
                        <a:rPr lang="en-US" dirty="0" smtClean="0"/>
                        <a:t>4</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r>
                        <a:rPr lang="en-US" dirty="0" smtClean="0"/>
                        <a:t>x</a:t>
                      </a:r>
                      <a:r>
                        <a:rPr lang="en-US" baseline="-25000" dirty="0" smtClean="0"/>
                        <a:t>19</a:t>
                      </a:r>
                      <a:r>
                        <a:rPr lang="en-US" dirty="0" smtClean="0"/>
                        <a:t>≥65536  x</a:t>
                      </a:r>
                      <a:r>
                        <a:rPr lang="en-US" baseline="-25000" dirty="0" smtClean="0"/>
                        <a:t>23</a:t>
                      </a:r>
                      <a:r>
                        <a:rPr lang="en-US" baseline="0" dirty="0" smtClean="0"/>
                        <a:t>=3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x</a:t>
                      </a:r>
                      <a:r>
                        <a:rPr lang="en-US" baseline="-25000" dirty="0" smtClean="0"/>
                        <a:t>19</a:t>
                      </a:r>
                      <a:r>
                        <a:rPr lang="en-US" dirty="0" smtClean="0"/>
                        <a:t>≥65536  x</a:t>
                      </a:r>
                      <a:r>
                        <a:rPr lang="en-US" baseline="-25000" dirty="0" smtClean="0"/>
                        <a:t>23</a:t>
                      </a:r>
                      <a:r>
                        <a:rPr lang="en-US" dirty="0" smtClean="0"/>
                        <a:t>≥65536</a:t>
                      </a:r>
                      <a:endParaRPr lang="en-US" dirty="0" smtClean="0">
                        <a:latin typeface="+mn-lt"/>
                      </a:endParaRPr>
                    </a:p>
                  </a:txBody>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228600" y="2819400"/>
            <a:ext cx="8763000" cy="327660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a:xfrm>
            <a:off x="533400" y="422275"/>
            <a:ext cx="8153400" cy="387798"/>
          </a:xfrm>
        </p:spPr>
        <p:txBody>
          <a:bodyPr/>
          <a:lstStyle/>
          <a:p>
            <a:r>
              <a:rPr lang="en-US" dirty="0" smtClean="0"/>
              <a:t>Disjunctive Refinement of an Abstract Domain</a:t>
            </a:r>
            <a:endParaRPr lang="en-US" dirty="0"/>
          </a:p>
        </p:txBody>
      </p:sp>
      <p:sp>
        <p:nvSpPr>
          <p:cNvPr id="3" name="Content Placeholder 2"/>
          <p:cNvSpPr>
            <a:spLocks noGrp="1"/>
          </p:cNvSpPr>
          <p:nvPr>
            <p:ph idx="1"/>
          </p:nvPr>
        </p:nvSpPr>
        <p:spPr/>
        <p:txBody>
          <a:bodyPr/>
          <a:lstStyle/>
          <a:p>
            <a:r>
              <a:rPr lang="en-US" dirty="0" smtClean="0"/>
              <a:t>Bounded disjunctions</a:t>
            </a:r>
          </a:p>
          <a:p>
            <a:pPr lvl="1"/>
            <a:r>
              <a:rPr lang="en-US" dirty="0" smtClean="0"/>
              <a:t>extend base domain with disjunctions of size at most k</a:t>
            </a:r>
          </a:p>
          <a:p>
            <a:pPr lvl="1"/>
            <a:r>
              <a:rPr lang="en-US" i="1" dirty="0" smtClean="0"/>
              <a:t>all</a:t>
            </a:r>
            <a:r>
              <a:rPr lang="en-US" dirty="0" smtClean="0"/>
              <a:t> operations are done by lifting corresponding base domain operations</a:t>
            </a:r>
          </a:p>
          <a:p>
            <a:pPr lvl="1"/>
            <a:r>
              <a:rPr lang="en-US" dirty="0" smtClean="0"/>
              <a:t>easy to implement by modifying program control flow graph</a:t>
            </a:r>
          </a:p>
          <a:p>
            <a:endParaRPr lang="en-US" dirty="0" smtClean="0"/>
          </a:p>
          <a:p>
            <a:r>
              <a:rPr lang="en-US" dirty="0" smtClean="0"/>
              <a:t>Finite </a:t>
            </a:r>
            <a:r>
              <a:rPr lang="en-US" dirty="0" err="1" smtClean="0"/>
              <a:t>Powerset</a:t>
            </a:r>
            <a:r>
              <a:rPr lang="en-US" dirty="0" smtClean="0"/>
              <a:t> Domain [</a:t>
            </a:r>
            <a:r>
              <a:rPr lang="en-US" dirty="0" err="1" smtClean="0"/>
              <a:t>Bagnara</a:t>
            </a:r>
            <a:r>
              <a:rPr lang="en-US" dirty="0" smtClean="0"/>
              <a:t> et al.] </a:t>
            </a:r>
          </a:p>
          <a:p>
            <a:pPr lvl="1"/>
            <a:r>
              <a:rPr lang="en-US" dirty="0" smtClean="0"/>
              <a:t>extend base domain with all </a:t>
            </a:r>
            <a:r>
              <a:rPr lang="en-US" i="1" dirty="0" smtClean="0"/>
              <a:t>finite</a:t>
            </a:r>
            <a:r>
              <a:rPr lang="en-US" dirty="0" smtClean="0"/>
              <a:t> disjunctions</a:t>
            </a:r>
          </a:p>
          <a:p>
            <a:pPr lvl="1"/>
            <a:r>
              <a:rPr lang="en-US" i="1" dirty="0" smtClean="0"/>
              <a:t>most</a:t>
            </a:r>
            <a:r>
              <a:rPr lang="en-US" dirty="0" smtClean="0"/>
              <a:t> operations are done by lifting corresponding base domain </a:t>
            </a:r>
            <a:r>
              <a:rPr lang="en-US" dirty="0" err="1" smtClean="0"/>
              <a:t>opertions</a:t>
            </a:r>
            <a:endParaRPr lang="en-US" dirty="0" smtClean="0"/>
          </a:p>
          <a:p>
            <a:pPr lvl="1"/>
            <a:r>
              <a:rPr lang="en-US" dirty="0" smtClean="0"/>
              <a:t>finding a good widening is complex (and often tricky)</a:t>
            </a:r>
          </a:p>
          <a:p>
            <a:endParaRPr lang="en-US" dirty="0" smtClean="0"/>
          </a:p>
          <a:p>
            <a:r>
              <a:rPr lang="en-US" dirty="0" smtClean="0"/>
              <a:t>Predicate Abstraction </a:t>
            </a:r>
          </a:p>
          <a:p>
            <a:pPr lvl="1"/>
            <a:r>
              <a:rPr lang="en-US" dirty="0" smtClean="0"/>
              <a:t>extend </a:t>
            </a:r>
            <a:r>
              <a:rPr lang="en-US" i="1" dirty="0" smtClean="0"/>
              <a:t>finite</a:t>
            </a:r>
            <a:r>
              <a:rPr lang="en-US" dirty="0" smtClean="0"/>
              <a:t> base domain with </a:t>
            </a:r>
            <a:r>
              <a:rPr lang="en-US" i="1" dirty="0" smtClean="0"/>
              <a:t>all</a:t>
            </a:r>
            <a:r>
              <a:rPr lang="en-US" dirty="0" smtClean="0"/>
              <a:t> disjunctions</a:t>
            </a:r>
          </a:p>
          <a:p>
            <a:pPr lvl="1"/>
            <a:r>
              <a:rPr lang="en-US" dirty="0" smtClean="0"/>
              <a:t>domain elements are represented by BDDs</a:t>
            </a:r>
          </a:p>
          <a:p>
            <a:pPr lvl="1"/>
            <a:r>
              <a:rPr lang="en-US" dirty="0" smtClean="0"/>
              <a:t>no widening required</a:t>
            </a:r>
          </a:p>
          <a:p>
            <a:endParaRPr lang="en-US" dirty="0"/>
          </a:p>
        </p:txBody>
      </p:sp>
      <p:sp>
        <p:nvSpPr>
          <p:cNvPr id="5" name="7-Point Star 4"/>
          <p:cNvSpPr/>
          <p:nvPr/>
        </p:nvSpPr>
        <p:spPr bwMode="auto">
          <a:xfrm>
            <a:off x="6858000" y="4419600"/>
            <a:ext cx="1600200" cy="1371600"/>
          </a:xfrm>
          <a:prstGeom prst="star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latin typeface="Arial" charset="0"/>
                <a:ea typeface="ＭＳ Ｐゴシック" pitchFamily="1" charset="-128"/>
              </a:rPr>
              <a:t>OUR</a:t>
            </a:r>
          </a:p>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latin typeface="Arial" charset="0"/>
                <a:ea typeface="ＭＳ Ｐゴシック" pitchFamily="1" charset="-128"/>
              </a:rPr>
              <a:t>WORK</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uiExpand="1" build="p"/>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Widening: PPL </a:t>
            </a:r>
            <a:r>
              <a:rPr lang="en-US" b="0" dirty="0" err="1" smtClean="0"/>
              <a:t>vs</a:t>
            </a:r>
            <a:r>
              <a:rPr lang="en-US" b="0" dirty="0" smtClean="0"/>
              <a:t> LDD</a:t>
            </a:r>
            <a:endParaRPr lang="en-US" b="0" dirty="0"/>
          </a:p>
        </p:txBody>
      </p:sp>
      <p:sp>
        <p:nvSpPr>
          <p:cNvPr id="3" name="TextBox 2"/>
          <p:cNvSpPr txBox="1"/>
          <p:nvPr/>
        </p:nvSpPr>
        <p:spPr>
          <a:xfrm>
            <a:off x="304800" y="1371600"/>
            <a:ext cx="1600200" cy="175432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smtClean="0">
                <a:latin typeface="Lucida Console" pitchFamily="49" charset="0"/>
                <a:cs typeface="Courier New" pitchFamily="49" charset="0"/>
              </a:rPr>
              <a:t>x = 0; </a:t>
            </a:r>
          </a:p>
          <a:p>
            <a:r>
              <a:rPr lang="en-US" dirty="0" smtClean="0">
                <a:latin typeface="Lucida Console" pitchFamily="49" charset="0"/>
                <a:cs typeface="Courier New" pitchFamily="49" charset="0"/>
              </a:rPr>
              <a:t>y = 0</a:t>
            </a:r>
          </a:p>
          <a:p>
            <a:r>
              <a:rPr lang="en-US" dirty="0" smtClean="0">
                <a:latin typeface="Lucida Console" pitchFamily="49" charset="0"/>
                <a:cs typeface="Courier New" pitchFamily="49" charset="0"/>
              </a:rPr>
              <a:t>while (1){ </a:t>
            </a:r>
          </a:p>
          <a:p>
            <a:r>
              <a:rPr lang="en-US" dirty="0" smtClean="0">
                <a:latin typeface="Lucida Console" pitchFamily="49" charset="0"/>
                <a:cs typeface="Courier New" pitchFamily="49" charset="0"/>
              </a:rPr>
              <a:t> </a:t>
            </a:r>
            <a:r>
              <a:rPr lang="en-US" dirty="0" smtClean="0">
                <a:latin typeface="Lucida Console" pitchFamily="49" charset="0"/>
                <a:cs typeface="Courier New" pitchFamily="49" charset="0"/>
              </a:rPr>
              <a:t> x++; </a:t>
            </a:r>
          </a:p>
          <a:p>
            <a:r>
              <a:rPr lang="en-US" dirty="0" smtClean="0">
                <a:latin typeface="Lucida Console" pitchFamily="49" charset="0"/>
                <a:cs typeface="Courier New" pitchFamily="49" charset="0"/>
              </a:rPr>
              <a:t> </a:t>
            </a:r>
            <a:r>
              <a:rPr lang="en-US" dirty="0" smtClean="0">
                <a:latin typeface="Lucida Console" pitchFamily="49" charset="0"/>
                <a:cs typeface="Courier New" pitchFamily="49" charset="0"/>
              </a:rPr>
              <a:t> y++;</a:t>
            </a:r>
          </a:p>
          <a:p>
            <a:r>
              <a:rPr lang="en-US" dirty="0" smtClean="0">
                <a:latin typeface="Lucida Console" pitchFamily="49" charset="0"/>
                <a:cs typeface="Courier New" pitchFamily="49" charset="0"/>
              </a:rPr>
              <a:t>}</a:t>
            </a:r>
            <a:endParaRPr lang="en-US" dirty="0">
              <a:latin typeface="Lucida Console" pitchFamily="49" charset="0"/>
              <a:cs typeface="Courier New" pitchFamily="49" charset="0"/>
            </a:endParaRPr>
          </a:p>
        </p:txBody>
      </p:sp>
      <p:sp>
        <p:nvSpPr>
          <p:cNvPr id="5" name="TextBox 4"/>
          <p:cNvSpPr txBox="1"/>
          <p:nvPr/>
        </p:nvSpPr>
        <p:spPr>
          <a:xfrm>
            <a:off x="4898236" y="1524000"/>
            <a:ext cx="106952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x=0  y=0</a:t>
            </a:r>
            <a:endParaRPr lang="en-US" dirty="0"/>
          </a:p>
        </p:txBody>
      </p:sp>
      <p:sp>
        <p:nvSpPr>
          <p:cNvPr id="6" name="TextBox 5"/>
          <p:cNvSpPr txBox="1"/>
          <p:nvPr/>
        </p:nvSpPr>
        <p:spPr>
          <a:xfrm>
            <a:off x="7208396" y="1524000"/>
            <a:ext cx="113364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x=0   y=0</a:t>
            </a:r>
            <a:endParaRPr lang="en-US" dirty="0"/>
          </a:p>
        </p:txBody>
      </p:sp>
      <p:sp>
        <p:nvSpPr>
          <p:cNvPr id="7" name="TextBox 6"/>
          <p:cNvSpPr txBox="1"/>
          <p:nvPr/>
        </p:nvSpPr>
        <p:spPr>
          <a:xfrm>
            <a:off x="4898236" y="2071300"/>
            <a:ext cx="1069524" cy="64633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x=0  y=0</a:t>
            </a:r>
          </a:p>
          <a:p>
            <a:r>
              <a:rPr lang="en-US" dirty="0" smtClean="0"/>
              <a:t>x=1  y=1</a:t>
            </a:r>
            <a:endParaRPr lang="en-US" dirty="0"/>
          </a:p>
        </p:txBody>
      </p:sp>
      <p:sp>
        <p:nvSpPr>
          <p:cNvPr id="8" name="TextBox 7"/>
          <p:cNvSpPr txBox="1"/>
          <p:nvPr/>
        </p:nvSpPr>
        <p:spPr>
          <a:xfrm>
            <a:off x="7240456" y="2104251"/>
            <a:ext cx="1069524" cy="64633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x=0  y=0</a:t>
            </a:r>
          </a:p>
          <a:p>
            <a:r>
              <a:rPr lang="en-US" dirty="0" smtClean="0"/>
              <a:t>x=1  y=1</a:t>
            </a:r>
            <a:endParaRPr lang="en-US" dirty="0"/>
          </a:p>
        </p:txBody>
      </p:sp>
      <p:sp>
        <p:nvSpPr>
          <p:cNvPr id="9" name="TextBox 8"/>
          <p:cNvSpPr txBox="1"/>
          <p:nvPr/>
        </p:nvSpPr>
        <p:spPr>
          <a:xfrm>
            <a:off x="4769996" y="2895600"/>
            <a:ext cx="1326004"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    x=0  y=0</a:t>
            </a:r>
          </a:p>
          <a:p>
            <a:r>
              <a:rPr lang="en-US" dirty="0" smtClean="0"/>
              <a:t>    x=1  y=1</a:t>
            </a:r>
          </a:p>
          <a:p>
            <a:r>
              <a:rPr lang="en-US" dirty="0" smtClean="0"/>
              <a:t>1&lt;x</a:t>
            </a:r>
            <a:endParaRPr lang="en-US" dirty="0"/>
          </a:p>
        </p:txBody>
      </p:sp>
      <p:sp>
        <p:nvSpPr>
          <p:cNvPr id="10" name="TextBox 9"/>
          <p:cNvSpPr txBox="1"/>
          <p:nvPr/>
        </p:nvSpPr>
        <p:spPr>
          <a:xfrm>
            <a:off x="7112216" y="2961501"/>
            <a:ext cx="1326004" cy="646331"/>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    x=0  y=0</a:t>
            </a:r>
          </a:p>
          <a:p>
            <a:r>
              <a:rPr lang="en-US" dirty="0" smtClean="0"/>
              <a:t>1</a:t>
            </a:r>
            <a:r>
              <a:rPr lang="en-US" dirty="0" smtClean="0">
                <a:latin typeface="Arial Unicode MS"/>
                <a:ea typeface="Arial Unicode MS"/>
                <a:cs typeface="Arial Unicode MS"/>
              </a:rPr>
              <a:t>≤x      y=1</a:t>
            </a:r>
            <a:endParaRPr lang="en-US" dirty="0"/>
          </a:p>
        </p:txBody>
      </p:sp>
      <p:sp>
        <p:nvSpPr>
          <p:cNvPr id="11" name="TextBox 10"/>
          <p:cNvSpPr txBox="1"/>
          <p:nvPr/>
        </p:nvSpPr>
        <p:spPr>
          <a:xfrm>
            <a:off x="7076950" y="3818751"/>
            <a:ext cx="1396536"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    x=0   y=0</a:t>
            </a:r>
          </a:p>
          <a:p>
            <a:r>
              <a:rPr lang="en-US" dirty="0" smtClean="0"/>
              <a:t>1</a:t>
            </a:r>
            <a:r>
              <a:rPr lang="en-US" dirty="0" smtClean="0">
                <a:latin typeface="Arial Unicode MS"/>
                <a:ea typeface="Arial Unicode MS"/>
                <a:cs typeface="Arial Unicode MS"/>
              </a:rPr>
              <a:t>≤x       y=1</a:t>
            </a:r>
            <a:endParaRPr lang="en-US" dirty="0" smtClean="0"/>
          </a:p>
          <a:p>
            <a:r>
              <a:rPr lang="en-US" dirty="0" smtClean="0"/>
              <a:t>2</a:t>
            </a:r>
            <a:r>
              <a:rPr lang="en-US" dirty="0" smtClean="0">
                <a:latin typeface="Arial Unicode MS"/>
                <a:ea typeface="Arial Unicode MS"/>
                <a:cs typeface="Arial Unicode MS"/>
              </a:rPr>
              <a:t>≤x       y=2</a:t>
            </a:r>
            <a:endParaRPr lang="en-US" dirty="0"/>
          </a:p>
        </p:txBody>
      </p:sp>
      <p:sp>
        <p:nvSpPr>
          <p:cNvPr id="12" name="TextBox 11"/>
          <p:cNvSpPr txBox="1"/>
          <p:nvPr/>
        </p:nvSpPr>
        <p:spPr>
          <a:xfrm>
            <a:off x="7016036" y="4953000"/>
            <a:ext cx="1518364"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    x=0     y=0</a:t>
            </a:r>
          </a:p>
          <a:p>
            <a:r>
              <a:rPr lang="en-US" dirty="0" smtClean="0"/>
              <a:t>1</a:t>
            </a:r>
            <a:r>
              <a:rPr lang="en-US" dirty="0" smtClean="0">
                <a:latin typeface="Arial Unicode MS"/>
                <a:ea typeface="Arial Unicode MS"/>
                <a:cs typeface="Arial Unicode MS"/>
              </a:rPr>
              <a:t>≤x         y=1</a:t>
            </a:r>
            <a:endParaRPr lang="en-US" dirty="0" smtClean="0"/>
          </a:p>
          <a:p>
            <a:r>
              <a:rPr lang="en-US" dirty="0" smtClean="0"/>
              <a:t>1</a:t>
            </a:r>
            <a:r>
              <a:rPr lang="en-US" dirty="0" smtClean="0">
                <a:latin typeface="Arial Unicode MS"/>
                <a:ea typeface="Arial Unicode MS"/>
                <a:cs typeface="Arial Unicode MS"/>
              </a:rPr>
              <a:t>≤x     </a:t>
            </a:r>
            <a:r>
              <a:rPr lang="en-US" dirty="0" smtClean="0"/>
              <a:t>2</a:t>
            </a:r>
            <a:r>
              <a:rPr lang="en-US" dirty="0" smtClean="0">
                <a:latin typeface="Arial Unicode MS"/>
                <a:ea typeface="Arial Unicode MS"/>
                <a:cs typeface="Arial Unicode MS"/>
              </a:rPr>
              <a:t>≤y</a:t>
            </a:r>
            <a:endParaRPr lang="en-US" dirty="0"/>
          </a:p>
        </p:txBody>
      </p:sp>
      <p:sp>
        <p:nvSpPr>
          <p:cNvPr id="13" name="TextBox 12"/>
          <p:cNvSpPr txBox="1"/>
          <p:nvPr/>
        </p:nvSpPr>
        <p:spPr>
          <a:xfrm>
            <a:off x="5105400" y="952500"/>
            <a:ext cx="620683" cy="36933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PPL</a:t>
            </a:r>
            <a:endParaRPr lang="en-US" dirty="0"/>
          </a:p>
        </p:txBody>
      </p:sp>
      <p:sp>
        <p:nvSpPr>
          <p:cNvPr id="14" name="TextBox 13"/>
          <p:cNvSpPr txBox="1"/>
          <p:nvPr/>
        </p:nvSpPr>
        <p:spPr>
          <a:xfrm>
            <a:off x="7467600" y="952500"/>
            <a:ext cx="646331" cy="36933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LDD</a:t>
            </a:r>
            <a:endParaRPr lang="en-US" dirty="0"/>
          </a:p>
        </p:txBody>
      </p:sp>
      <p:sp>
        <p:nvSpPr>
          <p:cNvPr id="15" name="TextBox 14"/>
          <p:cNvSpPr txBox="1"/>
          <p:nvPr/>
        </p:nvSpPr>
        <p:spPr>
          <a:xfrm>
            <a:off x="2933700" y="1524000"/>
            <a:ext cx="1210588" cy="36933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Iteration 1</a:t>
            </a:r>
            <a:endParaRPr lang="en-US" dirty="0"/>
          </a:p>
        </p:txBody>
      </p:sp>
      <p:sp>
        <p:nvSpPr>
          <p:cNvPr id="16" name="TextBox 15"/>
          <p:cNvSpPr txBox="1"/>
          <p:nvPr/>
        </p:nvSpPr>
        <p:spPr>
          <a:xfrm>
            <a:off x="2933700" y="2403217"/>
            <a:ext cx="1210588" cy="36933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Iteration 2</a:t>
            </a:r>
            <a:endParaRPr lang="en-US" dirty="0"/>
          </a:p>
        </p:txBody>
      </p:sp>
      <p:sp>
        <p:nvSpPr>
          <p:cNvPr id="17" name="TextBox 16"/>
          <p:cNvSpPr txBox="1"/>
          <p:nvPr/>
        </p:nvSpPr>
        <p:spPr>
          <a:xfrm>
            <a:off x="2933700" y="3282434"/>
            <a:ext cx="1210588"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Widen 1</a:t>
            </a:r>
            <a:endParaRPr lang="en-US" dirty="0"/>
          </a:p>
        </p:txBody>
      </p:sp>
      <p:sp>
        <p:nvSpPr>
          <p:cNvPr id="18" name="TextBox 17"/>
          <p:cNvSpPr txBox="1"/>
          <p:nvPr/>
        </p:nvSpPr>
        <p:spPr>
          <a:xfrm>
            <a:off x="2933700" y="4161651"/>
            <a:ext cx="1210588" cy="369332"/>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dirty="0" smtClean="0"/>
              <a:t>Iteration 3</a:t>
            </a:r>
            <a:endParaRPr lang="en-US" dirty="0"/>
          </a:p>
        </p:txBody>
      </p:sp>
      <p:sp>
        <p:nvSpPr>
          <p:cNvPr id="19" name="TextBox 18"/>
          <p:cNvSpPr txBox="1"/>
          <p:nvPr/>
        </p:nvSpPr>
        <p:spPr>
          <a:xfrm>
            <a:off x="2933700" y="5040868"/>
            <a:ext cx="1210588"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smtClean="0"/>
              <a:t>Widen 2</a:t>
            </a:r>
            <a:endParaRPr lang="en-US" dirty="0"/>
          </a:p>
        </p:txBody>
      </p:sp>
      <p:sp>
        <p:nvSpPr>
          <p:cNvPr id="20" name="TextBox 19"/>
          <p:cNvSpPr txBox="1"/>
          <p:nvPr/>
        </p:nvSpPr>
        <p:spPr>
          <a:xfrm>
            <a:off x="6324600" y="1349514"/>
            <a:ext cx="484428" cy="707886"/>
          </a:xfrm>
          <a:prstGeom prst="rect">
            <a:avLst/>
          </a:prstGeom>
          <a:noFill/>
        </p:spPr>
        <p:txBody>
          <a:bodyPr wrap="none" rtlCol="0">
            <a:spAutoFit/>
          </a:bodyPr>
          <a:lstStyle/>
          <a:p>
            <a:r>
              <a:rPr lang="en-US" sz="4000" b="1" dirty="0" smtClean="0">
                <a:latin typeface="Arial Unicode MS"/>
                <a:ea typeface="Arial Unicode MS"/>
                <a:cs typeface="Arial Unicode MS"/>
              </a:rPr>
              <a:t>≡</a:t>
            </a:r>
            <a:endParaRPr lang="en-US" sz="4000" b="1" dirty="0"/>
          </a:p>
        </p:txBody>
      </p:sp>
      <p:sp>
        <p:nvSpPr>
          <p:cNvPr id="21" name="TextBox 20"/>
          <p:cNvSpPr txBox="1"/>
          <p:nvPr/>
        </p:nvSpPr>
        <p:spPr>
          <a:xfrm>
            <a:off x="6324600" y="1959114"/>
            <a:ext cx="484428" cy="707886"/>
          </a:xfrm>
          <a:prstGeom prst="rect">
            <a:avLst/>
          </a:prstGeom>
          <a:noFill/>
        </p:spPr>
        <p:txBody>
          <a:bodyPr wrap="none" rtlCol="0">
            <a:spAutoFit/>
          </a:bodyPr>
          <a:lstStyle/>
          <a:p>
            <a:r>
              <a:rPr lang="en-US" sz="4000" b="1" dirty="0" smtClean="0">
                <a:latin typeface="Arial Unicode MS"/>
                <a:ea typeface="Arial Unicode MS"/>
                <a:cs typeface="Arial Unicode MS"/>
              </a:rPr>
              <a:t>≡</a:t>
            </a:r>
            <a:endParaRPr lang="en-US" sz="4000" b="1" dirty="0"/>
          </a:p>
        </p:txBody>
      </p:sp>
      <p:sp>
        <p:nvSpPr>
          <p:cNvPr id="22" name="TextBox 21"/>
          <p:cNvSpPr txBox="1"/>
          <p:nvPr/>
        </p:nvSpPr>
        <p:spPr>
          <a:xfrm>
            <a:off x="6324600" y="2949714"/>
            <a:ext cx="532518" cy="707886"/>
          </a:xfrm>
          <a:prstGeom prst="rect">
            <a:avLst/>
          </a:prstGeom>
          <a:noFill/>
        </p:spPr>
        <p:txBody>
          <a:bodyPr wrap="none" rtlCol="0">
            <a:spAutoFit/>
          </a:bodyPr>
          <a:lstStyle/>
          <a:p>
            <a:r>
              <a:rPr lang="en-US" sz="4000" b="1" dirty="0" smtClean="0">
                <a:latin typeface="Arial Unicode MS"/>
                <a:ea typeface="Arial Unicode MS"/>
                <a:cs typeface="Arial Unicode MS"/>
              </a:rPr>
              <a:t>⊇</a:t>
            </a:r>
            <a:endParaRPr lang="en-US" sz="40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2" grpId="0" animBg="1"/>
      <p:bldP spid="14" grpId="0" animBg="1"/>
      <p:bldP spid="18" grpId="0" animBg="1"/>
      <p:bldP spid="19" grpId="0" animBg="1"/>
      <p:bldP spid="20" grpId="0"/>
      <p:bldP spid="21"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Precision w/ Tuned Widening</a:t>
            </a:r>
            <a:endParaRPr lang="en-US" dirty="0"/>
          </a:p>
        </p:txBody>
      </p:sp>
      <p:pic>
        <p:nvPicPr>
          <p:cNvPr id="2051" name="Picture 3"/>
          <p:cNvPicPr>
            <a:picLocks noChangeAspect="1" noChangeArrowheads="1"/>
          </p:cNvPicPr>
          <p:nvPr/>
        </p:nvPicPr>
        <p:blipFill>
          <a:blip r:embed="rId2" cstate="print"/>
          <a:srcRect/>
          <a:stretch>
            <a:fillRect/>
          </a:stretch>
        </p:blipFill>
        <p:spPr bwMode="auto">
          <a:xfrm>
            <a:off x="534924" y="1089193"/>
            <a:ext cx="8074152" cy="4679614"/>
          </a:xfrm>
          <a:prstGeom prst="rect">
            <a:avLst/>
          </a:prstGeom>
          <a:noFill/>
          <a:ln w="9525">
            <a:noFill/>
            <a:miter lim="800000"/>
            <a:headEnd/>
            <a:tailEnd/>
          </a:ln>
          <a:effectLst/>
        </p:spPr>
      </p:pic>
      <p:sp>
        <p:nvSpPr>
          <p:cNvPr id="8" name="TextBox 7"/>
          <p:cNvSpPr txBox="1"/>
          <p:nvPr/>
        </p:nvSpPr>
        <p:spPr>
          <a:xfrm>
            <a:off x="1487269" y="1459468"/>
            <a:ext cx="646331" cy="369332"/>
          </a:xfrm>
          <a:prstGeom prst="rect">
            <a:avLst/>
          </a:prstGeom>
          <a:noFill/>
        </p:spPr>
        <p:txBody>
          <a:bodyPr wrap="none" rtlCol="0">
            <a:spAutoFit/>
          </a:bodyPr>
          <a:lstStyle/>
          <a:p>
            <a:r>
              <a:rPr lang="en-US" dirty="0" smtClean="0"/>
              <a:t>56%</a:t>
            </a:r>
            <a:endParaRPr lang="en-US" dirty="0"/>
          </a:p>
        </p:txBody>
      </p:sp>
      <p:sp>
        <p:nvSpPr>
          <p:cNvPr id="9" name="TextBox 8"/>
          <p:cNvSpPr txBox="1"/>
          <p:nvPr/>
        </p:nvSpPr>
        <p:spPr>
          <a:xfrm>
            <a:off x="3657600" y="4800600"/>
            <a:ext cx="518091" cy="369332"/>
          </a:xfrm>
          <a:prstGeom prst="rect">
            <a:avLst/>
          </a:prstGeom>
          <a:noFill/>
        </p:spPr>
        <p:txBody>
          <a:bodyPr wrap="none" rtlCol="0">
            <a:spAutoFit/>
          </a:bodyPr>
          <a:lstStyle/>
          <a:p>
            <a:r>
              <a:rPr lang="en-US" dirty="0" smtClean="0"/>
              <a:t>1%</a:t>
            </a:r>
            <a:endParaRPr lang="en-US" dirty="0"/>
          </a:p>
        </p:txBody>
      </p:sp>
      <p:sp>
        <p:nvSpPr>
          <p:cNvPr id="10" name="TextBox 9"/>
          <p:cNvSpPr txBox="1"/>
          <p:nvPr/>
        </p:nvSpPr>
        <p:spPr>
          <a:xfrm>
            <a:off x="5105400" y="3669268"/>
            <a:ext cx="646331" cy="369332"/>
          </a:xfrm>
          <a:prstGeom prst="rect">
            <a:avLst/>
          </a:prstGeom>
          <a:noFill/>
        </p:spPr>
        <p:txBody>
          <a:bodyPr wrap="none" rtlCol="0">
            <a:spAutoFit/>
          </a:bodyPr>
          <a:lstStyle/>
          <a:p>
            <a:r>
              <a:rPr lang="en-US" dirty="0" smtClean="0"/>
              <a:t>20%</a:t>
            </a:r>
            <a:endParaRPr lang="en-US" dirty="0"/>
          </a:p>
        </p:txBody>
      </p:sp>
      <p:sp>
        <p:nvSpPr>
          <p:cNvPr id="11" name="TextBox 10"/>
          <p:cNvSpPr txBox="1"/>
          <p:nvPr/>
        </p:nvSpPr>
        <p:spPr>
          <a:xfrm>
            <a:off x="7162800" y="3440668"/>
            <a:ext cx="646331" cy="369332"/>
          </a:xfrm>
          <a:prstGeom prst="rect">
            <a:avLst/>
          </a:prstGeom>
          <a:noFill/>
        </p:spPr>
        <p:txBody>
          <a:bodyPr wrap="none" rtlCol="0">
            <a:spAutoFit/>
          </a:bodyPr>
          <a:lstStyle/>
          <a:p>
            <a:r>
              <a:rPr lang="en-US" dirty="0" smtClean="0"/>
              <a:t>23%</a:t>
            </a:r>
            <a:endParaRPr lang="en-US" dirty="0"/>
          </a:p>
        </p:txBody>
      </p:sp>
      <p:sp>
        <p:nvSpPr>
          <p:cNvPr id="16" name="TextBox 15"/>
          <p:cNvSpPr txBox="1"/>
          <p:nvPr/>
        </p:nvSpPr>
        <p:spPr>
          <a:xfrm>
            <a:off x="2020669" y="2907268"/>
            <a:ext cx="646331" cy="369332"/>
          </a:xfrm>
          <a:prstGeom prst="rect">
            <a:avLst/>
          </a:prstGeom>
          <a:noFill/>
        </p:spPr>
        <p:txBody>
          <a:bodyPr wrap="none" rtlCol="0">
            <a:spAutoFit/>
          </a:bodyPr>
          <a:lstStyle/>
          <a:p>
            <a:r>
              <a:rPr lang="en-US" dirty="0" smtClean="0"/>
              <a:t>32%</a:t>
            </a:r>
            <a:endParaRPr lang="en-US" dirty="0"/>
          </a:p>
        </p:txBody>
      </p:sp>
      <p:sp>
        <p:nvSpPr>
          <p:cNvPr id="17" name="TextBox 16"/>
          <p:cNvSpPr txBox="1"/>
          <p:nvPr/>
        </p:nvSpPr>
        <p:spPr>
          <a:xfrm>
            <a:off x="5638800" y="2133600"/>
            <a:ext cx="646331" cy="369332"/>
          </a:xfrm>
          <a:prstGeom prst="rect">
            <a:avLst/>
          </a:prstGeom>
          <a:noFill/>
        </p:spPr>
        <p:txBody>
          <a:bodyPr wrap="none" rtlCol="0">
            <a:spAutoFit/>
          </a:bodyPr>
          <a:lstStyle/>
          <a:p>
            <a:r>
              <a:rPr lang="en-US" dirty="0" smtClean="0"/>
              <a:t>44%</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Boxes: A new disjunctive abstract domain of sets of boxes</a:t>
            </a:r>
          </a:p>
          <a:p>
            <a:pPr lvl="1"/>
            <a:r>
              <a:rPr lang="en-US" dirty="0" smtClean="0"/>
              <a:t>efficient representation based on Linear Decision Diagrams</a:t>
            </a:r>
          </a:p>
          <a:p>
            <a:pPr lvl="1"/>
            <a:r>
              <a:rPr lang="en-US" dirty="0" smtClean="0"/>
              <a:t>semantic order relation</a:t>
            </a:r>
          </a:p>
          <a:p>
            <a:pPr lvl="1"/>
            <a:r>
              <a:rPr lang="en-US" dirty="0" smtClean="0"/>
              <a:t>efficient operations and widening</a:t>
            </a:r>
          </a:p>
          <a:p>
            <a:pPr lvl="1"/>
            <a:r>
              <a:rPr lang="en-US" dirty="0" smtClean="0"/>
              <a:t>more precise and efficient than finite </a:t>
            </a:r>
            <a:r>
              <a:rPr lang="en-US" dirty="0" err="1" smtClean="0"/>
              <a:t>powersets</a:t>
            </a:r>
            <a:r>
              <a:rPr lang="en-US" dirty="0" smtClean="0"/>
              <a:t> of box</a:t>
            </a:r>
          </a:p>
          <a:p>
            <a:r>
              <a:rPr lang="en-US" dirty="0" smtClean="0"/>
              <a:t>A new widening scheme</a:t>
            </a:r>
          </a:p>
          <a:p>
            <a:pPr lvl="1"/>
            <a:r>
              <a:rPr lang="en-US" dirty="0" smtClean="0"/>
              <a:t>lifting widening from a base domain to the domain of step functions</a:t>
            </a:r>
          </a:p>
          <a:p>
            <a:endParaRPr lang="en-US" dirty="0" smtClean="0"/>
          </a:p>
          <a:p>
            <a:r>
              <a:rPr lang="en-US" dirty="0" smtClean="0"/>
              <a:t>Future Work</a:t>
            </a:r>
          </a:p>
          <a:p>
            <a:pPr lvl="1"/>
            <a:r>
              <a:rPr lang="en-US" dirty="0" smtClean="0"/>
              <a:t>applications</a:t>
            </a:r>
          </a:p>
          <a:p>
            <a:pPr lvl="1"/>
            <a:r>
              <a:rPr lang="en-US" dirty="0" smtClean="0"/>
              <a:t>extending the technique to richer base domains, i.e., octagons, TVPI</a:t>
            </a:r>
          </a:p>
          <a:p>
            <a:pPr lvl="2"/>
            <a:r>
              <a:rPr lang="en-US" dirty="0" smtClean="0"/>
              <a:t>representation and base operations are easy (already exist in LDD)</a:t>
            </a:r>
          </a:p>
          <a:p>
            <a:pPr lvl="2"/>
            <a:r>
              <a:rPr lang="en-US" dirty="0" smtClean="0"/>
              <a:t>widening?</a:t>
            </a:r>
            <a:endParaRPr lang="en-US" dirty="0"/>
          </a:p>
        </p:txBody>
      </p:sp>
      <p:pic>
        <p:nvPicPr>
          <p:cNvPr id="4" name="Picture 2" descr="C:\Documents and Settings\arie\Local Settings\Temporary Internet Files\Content.IE5\2XCDIHAD\MCPE01631_0000[1].wmf"/>
          <p:cNvPicPr>
            <a:picLocks noChangeAspect="1" noChangeArrowheads="1"/>
          </p:cNvPicPr>
          <p:nvPr/>
        </p:nvPicPr>
        <p:blipFill>
          <a:blip r:embed="rId2" cstate="print"/>
          <a:srcRect/>
          <a:stretch>
            <a:fillRect/>
          </a:stretch>
        </p:blipFill>
        <p:spPr bwMode="auto">
          <a:xfrm>
            <a:off x="6678682" y="1371600"/>
            <a:ext cx="2465318" cy="1790708"/>
          </a:xfrm>
          <a:prstGeom prst="rect">
            <a:avLst/>
          </a:prstGeom>
          <a:noFill/>
        </p:spPr>
      </p:pic>
      <p:sp>
        <p:nvSpPr>
          <p:cNvPr id="5" name="TextBox 4"/>
          <p:cNvSpPr txBox="1"/>
          <p:nvPr/>
        </p:nvSpPr>
        <p:spPr>
          <a:xfrm>
            <a:off x="0" y="5710535"/>
            <a:ext cx="2414251" cy="461665"/>
          </a:xfrm>
          <a:prstGeom prst="rect">
            <a:avLst/>
          </a:prstGeom>
          <a:noFill/>
        </p:spPr>
        <p:txBody>
          <a:bodyPr wrap="none" rtlCol="0">
            <a:spAutoFit/>
          </a:bodyPr>
          <a:lstStyle/>
          <a:p>
            <a:r>
              <a:rPr lang="en-US" sz="2400" dirty="0" smtClean="0">
                <a:latin typeface="Calibri" pitchFamily="34" charset="0"/>
              </a:rPr>
              <a:t>http://lindd.sf.net</a:t>
            </a:r>
            <a:endParaRPr lang="en-US" sz="2400" dirty="0">
              <a:latin typeface="Calibri"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67200" y="2293938"/>
            <a:ext cx="4267200" cy="769429"/>
          </a:xfrm>
        </p:spPr>
        <p:txBody>
          <a:bodyPr/>
          <a:lstStyle/>
          <a:p>
            <a:r>
              <a:rPr lang="en-US" sz="4400" dirty="0" smtClean="0"/>
              <a:t>THE END</a:t>
            </a:r>
            <a:endParaRPr lang="en-US" sz="4400" dirty="0"/>
          </a:p>
        </p:txBody>
      </p:sp>
      <p:sp>
        <p:nvSpPr>
          <p:cNvPr id="5" name="Subtitle 4"/>
          <p:cNvSpPr>
            <a:spLocks noGrp="1"/>
          </p:cNvSpPr>
          <p:nvPr>
            <p:ph type="subTitle" idx="1"/>
          </p:nvPr>
        </p:nvSpPr>
        <p:spPr/>
        <p:txBody>
          <a:bodyPr/>
          <a:lstStyle/>
          <a:p>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Functions: PPL </a:t>
            </a:r>
            <a:r>
              <a:rPr lang="en-US" dirty="0" err="1" smtClean="0"/>
              <a:t>vs</a:t>
            </a:r>
            <a:r>
              <a:rPr lang="en-US" dirty="0" smtClean="0"/>
              <a:t> LDD</a:t>
            </a:r>
            <a:endParaRPr lang="en-US" dirty="0"/>
          </a:p>
        </p:txBody>
      </p:sp>
      <p:sp>
        <p:nvSpPr>
          <p:cNvPr id="4" name="TextBox 3"/>
          <p:cNvSpPr txBox="1"/>
          <p:nvPr/>
        </p:nvSpPr>
        <p:spPr>
          <a:xfrm>
            <a:off x="525369" y="1639788"/>
            <a:ext cx="1056700" cy="646331"/>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sz="3600" dirty="0" smtClean="0"/>
              <a:t>PPL</a:t>
            </a:r>
            <a:endParaRPr lang="en-US" sz="3600" dirty="0"/>
          </a:p>
        </p:txBody>
      </p:sp>
      <p:sp>
        <p:nvSpPr>
          <p:cNvPr id="5" name="TextBox 4"/>
          <p:cNvSpPr txBox="1"/>
          <p:nvPr/>
        </p:nvSpPr>
        <p:spPr>
          <a:xfrm>
            <a:off x="2379686" y="1485900"/>
            <a:ext cx="873957" cy="954107"/>
          </a:xfrm>
          <a:prstGeom prst="rect">
            <a:avLst/>
          </a:prstGeom>
          <a:noFill/>
        </p:spPr>
        <p:txBody>
          <a:bodyPr wrap="none" rtlCol="0">
            <a:spAutoFit/>
          </a:bodyPr>
          <a:lstStyle/>
          <a:p>
            <a:r>
              <a:rPr lang="en-US" sz="2800" dirty="0" smtClean="0"/>
              <a:t>x=1</a:t>
            </a:r>
          </a:p>
          <a:p>
            <a:r>
              <a:rPr lang="en-US" sz="2800" dirty="0" smtClean="0"/>
              <a:t>x=2 </a:t>
            </a:r>
            <a:endParaRPr lang="en-US" sz="2800" dirty="0"/>
          </a:p>
        </p:txBody>
      </p:sp>
      <p:sp>
        <p:nvSpPr>
          <p:cNvPr id="6" name="Right Arrow 5"/>
          <p:cNvSpPr/>
          <p:nvPr/>
        </p:nvSpPr>
        <p:spPr bwMode="auto">
          <a:xfrm>
            <a:off x="4174545" y="1620053"/>
            <a:ext cx="1219200" cy="685800"/>
          </a:xfrm>
          <a:prstGeom prst="rightArrow">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latin typeface="Arial" charset="0"/>
                <a:ea typeface="ＭＳ Ｐゴシック" pitchFamily="1" charset="-128"/>
              </a:rPr>
              <a:t>y := x</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7" name="TextBox 6"/>
          <p:cNvSpPr txBox="1"/>
          <p:nvPr/>
        </p:nvSpPr>
        <p:spPr>
          <a:xfrm>
            <a:off x="6519593" y="1485900"/>
            <a:ext cx="1463862" cy="954107"/>
          </a:xfrm>
          <a:prstGeom prst="rect">
            <a:avLst/>
          </a:prstGeom>
          <a:noFill/>
        </p:spPr>
        <p:txBody>
          <a:bodyPr wrap="none" rtlCol="0">
            <a:spAutoFit/>
          </a:bodyPr>
          <a:lstStyle/>
          <a:p>
            <a:r>
              <a:rPr lang="en-US" sz="2800" dirty="0" smtClean="0"/>
              <a:t>x=1 y=1</a:t>
            </a:r>
          </a:p>
          <a:p>
            <a:r>
              <a:rPr lang="en-US" sz="2800" dirty="0" smtClean="0"/>
              <a:t>x=2 y=2</a:t>
            </a:r>
            <a:endParaRPr lang="en-US" sz="2800" dirty="0"/>
          </a:p>
        </p:txBody>
      </p:sp>
      <p:sp>
        <p:nvSpPr>
          <p:cNvPr id="9" name="TextBox 8"/>
          <p:cNvSpPr txBox="1"/>
          <p:nvPr/>
        </p:nvSpPr>
        <p:spPr>
          <a:xfrm>
            <a:off x="1975729" y="4876800"/>
            <a:ext cx="1681871" cy="523220"/>
          </a:xfrm>
          <a:prstGeom prst="rect">
            <a:avLst/>
          </a:prstGeom>
          <a:noFill/>
        </p:spPr>
        <p:txBody>
          <a:bodyPr wrap="none" rtlCol="0">
            <a:spAutoFit/>
          </a:bodyPr>
          <a:lstStyle/>
          <a:p>
            <a:r>
              <a:rPr lang="en-US" sz="2800" dirty="0" smtClean="0"/>
              <a:t>1 </a:t>
            </a:r>
            <a:r>
              <a:rPr lang="en-US" sz="2800" dirty="0" smtClean="0">
                <a:latin typeface="Arial Unicode MS"/>
                <a:ea typeface="Arial Unicode MS"/>
                <a:cs typeface="Arial Unicode MS"/>
              </a:rPr>
              <a:t>≤</a:t>
            </a:r>
            <a:r>
              <a:rPr lang="en-US" sz="2800" dirty="0" smtClean="0"/>
              <a:t> x </a:t>
            </a:r>
            <a:r>
              <a:rPr lang="en-US" sz="2800" dirty="0" smtClean="0">
                <a:latin typeface="Arial Unicode MS"/>
                <a:ea typeface="Arial Unicode MS"/>
                <a:cs typeface="Arial Unicode MS"/>
              </a:rPr>
              <a:t>≤</a:t>
            </a:r>
            <a:r>
              <a:rPr lang="en-US" sz="2800" dirty="0" smtClean="0"/>
              <a:t> 2 </a:t>
            </a:r>
            <a:endParaRPr lang="en-US" sz="2800" dirty="0"/>
          </a:p>
        </p:txBody>
      </p:sp>
      <p:sp>
        <p:nvSpPr>
          <p:cNvPr id="10" name="Right Arrow 9"/>
          <p:cNvSpPr/>
          <p:nvPr/>
        </p:nvSpPr>
        <p:spPr bwMode="auto">
          <a:xfrm>
            <a:off x="4174545" y="4648200"/>
            <a:ext cx="1219200" cy="685800"/>
          </a:xfrm>
          <a:prstGeom prst="rightArrow">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latin typeface="Arial" charset="0"/>
                <a:ea typeface="ＭＳ Ｐゴシック" pitchFamily="1" charset="-128"/>
              </a:rPr>
              <a:t>y := x</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2" name="TextBox 11"/>
          <p:cNvSpPr txBox="1"/>
          <p:nvPr/>
        </p:nvSpPr>
        <p:spPr>
          <a:xfrm>
            <a:off x="5562600" y="4800600"/>
            <a:ext cx="3377848" cy="523220"/>
          </a:xfrm>
          <a:prstGeom prst="rect">
            <a:avLst/>
          </a:prstGeom>
          <a:noFill/>
        </p:spPr>
        <p:txBody>
          <a:bodyPr wrap="none" rtlCol="0">
            <a:spAutoFit/>
          </a:bodyPr>
          <a:lstStyle/>
          <a:p>
            <a:r>
              <a:rPr lang="en-US" sz="2800" dirty="0" smtClean="0"/>
              <a:t>1 </a:t>
            </a:r>
            <a:r>
              <a:rPr lang="en-US" sz="2800" dirty="0" smtClean="0">
                <a:latin typeface="Arial Unicode MS"/>
                <a:ea typeface="Arial Unicode MS"/>
                <a:cs typeface="Arial Unicode MS"/>
              </a:rPr>
              <a:t>≤</a:t>
            </a:r>
            <a:r>
              <a:rPr lang="en-US" sz="2800" dirty="0" smtClean="0"/>
              <a:t> x </a:t>
            </a:r>
            <a:r>
              <a:rPr lang="en-US" sz="2800" dirty="0" smtClean="0">
                <a:latin typeface="Arial Unicode MS"/>
                <a:ea typeface="Arial Unicode MS"/>
                <a:cs typeface="Arial Unicode MS"/>
              </a:rPr>
              <a:t>≤</a:t>
            </a:r>
            <a:r>
              <a:rPr lang="en-US" sz="2800" dirty="0" smtClean="0"/>
              <a:t> 2, </a:t>
            </a:r>
            <a:r>
              <a:rPr lang="en-US" sz="2800" dirty="0" smtClean="0"/>
              <a:t>1 </a:t>
            </a:r>
            <a:r>
              <a:rPr lang="en-US" sz="2800" dirty="0" smtClean="0">
                <a:latin typeface="Arial Unicode MS"/>
                <a:ea typeface="Arial Unicode MS"/>
                <a:cs typeface="Arial Unicode MS"/>
              </a:rPr>
              <a:t>≤</a:t>
            </a:r>
            <a:r>
              <a:rPr lang="en-US" sz="2800" dirty="0" smtClean="0"/>
              <a:t> </a:t>
            </a:r>
            <a:r>
              <a:rPr lang="en-US" sz="2800" dirty="0" smtClean="0"/>
              <a:t>y </a:t>
            </a:r>
            <a:r>
              <a:rPr lang="en-US" sz="2800" dirty="0" smtClean="0">
                <a:latin typeface="Arial Unicode MS"/>
                <a:ea typeface="Arial Unicode MS"/>
                <a:cs typeface="Arial Unicode MS"/>
              </a:rPr>
              <a:t>≤</a:t>
            </a:r>
            <a:r>
              <a:rPr lang="en-US" sz="2800" dirty="0" smtClean="0"/>
              <a:t> 2 </a:t>
            </a:r>
            <a:r>
              <a:rPr lang="en-US" sz="2800" dirty="0" smtClean="0"/>
              <a:t> </a:t>
            </a:r>
            <a:endParaRPr lang="en-US" sz="2800" dirty="0"/>
          </a:p>
        </p:txBody>
      </p:sp>
      <p:sp>
        <p:nvSpPr>
          <p:cNvPr id="13" name="TextBox 12"/>
          <p:cNvSpPr txBox="1"/>
          <p:nvPr/>
        </p:nvSpPr>
        <p:spPr>
          <a:xfrm>
            <a:off x="2574450" y="3102114"/>
            <a:ext cx="484428" cy="707886"/>
          </a:xfrm>
          <a:prstGeom prst="rect">
            <a:avLst/>
          </a:prstGeom>
          <a:noFill/>
        </p:spPr>
        <p:txBody>
          <a:bodyPr wrap="none" rtlCol="0">
            <a:spAutoFit/>
          </a:bodyPr>
          <a:lstStyle/>
          <a:p>
            <a:r>
              <a:rPr lang="en-US" sz="4000" b="1" dirty="0" smtClean="0">
                <a:latin typeface="Arial Unicode MS"/>
                <a:ea typeface="Arial Unicode MS"/>
                <a:cs typeface="Arial Unicode MS"/>
              </a:rPr>
              <a:t>≡</a:t>
            </a:r>
            <a:endParaRPr lang="en-US" sz="4000" b="1" dirty="0"/>
          </a:p>
        </p:txBody>
      </p:sp>
      <p:sp>
        <p:nvSpPr>
          <p:cNvPr id="14" name="TextBox 13"/>
          <p:cNvSpPr txBox="1"/>
          <p:nvPr/>
        </p:nvSpPr>
        <p:spPr>
          <a:xfrm rot="16200000">
            <a:off x="6985265" y="3102115"/>
            <a:ext cx="532518" cy="707886"/>
          </a:xfrm>
          <a:prstGeom prst="rect">
            <a:avLst/>
          </a:prstGeom>
          <a:noFill/>
        </p:spPr>
        <p:txBody>
          <a:bodyPr wrap="none" rtlCol="0">
            <a:spAutoFit/>
          </a:bodyPr>
          <a:lstStyle/>
          <a:p>
            <a:r>
              <a:rPr lang="en-US" sz="4000" b="1" dirty="0" smtClean="0">
                <a:latin typeface="Arial Unicode MS"/>
                <a:ea typeface="Arial Unicode MS"/>
                <a:cs typeface="Arial Unicode MS"/>
              </a:rPr>
              <a:t>⊇</a:t>
            </a:r>
            <a:endParaRPr lang="en-US" sz="4000" b="1" dirty="0"/>
          </a:p>
        </p:txBody>
      </p:sp>
      <p:sp>
        <p:nvSpPr>
          <p:cNvPr id="15" name="TextBox 14"/>
          <p:cNvSpPr txBox="1"/>
          <p:nvPr/>
        </p:nvSpPr>
        <p:spPr>
          <a:xfrm>
            <a:off x="499721" y="4800600"/>
            <a:ext cx="1107996" cy="646331"/>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sz="3600" dirty="0" smtClean="0"/>
              <a:t>LDD</a:t>
            </a:r>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2" grpId="0"/>
      <p:bldP spid="13" grpId="0"/>
      <p:bldP spid="14" grpId="0"/>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r>
              <a:rPr lang="en-US" dirty="0"/>
              <a:t>Contact </a:t>
            </a:r>
            <a:r>
              <a:rPr lang="en-US" dirty="0" smtClean="0"/>
              <a:t>Information</a:t>
            </a:r>
            <a:endParaRPr lang="en-US" dirty="0"/>
          </a:p>
        </p:txBody>
      </p:sp>
      <p:graphicFrame>
        <p:nvGraphicFramePr>
          <p:cNvPr id="922648" name="Group 24"/>
          <p:cNvGraphicFramePr>
            <a:graphicFrameLocks noGrp="1"/>
          </p:cNvGraphicFramePr>
          <p:nvPr>
            <p:ph idx="1"/>
          </p:nvPr>
        </p:nvGraphicFramePr>
        <p:xfrm>
          <a:off x="533400" y="1303338"/>
          <a:ext cx="8153400" cy="4541520"/>
        </p:xfrm>
        <a:graphic>
          <a:graphicData uri="http://schemas.openxmlformats.org/drawingml/2006/table">
            <a:tbl>
              <a:tblPr/>
              <a:tblGrid>
                <a:gridCol w="4076700"/>
                <a:gridCol w="4076700"/>
              </a:tblGrid>
              <a:tr h="2400300">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Presenter</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Arie Gurfinkel</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RTSS</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Telephone:  +1 412-268-5800</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Email:</a:t>
                      </a:r>
                      <a:r>
                        <a:rPr kumimoji="0" lang="en-US" sz="2000" b="0"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smtClean="0">
                          <a:ln>
                            <a:noFill/>
                          </a:ln>
                          <a:solidFill>
                            <a:schemeClr val="tx1"/>
                          </a:solidFill>
                          <a:effectLst/>
                          <a:latin typeface="Arial" charset="0"/>
                          <a:hlinkClick r:id=""/>
                        </a:rPr>
                        <a:t>arie@cmu.edu</a:t>
                      </a: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U.S. mail:</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Software Engineering Institute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Customer Relations</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4500 Fifth Avenue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Pittsburgh, PA 15213-2612</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USA</a:t>
                      </a:r>
                      <a:endParaRPr kumimoji="0" lang="en-US" sz="2000" b="1" i="0" u="none" strike="noStrike" cap="none" normalizeH="0" baseline="0" dirty="0" smtClean="0">
                        <a:ln>
                          <a:noFill/>
                        </a:ln>
                        <a:solidFill>
                          <a:schemeClr val="tx2"/>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a:noFill/>
                    </a:lnL>
                    <a:lnR cap="flat">
                      <a:noFill/>
                    </a:lnR>
                    <a:lnT cap="flat">
                      <a:noFill/>
                    </a:lnT>
                    <a:lnB>
                      <a:noFill/>
                    </a:lnB>
                    <a:lnTlToBr>
                      <a:noFill/>
                    </a:lnTlToBr>
                    <a:lnBlToTr>
                      <a:noFill/>
                    </a:lnBlToTr>
                    <a:noFill/>
                  </a:tcPr>
                </a:tc>
              </a:tr>
              <a:tr h="2057400">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Web:</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www.sei.cmu.edu</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http://www.sei.cmu.edu/contact.cfm</a:t>
                      </a: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1" i="0" u="none" strike="noStrike" cap="none" normalizeH="0" baseline="0" dirty="0" smtClean="0">
                          <a:ln>
                            <a:noFill/>
                          </a:ln>
                          <a:solidFill>
                            <a:schemeClr val="tx1"/>
                          </a:solidFill>
                          <a:effectLst/>
                          <a:latin typeface="Arial" charset="0"/>
                        </a:rPr>
                        <a:t>Customer Relations</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1"/>
                          </a:solidFill>
                          <a:effectLst/>
                          <a:latin typeface="Arial" charset="0"/>
                        </a:rPr>
                        <a:t>Email:</a:t>
                      </a:r>
                      <a:r>
                        <a:rPr kumimoji="0" lang="en-US" sz="2000" b="0"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smtClean="0">
                          <a:ln>
                            <a:noFill/>
                          </a:ln>
                          <a:solidFill>
                            <a:schemeClr val="tx1"/>
                          </a:solidFill>
                          <a:effectLst/>
                          <a:latin typeface="Arial" charset="0"/>
                        </a:rPr>
                        <a:t>info@sei.cmu.edu</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1"/>
                          </a:solidFill>
                          <a:effectLst/>
                          <a:latin typeface="Arial" charset="0"/>
                        </a:rPr>
                        <a:t>Telephone: 	+1 412-268-5800</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2"/>
                          </a:solidFill>
                          <a:effectLst/>
                          <a:latin typeface="Arial" charset="0"/>
                        </a:rPr>
                        <a:t>SEI Phone: 	</a:t>
                      </a:r>
                      <a:r>
                        <a:rPr kumimoji="0" lang="en-US" sz="2000" b="0" i="0" u="none" strike="noStrike" cap="none" normalizeH="0" baseline="0" dirty="0" smtClean="0">
                          <a:ln>
                            <a:noFill/>
                          </a:ln>
                          <a:solidFill>
                            <a:schemeClr val="tx1"/>
                          </a:solidFill>
                          <a:effectLst/>
                          <a:latin typeface="Arial" charset="0"/>
                        </a:rPr>
                        <a:t>+1 412-268-5800</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2"/>
                          </a:solidFill>
                          <a:effectLst/>
                          <a:latin typeface="Arial" charset="0"/>
                        </a:rPr>
                        <a:t>SEI Fax:  		+1 </a:t>
                      </a:r>
                      <a:r>
                        <a:rPr kumimoji="0" lang="en-US" sz="2000" b="0" i="0" u="none" strike="noStrike" cap="none" normalizeH="0" baseline="0" dirty="0" smtClean="0">
                          <a:ln>
                            <a:noFill/>
                          </a:ln>
                          <a:solidFill>
                            <a:schemeClr val="tx1"/>
                          </a:solidFill>
                          <a:effectLst/>
                          <a:latin typeface="Arial" charset="0"/>
                        </a:rPr>
                        <a:t>412-268-6257</a:t>
                      </a:r>
                    </a:p>
                  </a:txBody>
                  <a:tcPr marL="0" marR="0" marT="0" marB="0"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533400" y="228600"/>
            <a:ext cx="8153400" cy="5943600"/>
          </a:xfrm>
        </p:spPr>
        <p:txBody>
          <a:bodyPr>
            <a:noAutofit/>
          </a:bodyPr>
          <a:lstStyle/>
          <a:p>
            <a:pPr>
              <a:spcAft>
                <a:spcPts val="1080"/>
              </a:spcAft>
            </a:pPr>
            <a:r>
              <a:rPr lang="en-US" sz="1600" dirty="0" smtClean="0"/>
              <a:t>NO WARRANTY </a:t>
            </a:r>
          </a:p>
          <a:p>
            <a:pPr>
              <a:spcAft>
                <a:spcPts val="1080"/>
              </a:spcAft>
            </a:pPr>
            <a:r>
              <a:rPr lang="en-US" sz="1600" dirty="0" smtClean="0"/>
              <a:t>THIS CARNEGIE MELLON UNIVERSITY AND SOFTWARE ENGINEERING INSTITUTE MATERIAL IS FURNISHED ON AN “AS-IS" BASIS. CARNEGIE MELLON UNIVERSITY MAKES NO WARRANTIES OF ANY KIND, EITHER EXPRESSED OR IMPLIED, AS TO ANY MATTER INCLUDING, BUT NOT LIMITED TO, WARRANTY OF FITNESS FOR PURPOSE OR MERCHANTABILITY, EXCLUSIVITY, OR RESULTS OBTAINED FROM USE OF THE MATERIAL. CARNEGIE MELLON UNIVERSITY DOES NOT MAKE ANY WARRANTY OF ANY KIND WITH RESPECT TO FREEDOM FROM PATENT, TRADEMARK, OR COPYRIGHT INFRINGEMENT.</a:t>
            </a:r>
          </a:p>
          <a:p>
            <a:pPr>
              <a:spcAft>
                <a:spcPts val="1080"/>
              </a:spcAft>
            </a:pPr>
            <a:r>
              <a:rPr lang="en-US" sz="1600" dirty="0" smtClean="0"/>
              <a:t>Use of any trademarks in this presentation is not intended in any way to infringe on the rights of the trademark holder.</a:t>
            </a:r>
          </a:p>
          <a:p>
            <a:pPr>
              <a:spcAft>
                <a:spcPts val="1080"/>
              </a:spcAft>
            </a:pPr>
            <a:r>
              <a:rPr lang="en-US" sz="1600" dirty="0" smtClean="0"/>
              <a:t>This Presentation may be reproduced in its entirety, without modification, and freely distributed in written or electronic form without requesting formal permission.  Permission is required for any other use.  Requests for permission should be directed to the Software Engineering Institute at </a:t>
            </a:r>
            <a:r>
              <a:rPr lang="en-US" sz="1600" dirty="0" smtClean="0">
                <a:hlinkClick r:id="rId3"/>
              </a:rPr>
              <a:t>permission@sei.cmu.edu</a:t>
            </a:r>
            <a:r>
              <a:rPr lang="en-US" sz="1600" dirty="0" smtClean="0"/>
              <a:t>. </a:t>
            </a:r>
          </a:p>
          <a:p>
            <a:pPr>
              <a:spcAft>
                <a:spcPts val="1080"/>
              </a:spcAft>
            </a:pPr>
            <a:r>
              <a:rPr lang="en-US" sz="1600" dirty="0" smtClean="0"/>
              <a:t>This work was created in the performance of Federal Government Contract Number FA8721-05-C-0003 with Carnegie Mellon University for the operation of the Software Engineering Institute, a federally funded research and development center. The Government of the United States has a royalty-free government-purpose license to use, duplicate, or disclose the work, in whole or in part and in any manner, and to have or permit others to do so, for government purposes pursuant to the copyright license under the clause at 252.227-7013.</a:t>
            </a:r>
          </a:p>
          <a:p>
            <a:pPr>
              <a:spcAft>
                <a:spcPts val="1080"/>
              </a:spcAft>
            </a:pPr>
            <a:endParaRPr lang="en-US" sz="1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151"/>
          <p:cNvSpPr/>
          <p:nvPr/>
        </p:nvSpPr>
        <p:spPr bwMode="auto">
          <a:xfrm>
            <a:off x="5715000" y="1904206"/>
            <a:ext cx="838200" cy="1447800"/>
          </a:xfrm>
          <a:prstGeom prst="rect">
            <a:avLst/>
          </a:prstGeom>
          <a:solidFill>
            <a:srgbClr val="5CA1FB"/>
          </a:solidFill>
          <a:ln w="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smtClean="0"/>
              <a:t>Boxes: Representation</a:t>
            </a:r>
            <a:endParaRPr lang="en-US" dirty="0"/>
          </a:p>
        </p:txBody>
      </p:sp>
      <p:sp>
        <p:nvSpPr>
          <p:cNvPr id="166" name="Content Placeholder 165"/>
          <p:cNvSpPr>
            <a:spLocks noGrp="1"/>
          </p:cNvSpPr>
          <p:nvPr>
            <p:ph idx="1"/>
          </p:nvPr>
        </p:nvSpPr>
        <p:spPr>
          <a:xfrm>
            <a:off x="457200" y="4495800"/>
            <a:ext cx="8153400" cy="1676400"/>
          </a:xfrm>
        </p:spPr>
        <p:txBody>
          <a:bodyPr/>
          <a:lstStyle/>
          <a:p>
            <a:r>
              <a:rPr lang="en-US" dirty="0" smtClean="0"/>
              <a:t>Represented by (Interval) Linear Decision Diagrams (LDD)</a:t>
            </a:r>
          </a:p>
          <a:p>
            <a:pPr lvl="1"/>
            <a:r>
              <a:rPr lang="en-US" dirty="0" smtClean="0"/>
              <a:t>BDDs + non-terminal nodes are labeled by interval constraints + extra rules</a:t>
            </a:r>
          </a:p>
          <a:p>
            <a:pPr lvl="1"/>
            <a:r>
              <a:rPr lang="en-US" dirty="0" smtClean="0"/>
              <a:t>retain complexity of BDD operations</a:t>
            </a:r>
          </a:p>
          <a:p>
            <a:pPr lvl="1"/>
            <a:r>
              <a:rPr lang="en-US" dirty="0" smtClean="0"/>
              <a:t>canonical for Boxes</a:t>
            </a:r>
          </a:p>
          <a:p>
            <a:pPr lvl="1"/>
            <a:r>
              <a:rPr lang="en-US" dirty="0" smtClean="0"/>
              <a:t>available at </a:t>
            </a:r>
            <a:r>
              <a:rPr lang="en-US" dirty="0" smtClean="0">
                <a:hlinkClick r:id="rId2"/>
              </a:rPr>
              <a:t>http://lindd.sf.net</a:t>
            </a:r>
            <a:endParaRPr lang="en-US" dirty="0"/>
          </a:p>
        </p:txBody>
      </p:sp>
      <p:sp>
        <p:nvSpPr>
          <p:cNvPr id="4" name="Oval 3"/>
          <p:cNvSpPr/>
          <p:nvPr/>
        </p:nvSpPr>
        <p:spPr>
          <a:xfrm>
            <a:off x="1447800" y="1019175"/>
            <a:ext cx="11430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a:t>
            </a:r>
            <a:r>
              <a:rPr lang="en-US" dirty="0" smtClean="0">
                <a:latin typeface="Arial Unicode MS"/>
                <a:ea typeface="Arial Unicode MS"/>
                <a:cs typeface="Arial Unicode MS"/>
              </a:rPr>
              <a:t>≤1</a:t>
            </a:r>
            <a:endParaRPr lang="en-US" dirty="0"/>
          </a:p>
        </p:txBody>
      </p:sp>
      <p:sp>
        <p:nvSpPr>
          <p:cNvPr id="5" name="Rectangle 4"/>
          <p:cNvSpPr/>
          <p:nvPr/>
        </p:nvSpPr>
        <p:spPr>
          <a:xfrm>
            <a:off x="2667000" y="4067175"/>
            <a:ext cx="276225" cy="27622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6" name="Rectangle 5"/>
          <p:cNvSpPr/>
          <p:nvPr/>
        </p:nvSpPr>
        <p:spPr>
          <a:xfrm>
            <a:off x="838200" y="4019550"/>
            <a:ext cx="276225" cy="27622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7" name="Oval 6"/>
          <p:cNvSpPr/>
          <p:nvPr/>
        </p:nvSpPr>
        <p:spPr>
          <a:xfrm>
            <a:off x="762000" y="1933575"/>
            <a:ext cx="11430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&lt; 2</a:t>
            </a:r>
            <a:endParaRPr lang="en-US" dirty="0"/>
          </a:p>
        </p:txBody>
      </p:sp>
      <p:cxnSp>
        <p:nvCxnSpPr>
          <p:cNvPr id="9" name="Straight Arrow Connector 8"/>
          <p:cNvCxnSpPr>
            <a:stCxn id="37" idx="3"/>
            <a:endCxn id="6" idx="3"/>
          </p:cNvCxnSpPr>
          <p:nvPr/>
        </p:nvCxnSpPr>
        <p:spPr>
          <a:xfrm rot="5400000">
            <a:off x="1013806" y="2794279"/>
            <a:ext cx="1464003" cy="12627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4" idx="3"/>
            <a:endCxn id="7" idx="0"/>
          </p:cNvCxnSpPr>
          <p:nvPr/>
        </p:nvCxnSpPr>
        <p:spPr>
          <a:xfrm rot="5400000">
            <a:off x="1244788" y="1563173"/>
            <a:ext cx="459115" cy="281689"/>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
        <p:nvSpPr>
          <p:cNvPr id="37" name="Oval 36"/>
          <p:cNvSpPr/>
          <p:nvPr/>
        </p:nvSpPr>
        <p:spPr>
          <a:xfrm>
            <a:off x="2209800" y="2238375"/>
            <a:ext cx="11430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&lt; 1</a:t>
            </a:r>
            <a:endParaRPr lang="en-US" dirty="0"/>
          </a:p>
        </p:txBody>
      </p:sp>
      <p:sp>
        <p:nvSpPr>
          <p:cNvPr id="38" name="Oval 37"/>
          <p:cNvSpPr/>
          <p:nvPr/>
        </p:nvSpPr>
        <p:spPr>
          <a:xfrm>
            <a:off x="2438400" y="3228975"/>
            <a:ext cx="11430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lang="en-US" dirty="0" smtClean="0"/>
              <a:t>y </a:t>
            </a:r>
            <a:r>
              <a:rPr lang="en-US" dirty="0" smtClean="0">
                <a:latin typeface="Arial Unicode MS"/>
                <a:ea typeface="Arial Unicode MS"/>
                <a:cs typeface="Arial Unicode MS"/>
              </a:rPr>
              <a:t>≤ 3</a:t>
            </a:r>
            <a:endParaRPr lang="en-US" dirty="0"/>
          </a:p>
        </p:txBody>
      </p:sp>
      <p:cxnSp>
        <p:nvCxnSpPr>
          <p:cNvPr id="42" name="Straight Arrow Connector 41"/>
          <p:cNvCxnSpPr>
            <a:stCxn id="4" idx="5"/>
            <a:endCxn id="37" idx="0"/>
          </p:cNvCxnSpPr>
          <p:nvPr/>
        </p:nvCxnSpPr>
        <p:spPr>
          <a:xfrm rot="16200000" flipH="1">
            <a:off x="2220398" y="1677472"/>
            <a:ext cx="763915" cy="3578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7" idx="5"/>
            <a:endCxn id="37" idx="2"/>
          </p:cNvCxnSpPr>
          <p:nvPr/>
        </p:nvCxnSpPr>
        <p:spPr>
          <a:xfrm rot="16200000" flipH="1">
            <a:off x="1915598" y="2210872"/>
            <a:ext cx="116215" cy="472189"/>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37" idx="5"/>
            <a:endCxn id="38" idx="0"/>
          </p:cNvCxnSpPr>
          <p:nvPr/>
        </p:nvCxnSpPr>
        <p:spPr>
          <a:xfrm rot="5400000">
            <a:off x="2829999" y="2873562"/>
            <a:ext cx="535315" cy="175511"/>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a:stCxn id="38" idx="4"/>
            <a:endCxn id="5" idx="0"/>
          </p:cNvCxnSpPr>
          <p:nvPr/>
        </p:nvCxnSpPr>
        <p:spPr>
          <a:xfrm rot="5400000">
            <a:off x="2755107" y="3812382"/>
            <a:ext cx="304800" cy="204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38" idx="2"/>
            <a:endCxn id="6" idx="3"/>
          </p:cNvCxnSpPr>
          <p:nvPr/>
        </p:nvCxnSpPr>
        <p:spPr>
          <a:xfrm rot="10800000" flipV="1">
            <a:off x="1114426" y="3495675"/>
            <a:ext cx="1323975" cy="661988"/>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a:stCxn id="7" idx="4"/>
            <a:endCxn id="6" idx="0"/>
          </p:cNvCxnSpPr>
          <p:nvPr/>
        </p:nvCxnSpPr>
        <p:spPr>
          <a:xfrm rot="5400000">
            <a:off x="378620" y="3064669"/>
            <a:ext cx="1552575" cy="3571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6" name="Straight Arrow Connector 145"/>
          <p:cNvCxnSpPr/>
          <p:nvPr/>
        </p:nvCxnSpPr>
        <p:spPr bwMode="auto">
          <a:xfrm rot="5400000" flipH="1" flipV="1">
            <a:off x="4572000" y="2590006"/>
            <a:ext cx="27432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47" name="Straight Arrow Connector 146"/>
          <p:cNvCxnSpPr/>
          <p:nvPr/>
        </p:nvCxnSpPr>
        <p:spPr bwMode="auto">
          <a:xfrm>
            <a:off x="5791200" y="3809206"/>
            <a:ext cx="27432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54" name="Straight Connector 153"/>
          <p:cNvCxnSpPr/>
          <p:nvPr/>
        </p:nvCxnSpPr>
        <p:spPr bwMode="auto">
          <a:xfrm rot="10800000">
            <a:off x="5715000" y="1904206"/>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rot="5400000" flipH="1" flipV="1">
            <a:off x="5829300" y="2628106"/>
            <a:ext cx="14478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rot="10800000">
            <a:off x="5715000" y="3352006"/>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61" name="Rectangle 160"/>
          <p:cNvSpPr/>
          <p:nvPr/>
        </p:nvSpPr>
        <p:spPr bwMode="auto">
          <a:xfrm flipH="1">
            <a:off x="7162800" y="1904205"/>
            <a:ext cx="838200" cy="1447800"/>
          </a:xfrm>
          <a:prstGeom prst="rect">
            <a:avLst/>
          </a:prstGeom>
          <a:solidFill>
            <a:srgbClr val="5CA1FB"/>
          </a:solidFill>
          <a:ln w="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cxnSp>
        <p:nvCxnSpPr>
          <p:cNvPr id="162" name="Straight Connector 161"/>
          <p:cNvCxnSpPr/>
          <p:nvPr/>
        </p:nvCxnSpPr>
        <p:spPr bwMode="auto">
          <a:xfrm rot="10800000" flipH="1">
            <a:off x="7162800" y="1904205"/>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63" name="Straight Connector 162"/>
          <p:cNvCxnSpPr/>
          <p:nvPr/>
        </p:nvCxnSpPr>
        <p:spPr bwMode="auto">
          <a:xfrm rot="16200000" flipV="1">
            <a:off x="6438900" y="2628105"/>
            <a:ext cx="14478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flipH="1">
            <a:off x="7162800" y="3352005"/>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sz="2800" dirty="0" smtClean="0"/>
              <a:t>Boxes: semantics, representation, operations</a:t>
            </a:r>
          </a:p>
          <a:p>
            <a:endParaRPr lang="en-US" sz="2800" dirty="0" smtClean="0"/>
          </a:p>
          <a:p>
            <a:r>
              <a:rPr lang="en-US" sz="2800" dirty="0" smtClean="0"/>
              <a:t>Widening</a:t>
            </a:r>
          </a:p>
          <a:p>
            <a:endParaRPr lang="en-US" sz="2800" dirty="0" smtClean="0"/>
          </a:p>
          <a:p>
            <a:r>
              <a:rPr lang="en-US" sz="2800" dirty="0" smtClean="0"/>
              <a:t>Experiments</a:t>
            </a:r>
          </a:p>
          <a:p>
            <a:endParaRPr lang="en-US" sz="2800" dirty="0" smtClean="0"/>
          </a:p>
          <a:p>
            <a:r>
              <a:rPr lang="en-US" sz="2800" dirty="0" smtClean="0"/>
              <a:t>Conclusion</a:t>
            </a:r>
          </a:p>
          <a:p>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Boxes: Semantic View</a:t>
            </a:r>
            <a:endParaRPr lang="en-US" dirty="0"/>
          </a:p>
        </p:txBody>
      </p:sp>
      <p:sp>
        <p:nvSpPr>
          <p:cNvPr id="3" name="Content Placeholder 2"/>
          <p:cNvSpPr>
            <a:spLocks noGrp="1"/>
          </p:cNvSpPr>
          <p:nvPr>
            <p:ph idx="1"/>
          </p:nvPr>
        </p:nvSpPr>
        <p:spPr>
          <a:xfrm>
            <a:off x="1143000" y="4343400"/>
            <a:ext cx="7086600" cy="1295400"/>
          </a:xfrm>
        </p:spPr>
        <p:style>
          <a:lnRef idx="1">
            <a:schemeClr val="dk1"/>
          </a:lnRef>
          <a:fillRef idx="2">
            <a:schemeClr val="dk1"/>
          </a:fillRef>
          <a:effectRef idx="1">
            <a:schemeClr val="dk1"/>
          </a:effectRef>
          <a:fontRef idx="minor">
            <a:schemeClr val="dk1"/>
          </a:fontRef>
        </p:style>
        <p:txBody>
          <a:bodyPr tIns="137160"/>
          <a:lstStyle/>
          <a:p>
            <a:pPr algn="ctr"/>
            <a:r>
              <a:rPr lang="en-US" dirty="0" smtClean="0"/>
              <a:t>Boxes are “finite union of box values”</a:t>
            </a:r>
          </a:p>
          <a:p>
            <a:pPr algn="ctr"/>
            <a:r>
              <a:rPr lang="en-US" dirty="0" smtClean="0"/>
              <a:t>(alternatively)</a:t>
            </a:r>
          </a:p>
          <a:p>
            <a:pPr algn="ctr"/>
            <a:r>
              <a:rPr lang="en-US" dirty="0" smtClean="0"/>
              <a:t>Boxes are “Boolean formulas over interval constraints”</a:t>
            </a:r>
          </a:p>
        </p:txBody>
      </p:sp>
      <p:cxnSp>
        <p:nvCxnSpPr>
          <p:cNvPr id="7" name="Straight Arrow Connector 6"/>
          <p:cNvCxnSpPr/>
          <p:nvPr/>
        </p:nvCxnSpPr>
        <p:spPr bwMode="auto">
          <a:xfrm rot="5400000" flipH="1" flipV="1">
            <a:off x="-532606" y="2742406"/>
            <a:ext cx="21336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rot="10800000" flipH="1" flipV="1">
            <a:off x="381000" y="3657600"/>
            <a:ext cx="21336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sp>
        <p:nvSpPr>
          <p:cNvPr id="11" name="Rectangle 10"/>
          <p:cNvSpPr/>
          <p:nvPr/>
        </p:nvSpPr>
        <p:spPr bwMode="auto">
          <a:xfrm>
            <a:off x="762000" y="2362200"/>
            <a:ext cx="533400" cy="4572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2" name="Rectangle 11"/>
          <p:cNvSpPr/>
          <p:nvPr/>
        </p:nvSpPr>
        <p:spPr bwMode="auto">
          <a:xfrm>
            <a:off x="1447800" y="2819400"/>
            <a:ext cx="533400" cy="4572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cxnSp>
        <p:nvCxnSpPr>
          <p:cNvPr id="13" name="Straight Arrow Connector 12"/>
          <p:cNvCxnSpPr/>
          <p:nvPr/>
        </p:nvCxnSpPr>
        <p:spPr bwMode="auto">
          <a:xfrm rot="5400000" flipH="1" flipV="1">
            <a:off x="2058195" y="2742406"/>
            <a:ext cx="21336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10800000" flipH="1" flipV="1">
            <a:off x="2971801" y="3657600"/>
            <a:ext cx="21336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sp>
        <p:nvSpPr>
          <p:cNvPr id="15" name="Rectangle 14"/>
          <p:cNvSpPr/>
          <p:nvPr/>
        </p:nvSpPr>
        <p:spPr bwMode="auto">
          <a:xfrm>
            <a:off x="3505201" y="2362200"/>
            <a:ext cx="533400" cy="9144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6" name="Rectangle 15"/>
          <p:cNvSpPr/>
          <p:nvPr/>
        </p:nvSpPr>
        <p:spPr bwMode="auto">
          <a:xfrm>
            <a:off x="4038601" y="2819400"/>
            <a:ext cx="533400" cy="4572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cxnSp>
        <p:nvCxnSpPr>
          <p:cNvPr id="17" name="Straight Arrow Connector 16"/>
          <p:cNvCxnSpPr/>
          <p:nvPr/>
        </p:nvCxnSpPr>
        <p:spPr bwMode="auto">
          <a:xfrm rot="5400000" flipH="1" flipV="1">
            <a:off x="4801394" y="2742406"/>
            <a:ext cx="21336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5715000" y="3657600"/>
            <a:ext cx="26670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sp>
        <p:nvSpPr>
          <p:cNvPr id="19" name="Rectangle 18"/>
          <p:cNvSpPr/>
          <p:nvPr/>
        </p:nvSpPr>
        <p:spPr bwMode="auto">
          <a:xfrm>
            <a:off x="6019800" y="2438400"/>
            <a:ext cx="533400" cy="9144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0" name="Rectangle 19"/>
          <p:cNvSpPr/>
          <p:nvPr/>
        </p:nvSpPr>
        <p:spPr bwMode="auto">
          <a:xfrm>
            <a:off x="6553200" y="2895600"/>
            <a:ext cx="533400" cy="457200"/>
          </a:xfrm>
          <a:prstGeom prst="rect">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1" name="Rectangle 20"/>
          <p:cNvSpPr/>
          <p:nvPr/>
        </p:nvSpPr>
        <p:spPr bwMode="auto">
          <a:xfrm>
            <a:off x="6553200" y="685800"/>
            <a:ext cx="1600200" cy="1524000"/>
          </a:xfrm>
          <a:prstGeom prst="rect">
            <a:avLst/>
          </a:prstGeom>
          <a:solidFill>
            <a:srgbClr val="5CA1FB"/>
          </a:solidFill>
          <a:ln w="3810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cxnSp>
        <p:nvCxnSpPr>
          <p:cNvPr id="24" name="Straight Connector 23"/>
          <p:cNvCxnSpPr/>
          <p:nvPr/>
        </p:nvCxnSpPr>
        <p:spPr bwMode="auto">
          <a:xfrm>
            <a:off x="6553200" y="685800"/>
            <a:ext cx="1600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5400000">
            <a:off x="5791200" y="1447800"/>
            <a:ext cx="15240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a:off x="6553200" y="2209800"/>
            <a:ext cx="1600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151"/>
          <p:cNvSpPr/>
          <p:nvPr/>
        </p:nvSpPr>
        <p:spPr bwMode="auto">
          <a:xfrm>
            <a:off x="5638800" y="2132806"/>
            <a:ext cx="838200" cy="1447800"/>
          </a:xfrm>
          <a:prstGeom prst="rect">
            <a:avLst/>
          </a:prstGeom>
          <a:solidFill>
            <a:srgbClr val="5CA1FB"/>
          </a:solidFill>
          <a:ln w="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smtClean="0"/>
              <a:t>Boxes: Representation</a:t>
            </a:r>
            <a:endParaRPr lang="en-US" dirty="0"/>
          </a:p>
        </p:txBody>
      </p:sp>
      <p:sp>
        <p:nvSpPr>
          <p:cNvPr id="166" name="Content Placeholder 165"/>
          <p:cNvSpPr>
            <a:spLocks noGrp="1"/>
          </p:cNvSpPr>
          <p:nvPr>
            <p:ph idx="1"/>
          </p:nvPr>
        </p:nvSpPr>
        <p:spPr>
          <a:xfrm>
            <a:off x="457200" y="4495800"/>
            <a:ext cx="8153400" cy="1676400"/>
          </a:xfrm>
        </p:spPr>
        <p:txBody>
          <a:bodyPr/>
          <a:lstStyle/>
          <a:p>
            <a:r>
              <a:rPr lang="en-US" dirty="0" smtClean="0"/>
              <a:t>Represented by (Interval) Linear Decision Diagrams (LDD)</a:t>
            </a:r>
          </a:p>
          <a:p>
            <a:pPr lvl="1"/>
            <a:r>
              <a:rPr lang="en-US" dirty="0" smtClean="0"/>
              <a:t>BDDs + non-terminal nodes are labeled by interval constraints + extra rules</a:t>
            </a:r>
          </a:p>
          <a:p>
            <a:pPr lvl="1"/>
            <a:r>
              <a:rPr lang="en-US" dirty="0" smtClean="0"/>
              <a:t>retain complexity of BDD operations</a:t>
            </a:r>
          </a:p>
          <a:p>
            <a:pPr lvl="1"/>
            <a:r>
              <a:rPr lang="en-US" dirty="0" smtClean="0"/>
              <a:t>canonical for Boxes</a:t>
            </a:r>
          </a:p>
          <a:p>
            <a:pPr lvl="1"/>
            <a:r>
              <a:rPr lang="en-US" dirty="0" smtClean="0"/>
              <a:t>available at </a:t>
            </a:r>
            <a:r>
              <a:rPr lang="en-US" dirty="0" smtClean="0">
                <a:hlinkClick r:id="rId2"/>
              </a:rPr>
              <a:t>http://lindd.sf.net</a:t>
            </a:r>
            <a:endParaRPr lang="en-US" dirty="0"/>
          </a:p>
        </p:txBody>
      </p:sp>
      <p:cxnSp>
        <p:nvCxnSpPr>
          <p:cNvPr id="146" name="Straight Arrow Connector 145"/>
          <p:cNvCxnSpPr/>
          <p:nvPr/>
        </p:nvCxnSpPr>
        <p:spPr bwMode="auto">
          <a:xfrm rot="5400000" flipH="1" flipV="1">
            <a:off x="4495800" y="2818606"/>
            <a:ext cx="27432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47" name="Straight Arrow Connector 146"/>
          <p:cNvCxnSpPr/>
          <p:nvPr/>
        </p:nvCxnSpPr>
        <p:spPr bwMode="auto">
          <a:xfrm>
            <a:off x="5715000" y="4037806"/>
            <a:ext cx="2743200" cy="1588"/>
          </a:xfrm>
          <a:prstGeom prst="straightConnector1">
            <a:avLst/>
          </a:prstGeom>
          <a:solidFill>
            <a:srgbClr val="5CA1FB"/>
          </a:solidFill>
          <a:ln w="38100" cap="flat" cmpd="sng" algn="ctr">
            <a:solidFill>
              <a:schemeClr val="tx1"/>
            </a:solidFill>
            <a:prstDash val="solid"/>
            <a:round/>
            <a:headEnd type="none" w="med" len="med"/>
            <a:tailEnd type="arrow"/>
          </a:ln>
          <a:effectLst/>
        </p:spPr>
      </p:cxnSp>
      <p:cxnSp>
        <p:nvCxnSpPr>
          <p:cNvPr id="154" name="Straight Connector 153"/>
          <p:cNvCxnSpPr/>
          <p:nvPr/>
        </p:nvCxnSpPr>
        <p:spPr bwMode="auto">
          <a:xfrm rot="10800000">
            <a:off x="5638800" y="2132806"/>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rot="5400000" flipH="1" flipV="1">
            <a:off x="5753100" y="2856706"/>
            <a:ext cx="14478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58" name="Straight Connector 157"/>
          <p:cNvCxnSpPr/>
          <p:nvPr/>
        </p:nvCxnSpPr>
        <p:spPr bwMode="auto">
          <a:xfrm rot="10800000">
            <a:off x="5638800" y="3580606"/>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sp>
        <p:nvSpPr>
          <p:cNvPr id="161" name="Rectangle 160"/>
          <p:cNvSpPr/>
          <p:nvPr/>
        </p:nvSpPr>
        <p:spPr bwMode="auto">
          <a:xfrm flipH="1">
            <a:off x="7086600" y="2132805"/>
            <a:ext cx="838200" cy="1447800"/>
          </a:xfrm>
          <a:prstGeom prst="rect">
            <a:avLst/>
          </a:prstGeom>
          <a:solidFill>
            <a:srgbClr val="5CA1FB"/>
          </a:solidFill>
          <a:ln w="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cxnSp>
        <p:nvCxnSpPr>
          <p:cNvPr id="162" name="Straight Connector 161"/>
          <p:cNvCxnSpPr/>
          <p:nvPr/>
        </p:nvCxnSpPr>
        <p:spPr bwMode="auto">
          <a:xfrm rot="10800000" flipH="1">
            <a:off x="7086600" y="2132805"/>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63" name="Straight Connector 162"/>
          <p:cNvCxnSpPr/>
          <p:nvPr/>
        </p:nvCxnSpPr>
        <p:spPr bwMode="auto">
          <a:xfrm rot="16200000" flipV="1">
            <a:off x="6362700" y="2856705"/>
            <a:ext cx="14478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flipH="1">
            <a:off x="7086600" y="3580605"/>
            <a:ext cx="838200" cy="0"/>
          </a:xfrm>
          <a:prstGeom prst="line">
            <a:avLst/>
          </a:prstGeom>
          <a:solidFill>
            <a:srgbClr val="5CA1FB"/>
          </a:solidFill>
          <a:ln w="38100" cap="flat" cmpd="sng" algn="ctr">
            <a:solidFill>
              <a:schemeClr val="tx1"/>
            </a:solidFill>
            <a:prstDash val="solid"/>
            <a:round/>
            <a:headEnd type="none" w="med" len="med"/>
            <a:tailEnd type="none" w="med" len="med"/>
          </a:ln>
          <a:effectLst/>
        </p:spPr>
      </p:cxnSp>
      <p:pic>
        <p:nvPicPr>
          <p:cNvPr id="3074" name="Picture 2"/>
          <p:cNvPicPr>
            <a:picLocks noChangeAspect="1" noChangeArrowheads="1"/>
          </p:cNvPicPr>
          <p:nvPr/>
        </p:nvPicPr>
        <p:blipFill>
          <a:blip r:embed="rId3" cstate="print"/>
          <a:srcRect/>
          <a:stretch>
            <a:fillRect/>
          </a:stretch>
        </p:blipFill>
        <p:spPr bwMode="auto">
          <a:xfrm>
            <a:off x="914400" y="1577340"/>
            <a:ext cx="2286000" cy="2689860"/>
          </a:xfrm>
          <a:prstGeom prst="rect">
            <a:avLst/>
          </a:prstGeom>
          <a:noFill/>
          <a:ln w="9525">
            <a:noFill/>
            <a:miter lim="800000"/>
            <a:headEnd/>
            <a:tailEnd/>
          </a:ln>
          <a:effectLst/>
        </p:spPr>
      </p:pic>
      <p:sp>
        <p:nvSpPr>
          <p:cNvPr id="29" name="TextBox 28"/>
          <p:cNvSpPr txBox="1"/>
          <p:nvPr/>
        </p:nvSpPr>
        <p:spPr>
          <a:xfrm>
            <a:off x="1550645" y="914400"/>
            <a:ext cx="659155"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b="1" dirty="0" smtClean="0"/>
              <a:t>LDD</a:t>
            </a:r>
            <a:endParaRPr lang="en-US" b="1" dirty="0"/>
          </a:p>
        </p:txBody>
      </p:sp>
      <p:sp>
        <p:nvSpPr>
          <p:cNvPr id="30" name="TextBox 29"/>
          <p:cNvSpPr txBox="1"/>
          <p:nvPr/>
        </p:nvSpPr>
        <p:spPr>
          <a:xfrm>
            <a:off x="6553200" y="914400"/>
            <a:ext cx="1338828"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b="1" dirty="0" smtClean="0"/>
              <a:t>Semantics</a:t>
            </a:r>
            <a:endParaRPr lang="en-US" b="1"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 Operations</a:t>
            </a:r>
            <a:endParaRPr lang="en-US" dirty="0"/>
          </a:p>
        </p:txBody>
      </p:sp>
      <p:sp>
        <p:nvSpPr>
          <p:cNvPr id="10" name="Content Placeholder 9"/>
          <p:cNvSpPr>
            <a:spLocks noGrp="1"/>
          </p:cNvSpPr>
          <p:nvPr>
            <p:ph idx="1"/>
          </p:nvPr>
        </p:nvSpPr>
        <p:spPr>
          <a:xfrm>
            <a:off x="533400" y="3429000"/>
            <a:ext cx="8153400" cy="2667000"/>
          </a:xfrm>
        </p:spPr>
        <p:txBody>
          <a:bodyPr/>
          <a:lstStyle/>
          <a:p>
            <a:r>
              <a:rPr lang="en-US" dirty="0" smtClean="0"/>
              <a:t>Additional operations</a:t>
            </a:r>
          </a:p>
          <a:p>
            <a:pPr lvl="1"/>
            <a:r>
              <a:rPr lang="en-US" dirty="0" smtClean="0"/>
              <a:t>set difference f  </a:t>
            </a:r>
            <a:r>
              <a:rPr lang="en-US" dirty="0" smtClean="0">
                <a:latin typeface="Arial Unicode MS"/>
                <a:ea typeface="Arial Unicode MS"/>
                <a:cs typeface="Arial Unicode MS"/>
              </a:rPr>
              <a:t>∖ g  implemented by f ⋀¬g</a:t>
            </a:r>
          </a:p>
          <a:p>
            <a:pPr lvl="1"/>
            <a:endParaRPr lang="en-US" dirty="0" smtClean="0">
              <a:latin typeface="Arial Unicode MS"/>
              <a:ea typeface="Arial Unicode MS"/>
              <a:cs typeface="Arial Unicode MS"/>
            </a:endParaRPr>
          </a:p>
          <a:p>
            <a:pPr lvl="1"/>
            <a:r>
              <a:rPr lang="en-US" dirty="0" err="1" smtClean="0">
                <a:latin typeface="Arial Unicode MS"/>
                <a:ea typeface="Arial Unicode MS"/>
                <a:cs typeface="Arial Unicode MS"/>
              </a:rPr>
              <a:t>BoxHull</a:t>
            </a:r>
            <a:r>
              <a:rPr lang="en-US" dirty="0" smtClean="0">
                <a:latin typeface="Arial Unicode MS"/>
                <a:ea typeface="Arial Unicode MS"/>
                <a:cs typeface="Arial Unicode MS"/>
              </a:rPr>
              <a:t> (f) – smallest Box containing f</a:t>
            </a:r>
          </a:p>
          <a:p>
            <a:pPr lvl="1"/>
            <a:endParaRPr lang="en-US" dirty="0" smtClean="0">
              <a:latin typeface="Arial Unicode MS"/>
              <a:ea typeface="Arial Unicode MS"/>
              <a:cs typeface="Arial Unicode MS"/>
            </a:endParaRPr>
          </a:p>
          <a:p>
            <a:pPr lvl="1"/>
            <a:r>
              <a:rPr lang="en-US" dirty="0" err="1" smtClean="0">
                <a:latin typeface="Arial Unicode MS"/>
                <a:ea typeface="Arial Unicode MS"/>
                <a:cs typeface="Arial Unicode MS"/>
              </a:rPr>
              <a:t>BoxJoin</a:t>
            </a:r>
            <a:r>
              <a:rPr lang="en-US" dirty="0" smtClean="0">
                <a:latin typeface="Arial Unicode MS"/>
                <a:ea typeface="Arial Unicode MS"/>
                <a:cs typeface="Arial Unicode MS"/>
              </a:rPr>
              <a:t> (f, g) – smallest Box containing the union of Box f and Box g</a:t>
            </a:r>
            <a:endParaRPr lang="en-US" dirty="0"/>
          </a:p>
        </p:txBody>
      </p:sp>
      <p:graphicFrame>
        <p:nvGraphicFramePr>
          <p:cNvPr id="4" name="Table 3"/>
          <p:cNvGraphicFramePr>
            <a:graphicFrameLocks noGrp="1"/>
          </p:cNvGraphicFramePr>
          <p:nvPr/>
        </p:nvGraphicFramePr>
        <p:xfrm>
          <a:off x="838200" y="1717040"/>
          <a:ext cx="3429000" cy="1483360"/>
        </p:xfrm>
        <a:graphic>
          <a:graphicData uri="http://schemas.openxmlformats.org/drawingml/2006/table">
            <a:tbl>
              <a:tblPr firstRow="1" bandRow="1">
                <a:tableStyleId>{5C22544A-7EE6-4342-B048-85BDC9FD1C3A}</a:tableStyleId>
              </a:tblPr>
              <a:tblGrid>
                <a:gridCol w="1295400"/>
                <a:gridCol w="2133600"/>
              </a:tblGrid>
              <a:tr h="370840">
                <a:tc>
                  <a:txBody>
                    <a:bodyPr/>
                    <a:lstStyle/>
                    <a:p>
                      <a:pPr algn="ctr"/>
                      <a:r>
                        <a:rPr lang="en-US" dirty="0" smtClean="0"/>
                        <a:t>Operation</a:t>
                      </a:r>
                      <a:endParaRPr lang="en-US" dirty="0"/>
                    </a:p>
                  </a:txBody>
                  <a:tcPr anchor="ctr"/>
                </a:tc>
                <a:tc>
                  <a:txBody>
                    <a:bodyPr/>
                    <a:lstStyle/>
                    <a:p>
                      <a:pPr algn="ctr"/>
                      <a:r>
                        <a:rPr lang="en-US" dirty="0" smtClean="0"/>
                        <a:t>Complexity</a:t>
                      </a:r>
                      <a:endParaRPr lang="en-US" dirty="0"/>
                    </a:p>
                  </a:txBody>
                  <a:tcPr anchor="ctr"/>
                </a:tc>
              </a:tr>
              <a:tr h="370840">
                <a:tc>
                  <a:txBody>
                    <a:bodyPr/>
                    <a:lstStyle/>
                    <a:p>
                      <a:pPr algn="ctr"/>
                      <a:r>
                        <a:rPr lang="en-US" dirty="0" smtClean="0"/>
                        <a:t>f  </a:t>
                      </a:r>
                      <a:r>
                        <a:rPr lang="en-US" dirty="0" smtClean="0">
                          <a:latin typeface="Arial Unicode MS"/>
                          <a:ea typeface="Arial Unicode MS"/>
                          <a:cs typeface="Arial Unicode MS"/>
                        </a:rPr>
                        <a:t>⋀ g</a:t>
                      </a:r>
                      <a:endParaRPr lang="en-US" dirty="0"/>
                    </a:p>
                  </a:txBody>
                  <a:tcPr anchor="ctr"/>
                </a:tc>
                <a:tc>
                  <a:txBody>
                    <a:bodyPr/>
                    <a:lstStyle/>
                    <a:p>
                      <a:pPr algn="ctr"/>
                      <a:r>
                        <a:rPr lang="en-US" dirty="0" smtClean="0"/>
                        <a:t>O(|f||g|)</a:t>
                      </a:r>
                      <a:endParaRPr lang="en-US" dirty="0"/>
                    </a:p>
                  </a:txBody>
                  <a:tcPr anchor="ctr"/>
                </a:tc>
              </a:tr>
              <a:tr h="370840">
                <a:tc>
                  <a:txBody>
                    <a:bodyPr/>
                    <a:lstStyle/>
                    <a:p>
                      <a:pPr algn="ctr"/>
                      <a:r>
                        <a:rPr lang="en-US" dirty="0" smtClean="0"/>
                        <a:t>ITE(h, f, g)</a:t>
                      </a:r>
                      <a:endParaRPr lang="en-US" dirty="0"/>
                    </a:p>
                  </a:txBody>
                  <a:tcPr anchor="ctr"/>
                </a:tc>
                <a:tc>
                  <a:txBody>
                    <a:bodyPr/>
                    <a:lstStyle/>
                    <a:p>
                      <a:pPr algn="ctr"/>
                      <a:r>
                        <a:rPr lang="en-US" dirty="0" smtClean="0"/>
                        <a:t>O(|h||f||g|)</a:t>
                      </a:r>
                      <a:endParaRPr lang="en-US" dirty="0"/>
                    </a:p>
                  </a:txBody>
                  <a:tcPr anchor="ctr"/>
                </a:tc>
              </a:tr>
              <a:tr h="370840">
                <a:tc>
                  <a:txBody>
                    <a:bodyPr/>
                    <a:lstStyle/>
                    <a:p>
                      <a:pPr algn="ctr"/>
                      <a:r>
                        <a:rPr lang="en-US" dirty="0" smtClean="0">
                          <a:latin typeface="Arial Unicode MS"/>
                          <a:ea typeface="Arial Unicode MS"/>
                          <a:cs typeface="Arial Unicode MS"/>
                        </a:rPr>
                        <a:t>¬ f</a:t>
                      </a:r>
                      <a:endParaRPr lang="en-US" dirty="0"/>
                    </a:p>
                  </a:txBody>
                  <a:tcPr anchor="ctr"/>
                </a:tc>
                <a:tc>
                  <a:txBody>
                    <a:bodyPr/>
                    <a:lstStyle/>
                    <a:p>
                      <a:pPr algn="ctr"/>
                      <a:r>
                        <a:rPr lang="en-US" dirty="0" smtClean="0"/>
                        <a:t>O(1)</a:t>
                      </a:r>
                      <a:endParaRPr lang="en-US" dirty="0"/>
                    </a:p>
                  </a:txBody>
                  <a:tcPr anchor="ctr"/>
                </a:tc>
              </a:tr>
            </a:tbl>
          </a:graphicData>
        </a:graphic>
      </p:graphicFrame>
      <p:graphicFrame>
        <p:nvGraphicFramePr>
          <p:cNvPr id="5" name="Table 4"/>
          <p:cNvGraphicFramePr>
            <a:graphicFrameLocks noGrp="1"/>
          </p:cNvGraphicFramePr>
          <p:nvPr/>
        </p:nvGraphicFramePr>
        <p:xfrm>
          <a:off x="5029200" y="1717040"/>
          <a:ext cx="3429000" cy="1483360"/>
        </p:xfrm>
        <a:graphic>
          <a:graphicData uri="http://schemas.openxmlformats.org/drawingml/2006/table">
            <a:tbl>
              <a:tblPr firstRow="1" bandRow="1">
                <a:tableStyleId>{5C22544A-7EE6-4342-B048-85BDC9FD1C3A}</a:tableStyleId>
              </a:tblPr>
              <a:tblGrid>
                <a:gridCol w="1295400"/>
                <a:gridCol w="2133600"/>
              </a:tblGrid>
              <a:tr h="370840">
                <a:tc>
                  <a:txBody>
                    <a:bodyPr/>
                    <a:lstStyle/>
                    <a:p>
                      <a:pPr algn="ctr"/>
                      <a:r>
                        <a:rPr lang="en-US" dirty="0" smtClean="0"/>
                        <a:t>Operation</a:t>
                      </a:r>
                      <a:endParaRPr lang="en-US" dirty="0"/>
                    </a:p>
                  </a:txBody>
                  <a:tcPr anchor="ctr"/>
                </a:tc>
                <a:tc>
                  <a:txBody>
                    <a:bodyPr/>
                    <a:lstStyle/>
                    <a:p>
                      <a:pPr algn="ctr"/>
                      <a:r>
                        <a:rPr lang="en-US" dirty="0" smtClean="0"/>
                        <a:t>Complexity</a:t>
                      </a:r>
                      <a:endParaRPr lang="en-US" dirty="0"/>
                    </a:p>
                  </a:txBody>
                  <a:tcPr anchor="ctr"/>
                </a:tc>
              </a:tr>
              <a:tr h="370840">
                <a:tc>
                  <a:txBody>
                    <a:bodyPr/>
                    <a:lstStyle/>
                    <a:p>
                      <a:pPr algn="ctr"/>
                      <a:r>
                        <a:rPr lang="en-US" dirty="0" smtClean="0"/>
                        <a:t>f  </a:t>
                      </a:r>
                      <a:r>
                        <a:rPr lang="en-US" dirty="0" smtClean="0">
                          <a:latin typeface="Arial Unicode MS"/>
                          <a:ea typeface="Arial Unicode MS"/>
                          <a:cs typeface="Arial Unicode MS"/>
                        </a:rPr>
                        <a:t>⋁ g</a:t>
                      </a:r>
                      <a:endParaRPr lang="en-US" dirty="0"/>
                    </a:p>
                  </a:txBody>
                  <a:tcPr anchor="ctr"/>
                </a:tc>
                <a:tc>
                  <a:txBody>
                    <a:bodyPr/>
                    <a:lstStyle/>
                    <a:p>
                      <a:pPr algn="ctr"/>
                      <a:r>
                        <a:rPr lang="en-US" dirty="0" smtClean="0"/>
                        <a:t>O(|f||g|)</a:t>
                      </a:r>
                      <a:endParaRPr lang="en-US" dirty="0"/>
                    </a:p>
                  </a:txBody>
                  <a:tcPr anchor="ctr"/>
                </a:tc>
              </a:tr>
              <a:tr h="370840">
                <a:tc>
                  <a:txBody>
                    <a:bodyPr/>
                    <a:lstStyle/>
                    <a:p>
                      <a:pPr algn="ctr"/>
                      <a:r>
                        <a:rPr lang="en-US" dirty="0" smtClean="0"/>
                        <a:t>f </a:t>
                      </a:r>
                      <a:r>
                        <a:rPr lang="en-US" dirty="0" smtClean="0">
                          <a:latin typeface="Arial Unicode MS"/>
                          <a:ea typeface="Arial Unicode MS"/>
                          <a:cs typeface="Arial Unicode MS"/>
                        </a:rPr>
                        <a:t>⇒</a:t>
                      </a:r>
                      <a:r>
                        <a:rPr lang="en-US" dirty="0" smtClean="0"/>
                        <a:t> g</a:t>
                      </a:r>
                      <a:endParaRPr lang="en-US" dirty="0"/>
                    </a:p>
                  </a:txBody>
                  <a:tcPr anchor="ctr"/>
                </a:tc>
                <a:tc>
                  <a:txBody>
                    <a:bodyPr/>
                    <a:lstStyle/>
                    <a:p>
                      <a:pPr algn="ctr"/>
                      <a:r>
                        <a:rPr lang="en-US" dirty="0" smtClean="0"/>
                        <a:t>O(|f||g|)</a:t>
                      </a:r>
                      <a:endParaRPr lang="en-US" dirty="0"/>
                    </a:p>
                  </a:txBody>
                  <a:tcPr anchor="ctr"/>
                </a:tc>
              </a:tr>
              <a:tr h="370840">
                <a:tc>
                  <a:txBody>
                    <a:bodyPr/>
                    <a:lstStyle/>
                    <a:p>
                      <a:pPr algn="ctr"/>
                      <a:r>
                        <a:rPr lang="en-US" dirty="0" smtClean="0">
                          <a:latin typeface="Arial Unicode MS"/>
                          <a:ea typeface="Arial Unicode MS"/>
                          <a:cs typeface="Arial Unicode MS"/>
                        </a:rPr>
                        <a:t>∃U. f</a:t>
                      </a:r>
                      <a:endParaRPr lang="en-US" dirty="0"/>
                    </a:p>
                  </a:txBody>
                  <a:tcPr anchor="ctr"/>
                </a:tc>
                <a:tc>
                  <a:txBody>
                    <a:bodyPr/>
                    <a:lstStyle/>
                    <a:p>
                      <a:pPr algn="ctr"/>
                      <a:r>
                        <a:rPr lang="en-US" dirty="0" smtClean="0"/>
                        <a:t>O(|f| 2</a:t>
                      </a:r>
                      <a:r>
                        <a:rPr lang="en-US" baseline="30000" dirty="0" smtClean="0"/>
                        <a:t>|U|</a:t>
                      </a:r>
                      <a:r>
                        <a:rPr lang="en-US" dirty="0" smtClean="0"/>
                        <a:t>)</a:t>
                      </a:r>
                      <a:endParaRPr lang="en-US" dirty="0"/>
                    </a:p>
                  </a:txBody>
                  <a:tcPr anchor="ctr"/>
                </a:tc>
              </a:tr>
            </a:tbl>
          </a:graphicData>
        </a:graphic>
      </p:graphicFrame>
      <p:sp>
        <p:nvSpPr>
          <p:cNvPr id="6" name="TextBox 5"/>
          <p:cNvSpPr txBox="1"/>
          <p:nvPr/>
        </p:nvSpPr>
        <p:spPr>
          <a:xfrm>
            <a:off x="609600" y="1066800"/>
            <a:ext cx="6468437" cy="369332"/>
          </a:xfrm>
          <a:prstGeom prst="rect">
            <a:avLst/>
          </a:prstGeom>
          <a:noFill/>
        </p:spPr>
        <p:txBody>
          <a:bodyPr wrap="none" rtlCol="0">
            <a:spAutoFit/>
          </a:bodyPr>
          <a:lstStyle/>
          <a:p>
            <a:r>
              <a:rPr lang="en-US" dirty="0" smtClean="0"/>
              <a:t>Basic domain operations are implemented by LDD operations</a:t>
            </a:r>
            <a:endParaRPr lang="en-US" dirty="0"/>
          </a:p>
        </p:txBody>
      </p:sp>
      <p:sp>
        <p:nvSpPr>
          <p:cNvPr id="7" name="Rounded Rectangular Callout 6"/>
          <p:cNvSpPr/>
          <p:nvPr/>
        </p:nvSpPr>
        <p:spPr bwMode="auto">
          <a:xfrm>
            <a:off x="228600" y="1371600"/>
            <a:ext cx="914400" cy="457200"/>
          </a:xfrm>
          <a:prstGeom prst="wedgeRoundRectCallout">
            <a:avLst>
              <a:gd name="adj1" fmla="val 48398"/>
              <a:gd name="adj2" fmla="val 13954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meet</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8" name="Rounded Rectangular Callout 7"/>
          <p:cNvSpPr/>
          <p:nvPr/>
        </p:nvSpPr>
        <p:spPr bwMode="auto">
          <a:xfrm>
            <a:off x="6858000" y="1143000"/>
            <a:ext cx="914400" cy="457200"/>
          </a:xfrm>
          <a:prstGeom prst="wedgeRoundRectCallout">
            <a:avLst>
              <a:gd name="adj1" fmla="val -134935"/>
              <a:gd name="adj2" fmla="val 184998"/>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join</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9" name="Rounded Rectangular Callout 8"/>
          <p:cNvSpPr/>
          <p:nvPr/>
        </p:nvSpPr>
        <p:spPr bwMode="auto">
          <a:xfrm>
            <a:off x="3657600" y="914400"/>
            <a:ext cx="1066799" cy="609601"/>
          </a:xfrm>
          <a:prstGeom prst="wedgeRoundRectCallout">
            <a:avLst>
              <a:gd name="adj1" fmla="val 97809"/>
              <a:gd name="adj2" fmla="val 248997"/>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91440" rIns="0" bIns="0" numCol="1" rtlCol="0" anchor="ctr" anchorCtr="0" compatLnSpc="1">
            <a:prstTxWarp prst="textNoShape">
              <a:avLst/>
            </a:prstTxWarp>
            <a:noAutofit/>
          </a:bodyPr>
          <a:lstStyle/>
          <a:p>
            <a:pPr marL="0" marR="0" indent="0" algn="ctr" defTabSz="914400" rtl="0" eaLnBrk="1" fontAlgn="base" latinLnBrk="0" hangingPunct="1">
              <a:lnSpc>
                <a:spcPts val="1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order</a:t>
            </a:r>
          </a:p>
          <a:p>
            <a:pPr marL="0" marR="0" indent="0" algn="ctr" defTabSz="914400" rtl="0" eaLnBrk="1" fontAlgn="base" latinLnBrk="0" hangingPunct="1">
              <a:lnSpc>
                <a:spcPts val="1000"/>
              </a:lnSpc>
              <a:spcBef>
                <a:spcPct val="50000"/>
              </a:spcBef>
              <a:spcAft>
                <a:spcPct val="0"/>
              </a:spcAft>
              <a:buClrTx/>
              <a:buSzTx/>
              <a:buFontTx/>
              <a:buNone/>
              <a:tabLst/>
            </a:pPr>
            <a:r>
              <a:rPr lang="en-US" sz="1400" b="1" dirty="0" smtClean="0">
                <a:solidFill>
                  <a:schemeClr val="tx1"/>
                </a:solidFill>
                <a:latin typeface="Arial" charset="0"/>
                <a:ea typeface="ＭＳ Ｐゴシック" pitchFamily="1" charset="-128"/>
              </a:rPr>
              <a:t>(semantic)</a:t>
            </a:r>
            <a:endParaRPr kumimoji="0" lang="en-US" sz="14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3" name="Rounded Rectangular Callout 12"/>
          <p:cNvSpPr/>
          <p:nvPr/>
        </p:nvSpPr>
        <p:spPr bwMode="auto">
          <a:xfrm>
            <a:off x="6553200" y="3962400"/>
            <a:ext cx="2133600" cy="762000"/>
          </a:xfrm>
          <a:prstGeom prst="wedgeRoundRectCallout">
            <a:avLst>
              <a:gd name="adj1" fmla="val -81905"/>
              <a:gd name="adj2" fmla="val 100935"/>
              <a:gd name="adj3" fmla="val 16667"/>
            </a:avLst>
          </a:prstGeom>
          <a:ln>
            <a:no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solidFill>
                  <a:schemeClr val="tx1"/>
                </a:solidFill>
                <a:latin typeface="Arial" charset="0"/>
                <a:ea typeface="ＭＳ Ｐゴシック" pitchFamily="1" charset="-128"/>
              </a:rPr>
              <a:t>used to compare </a:t>
            </a:r>
          </a:p>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Box</a:t>
            </a:r>
            <a:r>
              <a:rPr kumimoji="0" lang="en-US" sz="2000" b="1" i="0" u="none" strike="noStrike" cap="none" normalizeH="0" dirty="0" smtClean="0">
                <a:ln>
                  <a:noFill/>
                </a:ln>
                <a:solidFill>
                  <a:schemeClr val="tx1"/>
                </a:solidFill>
                <a:effectLst/>
                <a:latin typeface="Arial" charset="0"/>
                <a:ea typeface="ＭＳ Ｐゴシック" pitchFamily="1" charset="-128"/>
              </a:rPr>
              <a:t> and Boxes</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4" name="Rounded Rectangular Callout 13"/>
          <p:cNvSpPr/>
          <p:nvPr/>
        </p:nvSpPr>
        <p:spPr bwMode="auto">
          <a:xfrm>
            <a:off x="6553200" y="3962400"/>
            <a:ext cx="2209800" cy="762000"/>
          </a:xfrm>
          <a:prstGeom prst="wedgeRoundRectCallout">
            <a:avLst>
              <a:gd name="adj1" fmla="val -133204"/>
              <a:gd name="adj2" fmla="val 28208"/>
              <a:gd name="adj3" fmla="val 16667"/>
            </a:avLst>
          </a:prstGeom>
          <a:ln>
            <a:no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sz="2000" b="1" dirty="0" smtClean="0">
                <a:solidFill>
                  <a:schemeClr val="tx1"/>
                </a:solidFill>
                <a:latin typeface="Arial" charset="0"/>
                <a:ea typeface="ＭＳ Ｐゴシック" pitchFamily="1" charset="-128"/>
              </a:rPr>
              <a:t>used to compare </a:t>
            </a:r>
          </a:p>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Box</a:t>
            </a:r>
            <a:r>
              <a:rPr kumimoji="0" lang="en-US" sz="2000" b="1" i="0" u="none" strike="noStrike" cap="none" normalizeH="0" dirty="0" smtClean="0">
                <a:ln>
                  <a:noFill/>
                </a:ln>
                <a:solidFill>
                  <a:schemeClr val="tx1"/>
                </a:solidFill>
                <a:effectLst/>
                <a:latin typeface="Arial" charset="0"/>
                <a:ea typeface="ＭＳ Ｐゴシック" pitchFamily="1" charset="-128"/>
              </a:rPr>
              <a:t> and Boxes</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5" name="TextBox 14"/>
          <p:cNvSpPr txBox="1"/>
          <p:nvPr/>
        </p:nvSpPr>
        <p:spPr>
          <a:xfrm>
            <a:off x="722228" y="5562600"/>
            <a:ext cx="7699544" cy="40011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000" b="1" dirty="0" smtClean="0"/>
              <a:t>All operations are polynomial in the size of the representation</a:t>
            </a:r>
            <a:endParaRPr lang="en-US" sz="2000" b="1" dirty="0"/>
          </a:p>
        </p:txBody>
      </p:sp>
      <p:sp>
        <p:nvSpPr>
          <p:cNvPr id="16" name="Rounded Rectangular Callout 15"/>
          <p:cNvSpPr/>
          <p:nvPr/>
        </p:nvSpPr>
        <p:spPr bwMode="auto">
          <a:xfrm>
            <a:off x="5562600" y="3352800"/>
            <a:ext cx="1371600" cy="457200"/>
          </a:xfrm>
          <a:prstGeom prst="wedgeRoundRectCallout">
            <a:avLst>
              <a:gd name="adj1" fmla="val -9582"/>
              <a:gd name="adj2" fmla="val -105143"/>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projection</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Transfer Functions</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914400" y="838200"/>
            <a:ext cx="1896300" cy="22302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6324600" y="741600"/>
            <a:ext cx="1896300" cy="223020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cstate="print"/>
          <a:srcRect/>
          <a:stretch>
            <a:fillRect/>
          </a:stretch>
        </p:blipFill>
        <p:spPr bwMode="auto">
          <a:xfrm>
            <a:off x="5720100" y="3886200"/>
            <a:ext cx="1442700" cy="2230200"/>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cstate="print"/>
          <a:srcRect/>
          <a:stretch>
            <a:fillRect/>
          </a:stretch>
        </p:blipFill>
        <p:spPr bwMode="auto">
          <a:xfrm>
            <a:off x="7247700" y="3865800"/>
            <a:ext cx="1896300" cy="2230200"/>
          </a:xfrm>
          <a:prstGeom prst="rect">
            <a:avLst/>
          </a:prstGeom>
          <a:noFill/>
          <a:ln w="9525">
            <a:noFill/>
            <a:miter lim="800000"/>
            <a:headEnd/>
            <a:tailEnd/>
          </a:ln>
          <a:effectLst/>
        </p:spPr>
      </p:pic>
      <p:pic>
        <p:nvPicPr>
          <p:cNvPr id="4102" name="Picture 6"/>
          <p:cNvPicPr>
            <a:picLocks noChangeAspect="1" noChangeArrowheads="1"/>
          </p:cNvPicPr>
          <p:nvPr/>
        </p:nvPicPr>
        <p:blipFill>
          <a:blip r:embed="rId6" cstate="print"/>
          <a:srcRect/>
          <a:stretch>
            <a:fillRect/>
          </a:stretch>
        </p:blipFill>
        <p:spPr bwMode="auto">
          <a:xfrm>
            <a:off x="457200" y="3886200"/>
            <a:ext cx="1442700" cy="2230200"/>
          </a:xfrm>
          <a:prstGeom prst="rect">
            <a:avLst/>
          </a:prstGeom>
          <a:noFill/>
          <a:ln w="9525">
            <a:noFill/>
            <a:miter lim="800000"/>
            <a:headEnd/>
            <a:tailEnd/>
          </a:ln>
          <a:effectLst/>
        </p:spPr>
      </p:pic>
      <p:pic>
        <p:nvPicPr>
          <p:cNvPr id="4103" name="Picture 7"/>
          <p:cNvPicPr>
            <a:picLocks noChangeAspect="1" noChangeArrowheads="1"/>
          </p:cNvPicPr>
          <p:nvPr/>
        </p:nvPicPr>
        <p:blipFill>
          <a:blip r:embed="rId7" cstate="print"/>
          <a:srcRect/>
          <a:stretch>
            <a:fillRect/>
          </a:stretch>
        </p:blipFill>
        <p:spPr bwMode="auto">
          <a:xfrm>
            <a:off x="1905000" y="3886200"/>
            <a:ext cx="1896300" cy="2230200"/>
          </a:xfrm>
          <a:prstGeom prst="rect">
            <a:avLst/>
          </a:prstGeom>
          <a:noFill/>
          <a:ln w="9525">
            <a:noFill/>
            <a:miter lim="800000"/>
            <a:headEnd/>
            <a:tailEnd/>
          </a:ln>
          <a:effectLst/>
        </p:spPr>
      </p:pic>
      <p:sp>
        <p:nvSpPr>
          <p:cNvPr id="154" name="Right Arrow 153"/>
          <p:cNvSpPr/>
          <p:nvPr/>
        </p:nvSpPr>
        <p:spPr bwMode="auto">
          <a:xfrm>
            <a:off x="3581400" y="1371600"/>
            <a:ext cx="2057400" cy="914400"/>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x := x + 1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55" name="Down Arrow 154"/>
          <p:cNvSpPr/>
          <p:nvPr/>
        </p:nvSpPr>
        <p:spPr bwMode="auto">
          <a:xfrm>
            <a:off x="1676400" y="3200400"/>
            <a:ext cx="381000" cy="533400"/>
          </a:xfrm>
          <a:prstGeom prst="down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56" name="Down Arrow 155"/>
          <p:cNvSpPr/>
          <p:nvPr/>
        </p:nvSpPr>
        <p:spPr bwMode="auto">
          <a:xfrm flipV="1">
            <a:off x="7086600" y="3200400"/>
            <a:ext cx="381000" cy="533400"/>
          </a:xfrm>
          <a:prstGeom prst="down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157" name="Right Arrow 156"/>
          <p:cNvSpPr/>
          <p:nvPr/>
        </p:nvSpPr>
        <p:spPr bwMode="auto">
          <a:xfrm>
            <a:off x="3886200" y="4419600"/>
            <a:ext cx="2057400" cy="914400"/>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x := x + 1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58" name="Right Arrow 157"/>
          <p:cNvSpPr/>
          <p:nvPr/>
        </p:nvSpPr>
        <p:spPr bwMode="auto">
          <a:xfrm>
            <a:off x="4038600" y="4419600"/>
            <a:ext cx="2057400" cy="914400"/>
          </a:xfrm>
          <a:prstGeom prst="rightArrow">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x := x + 1</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59" name="Rounded Rectangular Callout 158"/>
          <p:cNvSpPr/>
          <p:nvPr/>
        </p:nvSpPr>
        <p:spPr bwMode="auto">
          <a:xfrm>
            <a:off x="2819400" y="3048000"/>
            <a:ext cx="1295400" cy="533400"/>
          </a:xfrm>
          <a:prstGeom prst="wedgeRoundRectCallout">
            <a:avLst>
              <a:gd name="adj1" fmla="val -121204"/>
              <a:gd name="adj2" fmla="val 23156"/>
              <a:gd name="adj3" fmla="val 16667"/>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expensive</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60" name="Rounded Rectangular Callout 159"/>
          <p:cNvSpPr/>
          <p:nvPr/>
        </p:nvSpPr>
        <p:spPr bwMode="auto">
          <a:xfrm>
            <a:off x="4267200" y="609600"/>
            <a:ext cx="914400" cy="533400"/>
          </a:xfrm>
          <a:prstGeom prst="wedgeRoundRectCallout">
            <a:avLst>
              <a:gd name="adj1" fmla="val -99989"/>
              <a:gd name="adj2" fmla="val 146809"/>
              <a:gd name="adj3" fmla="val 16667"/>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boxes</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61" name="Rounded Rectangular Callout 160"/>
          <p:cNvSpPr/>
          <p:nvPr/>
        </p:nvSpPr>
        <p:spPr bwMode="auto">
          <a:xfrm>
            <a:off x="4648200" y="5562600"/>
            <a:ext cx="914400" cy="533400"/>
          </a:xfrm>
          <a:prstGeom prst="wedgeRoundRectCallout">
            <a:avLst>
              <a:gd name="adj1" fmla="val -98350"/>
              <a:gd name="adj2" fmla="val -165135"/>
              <a:gd name="adj3" fmla="val 16667"/>
            </a:avLst>
          </a:prstGeom>
          <a:solidFill>
            <a:srgbClr val="5CA1FB"/>
          </a:solidFill>
          <a:ln w="38100"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box</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
        <p:nvSpPr>
          <p:cNvPr id="162" name="Rounded Rectangular Callout 161"/>
          <p:cNvSpPr/>
          <p:nvPr/>
        </p:nvSpPr>
        <p:spPr bwMode="auto">
          <a:xfrm>
            <a:off x="5486400" y="152400"/>
            <a:ext cx="1676400" cy="533400"/>
          </a:xfrm>
          <a:prstGeom prst="wedgeRoundRectCallout">
            <a:avLst>
              <a:gd name="adj1" fmla="val -62433"/>
              <a:gd name="adj2" fmla="val 228308"/>
              <a:gd name="adj3" fmla="val 16667"/>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ea typeface="ＭＳ Ｐゴシック" pitchFamily="1" charset="-128"/>
              </a:rPr>
              <a:t>polynomial</a:t>
            </a:r>
            <a:endParaRPr kumimoji="0" lang="en-US" sz="2000" b="1" i="0" u="none" strike="noStrike" cap="none" normalizeH="0" baseline="0" dirty="0" smtClean="0">
              <a:ln>
                <a:noFill/>
              </a:ln>
              <a:solidFill>
                <a:schemeClr val="tx1"/>
              </a:solidFill>
              <a:effectLst/>
              <a:latin typeface="Arial" charset="0"/>
              <a:ea typeface="ＭＳ Ｐゴシック" pitchFamily="1"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0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0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9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 grpId="0" animBg="1"/>
      <p:bldP spid="155" grpId="0" animBg="1"/>
      <p:bldP spid="156" grpId="0" animBg="1"/>
      <p:bldP spid="157" grpId="0" animBg="1"/>
      <p:bldP spid="158" grpId="0" animBg="1"/>
      <p:bldP spid="159" grpId="0" animBg="1"/>
      <p:bldP spid="160" grpId="0" animBg="1"/>
      <p:bldP spid="161" grpId="0" animBg="1"/>
      <p:bldP spid="16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04800" y="2209800"/>
            <a:ext cx="7620000" cy="685800"/>
          </a:xfrm>
          <a:prstGeom prst="round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non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1" i="0" u="none" strike="noStrike" cap="none" normalizeH="0" baseline="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sz="2800" dirty="0" smtClean="0"/>
              <a:t>Boxes: semantics, representation, operations</a:t>
            </a:r>
          </a:p>
          <a:p>
            <a:endParaRPr lang="en-US" sz="2800" dirty="0" smtClean="0"/>
          </a:p>
          <a:p>
            <a:r>
              <a:rPr lang="en-US" sz="2800" dirty="0" smtClean="0"/>
              <a:t>Widening</a:t>
            </a:r>
          </a:p>
          <a:p>
            <a:endParaRPr lang="en-US" sz="2800" dirty="0" smtClean="0"/>
          </a:p>
          <a:p>
            <a:r>
              <a:rPr lang="en-US" sz="2800" dirty="0" smtClean="0"/>
              <a:t>Experiments</a:t>
            </a:r>
          </a:p>
          <a:p>
            <a:endParaRPr lang="en-US" sz="2800" dirty="0" smtClean="0"/>
          </a:p>
          <a:p>
            <a:r>
              <a:rPr lang="en-US" sz="2800" dirty="0" smtClean="0"/>
              <a:t>Conclusion</a:t>
            </a:r>
          </a:p>
          <a:p>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Function</a:t>
            </a:r>
            <a:endParaRPr lang="en-US" dirty="0"/>
          </a:p>
        </p:txBody>
      </p:sp>
      <p:sp>
        <p:nvSpPr>
          <p:cNvPr id="3" name="Content Placeholder 2"/>
          <p:cNvSpPr>
            <a:spLocks noGrp="1"/>
          </p:cNvSpPr>
          <p:nvPr>
            <p:ph idx="1"/>
          </p:nvPr>
        </p:nvSpPr>
        <p:spPr>
          <a:xfrm>
            <a:off x="533400" y="4114800"/>
            <a:ext cx="8153400" cy="1981200"/>
          </a:xfrm>
        </p:spPr>
        <p:txBody>
          <a:bodyPr/>
          <a:lstStyle/>
          <a:p>
            <a:r>
              <a:rPr lang="en-US" dirty="0" smtClean="0"/>
              <a:t>A function on the </a:t>
            </a:r>
            <a:r>
              <a:rPr lang="en-US" dirty="0" err="1" smtClean="0"/>
              <a:t>reals</a:t>
            </a:r>
            <a:r>
              <a:rPr lang="en-US" dirty="0" smtClean="0"/>
              <a:t> </a:t>
            </a:r>
            <a:r>
              <a:rPr lang="en-US" dirty="0" smtClean="0">
                <a:latin typeface="Arial Unicode MS"/>
                <a:ea typeface="Arial Unicode MS"/>
                <a:cs typeface="Arial Unicode MS"/>
              </a:rPr>
              <a:t>ℝ is a </a:t>
            </a:r>
            <a:r>
              <a:rPr lang="en-US" i="1" dirty="0" smtClean="0">
                <a:solidFill>
                  <a:schemeClr val="accent1">
                    <a:lumMod val="75000"/>
                  </a:schemeClr>
                </a:solidFill>
                <a:latin typeface="Arial Unicode MS"/>
                <a:ea typeface="Arial Unicode MS"/>
                <a:cs typeface="Arial Unicode MS"/>
              </a:rPr>
              <a:t>step function</a:t>
            </a:r>
            <a:r>
              <a:rPr lang="en-US" dirty="0" smtClean="0">
                <a:latin typeface="Arial Unicode MS"/>
                <a:ea typeface="Arial Unicode MS"/>
                <a:cs typeface="Arial Unicode MS"/>
              </a:rPr>
              <a:t> </a:t>
            </a:r>
            <a:r>
              <a:rPr lang="en-US" dirty="0" smtClean="0"/>
              <a:t>if </a:t>
            </a:r>
            <a:r>
              <a:rPr lang="en-US" dirty="0" smtClean="0"/>
              <a:t>it can be written as a </a:t>
            </a:r>
            <a:r>
              <a:rPr lang="en-US" i="1" dirty="0" smtClean="0"/>
              <a:t>finite</a:t>
            </a:r>
            <a:r>
              <a:rPr lang="en-US" dirty="0" smtClean="0"/>
              <a:t> linear combination of semi-open intervals</a:t>
            </a:r>
            <a:endParaRPr lang="en-US" dirty="0" smtClean="0">
              <a:latin typeface="Arial Unicode MS"/>
              <a:ea typeface="Arial Unicode MS"/>
              <a:cs typeface="Arial Unicode MS"/>
            </a:endParaRPr>
          </a:p>
          <a:p>
            <a:pPr lvl="1">
              <a:buNone/>
            </a:pPr>
            <a:r>
              <a:rPr lang="en-US" dirty="0" smtClean="0">
                <a:latin typeface="Arial Unicode MS"/>
                <a:ea typeface="Arial Unicode MS"/>
                <a:cs typeface="Arial Unicode MS"/>
              </a:rPr>
              <a:t>  f(x) = </a:t>
            </a:r>
            <a:r>
              <a:rPr lang="el-GR" dirty="0" smtClean="0">
                <a:latin typeface="Arial"/>
                <a:ea typeface="Arial Unicode MS"/>
                <a:cs typeface="Arial"/>
              </a:rPr>
              <a:t>α</a:t>
            </a:r>
            <a:r>
              <a:rPr lang="en-US" baseline="-25000" dirty="0" smtClean="0">
                <a:latin typeface="Arial Unicode MS"/>
                <a:ea typeface="Arial Unicode MS"/>
                <a:cs typeface="Arial Unicode MS"/>
              </a:rPr>
              <a:t>1</a:t>
            </a:r>
            <a:r>
              <a:rPr lang="en-US" dirty="0" smtClean="0">
                <a:latin typeface="Arial Unicode MS"/>
                <a:ea typeface="Arial Unicode MS"/>
                <a:cs typeface="Arial Unicode MS"/>
              </a:rPr>
              <a:t> </a:t>
            </a:r>
            <a:r>
              <a:rPr lang="en-US" dirty="0" smtClean="0">
                <a:latin typeface="Arial"/>
                <a:ea typeface="Arial Unicode MS"/>
                <a:cs typeface="Arial Unicode MS"/>
              </a:rPr>
              <a:t>f</a:t>
            </a:r>
            <a:r>
              <a:rPr lang="en-US" baseline="-25000" dirty="0" smtClean="0">
                <a:latin typeface="Arial Unicode MS"/>
                <a:ea typeface="Arial Unicode MS"/>
                <a:cs typeface="Arial Unicode MS"/>
              </a:rPr>
              <a:t>1</a:t>
            </a:r>
            <a:r>
              <a:rPr lang="en-US" dirty="0" smtClean="0">
                <a:latin typeface="Arial Unicode MS"/>
                <a:ea typeface="Arial Unicode MS"/>
                <a:cs typeface="Arial Unicode MS"/>
              </a:rPr>
              <a:t> (x) + </a:t>
            </a:r>
            <a:r>
              <a:rPr lang="en-US" dirty="0" smtClean="0">
                <a:latin typeface="MT Extra"/>
                <a:ea typeface="Arial Unicode MS"/>
                <a:cs typeface="Arial Unicode MS"/>
                <a:sym typeface="MT Extra"/>
              </a:rPr>
              <a:t></a:t>
            </a:r>
            <a:r>
              <a:rPr lang="en-US" dirty="0" smtClean="0">
                <a:latin typeface="Arial Unicode MS"/>
                <a:ea typeface="Arial Unicode MS"/>
                <a:cs typeface="Arial Unicode MS"/>
              </a:rPr>
              <a:t> + </a:t>
            </a:r>
            <a:r>
              <a:rPr lang="el-GR" dirty="0" smtClean="0">
                <a:ea typeface="Arial Unicode MS"/>
                <a:cs typeface="Arial"/>
              </a:rPr>
              <a:t>α</a:t>
            </a:r>
            <a:r>
              <a:rPr lang="en-US" baseline="-25000" dirty="0" smtClean="0">
                <a:latin typeface="Arial Unicode MS"/>
                <a:ea typeface="Arial Unicode MS"/>
                <a:cs typeface="Arial Unicode MS"/>
              </a:rPr>
              <a:t>n</a:t>
            </a:r>
            <a:r>
              <a:rPr lang="en-US" dirty="0" smtClean="0">
                <a:latin typeface="Arial Unicode MS"/>
                <a:ea typeface="Arial Unicode MS"/>
                <a:cs typeface="Arial Unicode MS"/>
              </a:rPr>
              <a:t> </a:t>
            </a:r>
            <a:r>
              <a:rPr lang="en-US" dirty="0" smtClean="0">
                <a:latin typeface="Arial"/>
                <a:ea typeface="Arial Unicode MS"/>
                <a:cs typeface="Arial Unicode MS"/>
              </a:rPr>
              <a:t>f</a:t>
            </a:r>
            <a:r>
              <a:rPr lang="en-US" baseline="-25000" dirty="0" smtClean="0">
                <a:latin typeface="Arial Unicode MS"/>
                <a:ea typeface="Arial Unicode MS"/>
                <a:cs typeface="Arial Unicode MS"/>
              </a:rPr>
              <a:t>n</a:t>
            </a:r>
            <a:r>
              <a:rPr lang="en-US" dirty="0" smtClean="0">
                <a:latin typeface="Arial Unicode MS"/>
                <a:ea typeface="Arial Unicode MS"/>
                <a:cs typeface="Arial Unicode MS"/>
              </a:rPr>
              <a:t> (x)</a:t>
            </a:r>
            <a:endParaRPr lang="en-US" dirty="0" smtClean="0">
              <a:ea typeface="Arial Unicode MS"/>
              <a:cs typeface="Arial Unicode MS"/>
            </a:endParaRPr>
          </a:p>
          <a:p>
            <a:r>
              <a:rPr lang="en-US" dirty="0" smtClean="0">
                <a:latin typeface="Arial Unicode MS"/>
                <a:ea typeface="Arial Unicode MS"/>
                <a:cs typeface="Arial Unicode MS"/>
              </a:rPr>
              <a:t>where </a:t>
            </a:r>
            <a:r>
              <a:rPr lang="en-US" dirty="0" err="1" smtClean="0">
                <a:ea typeface="Arial Unicode MS"/>
                <a:cs typeface="Arial Unicode MS"/>
              </a:rPr>
              <a:t>f</a:t>
            </a:r>
            <a:r>
              <a:rPr lang="en-US" baseline="-25000" dirty="0" err="1" smtClean="0">
                <a:latin typeface="Arial Unicode MS"/>
                <a:ea typeface="Arial Unicode MS"/>
                <a:cs typeface="Arial Unicode MS"/>
              </a:rPr>
              <a:t>i</a:t>
            </a:r>
            <a:r>
              <a:rPr lang="en-US" dirty="0" smtClean="0">
                <a:latin typeface="Arial Unicode MS"/>
                <a:ea typeface="Arial Unicode MS"/>
                <a:cs typeface="Arial Unicode MS"/>
              </a:rPr>
              <a:t> </a:t>
            </a:r>
            <a:r>
              <a:rPr lang="en-US" dirty="0" smtClean="0">
                <a:latin typeface="cmsy10"/>
                <a:ea typeface="Arial Unicode MS"/>
                <a:cs typeface="Arial Unicode MS"/>
              </a:rPr>
              <a:t>2</a:t>
            </a:r>
            <a:r>
              <a:rPr lang="en-US" dirty="0" smtClean="0">
                <a:latin typeface="Arial Unicode MS"/>
                <a:ea typeface="Arial Unicode MS"/>
                <a:cs typeface="Arial Unicode MS"/>
              </a:rPr>
              <a:t> ℝ and </a:t>
            </a:r>
            <a:r>
              <a:rPr lang="el-GR" dirty="0" smtClean="0">
                <a:ea typeface="Arial Unicode MS"/>
                <a:cs typeface="Arial"/>
              </a:rPr>
              <a:t>α</a:t>
            </a:r>
            <a:r>
              <a:rPr lang="en-US" baseline="-25000" dirty="0" err="1" smtClean="0">
                <a:latin typeface="Arial Unicode MS"/>
                <a:ea typeface="Arial Unicode MS"/>
                <a:cs typeface="Arial Unicode MS"/>
              </a:rPr>
              <a:t>i</a:t>
            </a:r>
            <a:r>
              <a:rPr lang="en-US" dirty="0" smtClean="0">
                <a:latin typeface="Arial"/>
                <a:ea typeface="Arial Unicode MS"/>
                <a:cs typeface="Arial Unicode MS"/>
              </a:rPr>
              <a:t>(x</a:t>
            </a:r>
            <a:r>
              <a:rPr lang="en-US" dirty="0" smtClean="0">
                <a:latin typeface="Arial Unicode MS"/>
                <a:ea typeface="Arial Unicode MS"/>
                <a:cs typeface="Arial Unicode MS"/>
              </a:rPr>
              <a:t>)=1 if x </a:t>
            </a:r>
            <a:r>
              <a:rPr lang="en-US" dirty="0" smtClean="0">
                <a:latin typeface="cmsy10"/>
                <a:ea typeface="Arial Unicode MS"/>
                <a:cs typeface="Arial Unicode MS"/>
              </a:rPr>
              <a:t>2</a:t>
            </a:r>
            <a:r>
              <a:rPr lang="en-US" dirty="0" smtClean="0">
                <a:latin typeface="Arial Unicode MS"/>
                <a:ea typeface="Arial Unicode MS"/>
                <a:cs typeface="Arial Unicode MS"/>
              </a:rPr>
              <a:t> [</a:t>
            </a:r>
            <a:r>
              <a:rPr lang="en-US" dirty="0" err="1" smtClean="0">
                <a:latin typeface="Arial"/>
                <a:ea typeface="Arial Unicode MS"/>
                <a:cs typeface="Arial Unicode MS"/>
              </a:rPr>
              <a:t>a</a:t>
            </a:r>
            <a:r>
              <a:rPr lang="en-US" baseline="-25000" dirty="0" err="1" smtClean="0">
                <a:latin typeface="Arial Unicode MS"/>
                <a:ea typeface="Arial Unicode MS"/>
                <a:cs typeface="Arial Unicode MS"/>
              </a:rPr>
              <a:t>i</a:t>
            </a:r>
            <a:r>
              <a:rPr lang="en-US" dirty="0" smtClean="0">
                <a:latin typeface="Arial Unicode MS"/>
                <a:ea typeface="Arial Unicode MS"/>
                <a:cs typeface="Arial Unicode MS"/>
              </a:rPr>
              <a:t>, </a:t>
            </a:r>
            <a:r>
              <a:rPr lang="en-US" dirty="0" smtClean="0">
                <a:latin typeface="Arial"/>
                <a:ea typeface="Arial Unicode MS"/>
                <a:cs typeface="Arial Unicode MS"/>
              </a:rPr>
              <a:t>b</a:t>
            </a:r>
            <a:r>
              <a:rPr lang="en-US" baseline="-25000" dirty="0" smtClean="0">
                <a:latin typeface="Arial Unicode MS"/>
                <a:ea typeface="Arial Unicode MS"/>
                <a:cs typeface="Arial Unicode MS"/>
              </a:rPr>
              <a:t>i</a:t>
            </a:r>
            <a:r>
              <a:rPr lang="en-US" dirty="0" smtClean="0">
                <a:latin typeface="Arial Unicode MS"/>
                <a:ea typeface="Arial Unicode MS"/>
                <a:cs typeface="Arial Unicode MS"/>
              </a:rPr>
              <a:t>) and 0 otherwise, for </a:t>
            </a:r>
            <a:r>
              <a:rPr lang="en-US" dirty="0" err="1" smtClean="0">
                <a:latin typeface="Arial Unicode MS"/>
                <a:ea typeface="Arial Unicode MS"/>
                <a:cs typeface="Arial Unicode MS"/>
              </a:rPr>
              <a:t>i</a:t>
            </a:r>
            <a:r>
              <a:rPr lang="en-US" dirty="0" smtClean="0">
                <a:latin typeface="Arial Unicode MS"/>
                <a:ea typeface="Arial Unicode MS"/>
                <a:cs typeface="Arial Unicode MS"/>
              </a:rPr>
              <a:t>=1,…,n</a:t>
            </a:r>
          </a:p>
        </p:txBody>
      </p:sp>
      <p:sp>
        <p:nvSpPr>
          <p:cNvPr id="4" name="TextBox 3"/>
          <p:cNvSpPr txBox="1"/>
          <p:nvPr/>
        </p:nvSpPr>
        <p:spPr>
          <a:xfrm>
            <a:off x="76200" y="5638800"/>
            <a:ext cx="5660973" cy="461665"/>
          </a:xfrm>
          <a:prstGeom prst="rect">
            <a:avLst/>
          </a:prstGeom>
          <a:noFill/>
        </p:spPr>
        <p:txBody>
          <a:bodyPr wrap="none" rtlCol="0">
            <a:spAutoFit/>
          </a:bodyPr>
          <a:lstStyle/>
          <a:p>
            <a:r>
              <a:rPr lang="en-US" sz="1200" dirty="0" err="1" smtClean="0">
                <a:hlinkClick r:id="rId2" action="ppaction://hlinkfile"/>
              </a:rPr>
              <a:t>Weisstein</a:t>
            </a:r>
            <a:r>
              <a:rPr lang="en-US" sz="1200" dirty="0" smtClean="0">
                <a:hlinkClick r:id="rId2" action="ppaction://hlinkfile"/>
              </a:rPr>
              <a:t>, Eric W.</a:t>
            </a:r>
            <a:r>
              <a:rPr lang="en-US" sz="1200" dirty="0" smtClean="0"/>
              <a:t> "Step Function." From </a:t>
            </a:r>
            <a:r>
              <a:rPr lang="en-US" sz="1200" i="1" dirty="0" err="1" smtClean="0">
                <a:hlinkClick r:id="rId3" action="ppaction://hlinkfile"/>
              </a:rPr>
              <a:t>MathWorld</a:t>
            </a:r>
            <a:r>
              <a:rPr lang="en-US" sz="1200" dirty="0" smtClean="0"/>
              <a:t>--A Wolfram Web Resource</a:t>
            </a:r>
            <a:r>
              <a:rPr lang="en-US" sz="1200" dirty="0" smtClean="0"/>
              <a:t>.</a:t>
            </a:r>
          </a:p>
          <a:p>
            <a:r>
              <a:rPr lang="en-US" sz="1200" dirty="0" smtClean="0">
                <a:hlinkClick r:id="rId4"/>
              </a:rPr>
              <a:t>http</a:t>
            </a:r>
            <a:r>
              <a:rPr lang="en-US" sz="1200" dirty="0" smtClean="0">
                <a:hlinkClick r:id="rId4"/>
              </a:rPr>
              <a:t>://mathworld.wolfram.com/StepFunction.html</a:t>
            </a:r>
            <a:endParaRPr lang="en-US" sz="1200" dirty="0"/>
          </a:p>
        </p:txBody>
      </p:sp>
      <p:pic>
        <p:nvPicPr>
          <p:cNvPr id="12290" name="Picture 2" descr="http://www.mathwords.com/f/f_assets/floor_graph.gif"/>
          <p:cNvPicPr>
            <a:picLocks noChangeAspect="1" noChangeArrowheads="1"/>
          </p:cNvPicPr>
          <p:nvPr/>
        </p:nvPicPr>
        <p:blipFill>
          <a:blip r:embed="rId5" cstate="print"/>
          <a:srcRect/>
          <a:stretch>
            <a:fillRect/>
          </a:stretch>
        </p:blipFill>
        <p:spPr bwMode="auto">
          <a:xfrm>
            <a:off x="2819400" y="838200"/>
            <a:ext cx="2971800" cy="3002543"/>
          </a:xfrm>
          <a:prstGeom prst="rect">
            <a:avLst/>
          </a:prstGeom>
          <a:noFill/>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ARIE@WKHDBZNFUVWXY5L9" val="3507"/>
</p:tagLst>
</file>

<file path=ppt/tags/tag2.xml><?xml version="1.0" encoding="utf-8"?>
<p:tagLst xmlns:a="http://schemas.openxmlformats.org/drawingml/2006/main" xmlns:r="http://schemas.openxmlformats.org/officeDocument/2006/relationships" xmlns:p="http://schemas.openxmlformats.org/presentationml/2006/main">
  <p:tag name="TIMING" val="|13.4|21.7|30.5"/>
</p:tagLst>
</file>

<file path=ppt/tags/tag3.xml><?xml version="1.0" encoding="utf-8"?>
<p:tagLst xmlns:a="http://schemas.openxmlformats.org/drawingml/2006/main" xmlns:r="http://schemas.openxmlformats.org/officeDocument/2006/relationships" xmlns:p="http://schemas.openxmlformats.org/presentationml/2006/main">
  <p:tag name="TIMING" val="|10.4|64.6|1.2"/>
</p:tagLst>
</file>

<file path=ppt/theme/theme1.xml><?xml version="1.0" encoding="utf-8"?>
<a:theme xmlns:a="http://schemas.openxmlformats.org/drawingml/2006/main" name="2007-presentation-fullcolor">
  <a:themeElements>
    <a:clrScheme name="">
      <a:dk1>
        <a:srgbClr val="000000"/>
      </a:dk1>
      <a:lt1>
        <a:srgbClr val="FFFFFF"/>
      </a:lt1>
      <a:dk2>
        <a:srgbClr val="000000"/>
      </a:dk2>
      <a:lt2>
        <a:srgbClr val="808080"/>
      </a:lt2>
      <a:accent1>
        <a:srgbClr val="0066FF"/>
      </a:accent1>
      <a:accent2>
        <a:srgbClr val="9933FF"/>
      </a:accent2>
      <a:accent3>
        <a:srgbClr val="FFFFFF"/>
      </a:accent3>
      <a:accent4>
        <a:srgbClr val="000000"/>
      </a:accent4>
      <a:accent5>
        <a:srgbClr val="AAB8FF"/>
      </a:accent5>
      <a:accent6>
        <a:srgbClr val="8A2DE7"/>
      </a:accent6>
      <a:hlink>
        <a:srgbClr val="3C4F82"/>
      </a:hlink>
      <a:folHlink>
        <a:srgbClr val="33CC33"/>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3399"/>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800000"/>
        </a:hlink>
        <a:folHlink>
          <a:srgbClr val="80000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66FF"/>
        </a:hlink>
        <a:folHlink>
          <a:srgbClr val="0066FF"/>
        </a:folHlink>
      </a:clrScheme>
      <a:clrMap bg1="lt1" tx1="dk1" bg2="lt2" tx2="dk2" accent1="accent1" accent2="accent2" accent3="accent3" accent4="accent4" accent5="accent5" accent6="accent6" hlink="hlink" folHlink="folHlink"/>
    </a:extraClrScheme>
    <a:extraClrScheme>
      <a:clrScheme name="Blank Presentation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C4F82"/>
        </a:hlink>
        <a:folHlink>
          <a:srgbClr val="0066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12833</TotalTime>
  <Words>1604</Words>
  <Application>Microsoft Office PowerPoint</Application>
  <PresentationFormat>On-screen Show (4:3)</PresentationFormat>
  <Paragraphs>398</Paragraphs>
  <Slides>27</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ＭＳ Ｐゴシック</vt:lpstr>
      <vt:lpstr>Times</vt:lpstr>
      <vt:lpstr>Arial Unicode MS</vt:lpstr>
      <vt:lpstr>MT Extra</vt:lpstr>
      <vt:lpstr>cmsy10</vt:lpstr>
      <vt:lpstr>cmmi10</vt:lpstr>
      <vt:lpstr>Courier New</vt:lpstr>
      <vt:lpstr>Lucida Console</vt:lpstr>
      <vt:lpstr>Calibri</vt:lpstr>
      <vt:lpstr>2007-presentation-fullcolor</vt:lpstr>
      <vt:lpstr>Boxes: A Symbolic Abstract Domain of Boxes</vt:lpstr>
      <vt:lpstr>Disjunctive Refinement of an Abstract Domain</vt:lpstr>
      <vt:lpstr>Outline</vt:lpstr>
      <vt:lpstr>Boxes: Semantic View</vt:lpstr>
      <vt:lpstr>Boxes: Representation</vt:lpstr>
      <vt:lpstr>Domain Operations</vt:lpstr>
      <vt:lpstr>Transfer Functions</vt:lpstr>
      <vt:lpstr>Outline</vt:lpstr>
      <vt:lpstr>Step Function</vt:lpstr>
      <vt:lpstr>Step Functions as an Abstract Domain</vt:lpstr>
      <vt:lpstr>Step Functions as an Abstract Domain</vt:lpstr>
      <vt:lpstr>Pointwise Extension of Widen Diverges</vt:lpstr>
      <vt:lpstr>Widening for Step Functions</vt:lpstr>
      <vt:lpstr>Back to Boxes</vt:lpstr>
      <vt:lpstr>Widen: An Example</vt:lpstr>
      <vt:lpstr>Boxes versus Finite Powersets</vt:lpstr>
      <vt:lpstr>Experiments: Invariant Computation</vt:lpstr>
      <vt:lpstr>Results: Time</vt:lpstr>
      <vt:lpstr>Results: Precision</vt:lpstr>
      <vt:lpstr>Widening: PPL vs LDD</vt:lpstr>
      <vt:lpstr>Results: Precision w/ Tuned Widening</vt:lpstr>
      <vt:lpstr>Conclusion</vt:lpstr>
      <vt:lpstr>THE END</vt:lpstr>
      <vt:lpstr>Transfer Functions: PPL vs LDD</vt:lpstr>
      <vt:lpstr>Contact Information</vt:lpstr>
      <vt:lpstr>Slide 26</vt:lpstr>
      <vt:lpstr>Boxes: Representation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arie</cp:lastModifiedBy>
  <cp:revision>94</cp:revision>
  <dcterms:created xsi:type="dcterms:W3CDTF">2006-08-16T00:00:00Z</dcterms:created>
  <dcterms:modified xsi:type="dcterms:W3CDTF">2010-09-16T12:28:37Z</dcterms:modified>
</cp:coreProperties>
</file>