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0"/>
  </p:notesMasterIdLst>
  <p:handoutMasterIdLst>
    <p:handoutMasterId r:id="rId61"/>
  </p:handoutMasterIdLst>
  <p:sldIdLst>
    <p:sldId id="256" r:id="rId2"/>
    <p:sldId id="282" r:id="rId3"/>
    <p:sldId id="283" r:id="rId4"/>
    <p:sldId id="284" r:id="rId5"/>
    <p:sldId id="285" r:id="rId6"/>
    <p:sldId id="359" r:id="rId7"/>
    <p:sldId id="335" r:id="rId8"/>
    <p:sldId id="362" r:id="rId9"/>
    <p:sldId id="287" r:id="rId10"/>
    <p:sldId id="336" r:id="rId11"/>
    <p:sldId id="334" r:id="rId12"/>
    <p:sldId id="289" r:id="rId13"/>
    <p:sldId id="292" r:id="rId14"/>
    <p:sldId id="337" r:id="rId15"/>
    <p:sldId id="338" r:id="rId16"/>
    <p:sldId id="348" r:id="rId17"/>
    <p:sldId id="339" r:id="rId18"/>
    <p:sldId id="340" r:id="rId19"/>
    <p:sldId id="350" r:id="rId20"/>
    <p:sldId id="320" r:id="rId21"/>
    <p:sldId id="342" r:id="rId22"/>
    <p:sldId id="341" r:id="rId23"/>
    <p:sldId id="354" r:id="rId24"/>
    <p:sldId id="294" r:id="rId25"/>
    <p:sldId id="344" r:id="rId26"/>
    <p:sldId id="343" r:id="rId27"/>
    <p:sldId id="352" r:id="rId28"/>
    <p:sldId id="295" r:id="rId29"/>
    <p:sldId id="357" r:id="rId30"/>
    <p:sldId id="356" r:id="rId31"/>
    <p:sldId id="355" r:id="rId32"/>
    <p:sldId id="358" r:id="rId33"/>
    <p:sldId id="330" r:id="rId34"/>
    <p:sldId id="310" r:id="rId35"/>
    <p:sldId id="311" r:id="rId36"/>
    <p:sldId id="312" r:id="rId37"/>
    <p:sldId id="313" r:id="rId38"/>
    <p:sldId id="321" r:id="rId39"/>
    <p:sldId id="345" r:id="rId40"/>
    <p:sldId id="346" r:id="rId41"/>
    <p:sldId id="324" r:id="rId42"/>
    <p:sldId id="326" r:id="rId43"/>
    <p:sldId id="327" r:id="rId44"/>
    <p:sldId id="360" r:id="rId45"/>
    <p:sldId id="322" r:id="rId46"/>
    <p:sldId id="300" r:id="rId47"/>
    <p:sldId id="363" r:id="rId48"/>
    <p:sldId id="301" r:id="rId49"/>
    <p:sldId id="302" r:id="rId50"/>
    <p:sldId id="303" r:id="rId51"/>
    <p:sldId id="304" r:id="rId52"/>
    <p:sldId id="315" r:id="rId53"/>
    <p:sldId id="323" r:id="rId54"/>
    <p:sldId id="317" r:id="rId55"/>
    <p:sldId id="318" r:id="rId56"/>
    <p:sldId id="361" r:id="rId57"/>
    <p:sldId id="319" r:id="rId58"/>
    <p:sldId id="279" r:id="rId59"/>
  </p:sldIdLst>
  <p:sldSz cx="9144000" cy="6858000" type="screen4x3"/>
  <p:notesSz cx="6934200" cy="9220200"/>
  <p:custDataLst>
    <p:tags r:id="rId63"/>
  </p:custDataLst>
  <p:defaultTextStyle>
    <a:defPPr>
      <a:defRPr lang="en-US"/>
    </a:defPPr>
    <a:lvl1pPr algn="ctr" rtl="0" fontAlgn="base">
      <a:spcBef>
        <a:spcPct val="50000"/>
      </a:spcBef>
      <a:spcAft>
        <a:spcPct val="0"/>
      </a:spcAft>
      <a:defRPr sz="2000" b="1" kern="1200">
        <a:solidFill>
          <a:schemeClr val="tx1"/>
        </a:solidFill>
        <a:latin typeface="Arial" charset="0"/>
        <a:ea typeface="ＭＳ Ｐゴシック" pitchFamily="1" charset="-128"/>
        <a:cs typeface="+mn-cs"/>
      </a:defRPr>
    </a:lvl1pPr>
    <a:lvl2pPr marL="457200" algn="ctr" rtl="0" fontAlgn="base">
      <a:spcBef>
        <a:spcPct val="50000"/>
      </a:spcBef>
      <a:spcAft>
        <a:spcPct val="0"/>
      </a:spcAft>
      <a:defRPr sz="2000" b="1" kern="1200">
        <a:solidFill>
          <a:schemeClr val="tx1"/>
        </a:solidFill>
        <a:latin typeface="Arial" charset="0"/>
        <a:ea typeface="ＭＳ Ｐゴシック" pitchFamily="1" charset="-128"/>
        <a:cs typeface="+mn-cs"/>
      </a:defRPr>
    </a:lvl2pPr>
    <a:lvl3pPr marL="914400" algn="ctr" rtl="0" fontAlgn="base">
      <a:spcBef>
        <a:spcPct val="50000"/>
      </a:spcBef>
      <a:spcAft>
        <a:spcPct val="0"/>
      </a:spcAft>
      <a:defRPr sz="2000" b="1" kern="1200">
        <a:solidFill>
          <a:schemeClr val="tx1"/>
        </a:solidFill>
        <a:latin typeface="Arial" charset="0"/>
        <a:ea typeface="ＭＳ Ｐゴシック" pitchFamily="1" charset="-128"/>
        <a:cs typeface="+mn-cs"/>
      </a:defRPr>
    </a:lvl3pPr>
    <a:lvl4pPr marL="1371600" algn="ctr" rtl="0" fontAlgn="base">
      <a:spcBef>
        <a:spcPct val="50000"/>
      </a:spcBef>
      <a:spcAft>
        <a:spcPct val="0"/>
      </a:spcAft>
      <a:defRPr sz="2000" b="1" kern="1200">
        <a:solidFill>
          <a:schemeClr val="tx1"/>
        </a:solidFill>
        <a:latin typeface="Arial" charset="0"/>
        <a:ea typeface="ＭＳ Ｐゴシック" pitchFamily="1" charset="-128"/>
        <a:cs typeface="+mn-cs"/>
      </a:defRPr>
    </a:lvl4pPr>
    <a:lvl5pPr marL="1828800" algn="ctr" rtl="0" fontAlgn="base">
      <a:spcBef>
        <a:spcPct val="50000"/>
      </a:spcBef>
      <a:spcAft>
        <a:spcPct val="0"/>
      </a:spcAft>
      <a:defRPr sz="2000" b="1" kern="1200">
        <a:solidFill>
          <a:schemeClr val="tx1"/>
        </a:solidFill>
        <a:latin typeface="Arial" charset="0"/>
        <a:ea typeface="ＭＳ Ｐゴシック" pitchFamily="1" charset="-128"/>
        <a:cs typeface="+mn-cs"/>
      </a:defRPr>
    </a:lvl5pPr>
    <a:lvl6pPr marL="2286000" algn="l" defTabSz="914400" rtl="0" eaLnBrk="1" latinLnBrk="0" hangingPunct="1">
      <a:defRPr sz="2000" b="1" kern="1200">
        <a:solidFill>
          <a:schemeClr val="tx1"/>
        </a:solidFill>
        <a:latin typeface="Arial" charset="0"/>
        <a:ea typeface="ＭＳ Ｐゴシック" pitchFamily="1" charset="-128"/>
        <a:cs typeface="+mn-cs"/>
      </a:defRPr>
    </a:lvl6pPr>
    <a:lvl7pPr marL="2743200" algn="l" defTabSz="914400" rtl="0" eaLnBrk="1" latinLnBrk="0" hangingPunct="1">
      <a:defRPr sz="2000" b="1" kern="1200">
        <a:solidFill>
          <a:schemeClr val="tx1"/>
        </a:solidFill>
        <a:latin typeface="Arial" charset="0"/>
        <a:ea typeface="ＭＳ Ｐゴシック" pitchFamily="1" charset="-128"/>
        <a:cs typeface="+mn-cs"/>
      </a:defRPr>
    </a:lvl7pPr>
    <a:lvl8pPr marL="3200400" algn="l" defTabSz="914400" rtl="0" eaLnBrk="1" latinLnBrk="0" hangingPunct="1">
      <a:defRPr sz="2000" b="1" kern="1200">
        <a:solidFill>
          <a:schemeClr val="tx1"/>
        </a:solidFill>
        <a:latin typeface="Arial" charset="0"/>
        <a:ea typeface="ＭＳ Ｐゴシック" pitchFamily="1" charset="-128"/>
        <a:cs typeface="+mn-cs"/>
      </a:defRPr>
    </a:lvl8pPr>
    <a:lvl9pPr marL="3657600" algn="l" defTabSz="914400" rtl="0" eaLnBrk="1" latinLnBrk="0" hangingPunct="1">
      <a:defRPr sz="2000" b="1"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xmlns="">
        <p15:guide id="1" orient="horz" pos="288">
          <p15:clr>
            <a:srgbClr val="A4A3A4"/>
          </p15:clr>
        </p15:guide>
        <p15:guide id="2" orient="horz" pos="3744">
          <p15:clr>
            <a:srgbClr val="A4A3A4"/>
          </p15:clr>
        </p15:guide>
        <p15:guide id="3" orient="horz" pos="960">
          <p15:clr>
            <a:srgbClr val="A4A3A4"/>
          </p15:clr>
        </p15:guide>
        <p15:guide id="4" orient="horz" pos="720">
          <p15:clr>
            <a:srgbClr val="A4A3A4"/>
          </p15:clr>
        </p15:guide>
        <p15:guide id="5" pos="336">
          <p15:clr>
            <a:srgbClr val="A4A3A4"/>
          </p15:clr>
        </p15:guide>
        <p15:guide id="6" pos="5472">
          <p15:clr>
            <a:srgbClr val="A4A3A4"/>
          </p15:clr>
        </p15:guide>
      </p15:sldGuideLst>
    </p:ext>
    <p:ext uri="{2D200454-40CA-4A62-9FC3-DE9A4176ACB9}">
      <p15:notesGuideLst xmlns:p15="http://schemas.microsoft.com/office/powerpoint/2012/main" xmlns="">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CCE5"/>
    <a:srgbClr val="5CA1FB"/>
    <a:srgbClr val="3C4F82"/>
    <a:srgbClr val="777777"/>
    <a:srgbClr val="8BADE5"/>
    <a:srgbClr val="B3C2D7"/>
    <a:srgbClr val="3333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2102" autoAdjust="0"/>
  </p:normalViewPr>
  <p:slideViewPr>
    <p:cSldViewPr>
      <p:cViewPr>
        <p:scale>
          <a:sx n="85" d="100"/>
          <a:sy n="85" d="100"/>
        </p:scale>
        <p:origin x="-1080" y="-456"/>
      </p:cViewPr>
      <p:guideLst>
        <p:guide orient="horz" pos="288"/>
        <p:guide orient="horz" pos="3744"/>
        <p:guide orient="horz" pos="960"/>
        <p:guide orient="horz" pos="720"/>
        <p:guide pos="336"/>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802" y="-114"/>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gs" Target="tags/tag1.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100" name="Rectangle 20"/>
          <p:cNvSpPr>
            <a:spLocks noChangeArrowheads="1"/>
          </p:cNvSpPr>
          <p:nvPr/>
        </p:nvSpPr>
        <p:spPr bwMode="auto">
          <a:xfrm>
            <a:off x="4070350" y="8660584"/>
            <a:ext cx="2133600" cy="464497"/>
          </a:xfrm>
          <a:prstGeom prst="rect">
            <a:avLst/>
          </a:prstGeom>
          <a:noFill/>
          <a:ln w="9525">
            <a:noFill/>
            <a:miter lim="800000"/>
            <a:headEnd/>
            <a:tailEnd/>
          </a:ln>
          <a:effectLst/>
        </p:spPr>
        <p:txBody>
          <a:bodyPr lIns="18906" tIns="0" rIns="18906" bIns="0" anchor="b"/>
          <a:lstStyle/>
          <a:p>
            <a:pPr algn="r" defTabSz="949325">
              <a:lnSpc>
                <a:spcPct val="89000"/>
              </a:lnSpc>
              <a:spcBef>
                <a:spcPct val="40000"/>
              </a:spcBef>
            </a:pPr>
            <a:r>
              <a:rPr lang="en-US" sz="900" b="0" dirty="0"/>
              <a:t>© </a:t>
            </a:r>
            <a:r>
              <a:rPr lang="en-US" sz="900" b="0" dirty="0" smtClean="0"/>
              <a:t>2014 Carnegie </a:t>
            </a:r>
            <a:r>
              <a:rPr lang="en-US" sz="900" b="0" dirty="0"/>
              <a:t>Mellon University</a:t>
            </a:r>
          </a:p>
          <a:p>
            <a:pPr algn="l" defTabSz="949325">
              <a:lnSpc>
                <a:spcPct val="89000"/>
              </a:lnSpc>
              <a:spcBef>
                <a:spcPct val="40000"/>
              </a:spcBef>
            </a:pPr>
            <a:r>
              <a:rPr lang="en-US" sz="800" b="0" i="1" dirty="0">
                <a:latin typeface="Times New Roman" pitchFamily="18" charset="0"/>
              </a:rPr>
              <a:t>  </a:t>
            </a:r>
          </a:p>
        </p:txBody>
      </p:sp>
      <p:sp>
        <p:nvSpPr>
          <p:cNvPr id="46101" name="Rectangle 21"/>
          <p:cNvSpPr>
            <a:spLocks noChangeArrowheads="1"/>
          </p:cNvSpPr>
          <p:nvPr/>
        </p:nvSpPr>
        <p:spPr bwMode="auto">
          <a:xfrm>
            <a:off x="6447479" y="8801677"/>
            <a:ext cx="335269" cy="227585"/>
          </a:xfrm>
          <a:prstGeom prst="rect">
            <a:avLst/>
          </a:prstGeom>
          <a:noFill/>
          <a:ln w="9525">
            <a:noFill/>
            <a:miter lim="800000"/>
            <a:headEnd/>
            <a:tailEnd/>
          </a:ln>
          <a:effectLst/>
        </p:spPr>
        <p:txBody>
          <a:bodyPr wrap="none" lIns="88226" tIns="44112" rIns="88226" bIns="44112">
            <a:spAutoFit/>
          </a:bodyPr>
          <a:lstStyle/>
          <a:p>
            <a:pPr defTabSz="901700" eaLnBrk="0" hangingPunct="0">
              <a:lnSpc>
                <a:spcPct val="90000"/>
              </a:lnSpc>
              <a:spcBef>
                <a:spcPct val="0"/>
              </a:spcBef>
            </a:pPr>
            <a:fld id="{AC363E17-291A-4AC6-942A-2CC827AAF43E}" type="slidenum">
              <a:rPr lang="en-US" sz="1000"/>
              <a:pPr defTabSz="901700" eaLnBrk="0" hangingPunct="0">
                <a:lnSpc>
                  <a:spcPct val="90000"/>
                </a:lnSpc>
                <a:spcBef>
                  <a:spcPct val="0"/>
                </a:spcBef>
              </a:pPr>
              <a:t>‹#›</a:t>
            </a:fld>
            <a:endParaRPr lang="en-US" sz="1000"/>
          </a:p>
        </p:txBody>
      </p:sp>
      <p:sp>
        <p:nvSpPr>
          <p:cNvPr id="46102" name="Line 22"/>
          <p:cNvSpPr>
            <a:spLocks noChangeShapeType="1"/>
          </p:cNvSpPr>
          <p:nvPr/>
        </p:nvSpPr>
        <p:spPr bwMode="auto">
          <a:xfrm flipH="1">
            <a:off x="228600" y="8687534"/>
            <a:ext cx="6477000" cy="0"/>
          </a:xfrm>
          <a:prstGeom prst="line">
            <a:avLst/>
          </a:prstGeom>
          <a:noFill/>
          <a:ln w="6350">
            <a:solidFill>
              <a:schemeClr val="tx1"/>
            </a:solidFill>
            <a:round/>
            <a:headEnd/>
            <a:tailEnd/>
          </a:ln>
          <a:effectLst/>
        </p:spPr>
        <p:txBody>
          <a:bodyPr wrap="none" anchor="ctr">
            <a:spAutoFit/>
          </a:bodyPr>
          <a:lstStyle/>
          <a:p>
            <a:endParaRPr lang="en-US"/>
          </a:p>
        </p:txBody>
      </p:sp>
      <p:pic>
        <p:nvPicPr>
          <p:cNvPr id="46103" name="Picture 2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0350" y="8799115"/>
            <a:ext cx="3727450" cy="189020"/>
          </a:xfrm>
          <a:prstGeom prst="rect">
            <a:avLst/>
          </a:prstGeom>
          <a:noFill/>
        </p:spPr>
      </p:pic>
      <p:sp>
        <p:nvSpPr>
          <p:cNvPr id="46104" name="Rectangle 24"/>
          <p:cNvSpPr>
            <a:spLocks noGrp="1" noChangeArrowheads="1"/>
          </p:cNvSpPr>
          <p:nvPr>
            <p:ph type="hdr" sz="quarter"/>
          </p:nvPr>
        </p:nvSpPr>
        <p:spPr bwMode="auto">
          <a:xfrm>
            <a:off x="573088" y="296455"/>
            <a:ext cx="2703512" cy="4660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949325">
              <a:lnSpc>
                <a:spcPct val="90000"/>
              </a:lnSpc>
              <a:defRPr sz="900"/>
            </a:lvl1pPr>
          </a:lstStyle>
          <a:p>
            <a:r>
              <a:rPr lang="en-US" dirty="0" smtClean="0"/>
              <a:t>Author</a:t>
            </a:r>
          </a:p>
          <a:p>
            <a:r>
              <a:rPr lang="en-US" dirty="0" smtClean="0"/>
              <a:t>Program</a:t>
            </a:r>
            <a:endParaRPr lang="en-US" dirty="0"/>
          </a:p>
        </p:txBody>
      </p:sp>
      <p:sp>
        <p:nvSpPr>
          <p:cNvPr id="46105" name="Rectangle 25"/>
          <p:cNvSpPr>
            <a:spLocks noGrp="1" noChangeArrowheads="1"/>
          </p:cNvSpPr>
          <p:nvPr>
            <p:ph type="dt" idx="1"/>
          </p:nvPr>
        </p:nvSpPr>
        <p:spPr bwMode="auto">
          <a:xfrm>
            <a:off x="3733801" y="296455"/>
            <a:ext cx="2703513" cy="466083"/>
          </a:xfrm>
          <a:prstGeom prst="rect">
            <a:avLst/>
          </a:prstGeom>
          <a:noFill/>
          <a:ln w="9525">
            <a:noFill/>
            <a:miter lim="800000"/>
            <a:headEnd/>
            <a:tailEnd/>
          </a:ln>
          <a:effectLst/>
        </p:spPr>
        <p:txBody>
          <a:bodyPr vert="horz" wrap="square" lIns="18906" tIns="0" rIns="18906" bIns="0" numCol="1" anchor="t" anchorCtr="0" compatLnSpc="1">
            <a:prstTxWarp prst="textNoShape">
              <a:avLst/>
            </a:prstTxWarp>
          </a:bodyPr>
          <a:lstStyle>
            <a:lvl1pPr algn="r" defTabSz="949325" eaLnBrk="0" hangingPunct="0">
              <a:spcBef>
                <a:spcPct val="0"/>
              </a:spcBef>
              <a:defRPr sz="1000" b="0"/>
            </a:lvl1pPr>
          </a:lstStyle>
          <a:p>
            <a:fld id="{CAB69371-DCFD-464A-8AB5-7F64F0E06424}" type="datetime1">
              <a:rPr lang="en-US"/>
              <a:pPr/>
              <a:t>5/17/15</a:t>
            </a:fld>
            <a:endParaRPr lang="en-US"/>
          </a:p>
        </p:txBody>
      </p:sp>
    </p:spTree>
    <p:extLst>
      <p:ext uri="{BB962C8B-B14F-4D97-AF65-F5344CB8AC3E}">
        <p14:creationId xmlns:p14="http://schemas.microsoft.com/office/powerpoint/2010/main" val="689055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23925" y="4380229"/>
            <a:ext cx="5086350" cy="4147188"/>
          </a:xfrm>
          <a:prstGeom prst="rect">
            <a:avLst/>
          </a:prstGeom>
          <a:noFill/>
          <a:ln w="9525">
            <a:noFill/>
            <a:miter lim="800000"/>
            <a:headEnd/>
            <a:tailEnd/>
          </a:ln>
        </p:spPr>
        <p:txBody>
          <a:bodyPr vert="horz" wrap="square" lIns="92309" tIns="46154" rIns="92309" bIns="46154" numCol="1" anchor="t" anchorCtr="0" compatLnSpc="1">
            <a:prstTxWarp prst="textNoShape">
              <a:avLst/>
            </a:prstTxWarp>
          </a:bodyPr>
          <a:lstStyle/>
          <a:p>
            <a:pPr lvl="0"/>
            <a:r>
              <a:rPr lang="en-US" smtClean="0"/>
              <a:t>Click to edit Master text styles</a:t>
            </a:r>
          </a:p>
        </p:txBody>
      </p:sp>
      <p:sp>
        <p:nvSpPr>
          <p:cNvPr id="7188" name="Rectangle 20"/>
          <p:cNvSpPr>
            <a:spLocks noChangeArrowheads="1"/>
          </p:cNvSpPr>
          <p:nvPr/>
        </p:nvSpPr>
        <p:spPr bwMode="auto">
          <a:xfrm>
            <a:off x="4070350" y="8660584"/>
            <a:ext cx="2133600" cy="464497"/>
          </a:xfrm>
          <a:prstGeom prst="rect">
            <a:avLst/>
          </a:prstGeom>
          <a:noFill/>
          <a:ln w="9525">
            <a:noFill/>
            <a:miter lim="800000"/>
            <a:headEnd/>
            <a:tailEnd/>
          </a:ln>
          <a:effectLst/>
        </p:spPr>
        <p:txBody>
          <a:bodyPr lIns="18906" tIns="0" rIns="18906" bIns="0" anchor="b"/>
          <a:lstStyle/>
          <a:p>
            <a:pPr algn="r" defTabSz="949325">
              <a:lnSpc>
                <a:spcPct val="89000"/>
              </a:lnSpc>
              <a:spcBef>
                <a:spcPct val="40000"/>
              </a:spcBef>
            </a:pPr>
            <a:r>
              <a:rPr lang="en-US" sz="900" b="0" dirty="0"/>
              <a:t>© </a:t>
            </a:r>
            <a:r>
              <a:rPr lang="en-US" sz="900" b="0" dirty="0" smtClean="0"/>
              <a:t>2014 Carnegie </a:t>
            </a:r>
            <a:r>
              <a:rPr lang="en-US" sz="900" b="0" dirty="0"/>
              <a:t>Mellon University</a:t>
            </a:r>
          </a:p>
          <a:p>
            <a:pPr algn="l" defTabSz="949325">
              <a:lnSpc>
                <a:spcPct val="89000"/>
              </a:lnSpc>
              <a:spcBef>
                <a:spcPct val="40000"/>
              </a:spcBef>
            </a:pPr>
            <a:r>
              <a:rPr lang="en-US" sz="800" b="0" i="1" dirty="0">
                <a:latin typeface="Times New Roman" pitchFamily="18" charset="0"/>
              </a:rPr>
              <a:t>  </a:t>
            </a:r>
          </a:p>
        </p:txBody>
      </p:sp>
      <p:sp>
        <p:nvSpPr>
          <p:cNvPr id="7189" name="Rectangle 21"/>
          <p:cNvSpPr>
            <a:spLocks noChangeArrowheads="1"/>
          </p:cNvSpPr>
          <p:nvPr/>
        </p:nvSpPr>
        <p:spPr bwMode="auto">
          <a:xfrm>
            <a:off x="6447479" y="8801677"/>
            <a:ext cx="335269" cy="227585"/>
          </a:xfrm>
          <a:prstGeom prst="rect">
            <a:avLst/>
          </a:prstGeom>
          <a:noFill/>
          <a:ln w="9525">
            <a:noFill/>
            <a:miter lim="800000"/>
            <a:headEnd/>
            <a:tailEnd/>
          </a:ln>
          <a:effectLst/>
        </p:spPr>
        <p:txBody>
          <a:bodyPr wrap="none" lIns="88226" tIns="44112" rIns="88226" bIns="44112">
            <a:spAutoFit/>
          </a:bodyPr>
          <a:lstStyle/>
          <a:p>
            <a:pPr defTabSz="901700" eaLnBrk="0" hangingPunct="0">
              <a:lnSpc>
                <a:spcPct val="90000"/>
              </a:lnSpc>
              <a:spcBef>
                <a:spcPct val="0"/>
              </a:spcBef>
            </a:pPr>
            <a:fld id="{96682DAF-BC0D-4CE6-B4F0-24EEC6997256}" type="slidenum">
              <a:rPr lang="en-US" sz="1000"/>
              <a:pPr defTabSz="901700" eaLnBrk="0" hangingPunct="0">
                <a:lnSpc>
                  <a:spcPct val="90000"/>
                </a:lnSpc>
                <a:spcBef>
                  <a:spcPct val="0"/>
                </a:spcBef>
              </a:pPr>
              <a:t>‹#›</a:t>
            </a:fld>
            <a:endParaRPr lang="en-US" sz="1000"/>
          </a:p>
        </p:txBody>
      </p:sp>
      <p:sp>
        <p:nvSpPr>
          <p:cNvPr id="7190" name="Line 22"/>
          <p:cNvSpPr>
            <a:spLocks noChangeShapeType="1"/>
          </p:cNvSpPr>
          <p:nvPr/>
        </p:nvSpPr>
        <p:spPr bwMode="auto">
          <a:xfrm flipH="1">
            <a:off x="228600" y="8687534"/>
            <a:ext cx="6477000" cy="0"/>
          </a:xfrm>
          <a:prstGeom prst="line">
            <a:avLst/>
          </a:prstGeom>
          <a:noFill/>
          <a:ln w="6350">
            <a:solidFill>
              <a:schemeClr val="tx1"/>
            </a:solidFill>
            <a:round/>
            <a:headEnd/>
            <a:tailEnd/>
          </a:ln>
          <a:effectLst/>
        </p:spPr>
        <p:txBody>
          <a:bodyPr wrap="none" anchor="ctr">
            <a:spAutoFit/>
          </a:bodyPr>
          <a:lstStyle/>
          <a:p>
            <a:endParaRPr lang="en-US"/>
          </a:p>
        </p:txBody>
      </p:sp>
      <p:pic>
        <p:nvPicPr>
          <p:cNvPr id="7191" name="Picture 2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0350" y="8799115"/>
            <a:ext cx="3727450" cy="189020"/>
          </a:xfrm>
          <a:prstGeom prst="rect">
            <a:avLst/>
          </a:prstGeom>
          <a:noFill/>
        </p:spPr>
      </p:pic>
      <p:sp>
        <p:nvSpPr>
          <p:cNvPr id="7192" name="Rectangle 24"/>
          <p:cNvSpPr>
            <a:spLocks noGrp="1" noChangeArrowheads="1"/>
          </p:cNvSpPr>
          <p:nvPr>
            <p:ph type="hdr" sz="quarter"/>
          </p:nvPr>
        </p:nvSpPr>
        <p:spPr bwMode="auto">
          <a:xfrm>
            <a:off x="573088" y="296455"/>
            <a:ext cx="2703512" cy="4660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949325">
              <a:lnSpc>
                <a:spcPct val="90000"/>
              </a:lnSpc>
              <a:defRPr sz="900"/>
            </a:lvl1pPr>
          </a:lstStyle>
          <a:p>
            <a:r>
              <a:rPr lang="en-US" dirty="0" smtClean="0"/>
              <a:t>Author</a:t>
            </a:r>
          </a:p>
          <a:p>
            <a:r>
              <a:rPr lang="en-US" dirty="0" smtClean="0"/>
              <a:t>Program</a:t>
            </a:r>
            <a:endParaRPr lang="en-US" dirty="0"/>
          </a:p>
        </p:txBody>
      </p:sp>
      <p:sp>
        <p:nvSpPr>
          <p:cNvPr id="7193" name="Rectangle 25"/>
          <p:cNvSpPr>
            <a:spLocks noGrp="1" noChangeArrowheads="1"/>
          </p:cNvSpPr>
          <p:nvPr>
            <p:ph type="dt" idx="1"/>
          </p:nvPr>
        </p:nvSpPr>
        <p:spPr bwMode="auto">
          <a:xfrm>
            <a:off x="3733801" y="296455"/>
            <a:ext cx="2703513" cy="466083"/>
          </a:xfrm>
          <a:prstGeom prst="rect">
            <a:avLst/>
          </a:prstGeom>
          <a:noFill/>
          <a:ln w="9525">
            <a:noFill/>
            <a:miter lim="800000"/>
            <a:headEnd/>
            <a:tailEnd/>
          </a:ln>
          <a:effectLst/>
        </p:spPr>
        <p:txBody>
          <a:bodyPr vert="horz" wrap="square" lIns="18906" tIns="0" rIns="18906" bIns="0" numCol="1" anchor="t" anchorCtr="0" compatLnSpc="1">
            <a:prstTxWarp prst="textNoShape">
              <a:avLst/>
            </a:prstTxWarp>
          </a:bodyPr>
          <a:lstStyle>
            <a:lvl1pPr algn="r" defTabSz="949325" eaLnBrk="0" hangingPunct="0">
              <a:spcBef>
                <a:spcPct val="0"/>
              </a:spcBef>
              <a:defRPr sz="1000" b="0"/>
            </a:lvl1pPr>
          </a:lstStyle>
          <a:p>
            <a:fld id="{454AB770-A45E-4881-B684-B36680350C26}" type="datetime1">
              <a:rPr lang="en-US"/>
              <a:pPr/>
              <a:t>5/17/15</a:t>
            </a:fld>
            <a:endParaRPr lang="en-US"/>
          </a:p>
        </p:txBody>
      </p:sp>
    </p:spTree>
    <p:extLst>
      <p:ext uri="{BB962C8B-B14F-4D97-AF65-F5344CB8AC3E}">
        <p14:creationId xmlns:p14="http://schemas.microsoft.com/office/powerpoint/2010/main" val="1720265549"/>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1pPr>
    <a:lvl2pPr marL="3429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2pPr>
    <a:lvl3pPr marL="6350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3pPr>
    <a:lvl4pPr marL="914400" algn="l" rtl="0" fontAlgn="base">
      <a:spcBef>
        <a:spcPct val="30000"/>
      </a:spcBef>
      <a:spcAft>
        <a:spcPct val="0"/>
      </a:spcAft>
      <a:buChar char="•"/>
      <a:tabLst>
        <a:tab pos="292100" algn="l"/>
        <a:tab pos="571500" algn="l"/>
      </a:tabLst>
      <a:defRPr sz="10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tabLst>
        <a:tab pos="292100" algn="l"/>
        <a:tab pos="571500" algn="l"/>
      </a:tabLst>
      <a:defRPr sz="10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D8F348F5-97A1-4309-ADC6-A00DD72A5AB8}" type="datetime1">
              <a:rPr lang="en-US"/>
              <a:pPr/>
              <a:t>5/17/15</a:t>
            </a:fld>
            <a:endParaRPr lang="en-US"/>
          </a:p>
        </p:txBody>
      </p:sp>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a:lstStyle/>
          <a:p>
            <a:pPr marL="228600" indent="-228600"/>
            <a:r>
              <a:rPr lang="en-US" b="1" dirty="0"/>
              <a:t>Title Slide</a:t>
            </a:r>
          </a:p>
          <a:p>
            <a:pPr marL="685800" lvl="1" indent="-342900"/>
            <a:r>
              <a:rPr lang="en-US" dirty="0"/>
              <a:t>Title and Subtitle text blocks should not be moved from their position if at all possible.</a:t>
            </a:r>
          </a:p>
          <a:p>
            <a:pPr marL="228600" indent="-228600"/>
            <a:endParaRPr lang="en-US" dirty="0"/>
          </a:p>
          <a:p>
            <a:pPr marL="228600" indent="-228600"/>
            <a:endParaRPr lang="en-US" dirty="0"/>
          </a:p>
          <a:p>
            <a:pPr marL="228600" indent="-228600"/>
            <a:endParaRPr lang="en-US" dirty="0"/>
          </a:p>
        </p:txBody>
      </p:sp>
    </p:spTree>
    <p:extLst>
      <p:ext uri="{BB962C8B-B14F-4D97-AF65-F5344CB8AC3E}">
        <p14:creationId xmlns:p14="http://schemas.microsoft.com/office/powerpoint/2010/main" val="2111371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8"/>
          <p:cNvSpPr>
            <a:spLocks noGrp="1" noChangeArrowheads="1"/>
          </p:cNvSpPr>
          <p:nvPr>
            <p:ph type="ftr" sz="quarter" idx="4"/>
          </p:nvPr>
        </p:nvSpPr>
        <p:spPr>
          <a:xfrm>
            <a:off x="0" y="8757590"/>
            <a:ext cx="3004820" cy="461010"/>
          </a:xfrm>
          <a:prstGeom prst="rect">
            <a:avLst/>
          </a:prstGeom>
          <a:noFill/>
        </p:spPr>
        <p:txBody>
          <a:bodyPr lIns="92309" tIns="46154" rIns="92309" bIns="46154"/>
          <a:lstStyle/>
          <a:p>
            <a:r>
              <a:rPr lang="en-US" i="0" dirty="0" smtClean="0">
                <a:latin typeface="Arial" charset="0"/>
                <a:ea typeface="ＭＳ Ｐゴシック"/>
                <a:cs typeface="ＭＳ Ｐゴシック"/>
              </a:rPr>
              <a:t>© 2006 Carnegie Mellon University</a:t>
            </a:r>
          </a:p>
          <a:p>
            <a:pPr algn="l"/>
            <a:r>
              <a:rPr lang="en-US" sz="800" dirty="0">
                <a:ea typeface="ＭＳ Ｐゴシック"/>
                <a:cs typeface="ＭＳ Ｐゴシック"/>
              </a:rPr>
              <a:t>  </a:t>
            </a:r>
          </a:p>
        </p:txBody>
      </p:sp>
      <p:sp>
        <p:nvSpPr>
          <p:cNvPr id="19458" name="Rectangle 12"/>
          <p:cNvSpPr>
            <a:spLocks noGrp="1" noChangeArrowheads="1"/>
          </p:cNvSpPr>
          <p:nvPr>
            <p:ph type="hdr" sz="quarter"/>
          </p:nvPr>
        </p:nvSpPr>
        <p:spPr>
          <a:noFill/>
        </p:spPr>
        <p:txBody>
          <a:bodyPr/>
          <a:lstStyle/>
          <a:p>
            <a:r>
              <a:rPr lang="en-US" smtClean="0">
                <a:ea typeface="ＭＳ Ｐゴシック"/>
                <a:cs typeface="ＭＳ Ｐゴシック"/>
              </a:rPr>
              <a:t>Presentation Title</a:t>
            </a:r>
          </a:p>
        </p:txBody>
      </p:sp>
      <p:sp>
        <p:nvSpPr>
          <p:cNvPr id="19459" name="Rectangle 13"/>
          <p:cNvSpPr>
            <a:spLocks noGrp="1" noChangeArrowheads="1"/>
          </p:cNvSpPr>
          <p:nvPr>
            <p:ph type="dt" sz="quarter" idx="1"/>
          </p:nvPr>
        </p:nvSpPr>
        <p:spPr>
          <a:noFill/>
        </p:spPr>
        <p:txBody>
          <a:bodyPr/>
          <a:lstStyle/>
          <a:p>
            <a:fld id="{AE3B07EF-C312-4D4F-B049-567ADC4AAEB0}" type="datetime1">
              <a:rPr lang="en-US" smtClean="0">
                <a:ea typeface="ＭＳ Ｐゴシック"/>
                <a:cs typeface="ＭＳ Ｐゴシック"/>
              </a:rPr>
              <a:pPr/>
              <a:t>5/17/15</a:t>
            </a:fld>
            <a:endParaRPr lang="en-US" smtClean="0">
              <a:ea typeface="ＭＳ Ｐゴシック"/>
              <a:cs typeface="ＭＳ Ｐゴシック"/>
            </a:endParaRPr>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27775" y="8757590"/>
            <a:ext cx="3004820" cy="461010"/>
          </a:xfrm>
          <a:prstGeom prst="rect">
            <a:avLst/>
          </a:prstGeom>
          <a:ln/>
        </p:spPr>
        <p:txBody>
          <a:bodyPr lIns="92309" tIns="46154" rIns="92309" bIns="46154"/>
          <a:lstStyle/>
          <a:p>
            <a:fld id="{5B81B737-3AD7-CD42-A968-D30170312751}" type="slidenum">
              <a:rPr lang="en-US"/>
              <a:pPr/>
              <a:t>41</a:t>
            </a:fld>
            <a:endParaRPr lang="en-US"/>
          </a:p>
        </p:txBody>
      </p:sp>
      <p:sp>
        <p:nvSpPr>
          <p:cNvPr id="69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9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27775" y="8757590"/>
            <a:ext cx="3004820" cy="461010"/>
          </a:xfrm>
          <a:prstGeom prst="rect">
            <a:avLst/>
          </a:prstGeom>
          <a:ln/>
        </p:spPr>
        <p:txBody>
          <a:bodyPr lIns="92309" tIns="46154" rIns="92309" bIns="46154"/>
          <a:lstStyle/>
          <a:p>
            <a:fld id="{9CB4E4BD-DCAC-DB43-9B72-879925FB22C3}" type="slidenum">
              <a:rPr lang="en-US"/>
              <a:pPr/>
              <a:t>42</a:t>
            </a:fld>
            <a:endParaRPr lang="en-US"/>
          </a:p>
        </p:txBody>
      </p:sp>
      <p:sp>
        <p:nvSpPr>
          <p:cNvPr id="649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4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ln/>
        </p:spPr>
        <p:txBody>
          <a:bodyPr/>
          <a:lstStyle/>
          <a:p>
            <a:fld id="{7714C061-06BC-4B45-90DB-3968B0D850B7}" type="datetime1">
              <a:rPr lang="en-US"/>
              <a:pPr/>
              <a:t>5/17/15</a:t>
            </a:fld>
            <a:endParaRPr lang="en-US"/>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193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3C4F8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p:txBody>
          <a:bodyPr/>
          <a:lstStyle>
            <a:lvl1pPr>
              <a:defRPr/>
            </a:lvl1pPr>
          </a:lstStyle>
          <a:p>
            <a:endParaRPr lang="en-US"/>
          </a:p>
        </p:txBody>
      </p:sp>
      <p:sp>
        <p:nvSpPr>
          <p:cNvPr id="3075" name="Rectangle 3"/>
          <p:cNvSpPr>
            <a:spLocks noChangeArrowheads="1"/>
          </p:cNvSpPr>
          <p:nvPr userDrawn="1"/>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3084" name="Rectangle 12"/>
          <p:cNvSpPr>
            <a:spLocks noGrp="1" noChangeArrowheads="1"/>
          </p:cNvSpPr>
          <p:nvPr>
            <p:ph type="ctrTitle"/>
          </p:nvPr>
        </p:nvSpPr>
        <p:spPr bwMode="white">
          <a:xfrm>
            <a:off x="4267200" y="2293938"/>
            <a:ext cx="4267200" cy="1143000"/>
          </a:xfrm>
        </p:spPr>
        <p:txBody>
          <a:bodyPr lIns="91428" tIns="45714" rIns="91428" bIns="45714"/>
          <a:lstStyle>
            <a:lvl1pPr>
              <a:lnSpc>
                <a:spcPct val="100000"/>
              </a:lnSpc>
              <a:defRPr sz="2200">
                <a:solidFill>
                  <a:schemeClr val="bg1"/>
                </a:solidFill>
              </a:defRPr>
            </a:lvl1pPr>
          </a:lstStyle>
          <a:p>
            <a:r>
              <a:rPr lang="en-US" smtClean="0"/>
              <a:t>Click to edit Master title style</a:t>
            </a:r>
            <a:endParaRPr lang="en-US"/>
          </a:p>
        </p:txBody>
      </p:sp>
      <p:sp>
        <p:nvSpPr>
          <p:cNvPr id="3085" name="Rectangle 13"/>
          <p:cNvSpPr>
            <a:spLocks noGrp="1" noChangeArrowheads="1"/>
          </p:cNvSpPr>
          <p:nvPr>
            <p:ph type="subTitle" idx="1"/>
          </p:nvPr>
        </p:nvSpPr>
        <p:spPr bwMode="white">
          <a:xfrm>
            <a:off x="4267200" y="3894138"/>
            <a:ext cx="4267200" cy="1751012"/>
          </a:xfrm>
        </p:spPr>
        <p:txBody>
          <a:bodyPr lIns="91428" tIns="45714" rIns="91428" bIns="45714"/>
          <a:lstStyle>
            <a:lvl1pPr>
              <a:spcAft>
                <a:spcPct val="0"/>
              </a:spcAft>
              <a:defRPr sz="1800">
                <a:solidFill>
                  <a:schemeClr val="bg1"/>
                </a:solidFill>
              </a:defRPr>
            </a:lvl1pPr>
          </a:lstStyle>
          <a:p>
            <a:r>
              <a:rPr lang="en-US" smtClean="0"/>
              <a:t>Click to edit Master subtitle style</a:t>
            </a:r>
            <a:endParaRPr lang="en-US"/>
          </a:p>
        </p:txBody>
      </p:sp>
      <p:sp>
        <p:nvSpPr>
          <p:cNvPr id="3097" name="Rectangle 25"/>
          <p:cNvSpPr>
            <a:spLocks noChangeArrowheads="1"/>
          </p:cNvSpPr>
          <p:nvPr userDrawn="1"/>
        </p:nvSpPr>
        <p:spPr bwMode="white">
          <a:xfrm>
            <a:off x="7210425" y="6408738"/>
            <a:ext cx="1665288" cy="203041"/>
          </a:xfrm>
          <a:prstGeom prst="rect">
            <a:avLst/>
          </a:prstGeom>
          <a:noFill/>
          <a:ln w="9525">
            <a:noFill/>
            <a:miter lim="800000"/>
            <a:headEnd/>
            <a:tailEnd/>
          </a:ln>
          <a:effectLst/>
        </p:spPr>
        <p:txBody>
          <a:bodyPr lIns="0" tIns="0" rIns="91428" bIns="45714">
            <a:spAutoFit/>
          </a:bodyPr>
          <a:lstStyle/>
          <a:p>
            <a:pPr algn="l" eaLnBrk="0" hangingPunct="0">
              <a:lnSpc>
                <a:spcPts val="1300"/>
              </a:lnSpc>
              <a:spcBef>
                <a:spcPct val="0"/>
              </a:spcBef>
            </a:pPr>
            <a:r>
              <a:rPr lang="en-US" sz="700" dirty="0">
                <a:solidFill>
                  <a:schemeClr val="bg1"/>
                </a:solidFill>
              </a:rPr>
              <a:t>© </a:t>
            </a:r>
            <a:r>
              <a:rPr lang="en-US" sz="700" dirty="0" smtClean="0">
                <a:solidFill>
                  <a:schemeClr val="bg1"/>
                </a:solidFill>
              </a:rPr>
              <a:t>2015 </a:t>
            </a:r>
            <a:r>
              <a:rPr lang="en-US" sz="700" dirty="0">
                <a:solidFill>
                  <a:schemeClr val="bg1"/>
                </a:solidFill>
              </a:rPr>
              <a:t>Carnegie Mellon University</a:t>
            </a:r>
          </a:p>
        </p:txBody>
      </p:sp>
      <p:grpSp>
        <p:nvGrpSpPr>
          <p:cNvPr id="3121" name="Group 49"/>
          <p:cNvGrpSpPr>
            <a:grpSpLocks/>
          </p:cNvGrpSpPr>
          <p:nvPr userDrawn="1"/>
        </p:nvGrpSpPr>
        <p:grpSpPr bwMode="auto">
          <a:xfrm>
            <a:off x="26988" y="23813"/>
            <a:ext cx="4057650" cy="6094412"/>
            <a:chOff x="17" y="15"/>
            <a:chExt cx="2728" cy="3839"/>
          </a:xfrm>
        </p:grpSpPr>
        <p:sp>
          <p:nvSpPr>
            <p:cNvPr id="3110" name="Freeform 38"/>
            <p:cNvSpPr>
              <a:spLocks/>
            </p:cNvSpPr>
            <p:nvPr userDrawn="1"/>
          </p:nvSpPr>
          <p:spPr bwMode="auto">
            <a:xfrm>
              <a:off x="17" y="2179"/>
              <a:ext cx="1004" cy="98"/>
            </a:xfrm>
            <a:custGeom>
              <a:avLst/>
              <a:gdLst/>
              <a:ahLst/>
              <a:cxnLst>
                <a:cxn ang="0">
                  <a:pos x="1004" y="0"/>
                </a:cxn>
                <a:cxn ang="0">
                  <a:pos x="0" y="0"/>
                </a:cxn>
                <a:cxn ang="0">
                  <a:pos x="0" y="98"/>
                </a:cxn>
                <a:cxn ang="0">
                  <a:pos x="906" y="98"/>
                </a:cxn>
                <a:cxn ang="0">
                  <a:pos x="1004" y="0"/>
                </a:cxn>
              </a:cxnLst>
              <a:rect l="0" t="0" r="r" b="b"/>
              <a:pathLst>
                <a:path w="1004" h="98">
                  <a:moveTo>
                    <a:pt x="1004" y="0"/>
                  </a:moveTo>
                  <a:lnTo>
                    <a:pt x="0" y="0"/>
                  </a:lnTo>
                  <a:lnTo>
                    <a:pt x="0" y="98"/>
                  </a:lnTo>
                  <a:lnTo>
                    <a:pt x="906" y="98"/>
                  </a:lnTo>
                  <a:lnTo>
                    <a:pt x="1004" y="0"/>
                  </a:lnTo>
                  <a:close/>
                </a:path>
              </a:pathLst>
            </a:custGeom>
            <a:solidFill>
              <a:srgbClr val="506697"/>
            </a:solidFill>
            <a:ln w="14351">
              <a:noFill/>
              <a:prstDash val="solid"/>
              <a:round/>
              <a:headEnd/>
              <a:tailEnd/>
            </a:ln>
          </p:spPr>
          <p:txBody>
            <a:bodyPr/>
            <a:lstStyle/>
            <a:p>
              <a:endParaRPr lang="en-US"/>
            </a:p>
          </p:txBody>
        </p:sp>
        <p:sp>
          <p:nvSpPr>
            <p:cNvPr id="3111" name="Freeform 39"/>
            <p:cNvSpPr>
              <a:spLocks/>
            </p:cNvSpPr>
            <p:nvPr userDrawn="1"/>
          </p:nvSpPr>
          <p:spPr bwMode="auto">
            <a:xfrm>
              <a:off x="17" y="1011"/>
              <a:ext cx="409" cy="98"/>
            </a:xfrm>
            <a:custGeom>
              <a:avLst/>
              <a:gdLst/>
              <a:ahLst/>
              <a:cxnLst>
                <a:cxn ang="0">
                  <a:pos x="311" y="0"/>
                </a:cxn>
                <a:cxn ang="0">
                  <a:pos x="0" y="0"/>
                </a:cxn>
                <a:cxn ang="0">
                  <a:pos x="0" y="98"/>
                </a:cxn>
                <a:cxn ang="0">
                  <a:pos x="409" y="98"/>
                </a:cxn>
                <a:cxn ang="0">
                  <a:pos x="311" y="0"/>
                </a:cxn>
              </a:cxnLst>
              <a:rect l="0" t="0" r="r" b="b"/>
              <a:pathLst>
                <a:path w="409" h="98">
                  <a:moveTo>
                    <a:pt x="311" y="0"/>
                  </a:moveTo>
                  <a:lnTo>
                    <a:pt x="0" y="0"/>
                  </a:lnTo>
                  <a:lnTo>
                    <a:pt x="0" y="98"/>
                  </a:lnTo>
                  <a:lnTo>
                    <a:pt x="409" y="98"/>
                  </a:lnTo>
                  <a:lnTo>
                    <a:pt x="311" y="0"/>
                  </a:lnTo>
                  <a:close/>
                </a:path>
              </a:pathLst>
            </a:custGeom>
            <a:solidFill>
              <a:srgbClr val="506697"/>
            </a:solidFill>
            <a:ln w="14351">
              <a:noFill/>
              <a:prstDash val="solid"/>
              <a:round/>
              <a:headEnd/>
              <a:tailEnd/>
            </a:ln>
          </p:spPr>
          <p:txBody>
            <a:bodyPr/>
            <a:lstStyle/>
            <a:p>
              <a:endParaRPr lang="en-US"/>
            </a:p>
          </p:txBody>
        </p:sp>
        <p:sp>
          <p:nvSpPr>
            <p:cNvPr id="3112" name="Freeform 40"/>
            <p:cNvSpPr>
              <a:spLocks/>
            </p:cNvSpPr>
            <p:nvPr userDrawn="1"/>
          </p:nvSpPr>
          <p:spPr bwMode="auto">
            <a:xfrm>
              <a:off x="17" y="2775"/>
              <a:ext cx="418" cy="107"/>
            </a:xfrm>
            <a:custGeom>
              <a:avLst/>
              <a:gdLst/>
              <a:ahLst/>
              <a:cxnLst>
                <a:cxn ang="0">
                  <a:pos x="418" y="0"/>
                </a:cxn>
                <a:cxn ang="0">
                  <a:pos x="0" y="0"/>
                </a:cxn>
                <a:cxn ang="0">
                  <a:pos x="0" y="107"/>
                </a:cxn>
                <a:cxn ang="0">
                  <a:pos x="311" y="107"/>
                </a:cxn>
                <a:cxn ang="0">
                  <a:pos x="418" y="0"/>
                </a:cxn>
              </a:cxnLst>
              <a:rect l="0" t="0" r="r" b="b"/>
              <a:pathLst>
                <a:path w="418" h="107">
                  <a:moveTo>
                    <a:pt x="418" y="0"/>
                  </a:moveTo>
                  <a:lnTo>
                    <a:pt x="0" y="0"/>
                  </a:lnTo>
                  <a:lnTo>
                    <a:pt x="0" y="107"/>
                  </a:lnTo>
                  <a:lnTo>
                    <a:pt x="311" y="107"/>
                  </a:lnTo>
                  <a:lnTo>
                    <a:pt x="418" y="0"/>
                  </a:lnTo>
                  <a:close/>
                </a:path>
              </a:pathLst>
            </a:custGeom>
            <a:solidFill>
              <a:srgbClr val="506697"/>
            </a:solidFill>
            <a:ln w="14351">
              <a:noFill/>
              <a:prstDash val="solid"/>
              <a:round/>
              <a:headEnd/>
              <a:tailEnd/>
            </a:ln>
          </p:spPr>
          <p:txBody>
            <a:bodyPr/>
            <a:lstStyle/>
            <a:p>
              <a:endParaRPr lang="en-US"/>
            </a:p>
          </p:txBody>
        </p:sp>
        <p:sp>
          <p:nvSpPr>
            <p:cNvPr id="3113" name="Freeform 41"/>
            <p:cNvSpPr>
              <a:spLocks/>
            </p:cNvSpPr>
            <p:nvPr userDrawn="1"/>
          </p:nvSpPr>
          <p:spPr bwMode="auto">
            <a:xfrm>
              <a:off x="17" y="1591"/>
              <a:ext cx="1004" cy="98"/>
            </a:xfrm>
            <a:custGeom>
              <a:avLst/>
              <a:gdLst/>
              <a:ahLst/>
              <a:cxnLst>
                <a:cxn ang="0">
                  <a:pos x="906" y="0"/>
                </a:cxn>
                <a:cxn ang="0">
                  <a:pos x="0" y="0"/>
                </a:cxn>
                <a:cxn ang="0">
                  <a:pos x="0" y="98"/>
                </a:cxn>
                <a:cxn ang="0">
                  <a:pos x="1004" y="98"/>
                </a:cxn>
                <a:cxn ang="0">
                  <a:pos x="906" y="0"/>
                </a:cxn>
              </a:cxnLst>
              <a:rect l="0" t="0" r="r" b="b"/>
              <a:pathLst>
                <a:path w="1004" h="98">
                  <a:moveTo>
                    <a:pt x="906" y="0"/>
                  </a:moveTo>
                  <a:lnTo>
                    <a:pt x="0" y="0"/>
                  </a:lnTo>
                  <a:lnTo>
                    <a:pt x="0" y="98"/>
                  </a:lnTo>
                  <a:lnTo>
                    <a:pt x="1004" y="98"/>
                  </a:lnTo>
                  <a:lnTo>
                    <a:pt x="906" y="0"/>
                  </a:lnTo>
                  <a:close/>
                </a:path>
              </a:pathLst>
            </a:custGeom>
            <a:solidFill>
              <a:srgbClr val="506697"/>
            </a:solidFill>
            <a:ln w="14351">
              <a:noFill/>
              <a:prstDash val="solid"/>
              <a:round/>
              <a:headEnd/>
              <a:tailEnd/>
            </a:ln>
          </p:spPr>
          <p:txBody>
            <a:bodyPr/>
            <a:lstStyle/>
            <a:p>
              <a:endParaRPr lang="en-US"/>
            </a:p>
          </p:txBody>
        </p:sp>
        <p:sp>
          <p:nvSpPr>
            <p:cNvPr id="3114" name="Freeform 42"/>
            <p:cNvSpPr>
              <a:spLocks/>
            </p:cNvSpPr>
            <p:nvPr userDrawn="1"/>
          </p:nvSpPr>
          <p:spPr bwMode="auto">
            <a:xfrm>
              <a:off x="17" y="1216"/>
              <a:ext cx="2266" cy="285"/>
            </a:xfrm>
            <a:custGeom>
              <a:avLst/>
              <a:gdLst/>
              <a:ahLst/>
              <a:cxnLst>
                <a:cxn ang="0">
                  <a:pos x="0" y="285"/>
                </a:cxn>
                <a:cxn ang="0">
                  <a:pos x="2266" y="285"/>
                </a:cxn>
                <a:cxn ang="0">
                  <a:pos x="1982" y="0"/>
                </a:cxn>
                <a:cxn ang="0">
                  <a:pos x="0" y="0"/>
                </a:cxn>
                <a:cxn ang="0">
                  <a:pos x="0" y="285"/>
                </a:cxn>
              </a:cxnLst>
              <a:rect l="0" t="0" r="r" b="b"/>
              <a:pathLst>
                <a:path w="2266" h="285">
                  <a:moveTo>
                    <a:pt x="0" y="285"/>
                  </a:moveTo>
                  <a:lnTo>
                    <a:pt x="2266" y="285"/>
                  </a:lnTo>
                  <a:lnTo>
                    <a:pt x="1982"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5" name="Freeform 43"/>
            <p:cNvSpPr>
              <a:spLocks/>
            </p:cNvSpPr>
            <p:nvPr userDrawn="1"/>
          </p:nvSpPr>
          <p:spPr bwMode="auto">
            <a:xfrm>
              <a:off x="17" y="2383"/>
              <a:ext cx="2275" cy="285"/>
            </a:xfrm>
            <a:custGeom>
              <a:avLst/>
              <a:gdLst/>
              <a:ahLst/>
              <a:cxnLst>
                <a:cxn ang="0">
                  <a:pos x="0" y="285"/>
                </a:cxn>
                <a:cxn ang="0">
                  <a:pos x="1991" y="285"/>
                </a:cxn>
                <a:cxn ang="0">
                  <a:pos x="2275" y="0"/>
                </a:cxn>
                <a:cxn ang="0">
                  <a:pos x="0" y="0"/>
                </a:cxn>
                <a:cxn ang="0">
                  <a:pos x="0" y="285"/>
                </a:cxn>
              </a:cxnLst>
              <a:rect l="0" t="0" r="r" b="b"/>
              <a:pathLst>
                <a:path w="2275" h="285">
                  <a:moveTo>
                    <a:pt x="0" y="285"/>
                  </a:moveTo>
                  <a:lnTo>
                    <a:pt x="1991" y="285"/>
                  </a:lnTo>
                  <a:lnTo>
                    <a:pt x="2275"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6" name="Freeform 44"/>
            <p:cNvSpPr>
              <a:spLocks/>
            </p:cNvSpPr>
            <p:nvPr userDrawn="1"/>
          </p:nvSpPr>
          <p:spPr bwMode="auto">
            <a:xfrm>
              <a:off x="17" y="1796"/>
              <a:ext cx="2728" cy="285"/>
            </a:xfrm>
            <a:custGeom>
              <a:avLst/>
              <a:gdLst/>
              <a:ahLst/>
              <a:cxnLst>
                <a:cxn ang="0">
                  <a:pos x="2586" y="0"/>
                </a:cxn>
                <a:cxn ang="0">
                  <a:pos x="0" y="0"/>
                </a:cxn>
                <a:cxn ang="0">
                  <a:pos x="0" y="285"/>
                </a:cxn>
                <a:cxn ang="0">
                  <a:pos x="2586" y="285"/>
                </a:cxn>
                <a:cxn ang="0">
                  <a:pos x="2728" y="142"/>
                </a:cxn>
                <a:cxn ang="0">
                  <a:pos x="2586" y="0"/>
                </a:cxn>
              </a:cxnLst>
              <a:rect l="0" t="0" r="r" b="b"/>
              <a:pathLst>
                <a:path w="2728" h="285">
                  <a:moveTo>
                    <a:pt x="2586" y="0"/>
                  </a:moveTo>
                  <a:lnTo>
                    <a:pt x="0" y="0"/>
                  </a:lnTo>
                  <a:lnTo>
                    <a:pt x="0" y="285"/>
                  </a:lnTo>
                  <a:lnTo>
                    <a:pt x="2586" y="285"/>
                  </a:lnTo>
                  <a:lnTo>
                    <a:pt x="2728" y="142"/>
                  </a:lnTo>
                  <a:lnTo>
                    <a:pt x="2586" y="0"/>
                  </a:lnTo>
                  <a:close/>
                </a:path>
              </a:pathLst>
            </a:custGeom>
            <a:solidFill>
              <a:srgbClr val="506697"/>
            </a:solidFill>
            <a:ln w="14351">
              <a:noFill/>
              <a:prstDash val="solid"/>
              <a:round/>
              <a:headEnd/>
              <a:tailEnd/>
            </a:ln>
          </p:spPr>
          <p:txBody>
            <a:bodyPr/>
            <a:lstStyle/>
            <a:p>
              <a:endParaRPr lang="en-US"/>
            </a:p>
          </p:txBody>
        </p:sp>
        <p:sp>
          <p:nvSpPr>
            <p:cNvPr id="3117" name="Freeform 45"/>
            <p:cNvSpPr>
              <a:spLocks/>
            </p:cNvSpPr>
            <p:nvPr userDrawn="1"/>
          </p:nvSpPr>
          <p:spPr bwMode="auto">
            <a:xfrm>
              <a:off x="17" y="2979"/>
              <a:ext cx="1671" cy="285"/>
            </a:xfrm>
            <a:custGeom>
              <a:avLst/>
              <a:gdLst/>
              <a:ahLst/>
              <a:cxnLst>
                <a:cxn ang="0">
                  <a:pos x="0" y="285"/>
                </a:cxn>
                <a:cxn ang="0">
                  <a:pos x="1386" y="285"/>
                </a:cxn>
                <a:cxn ang="0">
                  <a:pos x="1671" y="0"/>
                </a:cxn>
                <a:cxn ang="0">
                  <a:pos x="0" y="0"/>
                </a:cxn>
                <a:cxn ang="0">
                  <a:pos x="0" y="285"/>
                </a:cxn>
              </a:cxnLst>
              <a:rect l="0" t="0" r="r" b="b"/>
              <a:pathLst>
                <a:path w="1671" h="285">
                  <a:moveTo>
                    <a:pt x="0" y="285"/>
                  </a:moveTo>
                  <a:lnTo>
                    <a:pt x="1386" y="285"/>
                  </a:lnTo>
                  <a:lnTo>
                    <a:pt x="1671"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8" name="Freeform 46"/>
            <p:cNvSpPr>
              <a:spLocks/>
            </p:cNvSpPr>
            <p:nvPr userDrawn="1"/>
          </p:nvSpPr>
          <p:spPr bwMode="auto">
            <a:xfrm>
              <a:off x="17" y="3570"/>
              <a:ext cx="1066" cy="284"/>
            </a:xfrm>
            <a:custGeom>
              <a:avLst/>
              <a:gdLst/>
              <a:ahLst/>
              <a:cxnLst>
                <a:cxn ang="0">
                  <a:pos x="0" y="284"/>
                </a:cxn>
                <a:cxn ang="0">
                  <a:pos x="782" y="284"/>
                </a:cxn>
                <a:cxn ang="0">
                  <a:pos x="1066" y="0"/>
                </a:cxn>
                <a:cxn ang="0">
                  <a:pos x="0" y="0"/>
                </a:cxn>
                <a:cxn ang="0">
                  <a:pos x="0" y="284"/>
                </a:cxn>
              </a:cxnLst>
              <a:rect l="0" t="0" r="r" b="b"/>
              <a:pathLst>
                <a:path w="1066" h="284">
                  <a:moveTo>
                    <a:pt x="0" y="284"/>
                  </a:moveTo>
                  <a:lnTo>
                    <a:pt x="782" y="284"/>
                  </a:lnTo>
                  <a:lnTo>
                    <a:pt x="1066" y="0"/>
                  </a:lnTo>
                  <a:lnTo>
                    <a:pt x="0" y="0"/>
                  </a:lnTo>
                  <a:lnTo>
                    <a:pt x="0" y="284"/>
                  </a:lnTo>
                  <a:close/>
                </a:path>
              </a:pathLst>
            </a:custGeom>
            <a:solidFill>
              <a:srgbClr val="506697"/>
            </a:solidFill>
            <a:ln w="14351">
              <a:noFill/>
              <a:prstDash val="solid"/>
              <a:round/>
              <a:headEnd/>
              <a:tailEnd/>
            </a:ln>
          </p:spPr>
          <p:txBody>
            <a:bodyPr/>
            <a:lstStyle/>
            <a:p>
              <a:endParaRPr lang="en-US"/>
            </a:p>
          </p:txBody>
        </p:sp>
        <p:sp>
          <p:nvSpPr>
            <p:cNvPr id="3119" name="Freeform 47"/>
            <p:cNvSpPr>
              <a:spLocks/>
            </p:cNvSpPr>
            <p:nvPr userDrawn="1"/>
          </p:nvSpPr>
          <p:spPr bwMode="auto">
            <a:xfrm>
              <a:off x="17" y="15"/>
              <a:ext cx="1084" cy="285"/>
            </a:xfrm>
            <a:custGeom>
              <a:avLst/>
              <a:gdLst/>
              <a:ahLst/>
              <a:cxnLst>
                <a:cxn ang="0">
                  <a:pos x="0" y="285"/>
                </a:cxn>
                <a:cxn ang="0">
                  <a:pos x="1084" y="285"/>
                </a:cxn>
                <a:cxn ang="0">
                  <a:pos x="800" y="0"/>
                </a:cxn>
                <a:cxn ang="0">
                  <a:pos x="0" y="0"/>
                </a:cxn>
                <a:cxn ang="0">
                  <a:pos x="0" y="285"/>
                </a:cxn>
              </a:cxnLst>
              <a:rect l="0" t="0" r="r" b="b"/>
              <a:pathLst>
                <a:path w="1084" h="285">
                  <a:moveTo>
                    <a:pt x="0" y="285"/>
                  </a:moveTo>
                  <a:lnTo>
                    <a:pt x="1084" y="285"/>
                  </a:lnTo>
                  <a:lnTo>
                    <a:pt x="800"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20" name="Freeform 48"/>
            <p:cNvSpPr>
              <a:spLocks/>
            </p:cNvSpPr>
            <p:nvPr userDrawn="1"/>
          </p:nvSpPr>
          <p:spPr bwMode="auto">
            <a:xfrm>
              <a:off x="17" y="611"/>
              <a:ext cx="1680" cy="285"/>
            </a:xfrm>
            <a:custGeom>
              <a:avLst/>
              <a:gdLst/>
              <a:ahLst/>
              <a:cxnLst>
                <a:cxn ang="0">
                  <a:pos x="0" y="285"/>
                </a:cxn>
                <a:cxn ang="0">
                  <a:pos x="1680" y="285"/>
                </a:cxn>
                <a:cxn ang="0">
                  <a:pos x="1395" y="0"/>
                </a:cxn>
                <a:cxn ang="0">
                  <a:pos x="0" y="0"/>
                </a:cxn>
                <a:cxn ang="0">
                  <a:pos x="0" y="285"/>
                </a:cxn>
              </a:cxnLst>
              <a:rect l="0" t="0" r="r" b="b"/>
              <a:pathLst>
                <a:path w="1680" h="285">
                  <a:moveTo>
                    <a:pt x="0" y="285"/>
                  </a:moveTo>
                  <a:lnTo>
                    <a:pt x="1680" y="285"/>
                  </a:lnTo>
                  <a:lnTo>
                    <a:pt x="1395" y="0"/>
                  </a:lnTo>
                  <a:lnTo>
                    <a:pt x="0" y="0"/>
                  </a:lnTo>
                  <a:lnTo>
                    <a:pt x="0" y="285"/>
                  </a:lnTo>
                  <a:close/>
                </a:path>
              </a:pathLst>
            </a:custGeom>
            <a:solidFill>
              <a:srgbClr val="506697"/>
            </a:solidFill>
            <a:ln w="14351">
              <a:noFill/>
              <a:prstDash val="solid"/>
              <a:round/>
              <a:headEnd/>
              <a:tailEnd/>
            </a:ln>
          </p:spPr>
          <p:txBody>
            <a:bodyPr/>
            <a:lstStyle/>
            <a:p>
              <a:endParaRPr lang="en-US"/>
            </a:p>
          </p:txBody>
        </p:sp>
      </p:grpSp>
      <p:pic>
        <p:nvPicPr>
          <p:cNvPr id="3122" name="Picture 5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38150" y="6368896"/>
            <a:ext cx="5581650" cy="286058"/>
          </a:xfrm>
          <a:prstGeom prst="rect">
            <a:avLst/>
          </a:prstGeom>
          <a:noFill/>
        </p:spPr>
      </p:pic>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22275"/>
            <a:ext cx="2038350" cy="5673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22275"/>
            <a:ext cx="5962650" cy="567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8417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1295400"/>
            <a:ext cx="4000500" cy="4800600"/>
          </a:xfrm>
        </p:spPr>
        <p:txBody>
          <a:bodyPr/>
          <a:lstStyle/>
          <a:p>
            <a:r>
              <a:rPr lang="en-US" smtClean="0"/>
              <a:t>Click icon to add chart</a:t>
            </a:r>
            <a:endParaRPr lang="en-US"/>
          </a:p>
        </p:txBody>
      </p:sp>
      <p:sp>
        <p:nvSpPr>
          <p:cNvPr id="4" name="Text Placeholder 3"/>
          <p:cNvSpPr>
            <a:spLocks noGrp="1"/>
          </p:cNvSpPr>
          <p:nvPr>
            <p:ph type="body" sz="half" idx="2"/>
          </p:nvPr>
        </p:nvSpPr>
        <p:spPr>
          <a:xfrm>
            <a:off x="4686300" y="1295400"/>
            <a:ext cx="40005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9988"/>
            <a:ext cx="1905000" cy="455612"/>
          </a:xfrm>
        </p:spPr>
        <p:txBody>
          <a:bodyPr/>
          <a:lstStyle>
            <a:lvl1pPr>
              <a:defRPr/>
            </a:lvl1pPr>
          </a:lstStyle>
          <a:p>
            <a:endParaRPr lang="en-US" dirty="0"/>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dt" sz="half" idx="2"/>
          </p:nvPr>
        </p:nvSpPr>
        <p:spPr bwMode="auto">
          <a:xfrm>
            <a:off x="685800" y="6249988"/>
            <a:ext cx="1905000" cy="455612"/>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eaLnBrk="0" hangingPunct="0">
              <a:spcBef>
                <a:spcPct val="0"/>
              </a:spcBef>
              <a:defRPr sz="1300" b="0">
                <a:latin typeface="Times" pitchFamily="1" charset="0"/>
              </a:defRPr>
            </a:lvl1pPr>
          </a:lstStyle>
          <a:p>
            <a:endParaRPr lang="en-US"/>
          </a:p>
        </p:txBody>
      </p:sp>
      <p:sp>
        <p:nvSpPr>
          <p:cNvPr id="1032" name="Rectangle 8"/>
          <p:cNvSpPr>
            <a:spLocks noChangeArrowheads="1"/>
          </p:cNvSpPr>
          <p:nvPr/>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1033" name="Rectangle 9"/>
          <p:cNvSpPr>
            <a:spLocks noGrp="1" noChangeArrowheads="1"/>
          </p:cNvSpPr>
          <p:nvPr>
            <p:ph type="body" idx="1"/>
          </p:nvPr>
        </p:nvSpPr>
        <p:spPr bwMode="gray">
          <a:xfrm>
            <a:off x="533400" y="1295400"/>
            <a:ext cx="8153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35" name="Rectangle 11"/>
          <p:cNvSpPr>
            <a:spLocks noChangeArrowheads="1"/>
          </p:cNvSpPr>
          <p:nvPr/>
        </p:nvSpPr>
        <p:spPr bwMode="ltGray">
          <a:xfrm>
            <a:off x="7823200" y="6430963"/>
            <a:ext cx="838200" cy="165100"/>
          </a:xfrm>
          <a:prstGeom prst="rect">
            <a:avLst/>
          </a:prstGeom>
          <a:noFill/>
          <a:ln w="9525">
            <a:noFill/>
            <a:miter lim="800000"/>
            <a:headEnd/>
            <a:tailEnd/>
          </a:ln>
          <a:effectLst/>
        </p:spPr>
        <p:txBody>
          <a:bodyPr lIns="0" tIns="0" rIns="0" bIns="0" anchor="ctr">
            <a:spAutoFit/>
          </a:bodyPr>
          <a:lstStyle/>
          <a:p>
            <a:pPr algn="r" eaLnBrk="0" hangingPunct="0">
              <a:lnSpc>
                <a:spcPts val="1300"/>
              </a:lnSpc>
              <a:spcBef>
                <a:spcPct val="0"/>
              </a:spcBef>
            </a:pPr>
            <a:fld id="{5AA1AC9C-678F-4F94-BEAA-24498E25E435}" type="slidenum">
              <a:rPr lang="en-US" sz="800">
                <a:solidFill>
                  <a:schemeClr val="bg1"/>
                </a:solidFill>
              </a:rPr>
              <a:pPr algn="r" eaLnBrk="0" hangingPunct="0">
                <a:lnSpc>
                  <a:spcPts val="1300"/>
                </a:lnSpc>
                <a:spcBef>
                  <a:spcPct val="0"/>
                </a:spcBef>
              </a:pPr>
              <a:t>‹#›</a:t>
            </a:fld>
            <a:endParaRPr lang="en-US" sz="800">
              <a:solidFill>
                <a:schemeClr val="bg1"/>
              </a:solidFill>
            </a:endParaRPr>
          </a:p>
        </p:txBody>
      </p:sp>
      <p:sp>
        <p:nvSpPr>
          <p:cNvPr id="1097" name="Rectangle 73"/>
          <p:cNvSpPr>
            <a:spLocks noChangeArrowheads="1"/>
          </p:cNvSpPr>
          <p:nvPr/>
        </p:nvSpPr>
        <p:spPr bwMode="ltGray">
          <a:xfrm>
            <a:off x="6172200" y="6251756"/>
            <a:ext cx="2286000" cy="521926"/>
          </a:xfrm>
          <a:prstGeom prst="rect">
            <a:avLst/>
          </a:prstGeom>
          <a:noFill/>
          <a:ln w="9525">
            <a:noFill/>
            <a:miter lim="800000"/>
            <a:headEnd/>
            <a:tailEnd/>
          </a:ln>
          <a:effectLst/>
        </p:spPr>
        <p:txBody>
          <a:bodyPr lIns="45714" tIns="45714" rIns="45714" bIns="45714" anchor="ctr">
            <a:spAutoFit/>
          </a:bodyPr>
          <a:lstStyle/>
          <a:p>
            <a:pPr algn="l" eaLnBrk="0" hangingPunct="0">
              <a:spcBef>
                <a:spcPct val="0"/>
              </a:spcBef>
            </a:pPr>
            <a:r>
              <a:rPr lang="en-US" sz="900" dirty="0" smtClean="0">
                <a:solidFill>
                  <a:schemeClr val="bg1"/>
                </a:solidFill>
              </a:rPr>
              <a:t>Building Verifiers</a:t>
            </a:r>
            <a:r>
              <a:rPr lang="en-US" sz="900" baseline="0" dirty="0" smtClean="0">
                <a:solidFill>
                  <a:schemeClr val="bg1"/>
                </a:solidFill>
              </a:rPr>
              <a:t> from Comp and SMT</a:t>
            </a:r>
            <a:endParaRPr lang="en-US" sz="900" b="0" dirty="0" smtClean="0">
              <a:solidFill>
                <a:schemeClr val="bg1"/>
              </a:solidFill>
            </a:endParaRPr>
          </a:p>
          <a:p>
            <a:pPr algn="l" eaLnBrk="0" hangingPunct="0">
              <a:spcBef>
                <a:spcPct val="0"/>
              </a:spcBef>
            </a:pPr>
            <a:r>
              <a:rPr lang="en-US" sz="900" dirty="0" smtClean="0">
                <a:solidFill>
                  <a:schemeClr val="bg1"/>
                </a:solidFill>
              </a:rPr>
              <a:t>Gurfinkel, 2015</a:t>
            </a:r>
            <a:endParaRPr lang="en-US" sz="700" dirty="0" smtClean="0">
              <a:solidFill>
                <a:schemeClr val="bg1"/>
              </a:solidFill>
            </a:endParaRPr>
          </a:p>
          <a:p>
            <a:pPr algn="l" eaLnBrk="0" hangingPunct="0">
              <a:lnSpc>
                <a:spcPct val="150000"/>
              </a:lnSpc>
              <a:spcBef>
                <a:spcPct val="0"/>
              </a:spcBef>
            </a:pPr>
            <a:r>
              <a:rPr lang="en-US" sz="700" b="1" spc="0" dirty="0" smtClean="0">
                <a:solidFill>
                  <a:schemeClr val="bg1"/>
                </a:solidFill>
              </a:rPr>
              <a:t>©</a:t>
            </a:r>
            <a:r>
              <a:rPr lang="en-US" sz="700" b="1" spc="0" baseline="0" dirty="0" smtClean="0">
                <a:solidFill>
                  <a:schemeClr val="bg1"/>
                </a:solidFill>
              </a:rPr>
              <a:t> 2015 Carnegie Mellon University</a:t>
            </a:r>
            <a:endParaRPr lang="en-US" sz="700" b="0" spc="0" dirty="0">
              <a:solidFill>
                <a:schemeClr val="bg1"/>
              </a:solidFill>
            </a:endParaRPr>
          </a:p>
        </p:txBody>
      </p:sp>
      <p:pic>
        <p:nvPicPr>
          <p:cNvPr id="1099" name="Picture 7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438150" y="6368896"/>
            <a:ext cx="5581650" cy="28605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 Id="rId3" Type="http://schemas.openxmlformats.org/officeDocument/2006/relationships/image" Target="../media/image23.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bucket.org/spacer/code" TargetMode="External"/><Relationship Id="rId3" Type="http://schemas.openxmlformats.org/officeDocument/2006/relationships/image" Target="../media/image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comp.sosy-lab.org/2015/benchmarks.php" TargetMode="External"/><Relationship Id="rId3" Type="http://schemas.openxmlformats.org/officeDocument/2006/relationships/hyperlink" Target="http://sv-comp.sosy-lab.org/2015/"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ahorn.github.io" TargetMode="External"/><Relationship Id="rId3" Type="http://schemas.openxmlformats.org/officeDocument/2006/relationships/image" Target="../media/image29.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rieg.bitbucket.org/pdf/gurfinkel_ssft15.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ChangeArrowheads="1"/>
          </p:cNvSpPr>
          <p:nvPr/>
        </p:nvSpPr>
        <p:spPr bwMode="auto">
          <a:xfrm>
            <a:off x="4181475" y="5726113"/>
            <a:ext cx="184150" cy="396875"/>
          </a:xfrm>
          <a:prstGeom prst="rect">
            <a:avLst/>
          </a:prstGeom>
          <a:noFill/>
          <a:ln w="6350">
            <a:noFill/>
            <a:miter lim="800000"/>
            <a:headEnd/>
            <a:tailEnd/>
          </a:ln>
          <a:effectLst/>
        </p:spPr>
        <p:txBody>
          <a:bodyPr wrap="none" anchor="ctr">
            <a:spAutoFit/>
          </a:bodyPr>
          <a:lstStyle/>
          <a:p>
            <a:endParaRPr lang="en-US" b="0"/>
          </a:p>
        </p:txBody>
      </p:sp>
      <p:sp>
        <p:nvSpPr>
          <p:cNvPr id="875523" name="Rectangle 3"/>
          <p:cNvSpPr>
            <a:spLocks noGrp="1" noChangeArrowheads="1"/>
          </p:cNvSpPr>
          <p:nvPr>
            <p:ph type="ctrTitle"/>
          </p:nvPr>
        </p:nvSpPr>
        <p:spPr>
          <a:xfrm>
            <a:off x="4267200" y="2133600"/>
            <a:ext cx="4267200" cy="1107983"/>
          </a:xfrm>
        </p:spPr>
        <p:txBody>
          <a:bodyPr/>
          <a:lstStyle/>
          <a:p>
            <a:r>
              <a:rPr lang="en-US" dirty="0"/>
              <a:t>Building Program Verifiers from Compilers and Theorem </a:t>
            </a:r>
            <a:r>
              <a:rPr lang="en-US" dirty="0" err="1"/>
              <a:t>Provers</a:t>
            </a:r>
            <a:r>
              <a:rPr lang="en-US" dirty="0"/>
              <a:t> </a:t>
            </a:r>
          </a:p>
        </p:txBody>
      </p:sp>
      <p:sp>
        <p:nvSpPr>
          <p:cNvPr id="875524" name="Rectangle 4"/>
          <p:cNvSpPr>
            <a:spLocks noGrp="1" noChangeArrowheads="1"/>
          </p:cNvSpPr>
          <p:nvPr>
            <p:ph type="subTitle" idx="1"/>
          </p:nvPr>
        </p:nvSpPr>
        <p:spPr>
          <a:xfrm>
            <a:off x="4267200" y="3352800"/>
            <a:ext cx="4267200" cy="2292350"/>
          </a:xfrm>
        </p:spPr>
        <p:txBody>
          <a:bodyPr/>
          <a:lstStyle/>
          <a:p>
            <a:r>
              <a:rPr lang="en-US" dirty="0"/>
              <a:t>Software Engineering Institute</a:t>
            </a:r>
          </a:p>
          <a:p>
            <a:r>
              <a:rPr lang="en-US" dirty="0"/>
              <a:t>Carnegie Mellon University</a:t>
            </a:r>
          </a:p>
          <a:p>
            <a:r>
              <a:rPr lang="en-US" dirty="0"/>
              <a:t>Pittsburgh, PA  15213</a:t>
            </a:r>
          </a:p>
          <a:p>
            <a:endParaRPr lang="en-US" dirty="0"/>
          </a:p>
          <a:p>
            <a:r>
              <a:rPr lang="en-US" dirty="0" smtClean="0"/>
              <a:t>Arie Gurfinkel</a:t>
            </a:r>
          </a:p>
          <a:p>
            <a:endParaRPr lang="en-US" dirty="0" smtClean="0"/>
          </a:p>
          <a:p>
            <a:r>
              <a:rPr lang="en-US" dirty="0" smtClean="0"/>
              <a:t>based on joint work with </a:t>
            </a:r>
            <a:r>
              <a:rPr lang="en-US" dirty="0" err="1" smtClean="0"/>
              <a:t>Teme</a:t>
            </a:r>
            <a:r>
              <a:rPr lang="en-US" dirty="0" smtClean="0"/>
              <a:t> </a:t>
            </a:r>
            <a:r>
              <a:rPr lang="en-US" dirty="0" err="1" smtClean="0"/>
              <a:t>Kahsai</a:t>
            </a:r>
            <a:r>
              <a:rPr lang="en-US" dirty="0" smtClean="0"/>
              <a:t>, Jorge A. </a:t>
            </a:r>
            <a:r>
              <a:rPr lang="en-US" dirty="0" err="1" smtClean="0"/>
              <a:t>Navas</a:t>
            </a:r>
            <a:r>
              <a:rPr lang="en-US" dirty="0" smtClean="0"/>
              <a:t>, </a:t>
            </a:r>
            <a:r>
              <a:rPr lang="en-US" dirty="0" err="1" smtClean="0"/>
              <a:t>Anvesh</a:t>
            </a:r>
            <a:r>
              <a:rPr lang="en-US" dirty="0" smtClean="0"/>
              <a:t> </a:t>
            </a:r>
            <a:r>
              <a:rPr lang="en-US" dirty="0" err="1" smtClean="0"/>
              <a:t>Komuravelli</a:t>
            </a:r>
            <a:r>
              <a:rPr lang="en-US" dirty="0" smtClean="0"/>
              <a:t>, and </a:t>
            </a:r>
            <a:r>
              <a:rPr lang="en-US" dirty="0" err="1" smtClean="0"/>
              <a:t>Nikolaj</a:t>
            </a:r>
            <a:r>
              <a:rPr lang="en-US" dirty="0" smtClean="0"/>
              <a:t> </a:t>
            </a:r>
            <a:r>
              <a:rPr lang="en-US" dirty="0" err="1" smtClean="0"/>
              <a:t>Bjorner</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Related Tools</a:t>
            </a:r>
            <a:endParaRPr lang="en-US" dirty="0"/>
          </a:p>
        </p:txBody>
      </p:sp>
      <p:sp>
        <p:nvSpPr>
          <p:cNvPr id="3" name="Content Placeholder 2"/>
          <p:cNvSpPr>
            <a:spLocks noGrp="1"/>
          </p:cNvSpPr>
          <p:nvPr>
            <p:ph idx="1"/>
          </p:nvPr>
        </p:nvSpPr>
        <p:spPr/>
        <p:txBody>
          <a:bodyPr/>
          <a:lstStyle/>
          <a:p>
            <a:r>
              <a:rPr lang="en-US" dirty="0" err="1" smtClean="0"/>
              <a:t>CPAChecker</a:t>
            </a:r>
            <a:endParaRPr lang="en-US" dirty="0" smtClean="0"/>
          </a:p>
          <a:p>
            <a:pPr lvl="1"/>
            <a:r>
              <a:rPr lang="en-US" dirty="0" smtClean="0"/>
              <a:t>Custom front-end for C</a:t>
            </a:r>
          </a:p>
          <a:p>
            <a:pPr lvl="1"/>
            <a:r>
              <a:rPr lang="en-US" dirty="0" smtClean="0"/>
              <a:t>Abstract Interpretation-inspired verification engine </a:t>
            </a:r>
          </a:p>
          <a:p>
            <a:pPr lvl="1"/>
            <a:r>
              <a:rPr lang="en-US" dirty="0" smtClean="0"/>
              <a:t>Predicate abstraction, invariant generation, BMC, k-induction</a:t>
            </a:r>
          </a:p>
          <a:p>
            <a:pPr lvl="1"/>
            <a:endParaRPr lang="en-US" dirty="0" smtClean="0"/>
          </a:p>
          <a:p>
            <a:r>
              <a:rPr lang="en-US" dirty="0" smtClean="0"/>
              <a:t>SMACK / Corral</a:t>
            </a:r>
          </a:p>
          <a:p>
            <a:pPr lvl="1"/>
            <a:r>
              <a:rPr lang="en-US" dirty="0" smtClean="0"/>
              <a:t>LLVM-based front-end</a:t>
            </a:r>
          </a:p>
          <a:p>
            <a:pPr lvl="1"/>
            <a:r>
              <a:rPr lang="en-US" dirty="0" smtClean="0"/>
              <a:t>Reduces C verification to Boogie</a:t>
            </a:r>
          </a:p>
          <a:p>
            <a:pPr lvl="1"/>
            <a:r>
              <a:rPr lang="en-US" dirty="0" smtClean="0"/>
              <a:t>Corral / Q verification back-end based on Bounded Model Checking with SMT</a:t>
            </a:r>
          </a:p>
          <a:p>
            <a:pPr lvl="1"/>
            <a:endParaRPr lang="en-US" dirty="0"/>
          </a:p>
          <a:p>
            <a:r>
              <a:rPr lang="en-US" dirty="0" smtClean="0"/>
              <a:t>UFO</a:t>
            </a:r>
          </a:p>
          <a:p>
            <a:pPr lvl="1"/>
            <a:r>
              <a:rPr lang="en-US" dirty="0" smtClean="0"/>
              <a:t>LLVM-based front-end (partially reused in </a:t>
            </a:r>
            <a:r>
              <a:rPr lang="en-US" dirty="0" err="1" smtClean="0"/>
              <a:t>SeaHorn</a:t>
            </a:r>
            <a:r>
              <a:rPr lang="en-US" dirty="0" smtClean="0"/>
              <a:t>)</a:t>
            </a:r>
          </a:p>
          <a:p>
            <a:pPr lvl="1"/>
            <a:r>
              <a:rPr lang="en-US" dirty="0" smtClean="0"/>
              <a:t>Combines Abstract Interpretation with Interpolation-Based Model Checking</a:t>
            </a:r>
          </a:p>
          <a:p>
            <a:pPr lvl="1"/>
            <a:r>
              <a:rPr lang="en-US" dirty="0" smtClean="0"/>
              <a:t>(no longer actively developed)</a:t>
            </a:r>
          </a:p>
        </p:txBody>
      </p:sp>
    </p:spTree>
    <p:extLst>
      <p:ext uri="{BB962C8B-B14F-4D97-AF65-F5344CB8AC3E}">
        <p14:creationId xmlns:p14="http://schemas.microsoft.com/office/powerpoint/2010/main" val="33603156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err="1" smtClean="0"/>
              <a:t>SeaHorn</a:t>
            </a:r>
            <a:r>
              <a:rPr lang="en-US" dirty="0" smtClean="0"/>
              <a:t> Philosophy</a:t>
            </a:r>
            <a:endParaRPr lang="en-US" dirty="0"/>
          </a:p>
        </p:txBody>
      </p:sp>
      <p:sp>
        <p:nvSpPr>
          <p:cNvPr id="3" name="Content Placeholder 2"/>
          <p:cNvSpPr>
            <a:spLocks noGrp="1"/>
          </p:cNvSpPr>
          <p:nvPr>
            <p:ph idx="1"/>
          </p:nvPr>
        </p:nvSpPr>
        <p:spPr/>
        <p:txBody>
          <a:bodyPr/>
          <a:lstStyle/>
          <a:p>
            <a:r>
              <a:rPr lang="en-US" dirty="0" smtClean="0"/>
              <a:t>Build a state-of-the-art Software Model Checker </a:t>
            </a:r>
          </a:p>
          <a:p>
            <a:pPr lvl="1"/>
            <a:r>
              <a:rPr lang="en-US" dirty="0" smtClean="0"/>
              <a:t>useful to “average” users</a:t>
            </a:r>
          </a:p>
          <a:p>
            <a:pPr lvl="2"/>
            <a:r>
              <a:rPr lang="en-US" dirty="0" smtClean="0"/>
              <a:t>user-friendly, efficient, trusted, certificate-producing, …</a:t>
            </a:r>
          </a:p>
          <a:p>
            <a:pPr lvl="1"/>
            <a:r>
              <a:rPr lang="en-US" dirty="0" smtClean="0"/>
              <a:t>useful to researchers in verification</a:t>
            </a:r>
          </a:p>
          <a:p>
            <a:pPr lvl="2"/>
            <a:r>
              <a:rPr lang="en-US" dirty="0" smtClean="0"/>
              <a:t>modular design, clean separation between syntax, semantics, and logic, …</a:t>
            </a:r>
          </a:p>
          <a:p>
            <a:r>
              <a:rPr lang="en-US" dirty="0" smtClean="0"/>
              <a:t>Stand on the shoulders of giants</a:t>
            </a:r>
          </a:p>
          <a:p>
            <a:pPr lvl="1"/>
            <a:r>
              <a:rPr lang="en-US" dirty="0" smtClean="0"/>
              <a:t>reuse techniques from compiler community to reduce verification effort</a:t>
            </a:r>
          </a:p>
          <a:p>
            <a:pPr lvl="2"/>
            <a:r>
              <a:rPr lang="en-US" dirty="0" smtClean="0"/>
              <a:t>SSA, loop restructuring, induction variables, alias analysis, …</a:t>
            </a:r>
          </a:p>
          <a:p>
            <a:pPr lvl="2"/>
            <a:r>
              <a:rPr lang="en-US" dirty="0" smtClean="0"/>
              <a:t>static analysis and abstract interpretation</a:t>
            </a:r>
          </a:p>
          <a:p>
            <a:pPr lvl="1"/>
            <a:r>
              <a:rPr lang="en-US" dirty="0" smtClean="0"/>
              <a:t>reduce verification to logic</a:t>
            </a:r>
          </a:p>
          <a:p>
            <a:pPr lvl="2"/>
            <a:r>
              <a:rPr lang="en-US" dirty="0" smtClean="0"/>
              <a:t>verification condition generation</a:t>
            </a:r>
          </a:p>
          <a:p>
            <a:pPr lvl="2"/>
            <a:r>
              <a:rPr lang="en-US" dirty="0" smtClean="0"/>
              <a:t>Constrained Horn Clauses</a:t>
            </a:r>
          </a:p>
          <a:p>
            <a:r>
              <a:rPr lang="en-US" dirty="0" smtClean="0"/>
              <a:t>Build reusable logic-based verification technology</a:t>
            </a:r>
            <a:endParaRPr lang="en-US" dirty="0"/>
          </a:p>
          <a:p>
            <a:pPr lvl="1"/>
            <a:r>
              <a:rPr lang="en-US" dirty="0" smtClean="0"/>
              <a:t>“SMT-LIB” for program verification</a:t>
            </a:r>
          </a:p>
        </p:txBody>
      </p:sp>
    </p:spTree>
    <p:extLst>
      <p:ext uri="{BB962C8B-B14F-4D97-AF65-F5344CB8AC3E}">
        <p14:creationId xmlns:p14="http://schemas.microsoft.com/office/powerpoint/2010/main" val="17748050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err="1" smtClean="0"/>
              <a:t>SeaHorn</a:t>
            </a:r>
            <a:r>
              <a:rPr lang="en-US" dirty="0" smtClean="0"/>
              <a:t> Usage</a:t>
            </a:r>
            <a:endParaRPr lang="en-US" dirty="0"/>
          </a:p>
        </p:txBody>
      </p:sp>
      <p:sp>
        <p:nvSpPr>
          <p:cNvPr id="3" name="Content Placeholder 2"/>
          <p:cNvSpPr>
            <a:spLocks noGrp="1"/>
          </p:cNvSpPr>
          <p:nvPr>
            <p:ph idx="1"/>
          </p:nvPr>
        </p:nvSpPr>
        <p:spPr/>
        <p:txBody>
          <a:bodyPr/>
          <a:lstStyle/>
          <a:p>
            <a:r>
              <a:rPr lang="en-US" dirty="0" smtClean="0">
                <a:latin typeface="Consolas"/>
                <a:cs typeface="Consolas"/>
              </a:rPr>
              <a:t>&gt; sea </a:t>
            </a:r>
            <a:r>
              <a:rPr lang="en-US" dirty="0" err="1" smtClean="0">
                <a:latin typeface="Consolas"/>
                <a:cs typeface="Consolas"/>
              </a:rPr>
              <a:t>pf</a:t>
            </a:r>
            <a:r>
              <a:rPr lang="en-US" dirty="0" smtClean="0">
                <a:latin typeface="Consolas"/>
                <a:cs typeface="Consolas"/>
              </a:rPr>
              <a:t> </a:t>
            </a:r>
            <a:r>
              <a:rPr lang="en-US" dirty="0" err="1" smtClean="0">
                <a:latin typeface="Consolas"/>
                <a:cs typeface="Consolas"/>
              </a:rPr>
              <a:t>FILE.c</a:t>
            </a:r>
            <a:endParaRPr lang="en-US" dirty="0" smtClean="0">
              <a:latin typeface="Consolas"/>
              <a:cs typeface="Consolas"/>
            </a:endParaRPr>
          </a:p>
          <a:p>
            <a:r>
              <a:rPr lang="en-US" dirty="0" smtClean="0">
                <a:cs typeface="Consolas"/>
              </a:rPr>
              <a:t>Outputs </a:t>
            </a:r>
            <a:r>
              <a:rPr lang="en-US" dirty="0" smtClean="0">
                <a:latin typeface="Consolas"/>
                <a:cs typeface="Consolas"/>
              </a:rPr>
              <a:t>sat </a:t>
            </a:r>
            <a:r>
              <a:rPr lang="en-US" dirty="0" smtClean="0">
                <a:cs typeface="Consolas"/>
              </a:rPr>
              <a:t>for unsafe (has counterexample); </a:t>
            </a:r>
            <a:r>
              <a:rPr lang="en-US" dirty="0" err="1" smtClean="0">
                <a:latin typeface="Consolas"/>
                <a:cs typeface="Consolas"/>
              </a:rPr>
              <a:t>unsat</a:t>
            </a:r>
            <a:r>
              <a:rPr lang="en-US" dirty="0">
                <a:cs typeface="Consolas"/>
              </a:rPr>
              <a:t> </a:t>
            </a:r>
            <a:r>
              <a:rPr lang="en-US" dirty="0" smtClean="0">
                <a:cs typeface="Consolas"/>
              </a:rPr>
              <a:t>for safe </a:t>
            </a:r>
          </a:p>
          <a:p>
            <a:r>
              <a:rPr lang="en-US" dirty="0" smtClean="0">
                <a:cs typeface="Consolas"/>
              </a:rPr>
              <a:t>Additional </a:t>
            </a:r>
            <a:r>
              <a:rPr lang="en-US" dirty="0" smtClean="0">
                <a:cs typeface="Consolas"/>
              </a:rPr>
              <a:t>options</a:t>
            </a:r>
            <a:endParaRPr lang="en-US" dirty="0" smtClean="0">
              <a:cs typeface="Consolas"/>
            </a:endParaRPr>
          </a:p>
          <a:p>
            <a:pPr lvl="1"/>
            <a:r>
              <a:rPr lang="en-US" dirty="0" smtClean="0">
                <a:latin typeface="Consolas"/>
                <a:cs typeface="Consolas"/>
              </a:rPr>
              <a:t>--</a:t>
            </a:r>
            <a:r>
              <a:rPr lang="en-US" dirty="0" err="1" smtClean="0">
                <a:latin typeface="Consolas"/>
                <a:cs typeface="Consolas"/>
              </a:rPr>
              <a:t>cex</a:t>
            </a:r>
            <a:r>
              <a:rPr lang="en-US" dirty="0" smtClean="0">
                <a:latin typeface="Consolas"/>
                <a:cs typeface="Consolas"/>
              </a:rPr>
              <a:t>=</a:t>
            </a:r>
            <a:r>
              <a:rPr lang="en-US" dirty="0" err="1" smtClean="0">
                <a:latin typeface="Consolas"/>
                <a:cs typeface="Consolas"/>
              </a:rPr>
              <a:t>trace.xml</a:t>
            </a:r>
            <a:r>
              <a:rPr lang="en-US" dirty="0" smtClean="0">
                <a:cs typeface="Consolas"/>
              </a:rPr>
              <a:t>  outputs a counter-example in SV-COMP’15 </a:t>
            </a:r>
            <a:r>
              <a:rPr lang="en-US" dirty="0" smtClean="0">
                <a:cs typeface="Consolas"/>
              </a:rPr>
              <a:t>format</a:t>
            </a:r>
          </a:p>
          <a:p>
            <a:pPr lvl="1"/>
            <a:r>
              <a:rPr lang="en-US" dirty="0" smtClean="0">
                <a:cs typeface="Consolas"/>
              </a:rPr>
              <a:t>--show-</a:t>
            </a:r>
            <a:r>
              <a:rPr lang="en-US" dirty="0" err="1" smtClean="0">
                <a:cs typeface="Consolas"/>
              </a:rPr>
              <a:t>invars</a:t>
            </a:r>
            <a:r>
              <a:rPr lang="en-US" dirty="0" smtClean="0">
                <a:cs typeface="Consolas"/>
              </a:rPr>
              <a:t> displays computed invariants</a:t>
            </a:r>
            <a:endParaRPr lang="en-US" dirty="0" smtClean="0">
              <a:cs typeface="Consolas"/>
            </a:endParaRPr>
          </a:p>
          <a:p>
            <a:pPr lvl="1"/>
            <a:r>
              <a:rPr lang="en-US" dirty="0" smtClean="0">
                <a:latin typeface="Consolas"/>
                <a:cs typeface="Consolas"/>
              </a:rPr>
              <a:t>--track={</a:t>
            </a:r>
            <a:r>
              <a:rPr lang="en-US" dirty="0" err="1" smtClean="0">
                <a:latin typeface="Consolas"/>
                <a:cs typeface="Consolas"/>
              </a:rPr>
              <a:t>reg,ptr,mem</a:t>
            </a:r>
            <a:r>
              <a:rPr lang="en-US" dirty="0" smtClean="0">
                <a:latin typeface="Consolas"/>
                <a:cs typeface="Consolas"/>
              </a:rPr>
              <a:t>}</a:t>
            </a:r>
            <a:r>
              <a:rPr lang="en-US" dirty="0" smtClean="0">
                <a:cs typeface="Consolas"/>
              </a:rPr>
              <a:t> track registers, pointers, memory content</a:t>
            </a:r>
          </a:p>
          <a:p>
            <a:pPr lvl="1"/>
            <a:r>
              <a:rPr lang="en-US" dirty="0" smtClean="0">
                <a:latin typeface="Consolas"/>
                <a:cs typeface="Consolas"/>
              </a:rPr>
              <a:t>--step={</a:t>
            </a:r>
            <a:r>
              <a:rPr lang="en-US" dirty="0" err="1" smtClean="0">
                <a:latin typeface="Consolas"/>
                <a:cs typeface="Consolas"/>
              </a:rPr>
              <a:t>large,small</a:t>
            </a:r>
            <a:r>
              <a:rPr lang="en-US" dirty="0" smtClean="0">
                <a:latin typeface="Consolas"/>
                <a:cs typeface="Consolas"/>
              </a:rPr>
              <a:t>} </a:t>
            </a:r>
            <a:r>
              <a:rPr lang="en-US" dirty="0" smtClean="0">
                <a:cs typeface="Consolas"/>
              </a:rPr>
              <a:t>verification condition step-semantics</a:t>
            </a:r>
          </a:p>
          <a:p>
            <a:pPr lvl="2"/>
            <a:r>
              <a:rPr lang="en-US" i="1" dirty="0" smtClean="0">
                <a:cs typeface="Consolas"/>
              </a:rPr>
              <a:t>small</a:t>
            </a:r>
            <a:r>
              <a:rPr lang="en-US" dirty="0" smtClean="0">
                <a:cs typeface="Consolas"/>
              </a:rPr>
              <a:t> == basic block, </a:t>
            </a:r>
            <a:r>
              <a:rPr lang="en-US" i="1" dirty="0" smtClean="0">
                <a:cs typeface="Consolas"/>
              </a:rPr>
              <a:t>large</a:t>
            </a:r>
            <a:r>
              <a:rPr lang="en-US" dirty="0" smtClean="0">
                <a:cs typeface="Consolas"/>
              </a:rPr>
              <a:t> == loop-free control flow block</a:t>
            </a:r>
          </a:p>
          <a:p>
            <a:pPr lvl="1"/>
            <a:r>
              <a:rPr lang="en-US" dirty="0" smtClean="0">
                <a:latin typeface="Consolas"/>
                <a:cs typeface="Consolas"/>
              </a:rPr>
              <a:t>--inline</a:t>
            </a:r>
            <a:r>
              <a:rPr lang="en-US" dirty="0" smtClean="0">
                <a:cs typeface="Consolas"/>
              </a:rPr>
              <a:t> inline all functions in the front-end passes</a:t>
            </a:r>
          </a:p>
          <a:p>
            <a:r>
              <a:rPr lang="en-US" dirty="0" smtClean="0">
                <a:cs typeface="Consolas"/>
              </a:rPr>
              <a:t>Additional commands</a:t>
            </a:r>
          </a:p>
          <a:p>
            <a:pPr lvl="1"/>
            <a:r>
              <a:rPr lang="en-US" dirty="0" smtClean="0">
                <a:latin typeface="Consolas"/>
                <a:cs typeface="Consolas"/>
              </a:rPr>
              <a:t>sea </a:t>
            </a:r>
            <a:r>
              <a:rPr lang="en-US" dirty="0" err="1" smtClean="0">
                <a:latin typeface="Consolas"/>
                <a:cs typeface="Consolas"/>
              </a:rPr>
              <a:t>smt</a:t>
            </a:r>
            <a:r>
              <a:rPr lang="en-US" dirty="0" smtClean="0">
                <a:cs typeface="Consolas"/>
              </a:rPr>
              <a:t> – generates CHC in extension of SMT-LIB2 format</a:t>
            </a:r>
          </a:p>
          <a:p>
            <a:pPr lvl="1"/>
            <a:r>
              <a:rPr lang="en-US" dirty="0" smtClean="0">
                <a:latin typeface="Consolas"/>
                <a:cs typeface="Consolas"/>
              </a:rPr>
              <a:t>sea </a:t>
            </a:r>
            <a:r>
              <a:rPr lang="en-US" dirty="0" err="1" smtClean="0">
                <a:latin typeface="Consolas"/>
                <a:cs typeface="Consolas"/>
              </a:rPr>
              <a:t>clp</a:t>
            </a:r>
            <a:r>
              <a:rPr lang="en-US" dirty="0" smtClean="0">
                <a:cs typeface="Consolas"/>
              </a:rPr>
              <a:t>  -- generates CHC in CLP format (under development)</a:t>
            </a:r>
          </a:p>
          <a:p>
            <a:pPr lvl="1"/>
            <a:r>
              <a:rPr lang="en-US" dirty="0" smtClean="0">
                <a:latin typeface="Consolas"/>
                <a:cs typeface="Consolas"/>
              </a:rPr>
              <a:t>sea </a:t>
            </a:r>
            <a:r>
              <a:rPr lang="en-US" dirty="0" err="1" smtClean="0">
                <a:latin typeface="Consolas"/>
                <a:cs typeface="Consolas"/>
              </a:rPr>
              <a:t>lfe-smt</a:t>
            </a:r>
            <a:r>
              <a:rPr lang="en-US" dirty="0" smtClean="0">
                <a:cs typeface="Consolas"/>
              </a:rPr>
              <a:t> – generates CHC in SMT-LIB2 format using legacy front-end</a:t>
            </a:r>
            <a:endParaRPr lang="en-US" dirty="0">
              <a:cs typeface="Consolas"/>
            </a:endParaRPr>
          </a:p>
        </p:txBody>
      </p:sp>
    </p:spTree>
    <p:extLst>
      <p:ext uri="{BB962C8B-B14F-4D97-AF65-F5344CB8AC3E}">
        <p14:creationId xmlns:p14="http://schemas.microsoft.com/office/powerpoint/2010/main" val="6456423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Pipeline</a:t>
            </a:r>
            <a:endParaRPr lang="en-US" dirty="0"/>
          </a:p>
        </p:txBody>
      </p:sp>
      <p:sp>
        <p:nvSpPr>
          <p:cNvPr id="4" name="TextBox 3"/>
          <p:cNvSpPr txBox="1"/>
          <p:nvPr/>
        </p:nvSpPr>
        <p:spPr>
          <a:xfrm>
            <a:off x="1053023" y="2743200"/>
            <a:ext cx="7037954" cy="646331"/>
          </a:xfrm>
          <a:prstGeom prst="rect">
            <a:avLst/>
          </a:prstGeom>
          <a:noFill/>
        </p:spPr>
        <p:txBody>
          <a:bodyPr wrap="none" rtlCol="0">
            <a:spAutoFit/>
          </a:bodyPr>
          <a:lstStyle/>
          <a:p>
            <a:r>
              <a:rPr lang="en-US" sz="3600" b="0" dirty="0" smtClean="0">
                <a:latin typeface="Consolas"/>
                <a:cs typeface="Consolas"/>
              </a:rPr>
              <a:t>clang | </a:t>
            </a:r>
            <a:r>
              <a:rPr lang="en-US" sz="3600" b="0" dirty="0" err="1" smtClean="0">
                <a:latin typeface="Consolas"/>
                <a:cs typeface="Consolas"/>
              </a:rPr>
              <a:t>pp</a:t>
            </a:r>
            <a:r>
              <a:rPr lang="en-US" sz="3600" b="0" dirty="0" smtClean="0">
                <a:latin typeface="Consolas"/>
                <a:cs typeface="Consolas"/>
              </a:rPr>
              <a:t> | </a:t>
            </a:r>
            <a:r>
              <a:rPr lang="en-US" sz="3600" b="0" dirty="0" err="1" smtClean="0">
                <a:latin typeface="Consolas"/>
                <a:cs typeface="Consolas"/>
              </a:rPr>
              <a:t>ms</a:t>
            </a:r>
            <a:r>
              <a:rPr lang="en-US" sz="3600" b="0" dirty="0" smtClean="0">
                <a:latin typeface="Consolas"/>
                <a:cs typeface="Consolas"/>
              </a:rPr>
              <a:t> |opt | horn</a:t>
            </a:r>
            <a:endParaRPr lang="en-US" sz="3600" b="0" dirty="0">
              <a:latin typeface="Consolas"/>
              <a:cs typeface="Consolas"/>
            </a:endParaRPr>
          </a:p>
        </p:txBody>
      </p:sp>
      <p:sp>
        <p:nvSpPr>
          <p:cNvPr id="5" name="Left Brace 4"/>
          <p:cNvSpPr/>
          <p:nvPr/>
        </p:nvSpPr>
        <p:spPr bwMode="auto">
          <a:xfrm rot="5400000">
            <a:off x="3314700" y="-419100"/>
            <a:ext cx="990600" cy="5334000"/>
          </a:xfrm>
          <a:prstGeom prst="leftBrace">
            <a:avLst>
              <a:gd name="adj1" fmla="val 44532"/>
              <a:gd name="adj2" fmla="val 50560"/>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7" name="TextBox 6"/>
          <p:cNvSpPr txBox="1"/>
          <p:nvPr/>
        </p:nvSpPr>
        <p:spPr>
          <a:xfrm>
            <a:off x="2971800" y="1219200"/>
            <a:ext cx="1621833" cy="523220"/>
          </a:xfrm>
          <a:prstGeom prst="rect">
            <a:avLst/>
          </a:prstGeom>
          <a:noFill/>
        </p:spPr>
        <p:txBody>
          <a:bodyPr wrap="none" rtlCol="0">
            <a:spAutoFit/>
          </a:bodyPr>
          <a:lstStyle/>
          <a:p>
            <a:r>
              <a:rPr lang="en-US" sz="2800" b="0" dirty="0" smtClean="0"/>
              <a:t>front-end</a:t>
            </a:r>
            <a:endParaRPr lang="en-US" sz="2800" b="0" dirty="0"/>
          </a:p>
        </p:txBody>
      </p:sp>
      <p:sp>
        <p:nvSpPr>
          <p:cNvPr id="8" name="Rounded Rectangular Callout 7"/>
          <p:cNvSpPr/>
          <p:nvPr/>
        </p:nvSpPr>
        <p:spPr bwMode="auto">
          <a:xfrm>
            <a:off x="762000" y="3810000"/>
            <a:ext cx="1371600" cy="838200"/>
          </a:xfrm>
          <a:prstGeom prst="wedgeRoundRectCallout">
            <a:avLst>
              <a:gd name="adj1" fmla="val 18620"/>
              <a:gd name="adj2" fmla="val -89142"/>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 charset="-128"/>
              </a:rPr>
              <a:t>compile</a:t>
            </a:r>
          </a:p>
        </p:txBody>
      </p:sp>
      <p:sp>
        <p:nvSpPr>
          <p:cNvPr id="9" name="Rounded Rectangular Callout 8"/>
          <p:cNvSpPr/>
          <p:nvPr/>
        </p:nvSpPr>
        <p:spPr bwMode="auto">
          <a:xfrm>
            <a:off x="2514600" y="3810000"/>
            <a:ext cx="1676400" cy="838200"/>
          </a:xfrm>
          <a:prstGeom prst="wedgeRoundRectCallout">
            <a:avLst>
              <a:gd name="adj1" fmla="val 3469"/>
              <a:gd name="adj2" fmla="val -96272"/>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400" b="0" dirty="0" smtClean="0">
                <a:solidFill>
                  <a:schemeClr val="tx1"/>
                </a:solidFill>
                <a:latin typeface="Arial" charset="0"/>
                <a:ea typeface="ＭＳ Ｐゴシック" pitchFamily="1" charset="-128"/>
              </a:rPr>
              <a:t>pre-process</a:t>
            </a: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10" name="Rounded Rectangular Callout 9"/>
          <p:cNvSpPr/>
          <p:nvPr/>
        </p:nvSpPr>
        <p:spPr bwMode="auto">
          <a:xfrm>
            <a:off x="3657600" y="4876800"/>
            <a:ext cx="1676400" cy="838200"/>
          </a:xfrm>
          <a:prstGeom prst="wedgeRoundRectCallout">
            <a:avLst>
              <a:gd name="adj1" fmla="val 12381"/>
              <a:gd name="adj2" fmla="val -192529"/>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400" b="0" dirty="0" smtClean="0">
                <a:solidFill>
                  <a:schemeClr val="tx1"/>
                </a:solidFill>
                <a:latin typeface="Arial" charset="0"/>
                <a:ea typeface="ＭＳ Ｐゴシック" pitchFamily="1" charset="-128"/>
              </a:rPr>
              <a:t>mixed semantics</a:t>
            </a: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11" name="Rounded Rectangular Callout 10"/>
          <p:cNvSpPr/>
          <p:nvPr/>
        </p:nvSpPr>
        <p:spPr bwMode="auto">
          <a:xfrm>
            <a:off x="5181600" y="3810000"/>
            <a:ext cx="1676400" cy="838200"/>
          </a:xfrm>
          <a:prstGeom prst="wedgeRoundRectCallout">
            <a:avLst>
              <a:gd name="adj1" fmla="val -15248"/>
              <a:gd name="adj2" fmla="val -94490"/>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400" b="0" dirty="0" smtClean="0">
                <a:solidFill>
                  <a:schemeClr val="tx1"/>
                </a:solidFill>
                <a:latin typeface="Arial" charset="0"/>
                <a:ea typeface="ＭＳ Ｐゴシック" pitchFamily="1" charset="-128"/>
              </a:rPr>
              <a:t>optimize</a:t>
            </a: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Rounded Rectangular Callout 11"/>
          <p:cNvSpPr/>
          <p:nvPr/>
        </p:nvSpPr>
        <p:spPr bwMode="auto">
          <a:xfrm>
            <a:off x="6477000" y="4953000"/>
            <a:ext cx="1680545" cy="817245"/>
          </a:xfrm>
          <a:prstGeom prst="wedgeRoundRectCallout">
            <a:avLst>
              <a:gd name="adj1" fmla="val 18648"/>
              <a:gd name="adj2" fmla="val -228362"/>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400" b="0" dirty="0" smtClean="0">
                <a:solidFill>
                  <a:schemeClr val="tx1"/>
                </a:solidFill>
                <a:latin typeface="Arial" charset="0"/>
                <a:ea typeface="ＭＳ Ｐゴシック" pitchFamily="1" charset="-128"/>
              </a:rPr>
              <a:t>VC gen &amp; solve</a:t>
            </a: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308813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4406900"/>
            <a:ext cx="7772400" cy="1118255"/>
          </a:xfrm>
        </p:spPr>
        <p:txBody>
          <a:bodyPr/>
          <a:lstStyle/>
          <a:p>
            <a:r>
              <a:rPr lang="en-US" dirty="0" smtClean="0"/>
              <a:t>Intermediate representation</a:t>
            </a:r>
            <a:endParaRPr lang="en-US" dirty="0"/>
          </a:p>
        </p:txBody>
      </p:sp>
      <p:sp>
        <p:nvSpPr>
          <p:cNvPr id="4" name="Text Placeholder 3"/>
          <p:cNvSpPr>
            <a:spLocks noGrp="1"/>
          </p:cNvSpPr>
          <p:nvPr>
            <p:ph type="body" idx="1"/>
          </p:nvPr>
        </p:nvSpPr>
        <p:spPr/>
        <p:txBody>
          <a:bodyPr/>
          <a:lstStyle/>
          <a:p>
            <a:r>
              <a:rPr lang="en-US" dirty="0" smtClean="0"/>
              <a:t>Constrained Horn Clauses</a:t>
            </a:r>
            <a:endParaRPr lang="en-US" dirty="0"/>
          </a:p>
        </p:txBody>
      </p:sp>
    </p:spTree>
    <p:extLst>
      <p:ext uri="{BB962C8B-B14F-4D97-AF65-F5344CB8AC3E}">
        <p14:creationId xmlns:p14="http://schemas.microsoft.com/office/powerpoint/2010/main" val="24497614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Constrained Horn Clauses (CHC)</a:t>
            </a:r>
            <a:endParaRPr lang="en-US" dirty="0"/>
          </a:p>
        </p:txBody>
      </p:sp>
      <p:sp>
        <p:nvSpPr>
          <p:cNvPr id="3" name="Content Placeholder 2"/>
          <p:cNvSpPr>
            <a:spLocks noGrp="1"/>
          </p:cNvSpPr>
          <p:nvPr>
            <p:ph idx="1"/>
          </p:nvPr>
        </p:nvSpPr>
        <p:spPr/>
        <p:txBody>
          <a:bodyPr/>
          <a:lstStyle/>
          <a:p>
            <a:r>
              <a:rPr lang="en-US" sz="2800" dirty="0" smtClean="0"/>
              <a:t>A Constrained Horn Clause (CHC) is a FOL formula of the form</a:t>
            </a:r>
            <a:r>
              <a:rPr lang="en-US" sz="2800" dirty="0" smtClean="0">
                <a:latin typeface="cmsy10"/>
                <a:ea typeface="cmsy10"/>
                <a:cs typeface="cmsy10"/>
              </a:rPr>
              <a:t>       </a:t>
            </a:r>
          </a:p>
          <a:p>
            <a:r>
              <a:rPr lang="en-US" sz="2800" dirty="0">
                <a:latin typeface="cmsy10"/>
                <a:ea typeface="cmsy10"/>
                <a:cs typeface="cmsy10"/>
              </a:rPr>
              <a:t>	</a:t>
            </a:r>
            <a:r>
              <a:rPr lang="en-US" sz="2800" dirty="0" smtClean="0">
                <a:latin typeface="cmsy10"/>
                <a:ea typeface="cmsy10"/>
                <a:cs typeface="cmsy10"/>
              </a:rPr>
              <a:t> 8</a:t>
            </a:r>
            <a:r>
              <a:rPr lang="en-US" sz="2800" dirty="0" smtClean="0"/>
              <a:t> V . (</a:t>
            </a:r>
            <a:r>
              <a:rPr lang="en-US" sz="2800" dirty="0" err="1" smtClean="0">
                <a:latin typeface="cmmi10"/>
                <a:ea typeface="cmmi10"/>
                <a:cs typeface="cmmi10"/>
              </a:rPr>
              <a:t>Á</a:t>
            </a:r>
            <a:r>
              <a:rPr lang="en-US" sz="2800" dirty="0" smtClean="0"/>
              <a:t> </a:t>
            </a:r>
            <a:r>
              <a:rPr lang="en-US" sz="2800" dirty="0" err="1" smtClean="0">
                <a:latin typeface="cmsy10"/>
                <a:ea typeface="cmsy10"/>
                <a:cs typeface="cmsy10"/>
              </a:rPr>
              <a:t>Æ</a:t>
            </a:r>
            <a:r>
              <a:rPr lang="en-US" sz="2800" dirty="0" smtClean="0"/>
              <a:t> </a:t>
            </a:r>
            <a:r>
              <a:rPr lang="en-US" sz="2800" dirty="0" smtClean="0">
                <a:latin typeface="Arial"/>
              </a:rPr>
              <a:t>p</a:t>
            </a:r>
            <a:r>
              <a:rPr lang="en-US" sz="2800" baseline="-25000" dirty="0" smtClean="0">
                <a:latin typeface="Arial"/>
              </a:rPr>
              <a:t>1</a:t>
            </a:r>
            <a:r>
              <a:rPr lang="en-US" sz="2800" dirty="0" smtClean="0"/>
              <a:t>[</a:t>
            </a:r>
            <a:r>
              <a:rPr lang="en-US" sz="2800" dirty="0" smtClean="0">
                <a:latin typeface="Arial"/>
              </a:rPr>
              <a:t>X</a:t>
            </a:r>
            <a:r>
              <a:rPr lang="en-US" sz="2800" baseline="-25000" dirty="0" smtClean="0">
                <a:latin typeface="Arial"/>
              </a:rPr>
              <a:t>1</a:t>
            </a:r>
            <a:r>
              <a:rPr lang="en-US" sz="2800" dirty="0" smtClean="0"/>
              <a:t>] </a:t>
            </a:r>
            <a:r>
              <a:rPr lang="en-US" sz="2800" dirty="0" err="1" smtClean="0">
                <a:latin typeface="cmsy10"/>
                <a:ea typeface="cmsy10"/>
                <a:cs typeface="cmsy10"/>
              </a:rPr>
              <a:t>Æ</a:t>
            </a:r>
            <a:r>
              <a:rPr lang="en-US" sz="2800" dirty="0" smtClean="0">
                <a:latin typeface="cmsy10"/>
                <a:ea typeface="cmsy10"/>
                <a:cs typeface="cmsy10"/>
              </a:rPr>
              <a:t>…</a:t>
            </a:r>
            <a:r>
              <a:rPr lang="en-US" sz="2800" dirty="0" err="1" smtClean="0">
                <a:latin typeface="cmsy10"/>
                <a:ea typeface="cmsy10"/>
                <a:cs typeface="cmsy10"/>
              </a:rPr>
              <a:t>Æ</a:t>
            </a:r>
            <a:r>
              <a:rPr lang="en-US" sz="2800" dirty="0" smtClean="0"/>
              <a:t> </a:t>
            </a:r>
            <a:r>
              <a:rPr lang="en-US" sz="2800" dirty="0" err="1" smtClean="0">
                <a:latin typeface="Arial"/>
              </a:rPr>
              <a:t>p</a:t>
            </a:r>
            <a:r>
              <a:rPr lang="en-US" sz="2800" baseline="-25000" dirty="0" err="1" smtClean="0">
                <a:latin typeface="Arial"/>
              </a:rPr>
              <a:t>n</a:t>
            </a:r>
            <a:r>
              <a:rPr lang="en-US" sz="2800" dirty="0" smtClean="0"/>
              <a:t>[</a:t>
            </a:r>
            <a:r>
              <a:rPr lang="en-US" sz="2800" dirty="0" err="1" smtClean="0">
                <a:latin typeface="Arial"/>
              </a:rPr>
              <a:t>X</a:t>
            </a:r>
            <a:r>
              <a:rPr lang="en-US" sz="2800" baseline="-25000" dirty="0" err="1" smtClean="0">
                <a:latin typeface="Arial"/>
              </a:rPr>
              <a:t>n</a:t>
            </a:r>
            <a:r>
              <a:rPr lang="en-US" sz="2800" dirty="0" smtClean="0"/>
              <a:t>] </a:t>
            </a:r>
            <a:r>
              <a:rPr lang="en-US" sz="2800" dirty="0" smtClean="0">
                <a:latin typeface="Symbol"/>
                <a:sym typeface="Symbol"/>
              </a:rPr>
              <a:t></a:t>
            </a:r>
            <a:r>
              <a:rPr lang="en-US" sz="2800" dirty="0" smtClean="0"/>
              <a:t> h[X]),</a:t>
            </a:r>
          </a:p>
          <a:p>
            <a:r>
              <a:rPr lang="en-US" sz="2800" dirty="0" smtClean="0"/>
              <a:t> where</a:t>
            </a:r>
          </a:p>
          <a:p>
            <a:pPr lvl="1"/>
            <a:r>
              <a:rPr lang="en-US" sz="2400" dirty="0" smtClean="0">
                <a:ea typeface="cmmi10"/>
                <a:cs typeface="cmmi10"/>
              </a:rPr>
              <a:t>A is a background theory (e.g., Linear Arithmetic, Arrays, Bit-Vectors, or combinations of the above)</a:t>
            </a:r>
          </a:p>
          <a:p>
            <a:pPr lvl="1"/>
            <a:r>
              <a:rPr lang="en-US" sz="2400" dirty="0" err="1" smtClean="0">
                <a:latin typeface="cmmi10"/>
                <a:ea typeface="cmmi10"/>
                <a:cs typeface="cmmi10"/>
              </a:rPr>
              <a:t>Á</a:t>
            </a:r>
            <a:r>
              <a:rPr lang="en-US" sz="2400" dirty="0" smtClean="0"/>
              <a:t> is a constrained in the background theory A</a:t>
            </a:r>
          </a:p>
          <a:p>
            <a:pPr lvl="1"/>
            <a:r>
              <a:rPr lang="en-US" sz="2400" dirty="0" smtClean="0"/>
              <a:t> </a:t>
            </a:r>
            <a:r>
              <a:rPr lang="en-US" sz="2400" dirty="0" smtClean="0">
                <a:latin typeface="Arial"/>
              </a:rPr>
              <a:t>p</a:t>
            </a:r>
            <a:r>
              <a:rPr lang="en-US" sz="2400" baseline="-25000" dirty="0" smtClean="0">
                <a:latin typeface="Arial"/>
              </a:rPr>
              <a:t>1</a:t>
            </a:r>
            <a:r>
              <a:rPr lang="en-US" sz="2400" dirty="0" smtClean="0"/>
              <a:t>, …, </a:t>
            </a:r>
            <a:r>
              <a:rPr lang="en-US" sz="2400" dirty="0" err="1" smtClean="0">
                <a:latin typeface="Arial"/>
              </a:rPr>
              <a:t>p</a:t>
            </a:r>
            <a:r>
              <a:rPr lang="en-US" sz="2400" baseline="-25000" dirty="0" err="1" smtClean="0">
                <a:latin typeface="Arial"/>
              </a:rPr>
              <a:t>n</a:t>
            </a:r>
            <a:r>
              <a:rPr lang="en-US" sz="2400" dirty="0" smtClean="0"/>
              <a:t>, h are n-</a:t>
            </a:r>
            <a:r>
              <a:rPr lang="en-US" sz="2400" dirty="0" err="1" smtClean="0"/>
              <a:t>ary</a:t>
            </a:r>
            <a:r>
              <a:rPr lang="en-US" sz="2400" dirty="0" smtClean="0"/>
              <a:t> predicates</a:t>
            </a:r>
          </a:p>
          <a:p>
            <a:pPr lvl="1"/>
            <a:r>
              <a:rPr lang="en-US" sz="2400" dirty="0" smtClean="0"/>
              <a:t>p</a:t>
            </a:r>
            <a:r>
              <a:rPr lang="en-US" sz="2400" baseline="-25000" dirty="0" smtClean="0"/>
              <a:t>i</a:t>
            </a:r>
            <a:r>
              <a:rPr lang="en-US" sz="2400" dirty="0" smtClean="0"/>
              <a:t>[X] is an application of a predicate to first-order terms</a:t>
            </a:r>
            <a:endParaRPr lang="en-US" sz="2400" baseline="-25000" dirty="0" smtClean="0"/>
          </a:p>
        </p:txBody>
      </p:sp>
    </p:spTree>
    <p:extLst>
      <p:ext uri="{BB962C8B-B14F-4D97-AF65-F5344CB8AC3E}">
        <p14:creationId xmlns:p14="http://schemas.microsoft.com/office/powerpoint/2010/main" val="24632367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Horn Encoding</a:t>
            </a:r>
            <a:endParaRPr lang="en-US" dirty="0"/>
          </a:p>
        </p:txBody>
      </p:sp>
      <p:pic>
        <p:nvPicPr>
          <p:cNvPr id="3" name="Picture 2"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86" y="1066800"/>
            <a:ext cx="8690028" cy="4412843"/>
          </a:xfrm>
          <a:prstGeom prst="rect">
            <a:avLst/>
          </a:prstGeom>
        </p:spPr>
      </p:pic>
    </p:spTree>
    <p:extLst>
      <p:ext uri="{BB962C8B-B14F-4D97-AF65-F5344CB8AC3E}">
        <p14:creationId xmlns:p14="http://schemas.microsoft.com/office/powerpoint/2010/main" val="20885558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CHC Terminology</a:t>
            </a:r>
            <a:endParaRPr lang="en-US" dirty="0"/>
          </a:p>
        </p:txBody>
      </p:sp>
      <p:grpSp>
        <p:nvGrpSpPr>
          <p:cNvPr id="16" name="Group 15"/>
          <p:cNvGrpSpPr/>
          <p:nvPr/>
        </p:nvGrpSpPr>
        <p:grpSpPr>
          <a:xfrm>
            <a:off x="254077" y="1262025"/>
            <a:ext cx="8061687" cy="523220"/>
            <a:chOff x="254077" y="1262025"/>
            <a:chExt cx="8061687" cy="523220"/>
          </a:xfrm>
        </p:grpSpPr>
        <p:sp>
          <p:nvSpPr>
            <p:cNvPr id="4" name="TextBox 3"/>
            <p:cNvSpPr txBox="1"/>
            <p:nvPr/>
          </p:nvSpPr>
          <p:spPr>
            <a:xfrm>
              <a:off x="254077" y="1262025"/>
              <a:ext cx="962774" cy="523220"/>
            </a:xfrm>
            <a:prstGeom prst="rect">
              <a:avLst/>
            </a:prstGeom>
            <a:noFill/>
          </p:spPr>
          <p:txBody>
            <a:bodyPr wrap="none" rtlCol="0">
              <a:spAutoFit/>
            </a:bodyPr>
            <a:lstStyle/>
            <a:p>
              <a:r>
                <a:rPr lang="en-US" sz="2800" dirty="0" smtClean="0"/>
                <a:t>Rule</a:t>
              </a:r>
              <a:endParaRPr lang="en-US" sz="2800" dirty="0"/>
            </a:p>
          </p:txBody>
        </p:sp>
        <p:sp>
          <p:nvSpPr>
            <p:cNvPr id="9" name="TextBox 8"/>
            <p:cNvSpPr txBox="1"/>
            <p:nvPr/>
          </p:nvSpPr>
          <p:spPr>
            <a:xfrm>
              <a:off x="3952437" y="1262025"/>
              <a:ext cx="4363327" cy="523220"/>
            </a:xfrm>
            <a:prstGeom prst="rect">
              <a:avLst/>
            </a:prstGeom>
            <a:noFill/>
          </p:spPr>
          <p:txBody>
            <a:bodyPr wrap="none" rtlCol="0">
              <a:spAutoFit/>
            </a:bodyPr>
            <a:lstStyle/>
            <a:p>
              <a:r>
                <a:rPr lang="en-US" sz="2800" b="0" dirty="0"/>
                <a:t>h[X] </a:t>
              </a:r>
              <a:r>
                <a:rPr lang="en-US" sz="2800" b="0" dirty="0" err="1">
                  <a:latin typeface="cmsy10"/>
                  <a:ea typeface="cmsy10"/>
                  <a:cs typeface="cmsy10"/>
                </a:rPr>
                <a:t>Ã</a:t>
              </a:r>
              <a:r>
                <a:rPr lang="en-US" sz="2800" b="0" dirty="0"/>
                <a:t> </a:t>
              </a:r>
              <a:r>
                <a:rPr lang="en-US" sz="2800" b="0" dirty="0">
                  <a:latin typeface="Arial"/>
                </a:rPr>
                <a:t>p</a:t>
              </a:r>
              <a:r>
                <a:rPr lang="en-US" sz="2800" b="0" baseline="-25000" dirty="0">
                  <a:latin typeface="Arial"/>
                </a:rPr>
                <a:t>1</a:t>
              </a:r>
              <a:r>
                <a:rPr lang="en-US" sz="2800" b="0" dirty="0"/>
                <a:t>[</a:t>
              </a:r>
              <a:r>
                <a:rPr lang="en-US" sz="2800" b="0" dirty="0">
                  <a:latin typeface="Arial"/>
                </a:rPr>
                <a:t>X</a:t>
              </a:r>
              <a:r>
                <a:rPr lang="en-US" sz="2800" b="0" baseline="-25000" dirty="0">
                  <a:latin typeface="Arial"/>
                </a:rPr>
                <a:t>1</a:t>
              </a:r>
              <a:r>
                <a:rPr lang="en-US" sz="2800" b="0" dirty="0"/>
                <a:t>],…, </a:t>
              </a:r>
              <a:r>
                <a:rPr lang="en-US" sz="2800" b="0" dirty="0" err="1">
                  <a:latin typeface="Arial"/>
                </a:rPr>
                <a:t>p</a:t>
              </a:r>
              <a:r>
                <a:rPr lang="en-US" sz="2800" b="0" baseline="-25000" dirty="0" err="1">
                  <a:latin typeface="Arial"/>
                </a:rPr>
                <a:t>n</a:t>
              </a:r>
              <a:r>
                <a:rPr lang="en-US" sz="2800" b="0" dirty="0"/>
                <a:t>[</a:t>
              </a:r>
              <a:r>
                <a:rPr lang="en-US" sz="2800" b="0" dirty="0" err="1">
                  <a:latin typeface="Arial"/>
                </a:rPr>
                <a:t>X</a:t>
              </a:r>
              <a:r>
                <a:rPr lang="en-US" sz="2800" b="0" baseline="-25000" dirty="0" err="1">
                  <a:latin typeface="Arial"/>
                </a:rPr>
                <a:t>n</a:t>
              </a:r>
              <a:r>
                <a:rPr lang="en-US" sz="2800" b="0" dirty="0"/>
                <a:t>], </a:t>
              </a:r>
              <a:r>
                <a:rPr lang="en-US" sz="2800" b="0" dirty="0" err="1">
                  <a:latin typeface="cmmi10"/>
                  <a:ea typeface="cmmi10"/>
                  <a:cs typeface="cmmi10"/>
                </a:rPr>
                <a:t>Á</a:t>
              </a:r>
              <a:r>
                <a:rPr lang="en-US" sz="2800" b="0" dirty="0" smtClean="0">
                  <a:ea typeface="cmmi10"/>
                  <a:cs typeface="cmmi10"/>
                </a:rPr>
                <a:t>.</a:t>
              </a:r>
              <a:endParaRPr lang="en-US" sz="2800" b="0" dirty="0">
                <a:ea typeface="cmmi10"/>
                <a:cs typeface="cmmi10"/>
              </a:endParaRPr>
            </a:p>
          </p:txBody>
        </p:sp>
      </p:grpSp>
      <p:grpSp>
        <p:nvGrpSpPr>
          <p:cNvPr id="17" name="Group 16"/>
          <p:cNvGrpSpPr/>
          <p:nvPr/>
        </p:nvGrpSpPr>
        <p:grpSpPr>
          <a:xfrm>
            <a:off x="254077" y="2250080"/>
            <a:ext cx="8121561" cy="523220"/>
            <a:chOff x="254077" y="2109095"/>
            <a:chExt cx="8121561" cy="523220"/>
          </a:xfrm>
        </p:grpSpPr>
        <p:sp>
          <p:nvSpPr>
            <p:cNvPr id="5" name="TextBox 4"/>
            <p:cNvSpPr txBox="1"/>
            <p:nvPr/>
          </p:nvSpPr>
          <p:spPr>
            <a:xfrm>
              <a:off x="254077" y="2109095"/>
              <a:ext cx="1236236" cy="523220"/>
            </a:xfrm>
            <a:prstGeom prst="rect">
              <a:avLst/>
            </a:prstGeom>
            <a:noFill/>
          </p:spPr>
          <p:txBody>
            <a:bodyPr wrap="none" rtlCol="0">
              <a:spAutoFit/>
            </a:bodyPr>
            <a:lstStyle/>
            <a:p>
              <a:r>
                <a:rPr lang="en-US" sz="2800" dirty="0" smtClean="0"/>
                <a:t>Query</a:t>
              </a:r>
              <a:endParaRPr lang="en-US" sz="2800" dirty="0"/>
            </a:p>
          </p:txBody>
        </p:sp>
        <p:sp>
          <p:nvSpPr>
            <p:cNvPr id="10" name="TextBox 9"/>
            <p:cNvSpPr txBox="1"/>
            <p:nvPr/>
          </p:nvSpPr>
          <p:spPr>
            <a:xfrm>
              <a:off x="3892562" y="2109095"/>
              <a:ext cx="4483076" cy="523220"/>
            </a:xfrm>
            <a:prstGeom prst="rect">
              <a:avLst/>
            </a:prstGeom>
            <a:noFill/>
          </p:spPr>
          <p:txBody>
            <a:bodyPr wrap="none" rtlCol="0">
              <a:spAutoFit/>
            </a:bodyPr>
            <a:lstStyle/>
            <a:p>
              <a:r>
                <a:rPr lang="en-US" sz="2800" b="0" dirty="0" smtClean="0"/>
                <a:t>false </a:t>
              </a:r>
              <a:r>
                <a:rPr lang="en-US" sz="2800" b="0" dirty="0" err="1" smtClean="0">
                  <a:latin typeface="cmsy10"/>
                  <a:ea typeface="cmsy10"/>
                  <a:cs typeface="cmsy10"/>
                </a:rPr>
                <a:t>Ã</a:t>
              </a:r>
              <a:r>
                <a:rPr lang="en-US" sz="2800" b="0" dirty="0" smtClean="0"/>
                <a:t> </a:t>
              </a:r>
              <a:r>
                <a:rPr lang="en-US" sz="2800" b="0" dirty="0" smtClean="0">
                  <a:latin typeface="Arial"/>
                </a:rPr>
                <a:t>p</a:t>
              </a:r>
              <a:r>
                <a:rPr lang="en-US" sz="2800" b="0" baseline="-25000" dirty="0" smtClean="0">
                  <a:latin typeface="Arial"/>
                </a:rPr>
                <a:t>1</a:t>
              </a:r>
              <a:r>
                <a:rPr lang="en-US" sz="2800" b="0" dirty="0"/>
                <a:t>[</a:t>
              </a:r>
              <a:r>
                <a:rPr lang="en-US" sz="2800" b="0" dirty="0">
                  <a:latin typeface="Arial"/>
                </a:rPr>
                <a:t>X</a:t>
              </a:r>
              <a:r>
                <a:rPr lang="en-US" sz="2800" b="0" baseline="-25000" dirty="0">
                  <a:latin typeface="Arial"/>
                </a:rPr>
                <a:t>1</a:t>
              </a:r>
              <a:r>
                <a:rPr lang="en-US" sz="2800" b="0" dirty="0"/>
                <a:t>],…, </a:t>
              </a:r>
              <a:r>
                <a:rPr lang="en-US" sz="2800" b="0" dirty="0" err="1">
                  <a:latin typeface="Arial"/>
                </a:rPr>
                <a:t>p</a:t>
              </a:r>
              <a:r>
                <a:rPr lang="en-US" sz="2800" b="0" baseline="-25000" dirty="0" err="1">
                  <a:latin typeface="Arial"/>
                </a:rPr>
                <a:t>n</a:t>
              </a:r>
              <a:r>
                <a:rPr lang="en-US" sz="2800" b="0" dirty="0"/>
                <a:t>[</a:t>
              </a:r>
              <a:r>
                <a:rPr lang="en-US" sz="2800" b="0" dirty="0" err="1">
                  <a:latin typeface="Arial"/>
                </a:rPr>
                <a:t>X</a:t>
              </a:r>
              <a:r>
                <a:rPr lang="en-US" sz="2800" b="0" baseline="-25000" dirty="0" err="1">
                  <a:latin typeface="Arial"/>
                </a:rPr>
                <a:t>n</a:t>
              </a:r>
              <a:r>
                <a:rPr lang="en-US" sz="2800" b="0" dirty="0"/>
                <a:t>], </a:t>
              </a:r>
              <a:r>
                <a:rPr lang="en-US" sz="2800" b="0" dirty="0" err="1">
                  <a:latin typeface="cmmi10"/>
                  <a:ea typeface="cmmi10"/>
                  <a:cs typeface="cmmi10"/>
                </a:rPr>
                <a:t>Á</a:t>
              </a:r>
              <a:r>
                <a:rPr lang="en-US" sz="2800" b="0" dirty="0" smtClean="0">
                  <a:ea typeface="cmmi10"/>
                  <a:cs typeface="cmmi10"/>
                </a:rPr>
                <a:t>.</a:t>
              </a:r>
              <a:endParaRPr lang="en-US" sz="2800" b="0" dirty="0">
                <a:ea typeface="cmmi10"/>
                <a:cs typeface="cmmi10"/>
              </a:endParaRPr>
            </a:p>
          </p:txBody>
        </p:sp>
      </p:grpSp>
      <p:grpSp>
        <p:nvGrpSpPr>
          <p:cNvPr id="18" name="Group 17"/>
          <p:cNvGrpSpPr/>
          <p:nvPr/>
        </p:nvGrpSpPr>
        <p:grpSpPr>
          <a:xfrm>
            <a:off x="254077" y="3238135"/>
            <a:ext cx="6727759" cy="523220"/>
            <a:chOff x="254077" y="3080645"/>
            <a:chExt cx="6727759" cy="523220"/>
          </a:xfrm>
        </p:grpSpPr>
        <p:sp>
          <p:nvSpPr>
            <p:cNvPr id="6" name="TextBox 5"/>
            <p:cNvSpPr txBox="1"/>
            <p:nvPr/>
          </p:nvSpPr>
          <p:spPr>
            <a:xfrm>
              <a:off x="254077" y="3080645"/>
              <a:ext cx="922974" cy="523220"/>
            </a:xfrm>
            <a:prstGeom prst="rect">
              <a:avLst/>
            </a:prstGeom>
            <a:noFill/>
          </p:spPr>
          <p:txBody>
            <a:bodyPr wrap="none" rtlCol="0">
              <a:spAutoFit/>
            </a:bodyPr>
            <a:lstStyle/>
            <a:p>
              <a:r>
                <a:rPr lang="en-US" sz="2800" dirty="0" smtClean="0"/>
                <a:t>Fact</a:t>
              </a:r>
              <a:endParaRPr lang="en-US" sz="2800" dirty="0"/>
            </a:p>
          </p:txBody>
        </p:sp>
        <p:sp>
          <p:nvSpPr>
            <p:cNvPr id="12" name="TextBox 11"/>
            <p:cNvSpPr txBox="1"/>
            <p:nvPr/>
          </p:nvSpPr>
          <p:spPr>
            <a:xfrm>
              <a:off x="5286365" y="3080645"/>
              <a:ext cx="1695471" cy="523220"/>
            </a:xfrm>
            <a:prstGeom prst="rect">
              <a:avLst/>
            </a:prstGeom>
            <a:noFill/>
          </p:spPr>
          <p:txBody>
            <a:bodyPr wrap="none" rtlCol="0">
              <a:spAutoFit/>
            </a:bodyPr>
            <a:lstStyle/>
            <a:p>
              <a:r>
                <a:rPr lang="en-US" sz="2800" b="0" dirty="0"/>
                <a:t>h[X] </a:t>
              </a:r>
              <a:r>
                <a:rPr lang="en-US" sz="2800" b="0" dirty="0" err="1">
                  <a:latin typeface="cmsy10"/>
                  <a:ea typeface="cmsy10"/>
                  <a:cs typeface="cmsy10"/>
                </a:rPr>
                <a:t>Ã</a:t>
              </a:r>
              <a:r>
                <a:rPr lang="en-US" sz="2800" b="0" dirty="0"/>
                <a:t> </a:t>
              </a:r>
              <a:r>
                <a:rPr lang="en-US" sz="2800" b="0" dirty="0" err="1" smtClean="0">
                  <a:latin typeface="cmmi10"/>
                  <a:ea typeface="cmmi10"/>
                  <a:cs typeface="cmmi10"/>
                </a:rPr>
                <a:t>Á</a:t>
              </a:r>
              <a:r>
                <a:rPr lang="en-US" sz="2800" b="0" dirty="0" smtClean="0">
                  <a:ea typeface="cmmi10"/>
                  <a:cs typeface="cmmi10"/>
                </a:rPr>
                <a:t>.</a:t>
              </a:r>
              <a:endParaRPr lang="en-US" sz="2800" b="0" dirty="0">
                <a:ea typeface="cmmi10"/>
                <a:cs typeface="cmmi10"/>
              </a:endParaRPr>
            </a:p>
          </p:txBody>
        </p:sp>
      </p:grpSp>
      <p:grpSp>
        <p:nvGrpSpPr>
          <p:cNvPr id="19" name="Group 18"/>
          <p:cNvGrpSpPr/>
          <p:nvPr/>
        </p:nvGrpSpPr>
        <p:grpSpPr>
          <a:xfrm>
            <a:off x="254077" y="4226190"/>
            <a:ext cx="7213447" cy="523220"/>
            <a:chOff x="254077" y="3995045"/>
            <a:chExt cx="7213447" cy="523220"/>
          </a:xfrm>
        </p:grpSpPr>
        <p:sp>
          <p:nvSpPr>
            <p:cNvPr id="7" name="TextBox 6"/>
            <p:cNvSpPr txBox="1"/>
            <p:nvPr/>
          </p:nvSpPr>
          <p:spPr>
            <a:xfrm>
              <a:off x="254077" y="3995045"/>
              <a:ext cx="2139929" cy="523220"/>
            </a:xfrm>
            <a:prstGeom prst="rect">
              <a:avLst/>
            </a:prstGeom>
            <a:noFill/>
          </p:spPr>
          <p:txBody>
            <a:bodyPr wrap="none" rtlCol="0">
              <a:spAutoFit/>
            </a:bodyPr>
            <a:lstStyle/>
            <a:p>
              <a:r>
                <a:rPr lang="en-US" sz="2800" dirty="0" smtClean="0"/>
                <a:t>Linear CHC</a:t>
              </a:r>
              <a:endParaRPr lang="en-US" sz="2800" dirty="0"/>
            </a:p>
          </p:txBody>
        </p:sp>
        <p:sp>
          <p:nvSpPr>
            <p:cNvPr id="13" name="TextBox 12"/>
            <p:cNvSpPr txBox="1"/>
            <p:nvPr/>
          </p:nvSpPr>
          <p:spPr>
            <a:xfrm>
              <a:off x="4800675" y="3995045"/>
              <a:ext cx="2666849" cy="523220"/>
            </a:xfrm>
            <a:prstGeom prst="rect">
              <a:avLst/>
            </a:prstGeom>
            <a:noFill/>
          </p:spPr>
          <p:txBody>
            <a:bodyPr wrap="none" rtlCol="0">
              <a:spAutoFit/>
            </a:bodyPr>
            <a:lstStyle/>
            <a:p>
              <a:r>
                <a:rPr lang="en-US" sz="2800" b="0" dirty="0"/>
                <a:t>h[X] </a:t>
              </a:r>
              <a:r>
                <a:rPr lang="en-US" sz="2800" b="0" dirty="0" err="1">
                  <a:latin typeface="cmsy10"/>
                  <a:ea typeface="cmsy10"/>
                  <a:cs typeface="cmsy10"/>
                </a:rPr>
                <a:t>Ã</a:t>
              </a:r>
              <a:r>
                <a:rPr lang="en-US" sz="2800" b="0" dirty="0"/>
                <a:t> </a:t>
              </a:r>
              <a:r>
                <a:rPr lang="en-US" sz="2800" b="0" dirty="0" smtClean="0">
                  <a:latin typeface="Arial"/>
                </a:rPr>
                <a:t>p</a:t>
              </a:r>
              <a:r>
                <a:rPr lang="en-US" sz="2800" b="0" dirty="0" smtClean="0"/>
                <a:t>[</a:t>
              </a:r>
              <a:r>
                <a:rPr lang="en-US" sz="2800" b="0" dirty="0" smtClean="0">
                  <a:latin typeface="Arial"/>
                </a:rPr>
                <a:t>X</a:t>
              </a:r>
              <a:r>
                <a:rPr lang="en-US" sz="2800" b="0" baseline="-25000" dirty="0" smtClean="0">
                  <a:latin typeface="Arial"/>
                </a:rPr>
                <a:t>1</a:t>
              </a:r>
              <a:r>
                <a:rPr lang="en-US" sz="2800" b="0" dirty="0" smtClean="0"/>
                <a:t>], </a:t>
              </a:r>
              <a:r>
                <a:rPr lang="en-US" sz="2800" b="0" dirty="0" err="1">
                  <a:latin typeface="cmmi10"/>
                  <a:ea typeface="cmmi10"/>
                  <a:cs typeface="cmmi10"/>
                </a:rPr>
                <a:t>Á</a:t>
              </a:r>
              <a:r>
                <a:rPr lang="en-US" sz="2800" b="0" dirty="0" smtClean="0">
                  <a:ea typeface="cmmi10"/>
                  <a:cs typeface="cmmi10"/>
                </a:rPr>
                <a:t>.</a:t>
              </a:r>
              <a:endParaRPr lang="en-US" sz="2800" b="0" dirty="0">
                <a:ea typeface="cmmi10"/>
                <a:cs typeface="cmmi10"/>
              </a:endParaRPr>
            </a:p>
          </p:txBody>
        </p:sp>
      </p:grpSp>
      <p:grpSp>
        <p:nvGrpSpPr>
          <p:cNvPr id="20" name="Group 19"/>
          <p:cNvGrpSpPr/>
          <p:nvPr/>
        </p:nvGrpSpPr>
        <p:grpSpPr>
          <a:xfrm>
            <a:off x="228600" y="5214245"/>
            <a:ext cx="8382000" cy="957955"/>
            <a:chOff x="228600" y="5061845"/>
            <a:chExt cx="8382000" cy="957955"/>
          </a:xfrm>
        </p:grpSpPr>
        <p:sp>
          <p:nvSpPr>
            <p:cNvPr id="8" name="TextBox 7"/>
            <p:cNvSpPr txBox="1"/>
            <p:nvPr/>
          </p:nvSpPr>
          <p:spPr>
            <a:xfrm>
              <a:off x="228600" y="5061845"/>
              <a:ext cx="2957485" cy="523220"/>
            </a:xfrm>
            <a:prstGeom prst="rect">
              <a:avLst/>
            </a:prstGeom>
            <a:noFill/>
          </p:spPr>
          <p:txBody>
            <a:bodyPr wrap="none" rtlCol="0">
              <a:spAutoFit/>
            </a:bodyPr>
            <a:lstStyle/>
            <a:p>
              <a:r>
                <a:rPr lang="en-US" sz="2800" dirty="0" smtClean="0"/>
                <a:t>Non-Linear CHC</a:t>
              </a:r>
              <a:endParaRPr lang="en-US" sz="2800" dirty="0"/>
            </a:p>
          </p:txBody>
        </p:sp>
        <p:sp>
          <p:nvSpPr>
            <p:cNvPr id="14" name="TextBox 13"/>
            <p:cNvSpPr txBox="1"/>
            <p:nvPr/>
          </p:nvSpPr>
          <p:spPr>
            <a:xfrm>
              <a:off x="3657600" y="5061845"/>
              <a:ext cx="4953000" cy="957955"/>
            </a:xfrm>
            <a:prstGeom prst="rect">
              <a:avLst/>
            </a:prstGeom>
            <a:noFill/>
          </p:spPr>
          <p:txBody>
            <a:bodyPr wrap="square" rtlCol="0">
              <a:spAutoFit/>
            </a:bodyPr>
            <a:lstStyle/>
            <a:p>
              <a:pPr>
                <a:lnSpc>
                  <a:spcPts val="2460"/>
                </a:lnSpc>
              </a:pPr>
              <a:r>
                <a:rPr lang="en-US" sz="2800" b="0" dirty="0"/>
                <a:t>h[X] </a:t>
              </a:r>
              <a:r>
                <a:rPr lang="en-US" sz="2800" b="0" dirty="0" err="1">
                  <a:latin typeface="cmsy10"/>
                  <a:ea typeface="cmsy10"/>
                  <a:cs typeface="cmsy10"/>
                </a:rPr>
                <a:t>Ã</a:t>
              </a:r>
              <a:r>
                <a:rPr lang="en-US" sz="2800" b="0" dirty="0"/>
                <a:t> </a:t>
              </a:r>
              <a:r>
                <a:rPr lang="en-US" sz="2800" b="0" dirty="0">
                  <a:latin typeface="Arial"/>
                </a:rPr>
                <a:t>p</a:t>
              </a:r>
              <a:r>
                <a:rPr lang="en-US" sz="2800" b="0" baseline="-25000" dirty="0">
                  <a:latin typeface="Arial"/>
                </a:rPr>
                <a:t>1</a:t>
              </a:r>
              <a:r>
                <a:rPr lang="en-US" sz="2800" b="0" dirty="0"/>
                <a:t>[</a:t>
              </a:r>
              <a:r>
                <a:rPr lang="en-US" sz="2800" b="0" dirty="0">
                  <a:latin typeface="Arial"/>
                </a:rPr>
                <a:t>X</a:t>
              </a:r>
              <a:r>
                <a:rPr lang="en-US" sz="2800" b="0" baseline="-25000" dirty="0">
                  <a:latin typeface="Arial"/>
                </a:rPr>
                <a:t>1</a:t>
              </a:r>
              <a:r>
                <a:rPr lang="en-US" sz="2800" b="0" dirty="0"/>
                <a:t>],…, </a:t>
              </a:r>
              <a:r>
                <a:rPr lang="en-US" sz="2800" b="0" dirty="0" err="1">
                  <a:latin typeface="Arial"/>
                </a:rPr>
                <a:t>p</a:t>
              </a:r>
              <a:r>
                <a:rPr lang="en-US" sz="2800" b="0" baseline="-25000" dirty="0" err="1">
                  <a:latin typeface="Arial"/>
                </a:rPr>
                <a:t>n</a:t>
              </a:r>
              <a:r>
                <a:rPr lang="en-US" sz="2800" b="0" dirty="0"/>
                <a:t>[</a:t>
              </a:r>
              <a:r>
                <a:rPr lang="en-US" sz="2800" b="0" dirty="0" err="1">
                  <a:latin typeface="Arial"/>
                </a:rPr>
                <a:t>X</a:t>
              </a:r>
              <a:r>
                <a:rPr lang="en-US" sz="2800" b="0" baseline="-25000" dirty="0" err="1">
                  <a:latin typeface="Arial"/>
                </a:rPr>
                <a:t>n</a:t>
              </a:r>
              <a:r>
                <a:rPr lang="en-US" sz="2800" b="0" dirty="0"/>
                <a:t>], </a:t>
              </a:r>
              <a:r>
                <a:rPr lang="en-US" sz="2800" b="0" dirty="0" err="1">
                  <a:latin typeface="cmmi10"/>
                  <a:ea typeface="cmmi10"/>
                  <a:cs typeface="cmmi10"/>
                </a:rPr>
                <a:t>Á</a:t>
              </a:r>
              <a:r>
                <a:rPr lang="en-US" sz="2800" b="0" dirty="0" smtClean="0">
                  <a:ea typeface="cmmi10"/>
                  <a:cs typeface="cmmi10"/>
                </a:rPr>
                <a:t>.</a:t>
              </a:r>
            </a:p>
            <a:p>
              <a:pPr>
                <a:lnSpc>
                  <a:spcPts val="2460"/>
                </a:lnSpc>
              </a:pPr>
              <a:r>
                <a:rPr lang="en-US" sz="2800" b="0" dirty="0" smtClean="0">
                  <a:ea typeface="cmmi10"/>
                  <a:cs typeface="cmmi10"/>
                </a:rPr>
                <a:t>for n &gt; 1</a:t>
              </a:r>
              <a:endParaRPr lang="en-US" sz="2800" b="0" dirty="0">
                <a:ea typeface="cmmi10"/>
                <a:cs typeface="cmmi10"/>
              </a:endParaRPr>
            </a:p>
          </p:txBody>
        </p:sp>
      </p:grpSp>
      <p:sp>
        <p:nvSpPr>
          <p:cNvPr id="21" name="Rounded Rectangular Callout 20"/>
          <p:cNvSpPr/>
          <p:nvPr/>
        </p:nvSpPr>
        <p:spPr bwMode="auto">
          <a:xfrm>
            <a:off x="3810000" y="228600"/>
            <a:ext cx="914400" cy="612648"/>
          </a:xfrm>
          <a:prstGeom prst="wedgeRoundRectCallout">
            <a:avLst>
              <a:gd name="adj1" fmla="val 8579"/>
              <a:gd name="adj2" fmla="val 116153"/>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 charset="-128"/>
              </a:rPr>
              <a:t>head</a:t>
            </a:r>
          </a:p>
        </p:txBody>
      </p:sp>
      <p:sp>
        <p:nvSpPr>
          <p:cNvPr id="22" name="Rounded Rectangular Callout 21"/>
          <p:cNvSpPr/>
          <p:nvPr/>
        </p:nvSpPr>
        <p:spPr bwMode="auto">
          <a:xfrm>
            <a:off x="5486400" y="228600"/>
            <a:ext cx="914400" cy="612648"/>
          </a:xfrm>
          <a:prstGeom prst="wedgeRoundRectCallout">
            <a:avLst>
              <a:gd name="adj1" fmla="val 26553"/>
              <a:gd name="adj2" fmla="val 67377"/>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 charset="-128"/>
              </a:rPr>
              <a:t>body</a:t>
            </a:r>
          </a:p>
        </p:txBody>
      </p:sp>
      <p:sp>
        <p:nvSpPr>
          <p:cNvPr id="23" name="Rounded Rectangular Callout 22"/>
          <p:cNvSpPr/>
          <p:nvPr/>
        </p:nvSpPr>
        <p:spPr bwMode="auto">
          <a:xfrm>
            <a:off x="7467600" y="228600"/>
            <a:ext cx="1219200" cy="612648"/>
          </a:xfrm>
          <a:prstGeom prst="wedgeRoundRectCallout">
            <a:avLst>
              <a:gd name="adj1" fmla="val -9804"/>
              <a:gd name="adj2" fmla="val 142979"/>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 charset="-128"/>
              </a:rPr>
              <a:t>constraint</a:t>
            </a:r>
          </a:p>
        </p:txBody>
      </p:sp>
      <p:sp>
        <p:nvSpPr>
          <p:cNvPr id="24" name="Left Brace 23"/>
          <p:cNvSpPr/>
          <p:nvPr/>
        </p:nvSpPr>
        <p:spPr bwMode="auto">
          <a:xfrm rot="5400000">
            <a:off x="6400800" y="-228600"/>
            <a:ext cx="533400" cy="2971800"/>
          </a:xfrm>
          <a:prstGeom prst="leftBrace">
            <a:avLst>
              <a:gd name="adj1" fmla="val 54084"/>
              <a:gd name="adj2" fmla="val 66512"/>
            </a:avLst>
          </a:pr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8299346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CHC </a:t>
            </a:r>
            <a:r>
              <a:rPr lang="en-US" dirty="0" err="1" smtClean="0"/>
              <a:t>Satisfiability</a:t>
            </a:r>
            <a:endParaRPr lang="en-US" dirty="0"/>
          </a:p>
        </p:txBody>
      </p:sp>
      <p:sp>
        <p:nvSpPr>
          <p:cNvPr id="3" name="Content Placeholder 2"/>
          <p:cNvSpPr>
            <a:spLocks noGrp="1"/>
          </p:cNvSpPr>
          <p:nvPr>
            <p:ph idx="1"/>
          </p:nvPr>
        </p:nvSpPr>
        <p:spPr/>
        <p:txBody>
          <a:bodyPr/>
          <a:lstStyle/>
          <a:p>
            <a:r>
              <a:rPr lang="en-US" dirty="0">
                <a:ea typeface="cmmi10"/>
                <a:cs typeface="cmmi10"/>
              </a:rPr>
              <a:t>A </a:t>
            </a:r>
            <a:r>
              <a:rPr lang="en-US" b="1" dirty="0">
                <a:ea typeface="cmmi10"/>
                <a:cs typeface="cmmi10"/>
              </a:rPr>
              <a:t>model</a:t>
            </a:r>
            <a:r>
              <a:rPr lang="en-US" dirty="0">
                <a:ea typeface="cmmi10"/>
                <a:cs typeface="cmmi10"/>
              </a:rPr>
              <a:t> of a set of clauses </a:t>
            </a:r>
            <a:r>
              <a:rPr lang="en-US" dirty="0">
                <a:latin typeface="cmmi10"/>
                <a:ea typeface="cmmi10"/>
                <a:cs typeface="cmmi10"/>
              </a:rPr>
              <a:t>¦</a:t>
            </a:r>
            <a:r>
              <a:rPr lang="en-US" dirty="0">
                <a:ea typeface="cmmi10"/>
                <a:cs typeface="cmmi10"/>
              </a:rPr>
              <a:t> is an interpretation of each predicate p</a:t>
            </a:r>
            <a:r>
              <a:rPr lang="en-US" baseline="-25000" dirty="0">
                <a:ea typeface="cmmi10"/>
                <a:cs typeface="cmmi10"/>
              </a:rPr>
              <a:t>i</a:t>
            </a:r>
            <a:r>
              <a:rPr lang="en-US" dirty="0">
                <a:ea typeface="cmmi10"/>
                <a:cs typeface="cmmi10"/>
              </a:rPr>
              <a:t> that makes all clauses in </a:t>
            </a:r>
            <a:r>
              <a:rPr lang="en-US" dirty="0">
                <a:latin typeface="cmmi10"/>
                <a:ea typeface="cmmi10"/>
                <a:cs typeface="cmmi10"/>
              </a:rPr>
              <a:t>¦</a:t>
            </a:r>
            <a:r>
              <a:rPr lang="en-US" dirty="0">
                <a:ea typeface="cmmi10"/>
                <a:cs typeface="cmmi10"/>
              </a:rPr>
              <a:t> </a:t>
            </a:r>
            <a:r>
              <a:rPr lang="en-US" dirty="0" smtClean="0">
                <a:ea typeface="cmmi10"/>
                <a:cs typeface="cmmi10"/>
              </a:rPr>
              <a:t>valid</a:t>
            </a:r>
          </a:p>
          <a:p>
            <a:endParaRPr lang="en-US" dirty="0">
              <a:ea typeface="cmmi10"/>
              <a:cs typeface="cmmi10"/>
            </a:endParaRPr>
          </a:p>
          <a:p>
            <a:r>
              <a:rPr lang="en-US" dirty="0">
                <a:ea typeface="cmmi10"/>
                <a:cs typeface="cmmi10"/>
              </a:rPr>
              <a:t>A set of clauses is </a:t>
            </a:r>
            <a:r>
              <a:rPr lang="en-US" b="1" dirty="0" err="1">
                <a:ea typeface="cmmi10"/>
                <a:cs typeface="cmmi10"/>
              </a:rPr>
              <a:t>satisfiable</a:t>
            </a:r>
            <a:r>
              <a:rPr lang="en-US" dirty="0">
                <a:ea typeface="cmmi10"/>
                <a:cs typeface="cmmi10"/>
              </a:rPr>
              <a:t> if it has a model, and is </a:t>
            </a:r>
            <a:r>
              <a:rPr lang="en-US" dirty="0" err="1">
                <a:ea typeface="cmmi10"/>
                <a:cs typeface="cmmi10"/>
              </a:rPr>
              <a:t>unsatisfiable</a:t>
            </a:r>
            <a:r>
              <a:rPr lang="en-US" dirty="0">
                <a:ea typeface="cmmi10"/>
                <a:cs typeface="cmmi10"/>
              </a:rPr>
              <a:t> otherwise </a:t>
            </a:r>
          </a:p>
          <a:p>
            <a:endParaRPr lang="en-US" dirty="0" smtClean="0">
              <a:ea typeface="cmmi10"/>
              <a:cs typeface="cmmi10"/>
            </a:endParaRPr>
          </a:p>
          <a:p>
            <a:r>
              <a:rPr lang="en-US" dirty="0" smtClean="0">
                <a:ea typeface="cmmi10"/>
                <a:cs typeface="cmmi10"/>
              </a:rPr>
              <a:t>A </a:t>
            </a:r>
            <a:r>
              <a:rPr lang="en-US" dirty="0">
                <a:ea typeface="cmmi10"/>
                <a:cs typeface="cmmi10"/>
              </a:rPr>
              <a:t>model is </a:t>
            </a:r>
            <a:r>
              <a:rPr lang="en-US" b="1" dirty="0">
                <a:ea typeface="cmmi10"/>
                <a:cs typeface="cmmi10"/>
              </a:rPr>
              <a:t>A-definable</a:t>
            </a:r>
            <a:r>
              <a:rPr lang="en-US" dirty="0">
                <a:ea typeface="cmmi10"/>
                <a:cs typeface="cmmi10"/>
              </a:rPr>
              <a:t>, it each p</a:t>
            </a:r>
            <a:r>
              <a:rPr lang="en-US" baseline="-25000" dirty="0">
                <a:ea typeface="cmmi10"/>
                <a:cs typeface="cmmi10"/>
              </a:rPr>
              <a:t>i</a:t>
            </a:r>
            <a:r>
              <a:rPr lang="en-US" dirty="0">
                <a:ea typeface="cmmi10"/>
                <a:cs typeface="cmmi10"/>
              </a:rPr>
              <a:t> is definable by a formula </a:t>
            </a:r>
            <a:r>
              <a:rPr lang="en-US" dirty="0" err="1">
                <a:latin typeface="cmmi10"/>
                <a:ea typeface="cmmi10"/>
                <a:cs typeface="cmmi10"/>
              </a:rPr>
              <a:t>Ã</a:t>
            </a:r>
            <a:r>
              <a:rPr lang="en-US" baseline="-25000" dirty="0" err="1">
                <a:ea typeface="cmmi10"/>
                <a:cs typeface="cmmi10"/>
              </a:rPr>
              <a:t>i</a:t>
            </a:r>
            <a:r>
              <a:rPr lang="en-US" dirty="0">
                <a:ea typeface="cmmi10"/>
                <a:cs typeface="cmmi10"/>
              </a:rPr>
              <a:t> in </a:t>
            </a:r>
            <a:r>
              <a:rPr lang="en-US" dirty="0" smtClean="0">
                <a:ea typeface="cmmi10"/>
                <a:cs typeface="cmmi10"/>
              </a:rPr>
              <a:t>A</a:t>
            </a:r>
          </a:p>
          <a:p>
            <a:endParaRPr lang="en-US" dirty="0" smtClean="0">
              <a:ea typeface="cmmi10"/>
              <a:cs typeface="cmmi10"/>
            </a:endParaRPr>
          </a:p>
        </p:txBody>
      </p:sp>
    </p:spTree>
    <p:extLst>
      <p:ext uri="{BB962C8B-B14F-4D97-AF65-F5344CB8AC3E}">
        <p14:creationId xmlns:p14="http://schemas.microsoft.com/office/powerpoint/2010/main" val="461802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Relationship between CHC and Verification</a:t>
            </a:r>
            <a:endParaRPr lang="en-US" dirty="0"/>
          </a:p>
        </p:txBody>
      </p:sp>
      <p:sp>
        <p:nvSpPr>
          <p:cNvPr id="3" name="Content Placeholder 2"/>
          <p:cNvSpPr>
            <a:spLocks noGrp="1"/>
          </p:cNvSpPr>
          <p:nvPr>
            <p:ph idx="1"/>
          </p:nvPr>
        </p:nvSpPr>
        <p:spPr/>
        <p:txBody>
          <a:bodyPr/>
          <a:lstStyle/>
          <a:p>
            <a:r>
              <a:rPr lang="en-US" dirty="0">
                <a:ea typeface="cmmi10"/>
                <a:cs typeface="cmmi10"/>
              </a:rPr>
              <a:t>A</a:t>
            </a:r>
            <a:r>
              <a:rPr lang="en-US" dirty="0" smtClean="0">
                <a:ea typeface="cmmi10"/>
                <a:cs typeface="cmmi10"/>
              </a:rPr>
              <a:t> </a:t>
            </a:r>
            <a:r>
              <a:rPr lang="en-US" dirty="0">
                <a:ea typeface="cmmi10"/>
                <a:cs typeface="cmmi10"/>
              </a:rPr>
              <a:t>program satisfies a property </a:t>
            </a:r>
            <a:r>
              <a:rPr lang="en-US" dirty="0" err="1">
                <a:ea typeface="cmmi10"/>
                <a:cs typeface="cmmi10"/>
              </a:rPr>
              <a:t>iff</a:t>
            </a:r>
            <a:r>
              <a:rPr lang="en-US" dirty="0">
                <a:ea typeface="cmmi10"/>
                <a:cs typeface="cmmi10"/>
              </a:rPr>
              <a:t> corresponding CHCs are </a:t>
            </a:r>
            <a:r>
              <a:rPr lang="en-US" dirty="0" err="1" smtClean="0">
                <a:ea typeface="cmmi10"/>
                <a:cs typeface="cmmi10"/>
              </a:rPr>
              <a:t>satisfiable</a:t>
            </a:r>
            <a:endParaRPr lang="en-US" dirty="0" smtClean="0">
              <a:ea typeface="cmmi10"/>
              <a:cs typeface="cmmi10"/>
            </a:endParaRPr>
          </a:p>
          <a:p>
            <a:pPr lvl="1"/>
            <a:r>
              <a:rPr lang="en-US" dirty="0" err="1" smtClean="0">
                <a:ea typeface="cmmi10"/>
                <a:cs typeface="cmmi10"/>
              </a:rPr>
              <a:t>satisfiability</a:t>
            </a:r>
            <a:r>
              <a:rPr lang="en-US" dirty="0" smtClean="0">
                <a:ea typeface="cmmi10"/>
                <a:cs typeface="cmmi10"/>
              </a:rPr>
              <a:t>-preserving transformations == safety preserving </a:t>
            </a:r>
          </a:p>
          <a:p>
            <a:endParaRPr lang="en-US" dirty="0" smtClean="0">
              <a:ea typeface="cmmi10"/>
              <a:cs typeface="cmmi10"/>
            </a:endParaRPr>
          </a:p>
          <a:p>
            <a:r>
              <a:rPr lang="en-US" dirty="0" smtClean="0">
                <a:ea typeface="cmmi10"/>
                <a:cs typeface="cmmi10"/>
              </a:rPr>
              <a:t>Models for CHC correspond to verification certificates</a:t>
            </a:r>
          </a:p>
          <a:p>
            <a:pPr lvl="1"/>
            <a:r>
              <a:rPr lang="en-US" dirty="0" smtClean="0">
                <a:ea typeface="cmmi10"/>
                <a:cs typeface="cmmi10"/>
              </a:rPr>
              <a:t>inductive invariants and procedure summaries</a:t>
            </a:r>
          </a:p>
          <a:p>
            <a:pPr lvl="1"/>
            <a:endParaRPr lang="en-US" dirty="0">
              <a:ea typeface="cmmi10"/>
              <a:cs typeface="cmmi10"/>
            </a:endParaRPr>
          </a:p>
          <a:p>
            <a:r>
              <a:rPr lang="en-US" dirty="0" err="1" smtClean="0">
                <a:ea typeface="cmmi10"/>
                <a:cs typeface="cmmi10"/>
              </a:rPr>
              <a:t>Unsatisfiability</a:t>
            </a:r>
            <a:r>
              <a:rPr lang="en-US" dirty="0" smtClean="0">
                <a:ea typeface="cmmi10"/>
                <a:cs typeface="cmmi10"/>
              </a:rPr>
              <a:t> (or derivation of FALSE) corresponds to counterexample</a:t>
            </a:r>
          </a:p>
          <a:p>
            <a:pPr lvl="1"/>
            <a:r>
              <a:rPr lang="en-US" dirty="0" smtClean="0">
                <a:ea typeface="cmmi10"/>
                <a:cs typeface="cmmi10"/>
              </a:rPr>
              <a:t>the resolution derivation (a path or a tree) is the counterexample</a:t>
            </a:r>
          </a:p>
          <a:p>
            <a:pPr lvl="1"/>
            <a:endParaRPr lang="en-US" dirty="0">
              <a:ea typeface="cmmi10"/>
              <a:cs typeface="cmmi10"/>
            </a:endParaRPr>
          </a:p>
          <a:p>
            <a:r>
              <a:rPr lang="en-US" dirty="0" smtClean="0">
                <a:ea typeface="cmmi10"/>
                <a:cs typeface="cmmi10"/>
              </a:rPr>
              <a:t>CAVEAT: In </a:t>
            </a:r>
            <a:r>
              <a:rPr lang="en-US" dirty="0" err="1" smtClean="0">
                <a:ea typeface="cmmi10"/>
                <a:cs typeface="cmmi10"/>
              </a:rPr>
              <a:t>SeaHorn</a:t>
            </a:r>
            <a:r>
              <a:rPr lang="en-US" dirty="0" smtClean="0">
                <a:ea typeface="cmmi10"/>
                <a:cs typeface="cmmi10"/>
              </a:rPr>
              <a:t> the terminology is reversed</a:t>
            </a:r>
          </a:p>
          <a:p>
            <a:pPr lvl="1"/>
            <a:r>
              <a:rPr lang="en-US" dirty="0" smtClean="0">
                <a:ea typeface="cmmi10"/>
                <a:cs typeface="cmmi10"/>
              </a:rPr>
              <a:t>SAT means there exists a counterexample – a BMC at some depth is SAT</a:t>
            </a:r>
          </a:p>
          <a:p>
            <a:pPr lvl="1"/>
            <a:r>
              <a:rPr lang="en-US" dirty="0" smtClean="0">
                <a:ea typeface="cmmi10"/>
                <a:cs typeface="cmmi10"/>
              </a:rPr>
              <a:t>UNSAT means the program is safe – BMC at all depths are UNSAT</a:t>
            </a:r>
            <a:endParaRPr lang="en-US" dirty="0">
              <a:ea typeface="cmmi10"/>
              <a:cs typeface="cmmi10"/>
            </a:endParaRPr>
          </a:p>
          <a:p>
            <a:endParaRPr lang="en-US" dirty="0">
              <a:latin typeface="cmmi10"/>
            </a:endParaRPr>
          </a:p>
          <a:p>
            <a:endParaRPr lang="en-US" dirty="0"/>
          </a:p>
          <a:p>
            <a:endParaRPr lang="en-US" dirty="0"/>
          </a:p>
          <a:p>
            <a:endParaRPr lang="en-US" dirty="0"/>
          </a:p>
        </p:txBody>
      </p:sp>
    </p:spTree>
    <p:extLst>
      <p:ext uri="{BB962C8B-B14F-4D97-AF65-F5344CB8AC3E}">
        <p14:creationId xmlns:p14="http://schemas.microsoft.com/office/powerpoint/2010/main" val="3791244685"/>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304800" y="457200"/>
            <a:ext cx="8534400" cy="5410200"/>
          </a:xfrm>
          <a:prstGeom prst="rect">
            <a:avLst/>
          </a:prstGeom>
          <a:noFill/>
        </p:spPr>
        <p:txBody>
          <a:bodyPr wrap="square" rtlCol="0">
            <a:noAutofit/>
          </a:bodyPr>
          <a:lstStyle/>
          <a:p>
            <a:pPr algn="l"/>
            <a:r>
              <a:rPr lang="en-US" sz="1400" b="0" dirty="0"/>
              <a:t>Copyright </a:t>
            </a:r>
            <a:r>
              <a:rPr lang="en-US" sz="1400" b="0" dirty="0" smtClean="0"/>
              <a:t>2015 </a:t>
            </a:r>
            <a:r>
              <a:rPr lang="en-US" sz="1400" b="0" dirty="0"/>
              <a:t>Carnegie Mellon University</a:t>
            </a:r>
            <a:br>
              <a:rPr lang="en-US" sz="1400" b="0" dirty="0"/>
            </a:br>
            <a:r>
              <a:rPr lang="en-US" sz="1400" b="0" dirty="0"/>
              <a:t/>
            </a:r>
            <a:br>
              <a:rPr lang="en-US" sz="1400" b="0" dirty="0"/>
            </a:br>
            <a:r>
              <a:rPr lang="en-US" sz="1400" b="0" dirty="0"/>
              <a:t>This material is based upon work funded and supported by the Department of Defense under Contract No. FA8721-05-C-0003 with Carnegie Mellon University for the operation of the Software Engineering Institute, a federally funded research and development center.</a:t>
            </a:r>
            <a:br>
              <a:rPr lang="en-US" sz="1400" b="0" dirty="0"/>
            </a:br>
            <a:r>
              <a:rPr lang="en-US" sz="1400" b="0" dirty="0"/>
              <a:t/>
            </a:r>
            <a:br>
              <a:rPr lang="en-US" sz="1400" b="0" dirty="0"/>
            </a:br>
            <a:r>
              <a:rPr lang="en-US" sz="1400" b="0" dirty="0"/>
              <a:t>Any opinions, findings and conclusions or recommendations expressed in this material are those of the author(s) and do not necessarily reflect the views of the United States Department of Defense.</a:t>
            </a:r>
            <a:br>
              <a:rPr lang="en-US" sz="1400" b="0" dirty="0"/>
            </a:br>
            <a:r>
              <a:rPr lang="en-US" sz="1400" b="0" dirty="0"/>
              <a:t/>
            </a:r>
            <a:br>
              <a:rPr lang="en-US" sz="1400" b="0" dirty="0"/>
            </a:br>
            <a:r>
              <a:rPr lang="en-US" sz="1400" b="0"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br>
              <a:rPr lang="en-US" sz="1400" b="0" dirty="0"/>
            </a:br>
            <a:r>
              <a:rPr lang="en-US" sz="1400" b="0" dirty="0"/>
              <a:t/>
            </a:r>
            <a:br>
              <a:rPr lang="en-US" sz="1400" b="0" dirty="0"/>
            </a:br>
            <a:r>
              <a:rPr lang="en-US" sz="1400" b="0" dirty="0"/>
              <a:t>This material has been approved for public release and unlimited distribution.</a:t>
            </a:r>
            <a:br>
              <a:rPr lang="en-US" sz="1400" b="0" dirty="0"/>
            </a:br>
            <a:r>
              <a:rPr lang="en-US" sz="1400" b="0" dirty="0"/>
              <a:t/>
            </a:r>
            <a:br>
              <a:rPr lang="en-US" sz="1400" b="0" dirty="0"/>
            </a:br>
            <a:r>
              <a:rPr lang="en-US" sz="1400" b="0"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a:t>
            </a:r>
            <a:r>
              <a:rPr lang="en-US" sz="1400" b="0" dirty="0" err="1"/>
              <a:t>permission@sei.cmu.edu</a:t>
            </a:r>
            <a:r>
              <a:rPr lang="en-US" sz="1400" b="0" dirty="0"/>
              <a:t>.</a:t>
            </a:r>
            <a:br>
              <a:rPr lang="en-US" sz="1400" b="0" dirty="0"/>
            </a:br>
            <a:r>
              <a:rPr lang="en-US" sz="1400" b="0" dirty="0"/>
              <a:t/>
            </a:r>
            <a:br>
              <a:rPr lang="en-US" sz="1400" b="0" dirty="0"/>
            </a:br>
            <a:r>
              <a:rPr lang="en-US" sz="1400" b="0" dirty="0"/>
              <a:t>DM-</a:t>
            </a:r>
            <a:r>
              <a:rPr lang="en-US" sz="1400" b="0" dirty="0" smtClean="0"/>
              <a:t>0002433</a:t>
            </a:r>
            <a:endParaRPr lang="en-US" sz="1400" b="0" dirty="0"/>
          </a:p>
        </p:txBody>
      </p:sp>
    </p:spTree>
    <p:extLst>
      <p:ext uri="{BB962C8B-B14F-4D97-AF65-F5344CB8AC3E}">
        <p14:creationId xmlns:p14="http://schemas.microsoft.com/office/powerpoint/2010/main" val="418550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7772400" cy="1118255"/>
          </a:xfrm>
        </p:spPr>
        <p:txBody>
          <a:bodyPr/>
          <a:lstStyle/>
          <a:p>
            <a:r>
              <a:rPr lang="en-US" dirty="0" smtClean="0"/>
              <a:t>From Programs to Clauses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330995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Hoare Triples</a:t>
            </a:r>
            <a:endParaRPr lang="en-US" dirty="0"/>
          </a:p>
        </p:txBody>
      </p:sp>
      <p:sp>
        <p:nvSpPr>
          <p:cNvPr id="3" name="Content Placeholder 2"/>
          <p:cNvSpPr>
            <a:spLocks noGrp="1"/>
          </p:cNvSpPr>
          <p:nvPr>
            <p:ph idx="1"/>
          </p:nvPr>
        </p:nvSpPr>
        <p:spPr/>
        <p:txBody>
          <a:bodyPr/>
          <a:lstStyle/>
          <a:p>
            <a:r>
              <a:rPr lang="en-US" dirty="0"/>
              <a:t>A Hoare triple </a:t>
            </a:r>
            <a:r>
              <a:rPr lang="en-US" dirty="0">
                <a:solidFill>
                  <a:schemeClr val="accent2">
                    <a:lumMod val="50000"/>
                  </a:schemeClr>
                </a:solidFill>
              </a:rPr>
              <a:t>{Pre} P {Post}</a:t>
            </a:r>
            <a:r>
              <a:rPr lang="en-US" dirty="0"/>
              <a:t> is valid </a:t>
            </a:r>
            <a:r>
              <a:rPr lang="en-US" dirty="0" err="1"/>
              <a:t>iff</a:t>
            </a:r>
            <a:r>
              <a:rPr lang="en-US" dirty="0"/>
              <a:t> every terminating execution of </a:t>
            </a:r>
            <a:r>
              <a:rPr lang="en-US" i="1" dirty="0"/>
              <a:t>P</a:t>
            </a:r>
            <a:r>
              <a:rPr lang="en-US" dirty="0"/>
              <a:t> that starts in a state that satisfies </a:t>
            </a:r>
            <a:r>
              <a:rPr lang="en-US" i="1" dirty="0"/>
              <a:t>Pre</a:t>
            </a:r>
            <a:r>
              <a:rPr lang="en-US" dirty="0"/>
              <a:t> ends in a state that satisfies </a:t>
            </a:r>
            <a:r>
              <a:rPr lang="en-US" i="1" dirty="0" smtClean="0"/>
              <a:t>Post</a:t>
            </a:r>
            <a:endParaRPr lang="en-US" dirty="0" smtClean="0"/>
          </a:p>
          <a:p>
            <a:r>
              <a:rPr lang="en-US" b="1" dirty="0" smtClean="0"/>
              <a:t>Inductive Loop Invariant</a:t>
            </a:r>
          </a:p>
          <a:p>
            <a:endParaRPr lang="en-US" dirty="0" smtClean="0"/>
          </a:p>
          <a:p>
            <a:endParaRPr lang="en-US" dirty="0" smtClean="0"/>
          </a:p>
          <a:p>
            <a:endParaRPr lang="en-US" dirty="0" smtClean="0"/>
          </a:p>
          <a:p>
            <a:r>
              <a:rPr lang="en-US" b="1" dirty="0" smtClean="0"/>
              <a:t>Function Application</a:t>
            </a:r>
          </a:p>
          <a:p>
            <a:endParaRPr lang="en-US" b="1" dirty="0"/>
          </a:p>
          <a:p>
            <a:endParaRPr lang="en-US" b="1" dirty="0" smtClean="0"/>
          </a:p>
          <a:p>
            <a:endParaRPr lang="en-US" b="1" dirty="0"/>
          </a:p>
          <a:p>
            <a:r>
              <a:rPr lang="en-US" b="1" dirty="0" smtClean="0"/>
              <a:t>Recursion</a:t>
            </a:r>
            <a:endParaRPr lang="en-US" b="1" dirty="0"/>
          </a:p>
        </p:txBody>
      </p:sp>
      <p:sp>
        <p:nvSpPr>
          <p:cNvPr id="4" name="TextBox 3"/>
          <p:cNvSpPr txBox="1"/>
          <p:nvPr/>
        </p:nvSpPr>
        <p:spPr>
          <a:xfrm>
            <a:off x="1409687" y="2286000"/>
            <a:ext cx="6781826" cy="861774"/>
          </a:xfrm>
          <a:prstGeom prst="rect">
            <a:avLst/>
          </a:prstGeom>
          <a:noFill/>
        </p:spPr>
        <p:txBody>
          <a:bodyPr wrap="square" rtlCol="0">
            <a:spAutoFit/>
          </a:bodyPr>
          <a:lstStyle/>
          <a:p>
            <a:r>
              <a:rPr lang="en-US" b="0" dirty="0" smtClean="0"/>
              <a:t>Pre </a:t>
            </a:r>
            <a:r>
              <a:rPr lang="en-US" b="0" dirty="0" smtClean="0">
                <a:latin typeface="cmsy10"/>
                <a:ea typeface="cmsy10"/>
                <a:cs typeface="cmsy10"/>
              </a:rPr>
              <a:t>)</a:t>
            </a:r>
            <a:r>
              <a:rPr lang="en-US" b="0" dirty="0" smtClean="0"/>
              <a:t> </a:t>
            </a:r>
            <a:r>
              <a:rPr lang="en-US" b="0" dirty="0" err="1" smtClean="0"/>
              <a:t>Inv</a:t>
            </a:r>
            <a:r>
              <a:rPr lang="en-US" b="0" dirty="0" smtClean="0"/>
              <a:t>         {</a:t>
            </a:r>
            <a:r>
              <a:rPr lang="en-US" b="0" dirty="0" err="1" smtClean="0"/>
              <a:t>Inv</a:t>
            </a:r>
            <a:r>
              <a:rPr lang="en-US" b="0" dirty="0" err="1" smtClean="0">
                <a:latin typeface="cmsy10"/>
                <a:ea typeface="cmsy10"/>
                <a:cs typeface="cmsy10"/>
              </a:rPr>
              <a:t>Æ</a:t>
            </a:r>
            <a:r>
              <a:rPr lang="en-US" b="0" dirty="0" err="1" smtClean="0"/>
              <a:t>C</a:t>
            </a:r>
            <a:r>
              <a:rPr lang="en-US" b="0" dirty="0" smtClean="0"/>
              <a:t>} Body {</a:t>
            </a:r>
            <a:r>
              <a:rPr lang="en-US" b="0" dirty="0" err="1" smtClean="0"/>
              <a:t>Inv</a:t>
            </a:r>
            <a:r>
              <a:rPr lang="en-US" b="0" dirty="0" smtClean="0"/>
              <a:t>}            </a:t>
            </a:r>
            <a:r>
              <a:rPr lang="en-US" b="0" dirty="0" err="1" smtClean="0"/>
              <a:t>Inv</a:t>
            </a:r>
            <a:r>
              <a:rPr lang="en-US" b="0" dirty="0" err="1" smtClean="0">
                <a:latin typeface="cmsy10"/>
                <a:ea typeface="cmsy10"/>
                <a:cs typeface="cmsy10"/>
              </a:rPr>
              <a:t>Æ:</a:t>
            </a:r>
            <a:r>
              <a:rPr lang="en-US" b="0" dirty="0" err="1" smtClean="0"/>
              <a:t>C</a:t>
            </a:r>
            <a:r>
              <a:rPr lang="en-US" b="0" dirty="0" smtClean="0"/>
              <a:t> </a:t>
            </a:r>
            <a:r>
              <a:rPr lang="en-US" b="0" dirty="0" smtClean="0">
                <a:latin typeface="cmsy10"/>
                <a:ea typeface="cmsy10"/>
                <a:cs typeface="cmsy10"/>
              </a:rPr>
              <a:t>)</a:t>
            </a:r>
            <a:r>
              <a:rPr lang="en-US" b="0" dirty="0" smtClean="0"/>
              <a:t> Post</a:t>
            </a:r>
          </a:p>
          <a:p>
            <a:r>
              <a:rPr lang="en-US" b="0" dirty="0" smtClean="0"/>
              <a:t>{Pre} </a:t>
            </a:r>
            <a:r>
              <a:rPr lang="en-US" dirty="0" smtClean="0"/>
              <a:t>while</a:t>
            </a:r>
            <a:r>
              <a:rPr lang="en-US" b="0" dirty="0" smtClean="0"/>
              <a:t> C </a:t>
            </a:r>
            <a:r>
              <a:rPr lang="en-US" dirty="0" smtClean="0"/>
              <a:t>do</a:t>
            </a:r>
            <a:r>
              <a:rPr lang="en-US" b="0" dirty="0" smtClean="0"/>
              <a:t> Body {Post}</a:t>
            </a:r>
          </a:p>
        </p:txBody>
      </p:sp>
      <p:cxnSp>
        <p:nvCxnSpPr>
          <p:cNvPr id="6" name="Straight Connector 5"/>
          <p:cNvCxnSpPr>
            <a:stCxn id="4" idx="1"/>
            <a:endCxn id="4" idx="3"/>
          </p:cNvCxnSpPr>
          <p:nvPr/>
        </p:nvCxnSpPr>
        <p:spPr bwMode="auto">
          <a:xfrm>
            <a:off x="1409687" y="2716887"/>
            <a:ext cx="6781826" cy="0"/>
          </a:xfrm>
          <a:prstGeom prst="line">
            <a:avLst/>
          </a:prstGeom>
          <a:solidFill>
            <a:srgbClr val="5CA1FB"/>
          </a:solidFill>
          <a:ln w="38100" cap="flat" cmpd="sng" algn="ctr">
            <a:solidFill>
              <a:schemeClr val="tx1"/>
            </a:solidFill>
            <a:prstDash val="solid"/>
            <a:round/>
            <a:headEnd type="none" w="med" len="med"/>
            <a:tailEnd type="none" w="med" len="med"/>
          </a:ln>
          <a:effectLst/>
        </p:spPr>
      </p:cxnSp>
      <p:sp>
        <p:nvSpPr>
          <p:cNvPr id="12" name="TextBox 11"/>
          <p:cNvSpPr txBox="1"/>
          <p:nvPr/>
        </p:nvSpPr>
        <p:spPr>
          <a:xfrm>
            <a:off x="990600" y="3733800"/>
            <a:ext cx="7620000" cy="861774"/>
          </a:xfrm>
          <a:prstGeom prst="rect">
            <a:avLst/>
          </a:prstGeom>
          <a:noFill/>
        </p:spPr>
        <p:txBody>
          <a:bodyPr wrap="square" rtlCol="0">
            <a:spAutoFit/>
          </a:bodyPr>
          <a:lstStyle/>
          <a:p>
            <a:r>
              <a:rPr lang="en-US" b="0" dirty="0" smtClean="0"/>
              <a:t>(</a:t>
            </a:r>
            <a:r>
              <a:rPr lang="en-US" b="0" dirty="0" err="1" smtClean="0"/>
              <a:t>Pre</a:t>
            </a:r>
            <a:r>
              <a:rPr lang="en-US" b="0" dirty="0" err="1" smtClean="0">
                <a:latin typeface="cmsy10"/>
                <a:ea typeface="cmsy10"/>
                <a:cs typeface="cmsy10"/>
              </a:rPr>
              <a:t>Æ</a:t>
            </a:r>
            <a:r>
              <a:rPr lang="en-US" b="0" dirty="0" err="1" smtClean="0"/>
              <a:t>p</a:t>
            </a:r>
            <a:r>
              <a:rPr lang="en-US" b="0" dirty="0" smtClean="0"/>
              <a:t>=a) </a:t>
            </a:r>
            <a:r>
              <a:rPr lang="en-US" b="0" dirty="0" smtClean="0">
                <a:latin typeface="cmsy10"/>
                <a:ea typeface="cmsy10"/>
                <a:cs typeface="cmsy10"/>
              </a:rPr>
              <a:t>)</a:t>
            </a:r>
            <a:r>
              <a:rPr lang="en-US" b="0" dirty="0" smtClean="0"/>
              <a:t> P                {P} </a:t>
            </a:r>
            <a:r>
              <a:rPr lang="en-US" b="0" dirty="0" err="1" smtClean="0"/>
              <a:t>Body</a:t>
            </a:r>
            <a:r>
              <a:rPr lang="en-US" b="0" baseline="-25000" dirty="0" err="1" smtClean="0"/>
              <a:t>F</a:t>
            </a:r>
            <a:r>
              <a:rPr lang="en-US" b="0" baseline="-25000" dirty="0" smtClean="0"/>
              <a:t> </a:t>
            </a:r>
            <a:r>
              <a:rPr lang="en-US" b="0" dirty="0" smtClean="0"/>
              <a:t>{Q}          (</a:t>
            </a:r>
            <a:r>
              <a:rPr lang="en-US" b="0" dirty="0" err="1" smtClean="0"/>
              <a:t>Q</a:t>
            </a:r>
            <a:r>
              <a:rPr lang="en-US" b="0" dirty="0" err="1" smtClean="0">
                <a:latin typeface="cmsy10"/>
                <a:ea typeface="cmsy10"/>
                <a:cs typeface="cmsy10"/>
              </a:rPr>
              <a:t>Æ</a:t>
            </a:r>
            <a:r>
              <a:rPr lang="en-US" b="0" dirty="0" err="1" smtClean="0"/>
              <a:t>p,r</a:t>
            </a:r>
            <a:r>
              <a:rPr lang="en-US" b="0" dirty="0" smtClean="0"/>
              <a:t>=</a:t>
            </a:r>
            <a:r>
              <a:rPr lang="en-US" b="0" dirty="0" err="1" smtClean="0"/>
              <a:t>a,b</a:t>
            </a:r>
            <a:r>
              <a:rPr lang="en-US" b="0" dirty="0" smtClean="0"/>
              <a:t>) </a:t>
            </a:r>
            <a:r>
              <a:rPr lang="en-US" b="0" dirty="0" smtClean="0">
                <a:latin typeface="cmsy10"/>
                <a:ea typeface="cmsy10"/>
                <a:cs typeface="cmsy10"/>
              </a:rPr>
              <a:t>)</a:t>
            </a:r>
            <a:r>
              <a:rPr lang="en-US" b="0" dirty="0" smtClean="0"/>
              <a:t> Post</a:t>
            </a:r>
          </a:p>
          <a:p>
            <a:r>
              <a:rPr lang="en-US" b="0" dirty="0" smtClean="0"/>
              <a:t>{Pre} b = F(a) {Post}</a:t>
            </a:r>
          </a:p>
        </p:txBody>
      </p:sp>
      <p:cxnSp>
        <p:nvCxnSpPr>
          <p:cNvPr id="13" name="Straight Connector 12"/>
          <p:cNvCxnSpPr>
            <a:stCxn id="12" idx="1"/>
            <a:endCxn id="12" idx="3"/>
          </p:cNvCxnSpPr>
          <p:nvPr/>
        </p:nvCxnSpPr>
        <p:spPr bwMode="auto">
          <a:xfrm>
            <a:off x="990600" y="4164687"/>
            <a:ext cx="7620000" cy="0"/>
          </a:xfrm>
          <a:prstGeom prst="line">
            <a:avLst/>
          </a:prstGeom>
          <a:solidFill>
            <a:srgbClr val="5CA1FB"/>
          </a:solidFill>
          <a:ln w="38100" cap="flat" cmpd="sng" algn="ctr">
            <a:solidFill>
              <a:schemeClr val="tx1"/>
            </a:solidFill>
            <a:prstDash val="solid"/>
            <a:round/>
            <a:headEnd type="none" w="med" len="med"/>
            <a:tailEnd type="none" w="med" len="med"/>
          </a:ln>
          <a:effectLst/>
        </p:spPr>
      </p:cxnSp>
      <p:sp>
        <p:nvSpPr>
          <p:cNvPr id="16" name="TextBox 15"/>
          <p:cNvSpPr txBox="1"/>
          <p:nvPr/>
        </p:nvSpPr>
        <p:spPr>
          <a:xfrm>
            <a:off x="990600" y="5181600"/>
            <a:ext cx="7620000" cy="861774"/>
          </a:xfrm>
          <a:prstGeom prst="rect">
            <a:avLst/>
          </a:prstGeom>
          <a:noFill/>
        </p:spPr>
        <p:txBody>
          <a:bodyPr wrap="square" rtlCol="0">
            <a:spAutoFit/>
          </a:bodyPr>
          <a:lstStyle/>
          <a:p>
            <a:r>
              <a:rPr lang="en-US" b="0" dirty="0" smtClean="0"/>
              <a:t>{Pre} b = F(a) {Post}  </a:t>
            </a:r>
            <a:r>
              <a:rPr lang="en-US" b="0" dirty="0" smtClean="0">
                <a:latin typeface="cmsy10"/>
                <a:ea typeface="cmsy10"/>
                <a:cs typeface="cmsy10"/>
              </a:rPr>
              <a:t>`</a:t>
            </a:r>
            <a:r>
              <a:rPr lang="en-US" b="0" dirty="0" smtClean="0"/>
              <a:t> {Pre} </a:t>
            </a:r>
            <a:r>
              <a:rPr lang="en-US" b="0" dirty="0" err="1" smtClean="0"/>
              <a:t>Body</a:t>
            </a:r>
            <a:r>
              <a:rPr lang="en-US" b="0" baseline="-25000" dirty="0" err="1" smtClean="0"/>
              <a:t>F</a:t>
            </a:r>
            <a:r>
              <a:rPr lang="en-US" b="0" dirty="0" smtClean="0"/>
              <a:t> {Post}</a:t>
            </a:r>
          </a:p>
          <a:p>
            <a:r>
              <a:rPr lang="en-US" b="0" dirty="0" smtClean="0"/>
              <a:t>{Pre} b = F(a) {Post}</a:t>
            </a:r>
          </a:p>
        </p:txBody>
      </p:sp>
      <p:cxnSp>
        <p:nvCxnSpPr>
          <p:cNvPr id="18" name="Straight Connector 17"/>
          <p:cNvCxnSpPr>
            <a:stCxn id="16" idx="1"/>
            <a:endCxn id="16" idx="3"/>
          </p:cNvCxnSpPr>
          <p:nvPr/>
        </p:nvCxnSpPr>
        <p:spPr bwMode="auto">
          <a:xfrm>
            <a:off x="990600" y="5612487"/>
            <a:ext cx="7620000" cy="0"/>
          </a:xfrm>
          <a:prstGeom prst="line">
            <a:avLst/>
          </a:prstGeom>
          <a:solidFill>
            <a:srgbClr val="5CA1FB"/>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6055120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81000" y="5135282"/>
            <a:ext cx="7239000" cy="838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 name="Title 3"/>
          <p:cNvSpPr>
            <a:spLocks noGrp="1"/>
          </p:cNvSpPr>
          <p:nvPr>
            <p:ph type="title"/>
          </p:nvPr>
        </p:nvSpPr>
        <p:spPr>
          <a:xfrm>
            <a:off x="533400" y="422275"/>
            <a:ext cx="8153400" cy="394980"/>
          </a:xfrm>
        </p:spPr>
        <p:txBody>
          <a:bodyPr/>
          <a:lstStyle/>
          <a:p>
            <a:r>
              <a:rPr lang="en-US" dirty="0" smtClean="0"/>
              <a:t>Weakest Liberal Pre-Condition</a:t>
            </a:r>
            <a:endParaRPr lang="en-US" dirty="0"/>
          </a:p>
        </p:txBody>
      </p:sp>
      <p:sp>
        <p:nvSpPr>
          <p:cNvPr id="5" name="Content Placeholder 4"/>
          <p:cNvSpPr>
            <a:spLocks noGrp="1"/>
          </p:cNvSpPr>
          <p:nvPr>
            <p:ph idx="1"/>
          </p:nvPr>
        </p:nvSpPr>
        <p:spPr/>
        <p:txBody>
          <a:bodyPr/>
          <a:lstStyle/>
          <a:p>
            <a:r>
              <a:rPr lang="en-US" dirty="0" smtClean="0"/>
              <a:t>Validity of Hoare triples is reduced to FOL validity by applying a </a:t>
            </a:r>
            <a:r>
              <a:rPr lang="en-US" b="1" dirty="0" smtClean="0"/>
              <a:t>predicate transformer</a:t>
            </a:r>
            <a:endParaRPr lang="en-US" dirty="0" smtClean="0"/>
          </a:p>
          <a:p>
            <a:endParaRPr lang="en-US" dirty="0"/>
          </a:p>
          <a:p>
            <a:endParaRPr lang="en-US" dirty="0" smtClean="0"/>
          </a:p>
          <a:p>
            <a:r>
              <a:rPr lang="en-US" dirty="0" err="1" smtClean="0"/>
              <a:t>Dijkstra’s</a:t>
            </a:r>
            <a:r>
              <a:rPr lang="en-US" dirty="0" smtClean="0"/>
              <a:t> weakest liberal pre-condition calculus [Dijkstra’75]</a:t>
            </a:r>
          </a:p>
          <a:p>
            <a:pPr>
              <a:lnSpc>
                <a:spcPct val="100000"/>
              </a:lnSpc>
            </a:pPr>
            <a:r>
              <a:rPr lang="en-US" dirty="0"/>
              <a:t>	</a:t>
            </a:r>
            <a:endParaRPr lang="en-US" dirty="0" smtClean="0"/>
          </a:p>
          <a:p>
            <a:pPr>
              <a:lnSpc>
                <a:spcPct val="100000"/>
              </a:lnSpc>
            </a:pPr>
            <a:r>
              <a:rPr lang="en-US" b="1" dirty="0"/>
              <a:t>	</a:t>
            </a:r>
            <a:r>
              <a:rPr lang="en-US" sz="2800" b="1" dirty="0" err="1" smtClean="0"/>
              <a:t>wlp</a:t>
            </a:r>
            <a:r>
              <a:rPr lang="en-US" sz="2800" dirty="0" smtClean="0"/>
              <a:t> (P, Post)</a:t>
            </a:r>
          </a:p>
          <a:p>
            <a:endParaRPr lang="en-US" dirty="0" smtClean="0"/>
          </a:p>
          <a:p>
            <a:r>
              <a:rPr lang="en-US" dirty="0" smtClean="0"/>
              <a:t>weakest pre-condition ensuring that executing P ends in Post </a:t>
            </a:r>
            <a:endParaRPr lang="en-US" dirty="0"/>
          </a:p>
          <a:p>
            <a:endParaRPr lang="en-US" dirty="0" smtClean="0"/>
          </a:p>
          <a:p>
            <a:endParaRPr lang="en-US" dirty="0" smtClean="0"/>
          </a:p>
          <a:p>
            <a:r>
              <a:rPr lang="en-US" dirty="0" smtClean="0"/>
              <a:t>   {Pre} P {Post} is </a:t>
            </a:r>
            <a:r>
              <a:rPr lang="en-US" dirty="0"/>
              <a:t>valid </a:t>
            </a:r>
            <a:r>
              <a:rPr lang="en-US" dirty="0" smtClean="0"/>
              <a:t>         </a:t>
            </a:r>
            <a:r>
              <a:rPr lang="en-US" dirty="0" smtClean="0">
                <a:latin typeface="cmsy10"/>
                <a:ea typeface="cmsy10"/>
                <a:cs typeface="cmsy10"/>
              </a:rPr>
              <a:t>,       </a:t>
            </a:r>
            <a:r>
              <a:rPr lang="en-US" dirty="0" smtClean="0">
                <a:ea typeface="cmsy10"/>
                <a:cs typeface="cmsy10"/>
              </a:rPr>
              <a:t>Pre </a:t>
            </a:r>
            <a:r>
              <a:rPr lang="en-US" dirty="0" smtClean="0">
                <a:latin typeface="cmsy10"/>
                <a:ea typeface="cmsy10"/>
                <a:cs typeface="cmsy10"/>
              </a:rPr>
              <a:t>)</a:t>
            </a:r>
            <a:r>
              <a:rPr lang="en-US" dirty="0" smtClean="0">
                <a:ea typeface="cmsy10"/>
                <a:cs typeface="cmsy10"/>
              </a:rPr>
              <a:t> </a:t>
            </a:r>
            <a:r>
              <a:rPr lang="en-US" b="1" dirty="0" err="1" smtClean="0">
                <a:ea typeface="cmsy10"/>
                <a:cs typeface="cmsy10"/>
              </a:rPr>
              <a:t>wlp</a:t>
            </a:r>
            <a:r>
              <a:rPr lang="en-US" dirty="0" smtClean="0">
                <a:ea typeface="cmsy10"/>
                <a:cs typeface="cmsy10"/>
              </a:rPr>
              <a:t> (P, Post)</a:t>
            </a:r>
            <a:endParaRPr lang="en-US" dirty="0">
              <a:latin typeface="cmsy10"/>
            </a:endParaRPr>
          </a:p>
        </p:txBody>
      </p:sp>
    </p:spTree>
    <p:extLst>
      <p:ext uri="{BB962C8B-B14F-4D97-AF65-F5344CB8AC3E}">
        <p14:creationId xmlns:p14="http://schemas.microsoft.com/office/powerpoint/2010/main" val="6545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A Simple Programming Language</a:t>
            </a:r>
            <a:endParaRPr lang="en-US" dirty="0"/>
          </a:p>
        </p:txBody>
      </p:sp>
      <p:sp>
        <p:nvSpPr>
          <p:cNvPr id="3" name="Content Placeholder 2"/>
          <p:cNvSpPr>
            <a:spLocks noGrp="1"/>
          </p:cNvSpPr>
          <p:nvPr>
            <p:ph idx="1"/>
          </p:nvPr>
        </p:nvSpPr>
        <p:spPr/>
        <p:txBody>
          <a:bodyPr/>
          <a:lstStyle/>
          <a:p>
            <a:r>
              <a:rPr lang="en-US" dirty="0" err="1">
                <a:latin typeface="Consolas"/>
                <a:cs typeface="Consolas"/>
              </a:rPr>
              <a:t>Prog</a:t>
            </a:r>
            <a:r>
              <a:rPr lang="en-US" dirty="0">
                <a:latin typeface="Consolas"/>
                <a:cs typeface="Consolas"/>
              </a:rPr>
              <a:t> </a:t>
            </a:r>
            <a:r>
              <a:rPr lang="en-US" dirty="0" smtClean="0">
                <a:latin typeface="Consolas"/>
                <a:cs typeface="Consolas"/>
              </a:rPr>
              <a:t> ::= </a:t>
            </a:r>
            <a:r>
              <a:rPr lang="en-US" b="1" dirty="0" err="1">
                <a:latin typeface="Consolas"/>
                <a:cs typeface="Consolas"/>
              </a:rPr>
              <a:t>def</a:t>
            </a:r>
            <a:r>
              <a:rPr lang="en-US" dirty="0">
                <a:latin typeface="Consolas"/>
                <a:cs typeface="Consolas"/>
              </a:rPr>
              <a:t> Main(x) { </a:t>
            </a:r>
            <a:r>
              <a:rPr lang="en-US" dirty="0" err="1">
                <a:latin typeface="Consolas"/>
                <a:cs typeface="Consolas"/>
              </a:rPr>
              <a:t>body</a:t>
            </a:r>
            <a:r>
              <a:rPr lang="en-US" baseline="-25000" dirty="0" err="1">
                <a:latin typeface="Consolas"/>
                <a:cs typeface="Consolas"/>
              </a:rPr>
              <a:t>M</a:t>
            </a:r>
            <a:r>
              <a:rPr lang="en-US" dirty="0">
                <a:latin typeface="Consolas"/>
                <a:cs typeface="Consolas"/>
              </a:rPr>
              <a:t> }, …, </a:t>
            </a:r>
            <a:r>
              <a:rPr lang="en-US" b="1" dirty="0" err="1">
                <a:latin typeface="Consolas"/>
                <a:cs typeface="Consolas"/>
              </a:rPr>
              <a:t>def</a:t>
            </a:r>
            <a:r>
              <a:rPr lang="en-US" dirty="0">
                <a:latin typeface="Consolas"/>
                <a:cs typeface="Consolas"/>
              </a:rPr>
              <a:t> P (x) { </a:t>
            </a:r>
            <a:r>
              <a:rPr lang="en-US" dirty="0" err="1">
                <a:latin typeface="Consolas"/>
                <a:cs typeface="Consolas"/>
              </a:rPr>
              <a:t>body</a:t>
            </a:r>
            <a:r>
              <a:rPr lang="en-US" baseline="-25000" dirty="0" err="1">
                <a:latin typeface="Consolas"/>
                <a:cs typeface="Consolas"/>
              </a:rPr>
              <a:t>P</a:t>
            </a:r>
            <a:r>
              <a:rPr lang="en-US" dirty="0">
                <a:latin typeface="Consolas"/>
                <a:cs typeface="Consolas"/>
              </a:rPr>
              <a:t> }</a:t>
            </a:r>
          </a:p>
          <a:p>
            <a:endParaRPr lang="en-US" dirty="0" smtClean="0">
              <a:latin typeface="Consolas"/>
              <a:cs typeface="Consolas"/>
            </a:endParaRPr>
          </a:p>
          <a:p>
            <a:r>
              <a:rPr lang="en-US" dirty="0" smtClean="0">
                <a:latin typeface="Consolas"/>
                <a:cs typeface="Consolas"/>
              </a:rPr>
              <a:t>body  ::= </a:t>
            </a:r>
            <a:r>
              <a:rPr lang="en-US" dirty="0" err="1" smtClean="0">
                <a:latin typeface="Consolas"/>
                <a:cs typeface="Consolas"/>
              </a:rPr>
              <a:t>stmt</a:t>
            </a:r>
            <a:r>
              <a:rPr lang="en-US" dirty="0" smtClean="0">
                <a:latin typeface="Consolas"/>
                <a:cs typeface="Consolas"/>
              </a:rPr>
              <a:t> (; </a:t>
            </a:r>
            <a:r>
              <a:rPr lang="en-US" dirty="0" err="1" smtClean="0">
                <a:latin typeface="Consolas"/>
                <a:cs typeface="Consolas"/>
              </a:rPr>
              <a:t>stmt</a:t>
            </a:r>
            <a:r>
              <a:rPr lang="en-US" dirty="0" smtClean="0">
                <a:latin typeface="Consolas"/>
                <a:cs typeface="Consolas"/>
              </a:rPr>
              <a:t>)*</a:t>
            </a:r>
          </a:p>
          <a:p>
            <a:endParaRPr lang="en-US" dirty="0" smtClean="0">
              <a:latin typeface="Consolas"/>
              <a:cs typeface="Consolas"/>
            </a:endParaRPr>
          </a:p>
          <a:p>
            <a:r>
              <a:rPr lang="en-US" dirty="0" err="1" smtClean="0">
                <a:latin typeface="Consolas"/>
                <a:cs typeface="Consolas"/>
              </a:rPr>
              <a:t>stmt</a:t>
            </a:r>
            <a:r>
              <a:rPr lang="en-US" dirty="0" smtClean="0">
                <a:latin typeface="Consolas"/>
                <a:cs typeface="Consolas"/>
              </a:rPr>
              <a:t>  ::= x = E | assert (E) | assume (E) | </a:t>
            </a:r>
          </a:p>
          <a:p>
            <a:r>
              <a:rPr lang="en-US" b="1" dirty="0">
                <a:latin typeface="Consolas"/>
                <a:cs typeface="Consolas"/>
              </a:rPr>
              <a:t> </a:t>
            </a:r>
            <a:r>
              <a:rPr lang="en-US" b="1" dirty="0" smtClean="0">
                <a:latin typeface="Consolas"/>
                <a:cs typeface="Consolas"/>
              </a:rPr>
              <a:t>         while </a:t>
            </a:r>
            <a:r>
              <a:rPr lang="en-US" dirty="0" smtClean="0">
                <a:latin typeface="Consolas"/>
                <a:cs typeface="Consolas"/>
              </a:rPr>
              <a:t>E </a:t>
            </a:r>
            <a:r>
              <a:rPr lang="en-US" b="1" dirty="0" smtClean="0">
                <a:latin typeface="Consolas"/>
                <a:cs typeface="Consolas"/>
              </a:rPr>
              <a:t>do </a:t>
            </a:r>
            <a:r>
              <a:rPr lang="en-US" dirty="0" smtClean="0">
                <a:latin typeface="Consolas"/>
                <a:cs typeface="Consolas"/>
              </a:rPr>
              <a:t>S | y = P(E) |</a:t>
            </a:r>
          </a:p>
          <a:p>
            <a:r>
              <a:rPr lang="en-US" dirty="0">
                <a:latin typeface="Consolas"/>
                <a:cs typeface="Consolas"/>
              </a:rPr>
              <a:t> </a:t>
            </a:r>
            <a:r>
              <a:rPr lang="en-US" dirty="0" smtClean="0">
                <a:latin typeface="Consolas"/>
                <a:cs typeface="Consolas"/>
              </a:rPr>
              <a:t>         </a:t>
            </a:r>
            <a:r>
              <a:rPr lang="en-US" dirty="0" err="1" smtClean="0">
                <a:latin typeface="Consolas"/>
                <a:cs typeface="Consolas"/>
              </a:rPr>
              <a:t>L:stmt</a:t>
            </a:r>
            <a:r>
              <a:rPr lang="en-US" dirty="0" smtClean="0">
                <a:latin typeface="Consolas"/>
                <a:cs typeface="Consolas"/>
              </a:rPr>
              <a:t> | </a:t>
            </a:r>
            <a:r>
              <a:rPr lang="en-US" dirty="0" err="1" smtClean="0">
                <a:latin typeface="Consolas"/>
                <a:cs typeface="Consolas"/>
              </a:rPr>
              <a:t>goto</a:t>
            </a:r>
            <a:r>
              <a:rPr lang="en-US" dirty="0" smtClean="0">
                <a:latin typeface="Consolas"/>
                <a:cs typeface="Consolas"/>
              </a:rPr>
              <a:t> L             </a:t>
            </a:r>
            <a:r>
              <a:rPr lang="en-US" i="1" dirty="0" smtClean="0">
                <a:solidFill>
                  <a:schemeClr val="accent1">
                    <a:lumMod val="75000"/>
                  </a:schemeClr>
                </a:solidFill>
                <a:latin typeface="Consolas"/>
                <a:cs typeface="Consolas"/>
              </a:rPr>
              <a:t>(optional)</a:t>
            </a:r>
          </a:p>
          <a:p>
            <a:endParaRPr lang="en-US" dirty="0" smtClean="0">
              <a:latin typeface="Consolas"/>
              <a:cs typeface="Consolas"/>
            </a:endParaRPr>
          </a:p>
          <a:p>
            <a:r>
              <a:rPr lang="en-US" dirty="0" smtClean="0">
                <a:latin typeface="Consolas"/>
                <a:cs typeface="Consolas"/>
              </a:rPr>
              <a:t>E     := expression over program variables</a:t>
            </a:r>
            <a:endParaRPr lang="en-US" dirty="0">
              <a:latin typeface="Consolas"/>
              <a:cs typeface="Consolas"/>
            </a:endParaRPr>
          </a:p>
        </p:txBody>
      </p:sp>
    </p:spTree>
    <p:extLst>
      <p:ext uri="{BB962C8B-B14F-4D97-AF65-F5344CB8AC3E}">
        <p14:creationId xmlns:p14="http://schemas.microsoft.com/office/powerpoint/2010/main" val="19655158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Horn Clauses by Weakest Liberal Precondition</a:t>
            </a:r>
            <a:endParaRPr lang="en-US" dirty="0"/>
          </a:p>
        </p:txBody>
      </p:sp>
      <p:sp>
        <p:nvSpPr>
          <p:cNvPr id="4" name="Rounded Rectangle 3"/>
          <p:cNvSpPr/>
          <p:nvPr/>
        </p:nvSpPr>
        <p:spPr bwMode="auto">
          <a:xfrm>
            <a:off x="381000" y="4495800"/>
            <a:ext cx="80772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 name="Content Placeholder 2"/>
          <p:cNvSpPr>
            <a:spLocks noGrp="1"/>
          </p:cNvSpPr>
          <p:nvPr>
            <p:ph idx="1"/>
          </p:nvPr>
        </p:nvSpPr>
        <p:spPr/>
        <p:txBody>
          <a:bodyPr/>
          <a:lstStyle/>
          <a:p>
            <a:r>
              <a:rPr lang="en-US" dirty="0" err="1" smtClean="0">
                <a:latin typeface="Consolas"/>
                <a:cs typeface="Consolas"/>
              </a:rPr>
              <a:t>Prog</a:t>
            </a:r>
            <a:r>
              <a:rPr lang="en-US" dirty="0" smtClean="0">
                <a:latin typeface="Consolas"/>
                <a:cs typeface="Consolas"/>
              </a:rPr>
              <a:t> ::= </a:t>
            </a:r>
            <a:r>
              <a:rPr lang="en-US" b="1" dirty="0" err="1" smtClean="0">
                <a:latin typeface="Consolas"/>
                <a:cs typeface="Consolas"/>
              </a:rPr>
              <a:t>def</a:t>
            </a:r>
            <a:r>
              <a:rPr lang="en-US" dirty="0" smtClean="0">
                <a:latin typeface="Consolas"/>
                <a:cs typeface="Consolas"/>
              </a:rPr>
              <a:t> Main(x) { </a:t>
            </a:r>
            <a:r>
              <a:rPr lang="en-US" dirty="0" err="1" smtClean="0">
                <a:latin typeface="Consolas"/>
                <a:cs typeface="Consolas"/>
              </a:rPr>
              <a:t>body</a:t>
            </a:r>
            <a:r>
              <a:rPr lang="en-US" baseline="-25000" dirty="0" err="1" smtClean="0">
                <a:latin typeface="Consolas"/>
                <a:cs typeface="Consolas"/>
              </a:rPr>
              <a:t>M</a:t>
            </a:r>
            <a:r>
              <a:rPr lang="en-US" dirty="0" smtClean="0">
                <a:latin typeface="Consolas"/>
                <a:cs typeface="Consolas"/>
              </a:rPr>
              <a:t> }, …, </a:t>
            </a:r>
            <a:r>
              <a:rPr lang="en-US" b="1" dirty="0" err="1" smtClean="0">
                <a:latin typeface="Consolas"/>
                <a:cs typeface="Consolas"/>
              </a:rPr>
              <a:t>def</a:t>
            </a:r>
            <a:r>
              <a:rPr lang="en-US" dirty="0" smtClean="0">
                <a:latin typeface="Consolas"/>
                <a:cs typeface="Consolas"/>
              </a:rPr>
              <a:t> P (x) { </a:t>
            </a:r>
            <a:r>
              <a:rPr lang="en-US" dirty="0" err="1" smtClean="0">
                <a:latin typeface="Consolas"/>
                <a:cs typeface="Consolas"/>
              </a:rPr>
              <a:t>body</a:t>
            </a:r>
            <a:r>
              <a:rPr lang="en-US" baseline="-25000" dirty="0" err="1" smtClean="0">
                <a:latin typeface="Consolas"/>
                <a:cs typeface="Consolas"/>
              </a:rPr>
              <a:t>P</a:t>
            </a:r>
            <a:r>
              <a:rPr lang="en-US" dirty="0" smtClean="0">
                <a:latin typeface="Consolas"/>
                <a:cs typeface="Consolas"/>
              </a:rPr>
              <a:t> }</a:t>
            </a:r>
          </a:p>
          <a:p>
            <a:endParaRPr lang="en-US" dirty="0" smtClean="0"/>
          </a:p>
          <a:p>
            <a:r>
              <a:rPr lang="en-US" dirty="0" err="1" smtClean="0"/>
              <a:t>wlp</a:t>
            </a:r>
            <a:r>
              <a:rPr lang="en-US" dirty="0" smtClean="0"/>
              <a:t> (</a:t>
            </a:r>
            <a:r>
              <a:rPr lang="en-US" dirty="0" smtClean="0">
                <a:latin typeface="Consolas"/>
                <a:cs typeface="Consolas"/>
              </a:rPr>
              <a:t>x=E</a:t>
            </a:r>
            <a:r>
              <a:rPr lang="en-US" dirty="0" smtClean="0"/>
              <a:t>, Q) = </a:t>
            </a:r>
            <a:r>
              <a:rPr lang="en-US" b="1" dirty="0" smtClean="0"/>
              <a:t>let</a:t>
            </a:r>
            <a:r>
              <a:rPr lang="en-US" dirty="0" smtClean="0"/>
              <a:t> x=E </a:t>
            </a:r>
            <a:r>
              <a:rPr lang="en-US" b="1" dirty="0" smtClean="0"/>
              <a:t>in</a:t>
            </a:r>
            <a:r>
              <a:rPr lang="en-US" dirty="0" smtClean="0"/>
              <a:t> Q</a:t>
            </a:r>
            <a:endParaRPr lang="en-US" dirty="0"/>
          </a:p>
          <a:p>
            <a:r>
              <a:rPr lang="en-US" dirty="0" err="1" smtClean="0"/>
              <a:t>wlp</a:t>
            </a:r>
            <a:r>
              <a:rPr lang="en-US" dirty="0" smtClean="0"/>
              <a:t> (</a:t>
            </a:r>
            <a:r>
              <a:rPr lang="en-US" b="1" dirty="0" smtClean="0">
                <a:latin typeface="Consolas"/>
                <a:cs typeface="Consolas"/>
              </a:rPr>
              <a:t>assert</a:t>
            </a:r>
            <a:r>
              <a:rPr lang="en-US" dirty="0" smtClean="0">
                <a:latin typeface="Consolas"/>
                <a:cs typeface="Consolas"/>
              </a:rPr>
              <a:t>(E)</a:t>
            </a:r>
            <a:r>
              <a:rPr lang="en-US" dirty="0" smtClean="0"/>
              <a:t> , Q) = E </a:t>
            </a:r>
            <a:r>
              <a:rPr lang="en-US" dirty="0" err="1" smtClean="0">
                <a:latin typeface="cmsy10"/>
                <a:ea typeface="cmsy10"/>
                <a:cs typeface="cmsy10"/>
              </a:rPr>
              <a:t>Æ</a:t>
            </a:r>
            <a:r>
              <a:rPr lang="en-US" dirty="0" smtClean="0"/>
              <a:t> Q</a:t>
            </a:r>
          </a:p>
          <a:p>
            <a:r>
              <a:rPr lang="en-US" dirty="0" err="1" smtClean="0"/>
              <a:t>wlp</a:t>
            </a:r>
            <a:r>
              <a:rPr lang="en-US" dirty="0"/>
              <a:t> </a:t>
            </a:r>
            <a:r>
              <a:rPr lang="en-US" dirty="0" smtClean="0"/>
              <a:t>(</a:t>
            </a:r>
            <a:r>
              <a:rPr lang="en-US" b="1" dirty="0" smtClean="0">
                <a:latin typeface="Consolas"/>
                <a:cs typeface="Consolas"/>
              </a:rPr>
              <a:t>assume</a:t>
            </a:r>
            <a:r>
              <a:rPr lang="en-US" dirty="0" smtClean="0">
                <a:latin typeface="Consolas"/>
                <a:cs typeface="Consolas"/>
              </a:rPr>
              <a:t>(E)</a:t>
            </a:r>
            <a:r>
              <a:rPr lang="en-US" dirty="0" smtClean="0"/>
              <a:t>, Q) = E </a:t>
            </a:r>
            <a:r>
              <a:rPr lang="en-US" dirty="0" smtClean="0">
                <a:latin typeface="Symbol"/>
                <a:sym typeface="Symbol"/>
              </a:rPr>
              <a:t></a:t>
            </a:r>
            <a:r>
              <a:rPr lang="en-US" dirty="0" smtClean="0"/>
              <a:t> Q</a:t>
            </a:r>
            <a:endParaRPr lang="en-US" b="1" dirty="0" smtClean="0"/>
          </a:p>
          <a:p>
            <a:r>
              <a:rPr lang="en-US" dirty="0" err="1" smtClean="0"/>
              <a:t>wlp</a:t>
            </a:r>
            <a:r>
              <a:rPr lang="en-US" dirty="0" smtClean="0"/>
              <a:t> (</a:t>
            </a:r>
            <a:r>
              <a:rPr lang="en-US" b="1" dirty="0" smtClean="0">
                <a:latin typeface="Consolas"/>
                <a:cs typeface="Consolas"/>
              </a:rPr>
              <a:t>while</a:t>
            </a:r>
            <a:r>
              <a:rPr lang="en-US" dirty="0" smtClean="0">
                <a:latin typeface="Consolas"/>
                <a:cs typeface="Consolas"/>
              </a:rPr>
              <a:t> E </a:t>
            </a:r>
            <a:r>
              <a:rPr lang="en-US" b="1" dirty="0" smtClean="0">
                <a:latin typeface="Consolas"/>
                <a:cs typeface="Consolas"/>
              </a:rPr>
              <a:t>do</a:t>
            </a:r>
            <a:r>
              <a:rPr lang="en-US" dirty="0" smtClean="0">
                <a:latin typeface="Consolas"/>
                <a:cs typeface="Consolas"/>
              </a:rPr>
              <a:t> S</a:t>
            </a:r>
            <a:r>
              <a:rPr lang="en-US" dirty="0" smtClean="0"/>
              <a:t>, Q) = I(w) </a:t>
            </a:r>
            <a:r>
              <a:rPr lang="en-US" dirty="0" err="1" smtClean="0">
                <a:latin typeface="cmsy10"/>
                <a:ea typeface="cmsy10"/>
                <a:cs typeface="cmsy10"/>
              </a:rPr>
              <a:t>Æ</a:t>
            </a:r>
            <a:r>
              <a:rPr lang="en-US" dirty="0" smtClean="0"/>
              <a:t> </a:t>
            </a:r>
          </a:p>
          <a:p>
            <a:r>
              <a:rPr lang="en-US" dirty="0"/>
              <a:t> </a:t>
            </a:r>
            <a:r>
              <a:rPr lang="en-US" dirty="0" smtClean="0"/>
              <a:t>                    </a:t>
            </a:r>
            <a:r>
              <a:rPr lang="en-US" dirty="0" smtClean="0">
                <a:latin typeface="cmsy10"/>
                <a:ea typeface="cmsy10"/>
                <a:cs typeface="cmsy10"/>
              </a:rPr>
              <a:t>8</a:t>
            </a:r>
            <a:r>
              <a:rPr lang="en-US" dirty="0" smtClean="0"/>
              <a:t>w . ((I(w) </a:t>
            </a:r>
            <a:r>
              <a:rPr lang="en-US" dirty="0" err="1" smtClean="0">
                <a:latin typeface="cmsy10"/>
                <a:ea typeface="cmsy10"/>
                <a:cs typeface="cmsy10"/>
              </a:rPr>
              <a:t>Æ</a:t>
            </a:r>
            <a:r>
              <a:rPr lang="en-US" dirty="0" smtClean="0"/>
              <a:t> E) </a:t>
            </a:r>
            <a:r>
              <a:rPr lang="en-US" dirty="0" smtClean="0">
                <a:latin typeface="Symbol"/>
                <a:sym typeface="Symbol"/>
              </a:rPr>
              <a:t></a:t>
            </a:r>
            <a:r>
              <a:rPr lang="en-US" dirty="0" smtClean="0"/>
              <a:t> </a:t>
            </a:r>
            <a:r>
              <a:rPr lang="en-US" dirty="0" err="1" smtClean="0"/>
              <a:t>wlp</a:t>
            </a:r>
            <a:r>
              <a:rPr lang="en-US" dirty="0" smtClean="0"/>
              <a:t> (S, I(w))) </a:t>
            </a:r>
            <a:r>
              <a:rPr lang="en-US" dirty="0" err="1" smtClean="0">
                <a:latin typeface="cmsy10"/>
                <a:ea typeface="cmsy10"/>
                <a:cs typeface="cmsy10"/>
              </a:rPr>
              <a:t>Æ</a:t>
            </a:r>
            <a:r>
              <a:rPr lang="en-US" dirty="0" smtClean="0"/>
              <a:t> ((I(w) </a:t>
            </a:r>
            <a:r>
              <a:rPr lang="en-US" dirty="0" err="1" smtClean="0">
                <a:latin typeface="cmsy10"/>
                <a:ea typeface="cmsy10"/>
                <a:cs typeface="cmsy10"/>
              </a:rPr>
              <a:t>Æ</a:t>
            </a:r>
            <a:r>
              <a:rPr lang="en-US" dirty="0" smtClean="0"/>
              <a:t> </a:t>
            </a:r>
            <a:r>
              <a:rPr lang="en-US" dirty="0" smtClean="0">
                <a:latin typeface="cmsy10"/>
                <a:ea typeface="cmsy10"/>
                <a:cs typeface="cmsy10"/>
              </a:rPr>
              <a:t>:</a:t>
            </a:r>
            <a:r>
              <a:rPr lang="en-US" dirty="0" smtClean="0"/>
              <a:t>E) </a:t>
            </a:r>
            <a:r>
              <a:rPr lang="en-US" dirty="0" smtClean="0">
                <a:latin typeface="Symbol"/>
                <a:sym typeface="Symbol"/>
              </a:rPr>
              <a:t></a:t>
            </a:r>
            <a:r>
              <a:rPr lang="en-US" dirty="0" smtClean="0"/>
              <a:t> Q))</a:t>
            </a:r>
          </a:p>
          <a:p>
            <a:r>
              <a:rPr lang="en-US" dirty="0" err="1" smtClean="0"/>
              <a:t>wlp</a:t>
            </a:r>
            <a:r>
              <a:rPr lang="en-US" dirty="0" smtClean="0"/>
              <a:t> (</a:t>
            </a:r>
            <a:r>
              <a:rPr lang="en-US" dirty="0" smtClean="0">
                <a:latin typeface="Consolas"/>
                <a:cs typeface="Consolas"/>
              </a:rPr>
              <a:t>y = P(E)</a:t>
            </a:r>
            <a:r>
              <a:rPr lang="en-US" dirty="0" smtClean="0"/>
              <a:t>, Q) = </a:t>
            </a:r>
            <a:r>
              <a:rPr lang="en-US" dirty="0" err="1" smtClean="0">
                <a:latin typeface="Arial"/>
              </a:rPr>
              <a:t>p</a:t>
            </a:r>
            <a:r>
              <a:rPr lang="en-US" baseline="-25000" dirty="0" err="1" smtClean="0">
                <a:latin typeface="Arial"/>
              </a:rPr>
              <a:t>pre</a:t>
            </a:r>
            <a:r>
              <a:rPr lang="en-US" dirty="0" smtClean="0"/>
              <a:t>(E) </a:t>
            </a:r>
            <a:r>
              <a:rPr lang="en-US" dirty="0" err="1" smtClean="0">
                <a:latin typeface="cmsy10"/>
                <a:ea typeface="cmsy10"/>
                <a:cs typeface="cmsy10"/>
              </a:rPr>
              <a:t>Æ</a:t>
            </a:r>
            <a:r>
              <a:rPr lang="en-US" dirty="0" smtClean="0"/>
              <a:t> (</a:t>
            </a:r>
            <a:r>
              <a:rPr lang="en-US" dirty="0" smtClean="0">
                <a:latin typeface="cmsy10"/>
                <a:ea typeface="cmsy10"/>
                <a:cs typeface="cmsy10"/>
              </a:rPr>
              <a:t>8</a:t>
            </a:r>
            <a:r>
              <a:rPr lang="en-US" dirty="0" smtClean="0"/>
              <a:t> r. p(E, r) </a:t>
            </a:r>
            <a:r>
              <a:rPr lang="en-US" dirty="0" smtClean="0">
                <a:latin typeface="Symbol"/>
                <a:sym typeface="Symbol"/>
              </a:rPr>
              <a:t></a:t>
            </a:r>
            <a:r>
              <a:rPr lang="en-US" dirty="0" smtClean="0"/>
              <a:t> Q[r/y])</a:t>
            </a:r>
          </a:p>
          <a:p>
            <a:endParaRPr lang="en-US" dirty="0" smtClean="0"/>
          </a:p>
          <a:p>
            <a:r>
              <a:rPr lang="en-US" dirty="0" err="1" smtClean="0"/>
              <a:t>ToHorn</a:t>
            </a:r>
            <a:r>
              <a:rPr lang="en-US" dirty="0" smtClean="0"/>
              <a:t> (</a:t>
            </a:r>
            <a:r>
              <a:rPr lang="en-US" b="1" dirty="0" err="1" smtClean="0">
                <a:latin typeface="Consolas"/>
                <a:cs typeface="Consolas"/>
              </a:rPr>
              <a:t>def</a:t>
            </a:r>
            <a:r>
              <a:rPr lang="en-US" dirty="0" smtClean="0">
                <a:latin typeface="Consolas"/>
                <a:cs typeface="Consolas"/>
              </a:rPr>
              <a:t> P(x) {S}</a:t>
            </a:r>
            <a:r>
              <a:rPr lang="en-US" dirty="0" smtClean="0"/>
              <a:t>) = </a:t>
            </a:r>
            <a:r>
              <a:rPr lang="en-US" dirty="0" err="1" smtClean="0"/>
              <a:t>wlp</a:t>
            </a:r>
            <a:r>
              <a:rPr lang="en-US" dirty="0" smtClean="0"/>
              <a:t> (</a:t>
            </a:r>
            <a:r>
              <a:rPr lang="en-US" dirty="0" smtClean="0">
                <a:latin typeface="Consolas"/>
                <a:cs typeface="Consolas"/>
              </a:rPr>
              <a:t>x0=</a:t>
            </a:r>
            <a:r>
              <a:rPr lang="en-US" dirty="0" err="1" smtClean="0">
                <a:latin typeface="Consolas"/>
                <a:cs typeface="Consolas"/>
              </a:rPr>
              <a:t>x;</a:t>
            </a:r>
            <a:r>
              <a:rPr lang="en-US" b="1" dirty="0" err="1" smtClean="0">
                <a:latin typeface="Consolas"/>
                <a:cs typeface="Consolas"/>
              </a:rPr>
              <a:t>assume</a:t>
            </a:r>
            <a:r>
              <a:rPr lang="en-US" dirty="0" smtClean="0">
                <a:latin typeface="Consolas"/>
                <a:cs typeface="Consolas"/>
              </a:rPr>
              <a:t>(</a:t>
            </a:r>
            <a:r>
              <a:rPr lang="en-US" dirty="0" err="1" smtClean="0">
                <a:latin typeface="Consolas"/>
                <a:cs typeface="Consolas"/>
              </a:rPr>
              <a:t>p</a:t>
            </a:r>
            <a:r>
              <a:rPr lang="en-US" baseline="-25000" dirty="0" err="1" smtClean="0">
                <a:latin typeface="Consolas"/>
                <a:cs typeface="Consolas"/>
              </a:rPr>
              <a:t>pre</a:t>
            </a:r>
            <a:r>
              <a:rPr lang="en-US" dirty="0" smtClean="0">
                <a:latin typeface="Consolas"/>
                <a:cs typeface="Consolas"/>
              </a:rPr>
              <a:t>(x)</a:t>
            </a:r>
            <a:r>
              <a:rPr lang="en-US" dirty="0" smtClean="0"/>
              <a:t>); S, p(x0, ret))</a:t>
            </a:r>
            <a:endParaRPr lang="en-US" dirty="0"/>
          </a:p>
          <a:p>
            <a:r>
              <a:rPr lang="en-US" dirty="0" err="1" smtClean="0"/>
              <a:t>ToHorn</a:t>
            </a:r>
            <a:r>
              <a:rPr lang="en-US" dirty="0" smtClean="0"/>
              <a:t> (</a:t>
            </a:r>
            <a:r>
              <a:rPr lang="en-US" dirty="0" err="1" smtClean="0"/>
              <a:t>Prog</a:t>
            </a:r>
            <a:r>
              <a:rPr lang="en-US" dirty="0" smtClean="0"/>
              <a:t>) = </a:t>
            </a:r>
            <a:r>
              <a:rPr lang="en-US" dirty="0" err="1" smtClean="0"/>
              <a:t>wlp</a:t>
            </a:r>
            <a:r>
              <a:rPr lang="en-US" dirty="0" smtClean="0"/>
              <a:t> (</a:t>
            </a:r>
            <a:r>
              <a:rPr lang="en-US" dirty="0" smtClean="0">
                <a:latin typeface="Consolas"/>
                <a:cs typeface="Consolas"/>
              </a:rPr>
              <a:t>Main()</a:t>
            </a:r>
            <a:r>
              <a:rPr lang="en-US" dirty="0" smtClean="0"/>
              <a:t>, true) </a:t>
            </a:r>
            <a:r>
              <a:rPr lang="en-US" dirty="0" err="1" smtClean="0">
                <a:latin typeface="cmsy10"/>
                <a:ea typeface="cmsy10"/>
                <a:cs typeface="cmsy10"/>
              </a:rPr>
              <a:t>Æ</a:t>
            </a:r>
            <a:r>
              <a:rPr lang="en-US" dirty="0" smtClean="0"/>
              <a:t>  </a:t>
            </a:r>
            <a:r>
              <a:rPr lang="en-US" dirty="0" smtClean="0">
                <a:latin typeface="cmsy10"/>
                <a:ea typeface="cmsy10"/>
                <a:cs typeface="cmsy10"/>
              </a:rPr>
              <a:t>8</a:t>
            </a:r>
            <a:r>
              <a:rPr lang="en-US" dirty="0" smtClean="0"/>
              <a:t>{P </a:t>
            </a:r>
            <a:r>
              <a:rPr lang="en-US" dirty="0" smtClean="0">
                <a:latin typeface="cmsy10"/>
                <a:ea typeface="cmsy10"/>
                <a:cs typeface="cmsy10"/>
              </a:rPr>
              <a:t>2</a:t>
            </a:r>
            <a:r>
              <a:rPr lang="en-US" dirty="0" smtClean="0"/>
              <a:t> </a:t>
            </a:r>
            <a:r>
              <a:rPr lang="en-US" dirty="0" err="1" smtClean="0"/>
              <a:t>Prog</a:t>
            </a:r>
            <a:r>
              <a:rPr lang="en-US" dirty="0" smtClean="0"/>
              <a:t>} . </a:t>
            </a:r>
            <a:r>
              <a:rPr lang="en-US" dirty="0" err="1" smtClean="0"/>
              <a:t>ToHorn</a:t>
            </a:r>
            <a:r>
              <a:rPr lang="en-US" dirty="0"/>
              <a:t> </a:t>
            </a:r>
            <a:r>
              <a:rPr lang="en-US" dirty="0" smtClean="0"/>
              <a:t>(</a:t>
            </a:r>
            <a:r>
              <a:rPr lang="en-US" dirty="0" smtClean="0">
                <a:latin typeface="Consolas"/>
                <a:cs typeface="Consolas"/>
              </a:rPr>
              <a:t>P</a:t>
            </a:r>
            <a:r>
              <a:rPr lang="en-US" dirty="0" smtClean="0"/>
              <a:t>) </a:t>
            </a:r>
            <a:endParaRPr lang="en-US" dirty="0"/>
          </a:p>
        </p:txBody>
      </p:sp>
    </p:spTree>
    <p:extLst>
      <p:ext uri="{BB962C8B-B14F-4D97-AF65-F5344CB8AC3E}">
        <p14:creationId xmlns:p14="http://schemas.microsoft.com/office/powerpoint/2010/main" val="41496223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Example of a WLP Horn Encoding</a:t>
            </a:r>
            <a:endParaRPr lang="en-US" dirty="0"/>
          </a:p>
        </p:txBody>
      </p:sp>
      <p:sp>
        <p:nvSpPr>
          <p:cNvPr id="7" name="TextBox 6"/>
          <p:cNvSpPr txBox="1"/>
          <p:nvPr/>
        </p:nvSpPr>
        <p:spPr>
          <a:xfrm>
            <a:off x="1371600" y="5791200"/>
            <a:ext cx="6842304"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b="0" dirty="0" smtClean="0"/>
              <a:t>{y </a:t>
            </a:r>
            <a:r>
              <a:rPr lang="en-US" b="0" dirty="0" smtClean="0">
                <a:latin typeface="cmsy10"/>
                <a:ea typeface="cmsy10"/>
                <a:cs typeface="cmsy10"/>
              </a:rPr>
              <a:t>¸</a:t>
            </a:r>
            <a:r>
              <a:rPr lang="en-US" b="0" dirty="0" smtClean="0"/>
              <a:t> 0} P {x = </a:t>
            </a:r>
            <a:r>
              <a:rPr lang="en-US" b="0" dirty="0" err="1" smtClean="0"/>
              <a:t>x</a:t>
            </a:r>
            <a:r>
              <a:rPr lang="en-US" b="0" baseline="-25000" dirty="0" err="1" smtClean="0"/>
              <a:t>old</a:t>
            </a:r>
            <a:r>
              <a:rPr lang="en-US" b="0" dirty="0" err="1" smtClean="0"/>
              <a:t>+y</a:t>
            </a:r>
            <a:r>
              <a:rPr lang="en-US" b="0" baseline="-25000" dirty="0" err="1" smtClean="0"/>
              <a:t>old</a:t>
            </a:r>
            <a:r>
              <a:rPr lang="en-US" b="0" dirty="0" smtClean="0"/>
              <a:t>} is </a:t>
            </a:r>
            <a:r>
              <a:rPr lang="en-US" dirty="0" smtClean="0"/>
              <a:t>true</a:t>
            </a:r>
            <a:r>
              <a:rPr lang="en-US" b="0" dirty="0" smtClean="0"/>
              <a:t> </a:t>
            </a:r>
            <a:r>
              <a:rPr lang="en-US" b="0" dirty="0" err="1" smtClean="0"/>
              <a:t>iff</a:t>
            </a:r>
            <a:r>
              <a:rPr lang="en-US" b="0" dirty="0" smtClean="0"/>
              <a:t> the query C</a:t>
            </a:r>
            <a:r>
              <a:rPr lang="en-US" b="0" baseline="-25000" dirty="0" smtClean="0"/>
              <a:t>3</a:t>
            </a:r>
            <a:r>
              <a:rPr lang="en-US" b="0" dirty="0" smtClean="0"/>
              <a:t> is </a:t>
            </a:r>
            <a:r>
              <a:rPr lang="en-US" dirty="0" err="1" smtClean="0"/>
              <a:t>satisfiable</a:t>
            </a:r>
            <a:endParaRPr lang="en-US" dirty="0"/>
          </a:p>
        </p:txBody>
      </p:sp>
      <p:sp>
        <p:nvSpPr>
          <p:cNvPr id="8" name="TextBox 7"/>
          <p:cNvSpPr txBox="1"/>
          <p:nvPr/>
        </p:nvSpPr>
        <p:spPr>
          <a:xfrm>
            <a:off x="457200" y="1219200"/>
            <a:ext cx="2321335" cy="229379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l">
              <a:lnSpc>
                <a:spcPts val="1400"/>
              </a:lnSpc>
            </a:pPr>
            <a:r>
              <a:rPr lang="en-US" b="0" dirty="0">
                <a:latin typeface="Consolas"/>
                <a:cs typeface="Consolas"/>
              </a:rPr>
              <a:t>{</a:t>
            </a:r>
            <a:r>
              <a:rPr lang="en-US" dirty="0">
                <a:latin typeface="Consolas"/>
                <a:cs typeface="Consolas"/>
              </a:rPr>
              <a:t>Pre</a:t>
            </a:r>
            <a:r>
              <a:rPr lang="en-US" b="0" dirty="0">
                <a:latin typeface="Consolas"/>
                <a:cs typeface="Consolas"/>
              </a:rPr>
              <a:t>: </a:t>
            </a:r>
            <a:r>
              <a:rPr lang="en-US" b="0" dirty="0" smtClean="0">
                <a:latin typeface="Consolas"/>
                <a:cs typeface="Consolas"/>
              </a:rPr>
              <a:t>y</a:t>
            </a:r>
            <a:r>
              <a:rPr lang="en-US" b="0" dirty="0" smtClean="0">
                <a:latin typeface="cmsy10"/>
                <a:ea typeface="cmsy10"/>
                <a:cs typeface="cmsy10"/>
              </a:rPr>
              <a:t>¸</a:t>
            </a:r>
            <a:r>
              <a:rPr lang="en-US" b="0" dirty="0" smtClean="0">
                <a:latin typeface="Consolas"/>
                <a:cs typeface="Consolas"/>
              </a:rPr>
              <a:t> </a:t>
            </a:r>
            <a:r>
              <a:rPr lang="en-US" b="0" dirty="0">
                <a:latin typeface="Consolas"/>
                <a:cs typeface="Consolas"/>
              </a:rPr>
              <a:t>0</a:t>
            </a:r>
            <a:r>
              <a:rPr lang="en-US" b="0" dirty="0" smtClean="0">
                <a:latin typeface="Consolas"/>
                <a:cs typeface="Consolas"/>
              </a:rPr>
              <a:t>}</a:t>
            </a:r>
            <a:endParaRPr lang="en-US" b="0" dirty="0">
              <a:latin typeface="Consolas"/>
              <a:cs typeface="Consolas"/>
            </a:endParaRPr>
          </a:p>
          <a:p>
            <a:pPr algn="l">
              <a:lnSpc>
                <a:spcPts val="1400"/>
              </a:lnSpc>
            </a:pPr>
            <a:r>
              <a:rPr lang="en-US" b="0" dirty="0">
                <a:latin typeface="Consolas"/>
                <a:cs typeface="Consolas"/>
              </a:rPr>
              <a:t> </a:t>
            </a:r>
            <a:r>
              <a:rPr lang="en-US" b="0" dirty="0" smtClean="0">
                <a:latin typeface="Arial"/>
                <a:cs typeface="Consolas"/>
              </a:rPr>
              <a:t>x</a:t>
            </a:r>
            <a:r>
              <a:rPr lang="en-US" b="0" baseline="-25000" dirty="0" smtClean="0">
                <a:latin typeface="Consolas"/>
                <a:cs typeface="Consolas"/>
              </a:rPr>
              <a:t>o</a:t>
            </a:r>
            <a:r>
              <a:rPr lang="en-US" b="0" dirty="0" smtClean="0">
                <a:latin typeface="Consolas"/>
                <a:cs typeface="Consolas"/>
              </a:rPr>
              <a:t> </a:t>
            </a:r>
            <a:r>
              <a:rPr lang="en-US" b="0" dirty="0">
                <a:latin typeface="Consolas"/>
                <a:cs typeface="Consolas"/>
              </a:rPr>
              <a:t>= x;</a:t>
            </a:r>
          </a:p>
          <a:p>
            <a:pPr algn="l">
              <a:lnSpc>
                <a:spcPts val="1400"/>
              </a:lnSpc>
            </a:pPr>
            <a:r>
              <a:rPr lang="en-US" b="0" dirty="0">
                <a:latin typeface="Consolas"/>
                <a:cs typeface="Consolas"/>
              </a:rPr>
              <a:t> </a:t>
            </a:r>
            <a:r>
              <a:rPr lang="en-US" b="0" dirty="0" err="1" smtClean="0">
                <a:latin typeface="Arial"/>
                <a:cs typeface="Consolas"/>
              </a:rPr>
              <a:t>y</a:t>
            </a:r>
            <a:r>
              <a:rPr lang="en-US" b="0" baseline="-25000" dirty="0" err="1" smtClean="0">
                <a:latin typeface="Consolas"/>
                <a:cs typeface="Consolas"/>
              </a:rPr>
              <a:t>o</a:t>
            </a:r>
            <a:r>
              <a:rPr lang="en-US" b="0" baseline="-25000" dirty="0" smtClean="0">
                <a:latin typeface="Consolas"/>
                <a:cs typeface="Consolas"/>
              </a:rPr>
              <a:t> </a:t>
            </a:r>
            <a:r>
              <a:rPr lang="en-US" b="0" dirty="0" smtClean="0">
                <a:latin typeface="Consolas"/>
                <a:cs typeface="Consolas"/>
              </a:rPr>
              <a:t>= y</a:t>
            </a:r>
            <a:r>
              <a:rPr lang="en-US" b="0" dirty="0">
                <a:latin typeface="Consolas"/>
                <a:cs typeface="Consolas"/>
              </a:rPr>
              <a:t>; </a:t>
            </a:r>
          </a:p>
          <a:p>
            <a:pPr algn="l">
              <a:lnSpc>
                <a:spcPts val="1400"/>
              </a:lnSpc>
            </a:pPr>
            <a:r>
              <a:rPr lang="en-US" dirty="0">
                <a:latin typeface="Consolas"/>
                <a:cs typeface="Consolas"/>
              </a:rPr>
              <a:t> while </a:t>
            </a:r>
            <a:r>
              <a:rPr lang="en-US" b="0" dirty="0">
                <a:latin typeface="Consolas"/>
                <a:cs typeface="Consolas"/>
              </a:rPr>
              <a:t>y &gt; 0 </a:t>
            </a:r>
            <a:r>
              <a:rPr lang="en-US" dirty="0">
                <a:latin typeface="Consolas"/>
                <a:cs typeface="Consolas"/>
              </a:rPr>
              <a:t>do</a:t>
            </a:r>
          </a:p>
          <a:p>
            <a:pPr algn="l">
              <a:lnSpc>
                <a:spcPts val="1400"/>
              </a:lnSpc>
            </a:pPr>
            <a:r>
              <a:rPr lang="en-US" b="0" dirty="0">
                <a:latin typeface="Consolas"/>
                <a:cs typeface="Consolas"/>
              </a:rPr>
              <a:t>   </a:t>
            </a:r>
            <a:r>
              <a:rPr lang="en-US" b="0" dirty="0" smtClean="0">
                <a:latin typeface="Consolas"/>
                <a:cs typeface="Consolas"/>
              </a:rPr>
              <a:t>x = x</a:t>
            </a:r>
            <a:r>
              <a:rPr lang="en-US" b="0" dirty="0">
                <a:latin typeface="Consolas"/>
                <a:cs typeface="Consolas"/>
              </a:rPr>
              <a:t>+1;</a:t>
            </a:r>
          </a:p>
          <a:p>
            <a:pPr algn="l">
              <a:lnSpc>
                <a:spcPts val="1400"/>
              </a:lnSpc>
            </a:pPr>
            <a:r>
              <a:rPr lang="en-US" b="0" dirty="0">
                <a:latin typeface="Consolas"/>
                <a:cs typeface="Consolas"/>
              </a:rPr>
              <a:t>   </a:t>
            </a:r>
            <a:r>
              <a:rPr lang="en-US" b="0" dirty="0" smtClean="0">
                <a:latin typeface="Consolas"/>
                <a:cs typeface="Consolas"/>
              </a:rPr>
              <a:t>y = y</a:t>
            </a:r>
            <a:r>
              <a:rPr lang="en-US" b="0" dirty="0">
                <a:latin typeface="Consolas"/>
                <a:cs typeface="Consolas"/>
              </a:rPr>
              <a:t>−1</a:t>
            </a:r>
            <a:r>
              <a:rPr lang="en-US" b="0" dirty="0" smtClean="0">
                <a:latin typeface="Consolas"/>
                <a:cs typeface="Consolas"/>
              </a:rPr>
              <a:t>;</a:t>
            </a:r>
            <a:endParaRPr lang="en-US" b="0" dirty="0">
              <a:latin typeface="Consolas"/>
              <a:cs typeface="Consolas"/>
            </a:endParaRPr>
          </a:p>
          <a:p>
            <a:pPr algn="l">
              <a:lnSpc>
                <a:spcPts val="1400"/>
              </a:lnSpc>
            </a:pPr>
            <a:r>
              <a:rPr lang="en-US" b="0" dirty="0">
                <a:latin typeface="Consolas"/>
                <a:cs typeface="Consolas"/>
              </a:rPr>
              <a:t>{</a:t>
            </a:r>
            <a:r>
              <a:rPr lang="en-US" dirty="0">
                <a:latin typeface="Consolas"/>
                <a:cs typeface="Consolas"/>
              </a:rPr>
              <a:t>Post</a:t>
            </a:r>
            <a:r>
              <a:rPr lang="en-US" b="0" dirty="0">
                <a:latin typeface="Consolas"/>
                <a:cs typeface="Consolas"/>
              </a:rPr>
              <a:t>: x=</a:t>
            </a:r>
            <a:r>
              <a:rPr lang="en-US" b="0" dirty="0" err="1" smtClean="0">
                <a:latin typeface="Arial"/>
                <a:cs typeface="Consolas"/>
              </a:rPr>
              <a:t>x</a:t>
            </a:r>
            <a:r>
              <a:rPr lang="en-US" b="0" baseline="-25000" dirty="0" err="1" smtClean="0">
                <a:latin typeface="Consolas"/>
                <a:cs typeface="Consolas"/>
              </a:rPr>
              <a:t>o</a:t>
            </a:r>
            <a:r>
              <a:rPr lang="en-US" b="0" dirty="0" err="1" smtClean="0">
                <a:latin typeface="Consolas"/>
                <a:cs typeface="Consolas"/>
              </a:rPr>
              <a:t>+</a:t>
            </a:r>
            <a:r>
              <a:rPr lang="en-US" b="0" dirty="0" err="1" smtClean="0">
                <a:latin typeface="Arial"/>
                <a:cs typeface="Consolas"/>
              </a:rPr>
              <a:t>y</a:t>
            </a:r>
            <a:r>
              <a:rPr lang="en-US" b="0" baseline="-25000" dirty="0" err="1" smtClean="0">
                <a:latin typeface="Consolas"/>
                <a:cs typeface="Consolas"/>
              </a:rPr>
              <a:t>o</a:t>
            </a:r>
            <a:r>
              <a:rPr lang="en-US" b="0" dirty="0" smtClean="0">
                <a:latin typeface="Consolas"/>
                <a:cs typeface="Consolas"/>
              </a:rPr>
              <a:t>}</a:t>
            </a:r>
          </a:p>
        </p:txBody>
      </p:sp>
      <p:sp>
        <p:nvSpPr>
          <p:cNvPr id="9" name="TextBox 8"/>
          <p:cNvSpPr txBox="1"/>
          <p:nvPr/>
        </p:nvSpPr>
        <p:spPr>
          <a:xfrm>
            <a:off x="2280146" y="4343400"/>
            <a:ext cx="5842598" cy="96009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l">
              <a:lnSpc>
                <a:spcPts val="1400"/>
              </a:lnSpc>
            </a:pPr>
            <a:r>
              <a:rPr lang="en-US" b="0" dirty="0" smtClean="0">
                <a:latin typeface="Consolas"/>
                <a:cs typeface="Consolas"/>
              </a:rPr>
              <a:t>C1: I(</a:t>
            </a:r>
            <a:r>
              <a:rPr lang="en-US" b="0" dirty="0" err="1">
                <a:latin typeface="Consolas"/>
                <a:cs typeface="Consolas"/>
              </a:rPr>
              <a:t>x,y,x,y</a:t>
            </a:r>
            <a:r>
              <a:rPr lang="en-US" b="0" dirty="0">
                <a:latin typeface="Consolas"/>
                <a:cs typeface="Consolas"/>
              </a:rPr>
              <a:t>) </a:t>
            </a:r>
            <a:r>
              <a:rPr lang="en-US" b="0" dirty="0" err="1" smtClean="0">
                <a:latin typeface="cmsy10"/>
                <a:ea typeface="cmsy10"/>
                <a:cs typeface="cmsy10"/>
              </a:rPr>
              <a:t>Ã</a:t>
            </a:r>
            <a:r>
              <a:rPr lang="en-US" b="0" dirty="0" smtClean="0">
                <a:latin typeface="Consolas"/>
                <a:cs typeface="Consolas"/>
              </a:rPr>
              <a:t> </a:t>
            </a:r>
            <a:r>
              <a:rPr lang="en-US" b="0" dirty="0">
                <a:latin typeface="Consolas"/>
                <a:cs typeface="Consolas"/>
              </a:rPr>
              <a:t>y&gt;=0.</a:t>
            </a:r>
          </a:p>
          <a:p>
            <a:pPr algn="l">
              <a:lnSpc>
                <a:spcPts val="1400"/>
              </a:lnSpc>
            </a:pPr>
            <a:r>
              <a:rPr lang="en-US" b="0" dirty="0" smtClean="0">
                <a:latin typeface="Consolas"/>
                <a:cs typeface="Consolas"/>
              </a:rPr>
              <a:t>C2: I(</a:t>
            </a:r>
            <a:r>
              <a:rPr lang="en-US" b="0" dirty="0">
                <a:latin typeface="Consolas"/>
                <a:cs typeface="Consolas"/>
              </a:rPr>
              <a:t>x+1,y-1,</a:t>
            </a:r>
            <a:r>
              <a:rPr lang="en-US" b="0" dirty="0" smtClean="0">
                <a:latin typeface="Arial"/>
                <a:cs typeface="Consolas"/>
              </a:rPr>
              <a:t>x</a:t>
            </a:r>
            <a:r>
              <a:rPr lang="en-US" b="0" baseline="-25000" dirty="0" smtClean="0">
                <a:latin typeface="Consolas"/>
                <a:cs typeface="Consolas"/>
              </a:rPr>
              <a:t>o</a:t>
            </a:r>
            <a:r>
              <a:rPr lang="en-US" b="0" dirty="0" smtClean="0">
                <a:latin typeface="Consolas"/>
                <a:cs typeface="Consolas"/>
              </a:rPr>
              <a:t>,</a:t>
            </a:r>
            <a:r>
              <a:rPr lang="en-US" b="0" dirty="0" smtClean="0">
                <a:latin typeface="Arial"/>
                <a:cs typeface="Consolas"/>
              </a:rPr>
              <a:t>y</a:t>
            </a:r>
            <a:r>
              <a:rPr lang="en-US" b="0" baseline="-25000" dirty="0" smtClean="0">
                <a:latin typeface="Consolas"/>
                <a:cs typeface="Consolas"/>
              </a:rPr>
              <a:t>o</a:t>
            </a:r>
            <a:r>
              <a:rPr lang="en-US" b="0" dirty="0" smtClean="0">
                <a:latin typeface="Consolas"/>
                <a:cs typeface="Consolas"/>
              </a:rPr>
              <a:t>) </a:t>
            </a:r>
            <a:r>
              <a:rPr lang="en-US" b="0" dirty="0" err="1" smtClean="0">
                <a:latin typeface="cmsy10"/>
                <a:ea typeface="cmsy10"/>
                <a:cs typeface="cmsy10"/>
              </a:rPr>
              <a:t>Ã</a:t>
            </a:r>
            <a:r>
              <a:rPr lang="en-US" b="0" dirty="0" smtClean="0">
                <a:latin typeface="Consolas"/>
                <a:cs typeface="Consolas"/>
              </a:rPr>
              <a:t> I(</a:t>
            </a:r>
            <a:r>
              <a:rPr lang="en-US" b="0" dirty="0" err="1">
                <a:latin typeface="Consolas"/>
                <a:cs typeface="Consolas"/>
              </a:rPr>
              <a:t>x,y,</a:t>
            </a:r>
            <a:r>
              <a:rPr lang="en-US" b="0" dirty="0" err="1" smtClean="0">
                <a:latin typeface="Arial"/>
                <a:cs typeface="Consolas"/>
              </a:rPr>
              <a:t>x</a:t>
            </a:r>
            <a:r>
              <a:rPr lang="en-US" b="0" baseline="-25000" dirty="0" err="1" smtClean="0">
                <a:latin typeface="Consolas"/>
                <a:cs typeface="Consolas"/>
              </a:rPr>
              <a:t>o</a:t>
            </a:r>
            <a:r>
              <a:rPr lang="en-US" b="0" dirty="0" err="1" smtClean="0">
                <a:latin typeface="Consolas"/>
                <a:cs typeface="Consolas"/>
              </a:rPr>
              <a:t>,</a:t>
            </a:r>
            <a:r>
              <a:rPr lang="en-US" b="0" dirty="0" err="1" smtClean="0">
                <a:latin typeface="Arial"/>
                <a:cs typeface="Consolas"/>
              </a:rPr>
              <a:t>y</a:t>
            </a:r>
            <a:r>
              <a:rPr lang="en-US" b="0" baseline="-25000" dirty="0" err="1" smtClean="0">
                <a:latin typeface="Consolas"/>
                <a:cs typeface="Consolas"/>
              </a:rPr>
              <a:t>o</a:t>
            </a:r>
            <a:r>
              <a:rPr lang="en-US" b="0" dirty="0" smtClean="0">
                <a:latin typeface="Consolas"/>
                <a:cs typeface="Consolas"/>
              </a:rPr>
              <a:t>)</a:t>
            </a:r>
            <a:r>
              <a:rPr lang="en-US" b="0" dirty="0">
                <a:latin typeface="Consolas"/>
                <a:cs typeface="Consolas"/>
              </a:rPr>
              <a:t>, y&gt;0.</a:t>
            </a:r>
          </a:p>
          <a:p>
            <a:pPr algn="l">
              <a:lnSpc>
                <a:spcPts val="1400"/>
              </a:lnSpc>
            </a:pPr>
            <a:r>
              <a:rPr lang="en-US" b="0" dirty="0" smtClean="0">
                <a:latin typeface="Consolas"/>
                <a:cs typeface="Consolas"/>
              </a:rPr>
              <a:t>C3: false </a:t>
            </a:r>
            <a:r>
              <a:rPr lang="en-US" b="0" dirty="0" err="1" smtClean="0">
                <a:latin typeface="cmsy10"/>
                <a:ea typeface="cmsy10"/>
                <a:cs typeface="cmsy10"/>
              </a:rPr>
              <a:t>Ã</a:t>
            </a:r>
            <a:r>
              <a:rPr lang="en-US" b="0" dirty="0" smtClean="0">
                <a:latin typeface="Consolas"/>
                <a:cs typeface="Consolas"/>
              </a:rPr>
              <a:t> I(</a:t>
            </a:r>
            <a:r>
              <a:rPr lang="en-US" b="0" dirty="0" err="1">
                <a:latin typeface="Consolas"/>
                <a:cs typeface="Consolas"/>
              </a:rPr>
              <a:t>x,y,</a:t>
            </a:r>
            <a:r>
              <a:rPr lang="en-US" b="0" dirty="0" err="1" smtClean="0">
                <a:latin typeface="Arial"/>
                <a:cs typeface="Consolas"/>
              </a:rPr>
              <a:t>x</a:t>
            </a:r>
            <a:r>
              <a:rPr lang="en-US" b="0" baseline="-25000" dirty="0" err="1" smtClean="0">
                <a:latin typeface="Consolas"/>
                <a:cs typeface="Consolas"/>
              </a:rPr>
              <a:t>o</a:t>
            </a:r>
            <a:r>
              <a:rPr lang="en-US" b="0" dirty="0" err="1" smtClean="0">
                <a:latin typeface="Consolas"/>
                <a:cs typeface="Consolas"/>
              </a:rPr>
              <a:t>,</a:t>
            </a:r>
            <a:r>
              <a:rPr lang="en-US" b="0" dirty="0" err="1" smtClean="0">
                <a:latin typeface="Arial"/>
                <a:cs typeface="Consolas"/>
              </a:rPr>
              <a:t>y</a:t>
            </a:r>
            <a:r>
              <a:rPr lang="en-US" b="0" baseline="-25000" dirty="0" err="1" smtClean="0">
                <a:latin typeface="Consolas"/>
                <a:cs typeface="Consolas"/>
              </a:rPr>
              <a:t>o</a:t>
            </a:r>
            <a:r>
              <a:rPr lang="en-US" b="0" dirty="0" smtClean="0">
                <a:latin typeface="Consolas"/>
                <a:cs typeface="Consolas"/>
              </a:rPr>
              <a:t>), y</a:t>
            </a:r>
            <a:r>
              <a:rPr lang="en-US" b="0" dirty="0" smtClean="0">
                <a:latin typeface="cmsy10"/>
                <a:ea typeface="cmsy10"/>
                <a:cs typeface="cmsy10"/>
              </a:rPr>
              <a:t>·</a:t>
            </a:r>
            <a:r>
              <a:rPr lang="en-US" b="0" dirty="0" smtClean="0">
                <a:latin typeface="Consolas"/>
                <a:cs typeface="Consolas"/>
              </a:rPr>
              <a:t>0, </a:t>
            </a:r>
            <a:r>
              <a:rPr lang="en-US" b="0" dirty="0" err="1" smtClean="0">
                <a:latin typeface="Consolas"/>
                <a:cs typeface="Consolas"/>
              </a:rPr>
              <a:t>x</a:t>
            </a:r>
            <a:r>
              <a:rPr lang="en-US" b="0" dirty="0" err="1" smtClean="0">
                <a:latin typeface="Symbol"/>
                <a:cs typeface="Consolas"/>
                <a:sym typeface="Symbol"/>
              </a:rPr>
              <a:t></a:t>
            </a:r>
            <a:r>
              <a:rPr lang="en-US" b="0" dirty="0" err="1" smtClean="0">
                <a:latin typeface="Arial"/>
                <a:cs typeface="Consolas"/>
              </a:rPr>
              <a:t>x</a:t>
            </a:r>
            <a:r>
              <a:rPr lang="en-US" b="0" baseline="-25000" dirty="0" err="1" smtClean="0">
                <a:latin typeface="Consolas"/>
                <a:cs typeface="Consolas"/>
              </a:rPr>
              <a:t>o</a:t>
            </a:r>
            <a:r>
              <a:rPr lang="en-US" b="0" dirty="0" err="1" smtClean="0">
                <a:latin typeface="Consolas"/>
                <a:cs typeface="Consolas"/>
              </a:rPr>
              <a:t>+</a:t>
            </a:r>
            <a:r>
              <a:rPr lang="en-US" b="0" dirty="0" err="1" smtClean="0">
                <a:latin typeface="Arial"/>
                <a:cs typeface="Consolas"/>
              </a:rPr>
              <a:t>y</a:t>
            </a:r>
            <a:r>
              <a:rPr lang="en-US" b="0" baseline="-25000" dirty="0" err="1" smtClean="0">
                <a:latin typeface="Consolas"/>
                <a:cs typeface="Consolas"/>
              </a:rPr>
              <a:t>o</a:t>
            </a:r>
            <a:r>
              <a:rPr lang="en-US" b="0" dirty="0" smtClean="0">
                <a:latin typeface="Consolas"/>
                <a:cs typeface="Consolas"/>
              </a:rPr>
              <a:t> </a:t>
            </a:r>
            <a:endParaRPr lang="en-US" b="0" dirty="0">
              <a:latin typeface="Consolas"/>
              <a:cs typeface="Consolas"/>
            </a:endParaRPr>
          </a:p>
        </p:txBody>
      </p:sp>
      <p:grpSp>
        <p:nvGrpSpPr>
          <p:cNvPr id="12" name="Group 11"/>
          <p:cNvGrpSpPr/>
          <p:nvPr/>
        </p:nvGrpSpPr>
        <p:grpSpPr>
          <a:xfrm>
            <a:off x="3276600" y="2133600"/>
            <a:ext cx="2590800" cy="1600200"/>
            <a:chOff x="3581400" y="1981200"/>
            <a:chExt cx="2590800" cy="1600200"/>
          </a:xfrm>
        </p:grpSpPr>
        <p:sp>
          <p:nvSpPr>
            <p:cNvPr id="10" name="Bent Arrow 9"/>
            <p:cNvSpPr/>
            <p:nvPr/>
          </p:nvSpPr>
          <p:spPr bwMode="auto">
            <a:xfrm rot="5400000">
              <a:off x="4076700" y="1485900"/>
              <a:ext cx="1600200" cy="2590800"/>
            </a:xfrm>
            <a:prstGeom prst="bent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1" name="TextBox 10"/>
            <p:cNvSpPr txBox="1"/>
            <p:nvPr/>
          </p:nvSpPr>
          <p:spPr>
            <a:xfrm>
              <a:off x="3886200" y="1981200"/>
              <a:ext cx="1077338" cy="400110"/>
            </a:xfrm>
            <a:prstGeom prst="rect">
              <a:avLst/>
            </a:prstGeom>
            <a:noFill/>
          </p:spPr>
          <p:txBody>
            <a:bodyPr wrap="none" rtlCol="0">
              <a:spAutoFit/>
            </a:bodyPr>
            <a:lstStyle/>
            <a:p>
              <a:r>
                <a:rPr lang="en-US" dirty="0" err="1" smtClean="0"/>
                <a:t>ToHorn</a:t>
              </a:r>
              <a:endParaRPr lang="en-US" dirty="0"/>
            </a:p>
          </p:txBody>
        </p:sp>
      </p:grpSp>
    </p:spTree>
    <p:extLst>
      <p:ext uri="{BB962C8B-B14F-4D97-AF65-F5344CB8AC3E}">
        <p14:creationId xmlns:p14="http://schemas.microsoft.com/office/powerpoint/2010/main" val="42038843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Dual WLP</a:t>
            </a:r>
            <a:endParaRPr lang="en-US" dirty="0"/>
          </a:p>
        </p:txBody>
      </p:sp>
      <p:sp>
        <p:nvSpPr>
          <p:cNvPr id="3" name="Content Placeholder 2"/>
          <p:cNvSpPr>
            <a:spLocks noGrp="1"/>
          </p:cNvSpPr>
          <p:nvPr>
            <p:ph idx="1"/>
          </p:nvPr>
        </p:nvSpPr>
        <p:spPr/>
        <p:txBody>
          <a:bodyPr/>
          <a:lstStyle/>
          <a:p>
            <a:r>
              <a:rPr lang="en-US" dirty="0" smtClean="0"/>
              <a:t>Dual weakest liberal pre-condition</a:t>
            </a:r>
          </a:p>
          <a:p>
            <a:endParaRPr lang="en-US" dirty="0" smtClean="0"/>
          </a:p>
          <a:p>
            <a:r>
              <a:rPr lang="en-US" dirty="0"/>
              <a:t> </a:t>
            </a:r>
            <a:r>
              <a:rPr lang="en-US" dirty="0" smtClean="0"/>
              <a:t>   </a:t>
            </a:r>
            <a:r>
              <a:rPr lang="en-US" sz="2800" b="1" dirty="0" smtClean="0"/>
              <a:t>dual-</a:t>
            </a:r>
            <a:r>
              <a:rPr lang="en-US" sz="2800" b="1" dirty="0" err="1" smtClean="0"/>
              <a:t>wlp</a:t>
            </a:r>
            <a:r>
              <a:rPr lang="en-US" sz="2800" dirty="0" smtClean="0"/>
              <a:t> (P, Post)  =  </a:t>
            </a:r>
            <a:r>
              <a:rPr lang="en-US" sz="2800" dirty="0" smtClean="0">
                <a:latin typeface="cmsy10"/>
                <a:ea typeface="cmsy10"/>
                <a:cs typeface="cmsy10"/>
              </a:rPr>
              <a:t>:</a:t>
            </a:r>
            <a:r>
              <a:rPr lang="en-US" sz="2800" b="1" dirty="0" err="1" smtClean="0"/>
              <a:t>wlp</a:t>
            </a:r>
            <a:r>
              <a:rPr lang="en-US" sz="2800" dirty="0" smtClean="0"/>
              <a:t> (P, </a:t>
            </a:r>
            <a:r>
              <a:rPr lang="en-US" sz="2800" dirty="0" smtClean="0">
                <a:latin typeface="cmsy10"/>
                <a:ea typeface="cmsy10"/>
                <a:cs typeface="cmsy10"/>
              </a:rPr>
              <a:t>:</a:t>
            </a:r>
            <a:r>
              <a:rPr lang="en-US" sz="2800" dirty="0" smtClean="0"/>
              <a:t>Post)</a:t>
            </a:r>
          </a:p>
          <a:p>
            <a:endParaRPr lang="en-US" dirty="0"/>
          </a:p>
          <a:p>
            <a:r>
              <a:rPr lang="en-US" dirty="0" smtClean="0"/>
              <a:t>s </a:t>
            </a:r>
            <a:r>
              <a:rPr lang="en-US" dirty="0" smtClean="0">
                <a:latin typeface="msam10"/>
                <a:ea typeface="msam10"/>
                <a:cs typeface="msam10"/>
              </a:rPr>
              <a:t>²</a:t>
            </a:r>
            <a:r>
              <a:rPr lang="en-US" dirty="0" smtClean="0"/>
              <a:t> </a:t>
            </a:r>
            <a:r>
              <a:rPr lang="en-US" b="1" dirty="0" smtClean="0"/>
              <a:t>dual-</a:t>
            </a:r>
            <a:r>
              <a:rPr lang="en-US" b="1" dirty="0" err="1" smtClean="0"/>
              <a:t>wlp</a:t>
            </a:r>
            <a:r>
              <a:rPr lang="en-US" dirty="0" smtClean="0"/>
              <a:t> (P, Post) </a:t>
            </a:r>
            <a:r>
              <a:rPr lang="en-US" dirty="0" err="1" smtClean="0"/>
              <a:t>iff</a:t>
            </a:r>
            <a:r>
              <a:rPr lang="en-US" dirty="0" smtClean="0"/>
              <a:t> there exists an execution of P that starts in s and ends in Post</a:t>
            </a:r>
          </a:p>
          <a:p>
            <a:endParaRPr lang="en-US" dirty="0"/>
          </a:p>
          <a:p>
            <a:r>
              <a:rPr lang="en-US" b="1" dirty="0" smtClean="0"/>
              <a:t>dual-</a:t>
            </a:r>
            <a:r>
              <a:rPr lang="en-US" b="1" dirty="0" err="1" smtClean="0"/>
              <a:t>wlp</a:t>
            </a:r>
            <a:r>
              <a:rPr lang="en-US" b="1" dirty="0" smtClean="0"/>
              <a:t> </a:t>
            </a:r>
            <a:r>
              <a:rPr lang="en-US" dirty="0" smtClean="0"/>
              <a:t>(P, Post) is the weakest condition ensuring that an execution of P can reach a state in Post</a:t>
            </a:r>
            <a:endParaRPr lang="en-US" dirty="0"/>
          </a:p>
        </p:txBody>
      </p:sp>
    </p:spTree>
    <p:extLst>
      <p:ext uri="{BB962C8B-B14F-4D97-AF65-F5344CB8AC3E}">
        <p14:creationId xmlns:p14="http://schemas.microsoft.com/office/powerpoint/2010/main" val="40934378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Flow Graph</a:t>
            </a:r>
            <a:endParaRPr lang="en-US" dirty="0"/>
          </a:p>
        </p:txBody>
      </p:sp>
      <p:sp>
        <p:nvSpPr>
          <p:cNvPr id="3" name="Content Placeholder 2"/>
          <p:cNvSpPr>
            <a:spLocks noGrp="1"/>
          </p:cNvSpPr>
          <p:nvPr>
            <p:ph idx="1"/>
          </p:nvPr>
        </p:nvSpPr>
        <p:spPr>
          <a:xfrm>
            <a:off x="533400" y="1295400"/>
            <a:ext cx="4953000" cy="4800600"/>
          </a:xfrm>
        </p:spPr>
        <p:txBody>
          <a:bodyPr/>
          <a:lstStyle/>
          <a:p>
            <a:r>
              <a:rPr lang="en-US" dirty="0" smtClean="0"/>
              <a:t>A CFG is a graph of basic blocks</a:t>
            </a:r>
            <a:endParaRPr lang="en-US" dirty="0"/>
          </a:p>
          <a:p>
            <a:pPr lvl="1"/>
            <a:r>
              <a:rPr lang="en-US" dirty="0" smtClean="0"/>
              <a:t>edges represent different control flow</a:t>
            </a:r>
            <a:endParaRPr lang="en-US" dirty="0"/>
          </a:p>
          <a:p>
            <a:endParaRPr lang="en-US" dirty="0" smtClean="0"/>
          </a:p>
          <a:p>
            <a:r>
              <a:rPr lang="en-US" dirty="0" smtClean="0"/>
              <a:t>A CFG corresponds to a program syntax</a:t>
            </a:r>
          </a:p>
          <a:p>
            <a:pPr lvl="1"/>
            <a:r>
              <a:rPr lang="en-US" dirty="0" smtClean="0"/>
              <a:t>where statements are restricted to the form</a:t>
            </a:r>
          </a:p>
          <a:p>
            <a:pPr marL="114300" lvl="1" indent="0">
              <a:buNone/>
            </a:pPr>
            <a:r>
              <a:rPr lang="en-US" dirty="0"/>
              <a:t> </a:t>
            </a:r>
            <a:r>
              <a:rPr lang="en-US" dirty="0" smtClean="0"/>
              <a:t>        </a:t>
            </a:r>
            <a:r>
              <a:rPr lang="en-US" dirty="0" err="1" smtClean="0"/>
              <a:t>L</a:t>
            </a:r>
            <a:r>
              <a:rPr lang="en-US" baseline="-25000" dirty="0" err="1" smtClean="0"/>
              <a:t>i</a:t>
            </a:r>
            <a:r>
              <a:rPr lang="en-US" dirty="0" err="1" smtClean="0"/>
              <a:t>:S</a:t>
            </a:r>
            <a:r>
              <a:rPr lang="en-US" dirty="0" smtClean="0"/>
              <a:t> </a:t>
            </a:r>
            <a:r>
              <a:rPr lang="en-US" dirty="0"/>
              <a:t>; </a:t>
            </a:r>
            <a:r>
              <a:rPr lang="en-US" dirty="0" err="1"/>
              <a:t>goto</a:t>
            </a:r>
            <a:r>
              <a:rPr lang="en-US" dirty="0"/>
              <a:t> </a:t>
            </a:r>
            <a:r>
              <a:rPr lang="en-US" dirty="0" err="1" smtClean="0"/>
              <a:t>L</a:t>
            </a:r>
            <a:r>
              <a:rPr lang="en-US" baseline="-25000" dirty="0" err="1" smtClean="0"/>
              <a:t>j</a:t>
            </a:r>
            <a:r>
              <a:rPr lang="en-US" dirty="0" smtClean="0"/>
              <a:t> </a:t>
            </a:r>
          </a:p>
          <a:p>
            <a:pPr marL="114300" lvl="1" indent="0">
              <a:buNone/>
            </a:pPr>
            <a:r>
              <a:rPr lang="en-US" dirty="0"/>
              <a:t> </a:t>
            </a:r>
            <a:r>
              <a:rPr lang="en-US" dirty="0" smtClean="0"/>
              <a:t>  and </a:t>
            </a:r>
            <a:r>
              <a:rPr lang="en-US" dirty="0"/>
              <a:t>S is </a:t>
            </a:r>
            <a:r>
              <a:rPr lang="en-US" dirty="0" smtClean="0"/>
              <a:t>control-free (i.e., assignments and procedure calls)</a:t>
            </a:r>
          </a:p>
        </p:txBody>
      </p:sp>
      <p:pic>
        <p:nvPicPr>
          <p:cNvPr id="4" name="Picture 3" descr="latex-image-1.pdf"/>
          <p:cNvPicPr>
            <a:picLocks noChangeAspect="1"/>
          </p:cNvPicPr>
          <p:nvPr/>
        </p:nvPicPr>
        <p:blipFill rotWithShape="1">
          <a:blip r:embed="rId2">
            <a:extLst>
              <a:ext uri="{28A0092B-C50C-407E-A947-70E740481C1C}">
                <a14:useLocalDpi xmlns:a14="http://schemas.microsoft.com/office/drawing/2010/main" val="0"/>
              </a:ext>
            </a:extLst>
          </a:blip>
          <a:srcRect l="22068" r="39035" b="5035"/>
          <a:stretch/>
        </p:blipFill>
        <p:spPr>
          <a:xfrm>
            <a:off x="5562600" y="457200"/>
            <a:ext cx="3294529" cy="4084545"/>
          </a:xfrm>
          <a:prstGeom prst="rect">
            <a:avLst/>
          </a:prstGeom>
        </p:spPr>
      </p:pic>
      <p:sp>
        <p:nvSpPr>
          <p:cNvPr id="5" name="Rounded Rectangular Callout 4"/>
          <p:cNvSpPr/>
          <p:nvPr/>
        </p:nvSpPr>
        <p:spPr bwMode="auto">
          <a:xfrm>
            <a:off x="4648200" y="228600"/>
            <a:ext cx="1447800" cy="609600"/>
          </a:xfrm>
          <a:prstGeom prst="wedgeRoundRectCallout">
            <a:avLst>
              <a:gd name="adj1" fmla="val 64607"/>
              <a:gd name="adj2" fmla="val 87010"/>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 charset="-128"/>
              </a:rPr>
              <a:t>basic block</a:t>
            </a:r>
          </a:p>
        </p:txBody>
      </p:sp>
    </p:spTree>
    <p:extLst>
      <p:ext uri="{BB962C8B-B14F-4D97-AF65-F5344CB8AC3E}">
        <p14:creationId xmlns:p14="http://schemas.microsoft.com/office/powerpoint/2010/main" val="2662067920"/>
      </p:ext>
    </p:extLst>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Horn Clauses by Dual WLP</a:t>
            </a:r>
            <a:endParaRPr lang="en-US" dirty="0"/>
          </a:p>
        </p:txBody>
      </p:sp>
      <p:sp>
        <p:nvSpPr>
          <p:cNvPr id="3" name="Content Placeholder 2"/>
          <p:cNvSpPr>
            <a:spLocks noGrp="1"/>
          </p:cNvSpPr>
          <p:nvPr>
            <p:ph idx="1"/>
          </p:nvPr>
        </p:nvSpPr>
        <p:spPr/>
        <p:txBody>
          <a:bodyPr/>
          <a:lstStyle/>
          <a:p>
            <a:r>
              <a:rPr lang="en-US" dirty="0" smtClean="0"/>
              <a:t>Assumptions</a:t>
            </a:r>
          </a:p>
          <a:p>
            <a:pPr lvl="1"/>
            <a:r>
              <a:rPr lang="en-US" dirty="0" smtClean="0"/>
              <a:t>each procedure is represent by a control flow graph</a:t>
            </a:r>
          </a:p>
          <a:p>
            <a:pPr lvl="2"/>
            <a:r>
              <a:rPr lang="en-US" dirty="0" smtClean="0"/>
              <a:t>i.e., statements of the form </a:t>
            </a:r>
            <a:r>
              <a:rPr lang="en-US" dirty="0" err="1" smtClean="0">
                <a:latin typeface="Arial"/>
              </a:rPr>
              <a:t>l</a:t>
            </a:r>
            <a:r>
              <a:rPr lang="en-US" baseline="-25000" dirty="0" err="1" smtClean="0">
                <a:latin typeface="Arial"/>
              </a:rPr>
              <a:t>i</a:t>
            </a:r>
            <a:r>
              <a:rPr lang="en-US" dirty="0" err="1" smtClean="0"/>
              <a:t>:S</a:t>
            </a:r>
            <a:r>
              <a:rPr lang="en-US" dirty="0" smtClean="0"/>
              <a:t> ; </a:t>
            </a:r>
            <a:r>
              <a:rPr lang="en-US" dirty="0" err="1" smtClean="0"/>
              <a:t>goto</a:t>
            </a:r>
            <a:r>
              <a:rPr lang="en-US" dirty="0" smtClean="0"/>
              <a:t> </a:t>
            </a:r>
            <a:r>
              <a:rPr lang="en-US" dirty="0" err="1" smtClean="0">
                <a:latin typeface="Arial"/>
              </a:rPr>
              <a:t>l</a:t>
            </a:r>
            <a:r>
              <a:rPr lang="en-US" baseline="-25000" dirty="0" err="1" smtClean="0">
                <a:latin typeface="Arial"/>
              </a:rPr>
              <a:t>j</a:t>
            </a:r>
            <a:r>
              <a:rPr lang="en-US" dirty="0" smtClean="0"/>
              <a:t> , where S is loop-free</a:t>
            </a:r>
          </a:p>
          <a:p>
            <a:pPr lvl="1"/>
            <a:r>
              <a:rPr lang="en-US" dirty="0" smtClean="0"/>
              <a:t>program is unsafe </a:t>
            </a:r>
            <a:r>
              <a:rPr lang="en-US" dirty="0" err="1" smtClean="0"/>
              <a:t>iff</a:t>
            </a:r>
            <a:r>
              <a:rPr lang="en-US" dirty="0" smtClean="0"/>
              <a:t> the last statement of Main() is reachable</a:t>
            </a:r>
          </a:p>
          <a:p>
            <a:pPr lvl="2"/>
            <a:r>
              <a:rPr lang="en-US" dirty="0" smtClean="0"/>
              <a:t>i.e., no explicit assertions. All assertions are top-level.</a:t>
            </a:r>
          </a:p>
          <a:p>
            <a:r>
              <a:rPr lang="en-US" dirty="0" smtClean="0"/>
              <a:t>For each procedure P(x), create predicates</a:t>
            </a:r>
          </a:p>
          <a:p>
            <a:pPr lvl="1"/>
            <a:r>
              <a:rPr lang="en-US" dirty="0" smtClean="0"/>
              <a:t>l(w) for each label, </a:t>
            </a:r>
            <a:r>
              <a:rPr lang="en-US" dirty="0" smtClean="0">
                <a:latin typeface="Arial"/>
              </a:rPr>
              <a:t>p</a:t>
            </a:r>
            <a:r>
              <a:rPr lang="en-US" baseline="-25000" dirty="0" smtClean="0">
                <a:latin typeface="Arial"/>
              </a:rPr>
              <a:t>en</a:t>
            </a:r>
            <a:r>
              <a:rPr lang="en-US" dirty="0" smtClean="0"/>
              <a:t>(</a:t>
            </a:r>
            <a:r>
              <a:rPr lang="en-US" dirty="0" smtClean="0">
                <a:latin typeface="Arial"/>
              </a:rPr>
              <a:t>x</a:t>
            </a:r>
            <a:r>
              <a:rPr lang="en-US" baseline="-25000" dirty="0" smtClean="0">
                <a:latin typeface="Arial"/>
              </a:rPr>
              <a:t>0</a:t>
            </a:r>
            <a:r>
              <a:rPr lang="en-US" dirty="0" smtClean="0"/>
              <a:t>,x,w) for entry, </a:t>
            </a:r>
            <a:r>
              <a:rPr lang="en-US" dirty="0" err="1" smtClean="0">
                <a:latin typeface="Arial"/>
              </a:rPr>
              <a:t>p</a:t>
            </a:r>
            <a:r>
              <a:rPr lang="en-US" baseline="-25000" dirty="0" err="1" smtClean="0">
                <a:latin typeface="Arial"/>
              </a:rPr>
              <a:t>ex</a:t>
            </a:r>
            <a:r>
              <a:rPr lang="en-US" dirty="0" smtClean="0">
                <a:latin typeface="Arial"/>
              </a:rPr>
              <a:t> </a:t>
            </a:r>
            <a:r>
              <a:rPr lang="en-US" dirty="0" smtClean="0"/>
              <a:t>(</a:t>
            </a:r>
            <a:r>
              <a:rPr lang="en-US" dirty="0" smtClean="0">
                <a:latin typeface="Arial"/>
              </a:rPr>
              <a:t>x</a:t>
            </a:r>
            <a:r>
              <a:rPr lang="en-US" baseline="-50000" dirty="0" smtClean="0">
                <a:latin typeface="Arial"/>
              </a:rPr>
              <a:t>0</a:t>
            </a:r>
            <a:r>
              <a:rPr lang="en-US" dirty="0" smtClean="0"/>
              <a:t>,r) for exit</a:t>
            </a:r>
          </a:p>
          <a:p>
            <a:pPr lvl="1"/>
            <a:endParaRPr lang="en-US" dirty="0" smtClean="0"/>
          </a:p>
          <a:p>
            <a:r>
              <a:rPr lang="en-US" dirty="0" smtClean="0"/>
              <a:t>The verification condition is a conjunction of clauses:</a:t>
            </a:r>
          </a:p>
          <a:p>
            <a:r>
              <a:rPr lang="en-US" dirty="0" smtClean="0">
                <a:latin typeface="Arial"/>
              </a:rPr>
              <a:t>p</a:t>
            </a:r>
            <a:r>
              <a:rPr lang="en-US" baseline="-25000" dirty="0" smtClean="0">
                <a:latin typeface="Arial"/>
              </a:rPr>
              <a:t>en</a:t>
            </a:r>
            <a:r>
              <a:rPr lang="en-US" dirty="0" smtClean="0"/>
              <a:t>(</a:t>
            </a:r>
            <a:r>
              <a:rPr lang="en-US" dirty="0" smtClean="0">
                <a:latin typeface="Arial"/>
              </a:rPr>
              <a:t>x</a:t>
            </a:r>
            <a:r>
              <a:rPr lang="en-US" baseline="-25000" dirty="0" smtClean="0">
                <a:latin typeface="Arial"/>
              </a:rPr>
              <a:t>0</a:t>
            </a:r>
            <a:r>
              <a:rPr lang="en-US" dirty="0" smtClean="0"/>
              <a:t>,x) </a:t>
            </a:r>
            <a:r>
              <a:rPr lang="en-US" dirty="0" err="1" smtClean="0">
                <a:latin typeface="cmsy10"/>
                <a:ea typeface="cmsy10"/>
                <a:cs typeface="cmsy10"/>
              </a:rPr>
              <a:t>Ã</a:t>
            </a:r>
            <a:r>
              <a:rPr lang="en-US" dirty="0" smtClean="0">
                <a:latin typeface="cmsy10"/>
                <a:ea typeface="cmsy10"/>
                <a:cs typeface="cmsy10"/>
              </a:rPr>
              <a:t> </a:t>
            </a:r>
            <a:r>
              <a:rPr lang="en-US" dirty="0" smtClean="0">
                <a:latin typeface="Arial"/>
                <a:ea typeface="cmsy10"/>
                <a:cs typeface="cmsy10"/>
              </a:rPr>
              <a:t>x</a:t>
            </a:r>
            <a:r>
              <a:rPr lang="en-US" baseline="-50000" dirty="0" smtClean="0">
                <a:latin typeface="Arial"/>
                <a:ea typeface="cmsy10"/>
                <a:cs typeface="cmsy10"/>
              </a:rPr>
              <a:t>0</a:t>
            </a:r>
            <a:r>
              <a:rPr lang="en-US" dirty="0" smtClean="0">
                <a:ea typeface="cmsy10"/>
                <a:cs typeface="cmsy10"/>
              </a:rPr>
              <a:t>=x   </a:t>
            </a:r>
          </a:p>
          <a:p>
            <a:r>
              <a:rPr lang="en-US" dirty="0">
                <a:ea typeface="cmsy10"/>
                <a:cs typeface="cmsy10"/>
              </a:rPr>
              <a:t>l</a:t>
            </a:r>
            <a:r>
              <a:rPr lang="en-US" baseline="-25000" dirty="0">
                <a:ea typeface="cmsy10"/>
                <a:cs typeface="cmsy10"/>
              </a:rPr>
              <a:t>i</a:t>
            </a:r>
            <a:r>
              <a:rPr lang="en-US" dirty="0">
                <a:ea typeface="cmsy10"/>
                <a:cs typeface="cmsy10"/>
              </a:rPr>
              <a:t>(x</a:t>
            </a:r>
            <a:r>
              <a:rPr lang="en-US" baseline="-50000" dirty="0">
                <a:ea typeface="cmsy10"/>
                <a:cs typeface="cmsy10"/>
              </a:rPr>
              <a:t>0</a:t>
            </a:r>
            <a:r>
              <a:rPr lang="en-US" dirty="0">
                <a:ea typeface="cmsy10"/>
                <a:cs typeface="cmsy10"/>
              </a:rPr>
              <a:t>,w’) </a:t>
            </a:r>
            <a:r>
              <a:rPr lang="en-US" dirty="0" err="1">
                <a:latin typeface="cmsy10"/>
                <a:ea typeface="cmsy10"/>
                <a:cs typeface="cmsy10"/>
              </a:rPr>
              <a:t>Ã</a:t>
            </a:r>
            <a:r>
              <a:rPr lang="en-US" dirty="0">
                <a:ea typeface="cmsy10"/>
                <a:cs typeface="cmsy10"/>
              </a:rPr>
              <a:t> </a:t>
            </a:r>
            <a:r>
              <a:rPr lang="en-US" dirty="0" err="1">
                <a:ea typeface="cmsy10"/>
                <a:cs typeface="cmsy10"/>
              </a:rPr>
              <a:t>l</a:t>
            </a:r>
            <a:r>
              <a:rPr lang="en-US" baseline="-25000" dirty="0" err="1">
                <a:ea typeface="cmsy10"/>
                <a:cs typeface="cmsy10"/>
              </a:rPr>
              <a:t>j</a:t>
            </a:r>
            <a:r>
              <a:rPr lang="en-US" dirty="0">
                <a:ea typeface="cmsy10"/>
                <a:cs typeface="cmsy10"/>
              </a:rPr>
              <a:t>(x</a:t>
            </a:r>
            <a:r>
              <a:rPr lang="en-US" baseline="-50000" dirty="0">
                <a:ea typeface="cmsy10"/>
                <a:cs typeface="cmsy10"/>
              </a:rPr>
              <a:t>0</a:t>
            </a:r>
            <a:r>
              <a:rPr lang="en-US" dirty="0">
                <a:ea typeface="cmsy10"/>
                <a:cs typeface="cmsy10"/>
              </a:rPr>
              <a:t>,w) </a:t>
            </a:r>
            <a:r>
              <a:rPr lang="en-US" dirty="0" err="1">
                <a:latin typeface="cmsy10"/>
                <a:ea typeface="cmsy10"/>
                <a:cs typeface="cmsy10"/>
              </a:rPr>
              <a:t>Æ</a:t>
            </a:r>
            <a:r>
              <a:rPr lang="en-US" dirty="0">
                <a:ea typeface="cmsy10"/>
                <a:cs typeface="cmsy10"/>
              </a:rPr>
              <a:t> </a:t>
            </a:r>
            <a:r>
              <a:rPr lang="en-US" dirty="0" smtClean="0">
                <a:latin typeface="cmsy10"/>
                <a:ea typeface="cmsy10"/>
                <a:cs typeface="cmsy10"/>
              </a:rPr>
              <a:t>:</a:t>
            </a:r>
            <a:r>
              <a:rPr lang="en-US" dirty="0" err="1" smtClean="0">
                <a:ea typeface="cmsy10"/>
                <a:cs typeface="cmsy10"/>
              </a:rPr>
              <a:t>wlp</a:t>
            </a:r>
            <a:r>
              <a:rPr lang="en-US" dirty="0" smtClean="0">
                <a:ea typeface="cmsy10"/>
                <a:cs typeface="cmsy10"/>
              </a:rPr>
              <a:t> </a:t>
            </a:r>
            <a:r>
              <a:rPr lang="en-US" dirty="0">
                <a:ea typeface="cmsy10"/>
                <a:cs typeface="cmsy10"/>
              </a:rPr>
              <a:t>(S, </a:t>
            </a:r>
            <a:r>
              <a:rPr lang="en-US" dirty="0" smtClean="0">
                <a:latin typeface="cmsy10"/>
                <a:ea typeface="cmsy10"/>
                <a:cs typeface="cmsy10"/>
              </a:rPr>
              <a:t>:</a:t>
            </a:r>
            <a:r>
              <a:rPr lang="en-US" dirty="0" smtClean="0">
                <a:ea typeface="cmsy10"/>
                <a:cs typeface="cmsy10"/>
              </a:rPr>
              <a:t>(</a:t>
            </a:r>
            <a:r>
              <a:rPr lang="en-US" dirty="0">
                <a:ea typeface="cmsy10"/>
                <a:cs typeface="cmsy10"/>
              </a:rPr>
              <a:t>w=w’)</a:t>
            </a:r>
            <a:r>
              <a:rPr lang="en-US" dirty="0" smtClean="0">
                <a:ea typeface="cmsy10"/>
                <a:cs typeface="cmsy10"/>
              </a:rPr>
              <a:t>), for </a:t>
            </a:r>
            <a:r>
              <a:rPr lang="en-US" dirty="0">
                <a:ea typeface="cmsy10"/>
                <a:cs typeface="cmsy10"/>
              </a:rPr>
              <a:t>each statement l</a:t>
            </a:r>
            <a:r>
              <a:rPr lang="en-US" baseline="-25000" dirty="0">
                <a:ea typeface="cmsy10"/>
                <a:cs typeface="cmsy10"/>
              </a:rPr>
              <a:t>i</a:t>
            </a:r>
            <a:r>
              <a:rPr lang="en-US" dirty="0">
                <a:ea typeface="cmsy10"/>
                <a:cs typeface="cmsy10"/>
              </a:rPr>
              <a:t>: S; </a:t>
            </a:r>
            <a:r>
              <a:rPr lang="en-US" dirty="0" err="1">
                <a:ea typeface="cmsy10"/>
                <a:cs typeface="cmsy10"/>
              </a:rPr>
              <a:t>goto</a:t>
            </a:r>
            <a:r>
              <a:rPr lang="en-US" dirty="0">
                <a:ea typeface="cmsy10"/>
                <a:cs typeface="cmsy10"/>
              </a:rPr>
              <a:t> </a:t>
            </a:r>
            <a:r>
              <a:rPr lang="en-US" dirty="0" err="1">
                <a:ea typeface="cmsy10"/>
                <a:cs typeface="cmsy10"/>
              </a:rPr>
              <a:t>l</a:t>
            </a:r>
            <a:r>
              <a:rPr lang="en-US" baseline="-25000" dirty="0" err="1">
                <a:ea typeface="cmsy10"/>
                <a:cs typeface="cmsy10"/>
              </a:rPr>
              <a:t>j</a:t>
            </a:r>
            <a:endParaRPr lang="en-US" baseline="-25000" dirty="0">
              <a:ea typeface="cmsy10"/>
              <a:cs typeface="cmsy10"/>
            </a:endParaRPr>
          </a:p>
          <a:p>
            <a:r>
              <a:rPr lang="en-US" dirty="0" smtClean="0">
                <a:latin typeface="Arial"/>
                <a:ea typeface="cmsy10"/>
                <a:cs typeface="cmsy10"/>
              </a:rPr>
              <a:t>p (x</a:t>
            </a:r>
            <a:r>
              <a:rPr lang="en-US" baseline="-50000" dirty="0" smtClean="0">
                <a:latin typeface="Arial"/>
                <a:ea typeface="cmsy10"/>
                <a:cs typeface="cmsy10"/>
              </a:rPr>
              <a:t>0</a:t>
            </a:r>
            <a:r>
              <a:rPr lang="en-US" dirty="0" smtClean="0">
                <a:latin typeface="Arial"/>
                <a:ea typeface="cmsy10"/>
                <a:cs typeface="cmsy10"/>
              </a:rPr>
              <a:t>,r) </a:t>
            </a:r>
            <a:r>
              <a:rPr lang="en-US" dirty="0" err="1" smtClean="0">
                <a:latin typeface="cmsy10"/>
                <a:ea typeface="cmsy10"/>
                <a:cs typeface="cmsy10"/>
              </a:rPr>
              <a:t>Ã</a:t>
            </a:r>
            <a:r>
              <a:rPr lang="en-US" dirty="0">
                <a:latin typeface="cmsy10"/>
                <a:ea typeface="cmsy10"/>
                <a:cs typeface="cmsy10"/>
              </a:rPr>
              <a:t> </a:t>
            </a:r>
            <a:r>
              <a:rPr lang="en-US" dirty="0" err="1" smtClean="0">
                <a:latin typeface="Arial"/>
                <a:ea typeface="cmsy10"/>
                <a:cs typeface="cmsy10"/>
              </a:rPr>
              <a:t>p</a:t>
            </a:r>
            <a:r>
              <a:rPr lang="en-US" baseline="-25000" dirty="0" err="1" smtClean="0">
                <a:latin typeface="Arial"/>
                <a:ea typeface="cmsy10"/>
                <a:cs typeface="cmsy10"/>
              </a:rPr>
              <a:t>ex</a:t>
            </a:r>
            <a:r>
              <a:rPr lang="en-US" dirty="0" smtClean="0">
                <a:ea typeface="cmsy10"/>
                <a:cs typeface="cmsy10"/>
              </a:rPr>
              <a:t>(</a:t>
            </a:r>
            <a:r>
              <a:rPr lang="en-US" dirty="0" smtClean="0">
                <a:latin typeface="Arial"/>
                <a:ea typeface="cmsy10"/>
                <a:cs typeface="cmsy10"/>
              </a:rPr>
              <a:t>x</a:t>
            </a:r>
            <a:r>
              <a:rPr lang="en-US" baseline="-50000" dirty="0" smtClean="0">
                <a:latin typeface="Arial"/>
                <a:ea typeface="cmsy10"/>
                <a:cs typeface="cmsy10"/>
              </a:rPr>
              <a:t>0</a:t>
            </a:r>
            <a:r>
              <a:rPr lang="en-US" dirty="0" smtClean="0">
                <a:ea typeface="cmsy10"/>
                <a:cs typeface="cmsy10"/>
              </a:rPr>
              <a:t>,r)</a:t>
            </a:r>
            <a:r>
              <a:rPr lang="en-US" dirty="0" smtClean="0">
                <a:latin typeface="cmsy10"/>
                <a:ea typeface="cmsy10"/>
                <a:cs typeface="cmsy10"/>
              </a:rPr>
              <a:t> </a:t>
            </a:r>
            <a:endParaRPr lang="en-US" baseline="-25000" dirty="0">
              <a:latin typeface="Arial"/>
              <a:ea typeface="cmsy10"/>
              <a:cs typeface="cmsy10"/>
            </a:endParaRPr>
          </a:p>
          <a:p>
            <a:r>
              <a:rPr lang="en-US" dirty="0" smtClean="0">
                <a:latin typeface="Arial"/>
                <a:ea typeface="cmsy10"/>
                <a:cs typeface="cmsy10"/>
              </a:rPr>
              <a:t>false </a:t>
            </a:r>
            <a:r>
              <a:rPr lang="en-US" dirty="0" err="1" smtClean="0">
                <a:latin typeface="cmsy10"/>
                <a:ea typeface="cmsy10"/>
                <a:cs typeface="cmsy10"/>
              </a:rPr>
              <a:t>Ã</a:t>
            </a:r>
            <a:r>
              <a:rPr lang="en-US" dirty="0" smtClean="0">
                <a:latin typeface="Arial"/>
                <a:ea typeface="cmsy10"/>
                <a:cs typeface="cmsy10"/>
              </a:rPr>
              <a:t> </a:t>
            </a:r>
            <a:r>
              <a:rPr lang="en-US" dirty="0" err="1" smtClean="0">
                <a:latin typeface="Arial"/>
                <a:ea typeface="cmsy10"/>
                <a:cs typeface="cmsy10"/>
              </a:rPr>
              <a:t>Main</a:t>
            </a:r>
            <a:r>
              <a:rPr lang="en-US" baseline="-25000" dirty="0" err="1" smtClean="0">
                <a:latin typeface="Arial"/>
                <a:ea typeface="cmsy10"/>
                <a:cs typeface="cmsy10"/>
              </a:rPr>
              <a:t>ex</a:t>
            </a:r>
            <a:r>
              <a:rPr lang="en-US" dirty="0" smtClean="0">
                <a:latin typeface="Arial"/>
                <a:ea typeface="cmsy10"/>
                <a:cs typeface="cmsy10"/>
              </a:rPr>
              <a:t>(x, ret)</a:t>
            </a:r>
            <a:endParaRPr lang="en-US" dirty="0">
              <a:latin typeface="Arial"/>
            </a:endParaRPr>
          </a:p>
        </p:txBody>
      </p:sp>
    </p:spTree>
    <p:extLst>
      <p:ext uri="{BB962C8B-B14F-4D97-AF65-F5344CB8AC3E}">
        <p14:creationId xmlns:p14="http://schemas.microsoft.com/office/powerpoint/2010/main" val="34328796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Horn Encoding</a:t>
            </a:r>
            <a:endParaRPr lang="en-US" dirty="0"/>
          </a:p>
        </p:txBody>
      </p:sp>
      <p:pic>
        <p:nvPicPr>
          <p:cNvPr id="3" name="Picture 2"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86" y="1066800"/>
            <a:ext cx="8690028" cy="4412843"/>
          </a:xfrm>
          <a:prstGeom prst="rect">
            <a:avLst/>
          </a:prstGeom>
        </p:spPr>
      </p:pic>
    </p:spTree>
    <p:extLst>
      <p:ext uri="{BB962C8B-B14F-4D97-AF65-F5344CB8AC3E}">
        <p14:creationId xmlns:p14="http://schemas.microsoft.com/office/powerpoint/2010/main" val="27669402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AutoShape 4"/>
          <p:cNvSpPr>
            <a:spLocks noChangeArrowheads="1"/>
          </p:cNvSpPr>
          <p:nvPr/>
        </p:nvSpPr>
        <p:spPr bwMode="auto">
          <a:xfrm>
            <a:off x="3581400" y="1752600"/>
            <a:ext cx="1758950" cy="1108075"/>
          </a:xfrm>
          <a:prstGeom prst="bevel">
            <a:avLst>
              <a:gd name="adj" fmla="val 12500"/>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spAutoFit/>
          </a:bodyPr>
          <a:lstStyle/>
          <a:p>
            <a:pPr algn="ctr">
              <a:spcBef>
                <a:spcPct val="50000"/>
              </a:spcBef>
            </a:pPr>
            <a:r>
              <a:rPr lang="en-US" b="1" dirty="0"/>
              <a:t>Automated</a:t>
            </a:r>
          </a:p>
          <a:p>
            <a:pPr algn="ctr">
              <a:spcBef>
                <a:spcPct val="50000"/>
              </a:spcBef>
            </a:pPr>
            <a:r>
              <a:rPr lang="en-US" b="1" dirty="0"/>
              <a:t>Analysis</a:t>
            </a:r>
          </a:p>
        </p:txBody>
      </p:sp>
      <p:sp>
        <p:nvSpPr>
          <p:cNvPr id="356362" name="AutoShape 10"/>
          <p:cNvSpPr>
            <a:spLocks noChangeArrowheads="1"/>
          </p:cNvSpPr>
          <p:nvPr/>
        </p:nvSpPr>
        <p:spPr bwMode="auto">
          <a:xfrm>
            <a:off x="609600" y="3429000"/>
            <a:ext cx="3429000" cy="1143000"/>
          </a:xfrm>
          <a:prstGeom prst="wedgeRectCallout">
            <a:avLst>
              <a:gd name="adj1" fmla="val 44583"/>
              <a:gd name="adj2" fmla="val -116389"/>
            </a:avLst>
          </a:prstGeom>
          <a:ln>
            <a:headEnd/>
            <a:tailEnd/>
          </a:ln>
        </p:spPr>
        <p:style>
          <a:lnRef idx="1">
            <a:schemeClr val="accent5"/>
          </a:lnRef>
          <a:fillRef idx="2">
            <a:schemeClr val="accent5"/>
          </a:fillRef>
          <a:effectRef idx="1">
            <a:schemeClr val="accent5"/>
          </a:effectRef>
          <a:fontRef idx="minor">
            <a:schemeClr val="dk1"/>
          </a:fontRef>
        </p:style>
        <p:txBody>
          <a:bodyPr/>
          <a:lstStyle/>
          <a:p>
            <a:pPr>
              <a:spcBef>
                <a:spcPct val="50000"/>
              </a:spcBef>
            </a:pPr>
            <a:r>
              <a:rPr lang="en-US" dirty="0"/>
              <a:t>Software Model Checking with Predicate Abstraction</a:t>
            </a:r>
          </a:p>
          <a:p>
            <a:pPr>
              <a:spcBef>
                <a:spcPct val="50000"/>
              </a:spcBef>
            </a:pPr>
            <a:r>
              <a:rPr lang="en-US" dirty="0"/>
              <a:t>e.g., Microsoft’s SDV</a:t>
            </a:r>
          </a:p>
        </p:txBody>
      </p:sp>
      <p:sp>
        <p:nvSpPr>
          <p:cNvPr id="18433" name="Rectangle 2"/>
          <p:cNvSpPr>
            <a:spLocks noGrp="1" noChangeArrowheads="1"/>
          </p:cNvSpPr>
          <p:nvPr>
            <p:ph type="title"/>
          </p:nvPr>
        </p:nvSpPr>
        <p:spPr/>
        <p:txBody>
          <a:bodyPr/>
          <a:lstStyle/>
          <a:p>
            <a:pPr eaLnBrk="1" hangingPunct="1"/>
            <a:r>
              <a:rPr lang="en-US" smtClean="0"/>
              <a:t>Automated Software Analysis</a:t>
            </a:r>
          </a:p>
        </p:txBody>
      </p:sp>
      <p:sp>
        <p:nvSpPr>
          <p:cNvPr id="18434" name="AutoShape 3"/>
          <p:cNvSpPr>
            <a:spLocks noChangeArrowheads="1"/>
          </p:cNvSpPr>
          <p:nvPr/>
        </p:nvSpPr>
        <p:spPr bwMode="auto">
          <a:xfrm>
            <a:off x="457200" y="2027238"/>
            <a:ext cx="1868488" cy="558800"/>
          </a:xfrm>
          <a:prstGeom prst="foldedCorner">
            <a:avLst>
              <a:gd name="adj" fmla="val 26509"/>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gn="ctr">
              <a:spcBef>
                <a:spcPct val="50000"/>
              </a:spcBef>
            </a:pPr>
            <a:r>
              <a:rPr lang="en-US" sz="2400" b="1" dirty="0"/>
              <a:t>Program</a:t>
            </a:r>
          </a:p>
        </p:txBody>
      </p:sp>
      <p:sp>
        <p:nvSpPr>
          <p:cNvPr id="18436" name="AutoShape 5"/>
          <p:cNvSpPr>
            <a:spLocks noChangeArrowheads="1"/>
          </p:cNvSpPr>
          <p:nvPr/>
        </p:nvSpPr>
        <p:spPr bwMode="auto">
          <a:xfrm>
            <a:off x="2590800" y="2133600"/>
            <a:ext cx="685800" cy="228600"/>
          </a:xfrm>
          <a:prstGeom prst="rightArrow">
            <a:avLst>
              <a:gd name="adj1" fmla="val 50000"/>
              <a:gd name="adj2" fmla="val 75000"/>
            </a:avLst>
          </a:prstGeom>
          <a:solidFill>
            <a:schemeClr val="bg2"/>
          </a:solidFill>
          <a:ln w="6350">
            <a:noFill/>
            <a:miter lim="800000"/>
            <a:headEnd/>
            <a:tailEnd/>
          </a:ln>
        </p:spPr>
        <p:txBody>
          <a:bodyPr wrap="none" anchor="ctr">
            <a:spAutoFit/>
          </a:bodyPr>
          <a:lstStyle/>
          <a:p>
            <a:pPr algn="ctr">
              <a:spcBef>
                <a:spcPct val="50000"/>
              </a:spcBef>
            </a:pPr>
            <a:endParaRPr lang="en-US"/>
          </a:p>
        </p:txBody>
      </p:sp>
      <p:sp>
        <p:nvSpPr>
          <p:cNvPr id="18437" name="AutoShape 6"/>
          <p:cNvSpPr>
            <a:spLocks noChangeArrowheads="1"/>
          </p:cNvSpPr>
          <p:nvPr/>
        </p:nvSpPr>
        <p:spPr bwMode="auto">
          <a:xfrm rot="1678769">
            <a:off x="5486400" y="2438400"/>
            <a:ext cx="685800" cy="228600"/>
          </a:xfrm>
          <a:prstGeom prst="rightArrow">
            <a:avLst>
              <a:gd name="adj1" fmla="val 50000"/>
              <a:gd name="adj2" fmla="val 75000"/>
            </a:avLst>
          </a:prstGeom>
          <a:solidFill>
            <a:schemeClr val="bg2"/>
          </a:solidFill>
          <a:ln w="6350">
            <a:noFill/>
            <a:miter lim="800000"/>
            <a:headEnd/>
            <a:tailEnd/>
          </a:ln>
        </p:spPr>
        <p:txBody>
          <a:bodyPr wrap="none" anchor="ctr">
            <a:spAutoFit/>
          </a:bodyPr>
          <a:lstStyle/>
          <a:p>
            <a:pPr algn="ctr">
              <a:spcBef>
                <a:spcPct val="50000"/>
              </a:spcBef>
            </a:pPr>
            <a:endParaRPr lang="en-US"/>
          </a:p>
        </p:txBody>
      </p:sp>
      <p:sp>
        <p:nvSpPr>
          <p:cNvPr id="18438" name="AutoShape 7"/>
          <p:cNvSpPr>
            <a:spLocks noChangeArrowheads="1"/>
          </p:cNvSpPr>
          <p:nvPr/>
        </p:nvSpPr>
        <p:spPr bwMode="auto">
          <a:xfrm rot="19921231" flipV="1">
            <a:off x="5486400" y="1981200"/>
            <a:ext cx="685800" cy="228600"/>
          </a:xfrm>
          <a:prstGeom prst="rightArrow">
            <a:avLst>
              <a:gd name="adj1" fmla="val 50000"/>
              <a:gd name="adj2" fmla="val 75000"/>
            </a:avLst>
          </a:prstGeom>
          <a:solidFill>
            <a:schemeClr val="bg2"/>
          </a:solidFill>
          <a:ln w="6350">
            <a:noFill/>
            <a:miter lim="800000"/>
            <a:headEnd/>
            <a:tailEnd/>
          </a:ln>
        </p:spPr>
        <p:txBody>
          <a:bodyPr wrap="none" anchor="ctr">
            <a:spAutoFit/>
          </a:bodyPr>
          <a:lstStyle/>
          <a:p>
            <a:pPr algn="ctr">
              <a:spcBef>
                <a:spcPct val="50000"/>
              </a:spcBef>
            </a:pPr>
            <a:endParaRPr lang="en-US"/>
          </a:p>
        </p:txBody>
      </p:sp>
      <p:sp>
        <p:nvSpPr>
          <p:cNvPr id="18439" name="Text Box 8"/>
          <p:cNvSpPr txBox="1">
            <a:spLocks noChangeArrowheads="1"/>
          </p:cNvSpPr>
          <p:nvPr/>
        </p:nvSpPr>
        <p:spPr bwMode="auto">
          <a:xfrm>
            <a:off x="6248400" y="1676400"/>
            <a:ext cx="1016000" cy="396875"/>
          </a:xfrm>
          <a:prstGeom prst="rect">
            <a:avLst/>
          </a:prstGeom>
          <a:noFill/>
          <a:ln w="6350">
            <a:noFill/>
            <a:miter lim="800000"/>
            <a:headEnd/>
            <a:tailEnd/>
          </a:ln>
        </p:spPr>
        <p:txBody>
          <a:bodyPr wrap="none">
            <a:spAutoFit/>
          </a:bodyPr>
          <a:lstStyle/>
          <a:p>
            <a:pPr algn="ctr">
              <a:spcBef>
                <a:spcPct val="50000"/>
              </a:spcBef>
            </a:pPr>
            <a:r>
              <a:rPr lang="en-US"/>
              <a:t>Correct</a:t>
            </a:r>
          </a:p>
        </p:txBody>
      </p:sp>
      <p:sp>
        <p:nvSpPr>
          <p:cNvPr id="18440" name="Text Box 9"/>
          <p:cNvSpPr txBox="1">
            <a:spLocks noChangeArrowheads="1"/>
          </p:cNvSpPr>
          <p:nvPr/>
        </p:nvSpPr>
        <p:spPr bwMode="auto">
          <a:xfrm>
            <a:off x="6248400" y="2514600"/>
            <a:ext cx="1169988" cy="396875"/>
          </a:xfrm>
          <a:prstGeom prst="rect">
            <a:avLst/>
          </a:prstGeom>
          <a:noFill/>
          <a:ln w="6350">
            <a:noFill/>
            <a:miter lim="800000"/>
            <a:headEnd/>
            <a:tailEnd/>
          </a:ln>
        </p:spPr>
        <p:txBody>
          <a:bodyPr wrap="none">
            <a:spAutoFit/>
          </a:bodyPr>
          <a:lstStyle/>
          <a:p>
            <a:pPr algn="ctr">
              <a:spcBef>
                <a:spcPct val="50000"/>
              </a:spcBef>
            </a:pPr>
            <a:r>
              <a:rPr lang="en-US"/>
              <a:t>Incorrect</a:t>
            </a:r>
          </a:p>
        </p:txBody>
      </p:sp>
      <p:sp>
        <p:nvSpPr>
          <p:cNvPr id="356363" name="AutoShape 11"/>
          <p:cNvSpPr>
            <a:spLocks noChangeArrowheads="1"/>
          </p:cNvSpPr>
          <p:nvPr/>
        </p:nvSpPr>
        <p:spPr bwMode="auto">
          <a:xfrm>
            <a:off x="5029200" y="3429000"/>
            <a:ext cx="3429000" cy="1143000"/>
          </a:xfrm>
          <a:prstGeom prst="wedgeRectCallout">
            <a:avLst>
              <a:gd name="adj1" fmla="val -50694"/>
              <a:gd name="adj2" fmla="val -119861"/>
            </a:avLst>
          </a:prstGeom>
          <a:ln>
            <a:headEnd/>
            <a:tailEnd/>
          </a:ln>
        </p:spPr>
        <p:style>
          <a:lnRef idx="1">
            <a:schemeClr val="accent5"/>
          </a:lnRef>
          <a:fillRef idx="2">
            <a:schemeClr val="accent5"/>
          </a:fillRef>
          <a:effectRef idx="1">
            <a:schemeClr val="accent5"/>
          </a:effectRef>
          <a:fontRef idx="minor">
            <a:schemeClr val="dk1"/>
          </a:fontRef>
        </p:style>
        <p:txBody>
          <a:bodyPr/>
          <a:lstStyle/>
          <a:p>
            <a:pPr>
              <a:spcBef>
                <a:spcPct val="50000"/>
              </a:spcBef>
            </a:pPr>
            <a:r>
              <a:rPr lang="en-US"/>
              <a:t>Abstract Interpretation with Numeric Abstraction</a:t>
            </a:r>
          </a:p>
          <a:p>
            <a:pPr>
              <a:spcBef>
                <a:spcPct val="50000"/>
              </a:spcBef>
            </a:pPr>
            <a:r>
              <a:rPr lang="en-US"/>
              <a:t>e.g., ASTREE, Polyspace</a:t>
            </a:r>
          </a:p>
        </p:txBody>
      </p:sp>
      <p:pic>
        <p:nvPicPr>
          <p:cNvPr id="20482" name="Picture 2" descr="http://www.cmu.edu/homepage/images/2008/edClarke_236x236.jpg"/>
          <p:cNvPicPr>
            <a:picLocks noChangeAspect="1" noChangeArrowheads="1"/>
          </p:cNvPicPr>
          <p:nvPr/>
        </p:nvPicPr>
        <p:blipFill>
          <a:blip r:embed="rId3" cstate="print"/>
          <a:srcRect/>
          <a:stretch>
            <a:fillRect/>
          </a:stretch>
        </p:blipFill>
        <p:spPr bwMode="auto">
          <a:xfrm>
            <a:off x="609600" y="4797552"/>
            <a:ext cx="1066799" cy="1066800"/>
          </a:xfrm>
          <a:prstGeom prst="rect">
            <a:avLst/>
          </a:prstGeom>
          <a:noFill/>
        </p:spPr>
      </p:pic>
      <p:pic>
        <p:nvPicPr>
          <p:cNvPr id="20488" name="Picture 8" descr="http://www.cs.utexas.edu/sites/default/files/news/images/Emerson-Allen-2008-Web.jpg"/>
          <p:cNvPicPr>
            <a:picLocks noChangeAspect="1" noChangeArrowheads="1"/>
          </p:cNvPicPr>
          <p:nvPr/>
        </p:nvPicPr>
        <p:blipFill>
          <a:blip r:embed="rId4" cstate="print"/>
          <a:srcRect/>
          <a:stretch>
            <a:fillRect/>
          </a:stretch>
        </p:blipFill>
        <p:spPr bwMode="auto">
          <a:xfrm>
            <a:off x="1676400" y="4797552"/>
            <a:ext cx="767715" cy="1069848"/>
          </a:xfrm>
          <a:prstGeom prst="rect">
            <a:avLst/>
          </a:prstGeom>
          <a:noFill/>
        </p:spPr>
      </p:pic>
      <p:pic>
        <p:nvPicPr>
          <p:cNvPr id="17" name="Picture 10" descr="http://science.ambafrance-sg.org/local/cache-vignettes/L170xH257/Sans_titre_-_1_-_copie-2-91e81.jpg"/>
          <p:cNvPicPr>
            <a:picLocks noChangeAspect="1" noChangeArrowheads="1"/>
          </p:cNvPicPr>
          <p:nvPr/>
        </p:nvPicPr>
        <p:blipFill>
          <a:blip r:embed="rId5" cstate="print"/>
          <a:srcRect/>
          <a:stretch>
            <a:fillRect/>
          </a:stretch>
        </p:blipFill>
        <p:spPr bwMode="auto">
          <a:xfrm>
            <a:off x="2438400" y="4797552"/>
            <a:ext cx="707681" cy="1069848"/>
          </a:xfrm>
          <a:prstGeom prst="rect">
            <a:avLst/>
          </a:prstGeom>
          <a:noFill/>
        </p:spPr>
      </p:pic>
      <p:pic>
        <p:nvPicPr>
          <p:cNvPr id="18" name="Picture 17" descr="rr-large12.png"/>
          <p:cNvPicPr>
            <a:picLocks noChangeAspect="1"/>
          </p:cNvPicPr>
          <p:nvPr/>
        </p:nvPicPr>
        <p:blipFill>
          <a:blip r:embed="rId6" cstate="print"/>
          <a:stretch>
            <a:fillRect/>
          </a:stretch>
        </p:blipFill>
        <p:spPr>
          <a:xfrm>
            <a:off x="7467600" y="4721352"/>
            <a:ext cx="745418" cy="1069848"/>
          </a:xfrm>
          <a:prstGeom prst="rect">
            <a:avLst/>
          </a:prstGeom>
        </p:spPr>
      </p:pic>
      <p:pic>
        <p:nvPicPr>
          <p:cNvPr id="20484" name="Picture 4" descr="http://software.imdea.org/images/patrick.cousot.png"/>
          <p:cNvPicPr>
            <a:picLocks noChangeAspect="1" noChangeArrowheads="1"/>
          </p:cNvPicPr>
          <p:nvPr/>
        </p:nvPicPr>
        <p:blipFill>
          <a:blip r:embed="rId7" cstate="print"/>
          <a:srcRect/>
          <a:stretch>
            <a:fillRect/>
          </a:stretch>
        </p:blipFill>
        <p:spPr bwMode="auto">
          <a:xfrm>
            <a:off x="8153400" y="4721352"/>
            <a:ext cx="713231" cy="1069848"/>
          </a:xfrm>
          <a:prstGeom prst="rect">
            <a:avLst/>
          </a:prstGeom>
          <a:noFill/>
        </p:spPr>
      </p:pic>
    </p:spTree>
    <p:extLst>
      <p:ext uri="{BB962C8B-B14F-4D97-AF65-F5344CB8AC3E}">
        <p14:creationId xmlns:p14="http://schemas.microsoft.com/office/powerpoint/2010/main" val="34792633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63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63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62" grpId="0" animBg="1"/>
      <p:bldP spid="3563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From CFG to Cut Point Graph</a:t>
            </a:r>
            <a:endParaRPr lang="en-US" dirty="0"/>
          </a:p>
        </p:txBody>
      </p:sp>
      <p:sp>
        <p:nvSpPr>
          <p:cNvPr id="3" name="Content Placeholder 2"/>
          <p:cNvSpPr>
            <a:spLocks noGrp="1"/>
          </p:cNvSpPr>
          <p:nvPr>
            <p:ph idx="1"/>
          </p:nvPr>
        </p:nvSpPr>
        <p:spPr/>
        <p:txBody>
          <a:bodyPr/>
          <a:lstStyle/>
          <a:p>
            <a:r>
              <a:rPr lang="en-US" dirty="0" smtClean="0"/>
              <a:t>A </a:t>
            </a:r>
            <a:r>
              <a:rPr lang="en-US" i="1" dirty="0" smtClean="0">
                <a:solidFill>
                  <a:schemeClr val="accent1">
                    <a:lumMod val="75000"/>
                  </a:schemeClr>
                </a:solidFill>
              </a:rPr>
              <a:t>Cut Point Graph </a:t>
            </a:r>
            <a:r>
              <a:rPr lang="en-US" dirty="0" smtClean="0"/>
              <a:t>hides (summarizes) fragments of a control flow graph by (summary) edges </a:t>
            </a:r>
          </a:p>
          <a:p>
            <a:endParaRPr lang="en-US" dirty="0" smtClean="0"/>
          </a:p>
          <a:p>
            <a:r>
              <a:rPr lang="en-US" dirty="0" smtClean="0"/>
              <a:t>Vertices (called, </a:t>
            </a:r>
            <a:r>
              <a:rPr lang="en-US" i="1" dirty="0" smtClean="0">
                <a:solidFill>
                  <a:srgbClr val="004DBF"/>
                </a:solidFill>
              </a:rPr>
              <a:t>cut points</a:t>
            </a:r>
            <a:r>
              <a:rPr lang="en-US" dirty="0" smtClean="0"/>
              <a:t>) correspond to </a:t>
            </a:r>
            <a:r>
              <a:rPr lang="en-US" i="1" dirty="0" smtClean="0">
                <a:solidFill>
                  <a:srgbClr val="004DBF"/>
                </a:solidFill>
              </a:rPr>
              <a:t>some</a:t>
            </a:r>
            <a:r>
              <a:rPr lang="en-US" dirty="0" smtClean="0">
                <a:solidFill>
                  <a:srgbClr val="004DBF"/>
                </a:solidFill>
              </a:rPr>
              <a:t> </a:t>
            </a:r>
            <a:r>
              <a:rPr lang="en-US" dirty="0" smtClean="0"/>
              <a:t>basic blocks</a:t>
            </a:r>
          </a:p>
          <a:p>
            <a:endParaRPr lang="en-US" dirty="0"/>
          </a:p>
          <a:p>
            <a:r>
              <a:rPr lang="en-US" dirty="0" smtClean="0"/>
              <a:t>An edge between cut-points </a:t>
            </a:r>
            <a:r>
              <a:rPr lang="en-US" i="1" dirty="0" smtClean="0">
                <a:solidFill>
                  <a:srgbClr val="004DBF"/>
                </a:solidFill>
              </a:rPr>
              <a:t>c</a:t>
            </a:r>
            <a:r>
              <a:rPr lang="en-US" dirty="0" smtClean="0"/>
              <a:t> and </a:t>
            </a:r>
            <a:r>
              <a:rPr lang="en-US" i="1" dirty="0" smtClean="0">
                <a:solidFill>
                  <a:srgbClr val="004DBF"/>
                </a:solidFill>
              </a:rPr>
              <a:t>d</a:t>
            </a:r>
            <a:r>
              <a:rPr lang="en-US" i="1" dirty="0" smtClean="0"/>
              <a:t> </a:t>
            </a:r>
            <a:r>
              <a:rPr lang="en-US" dirty="0" smtClean="0"/>
              <a:t>summarizes all finite (loop-free) executions from </a:t>
            </a:r>
            <a:r>
              <a:rPr lang="en-US" i="1" dirty="0" smtClean="0">
                <a:solidFill>
                  <a:srgbClr val="004DBF"/>
                </a:solidFill>
              </a:rPr>
              <a:t>c</a:t>
            </a:r>
            <a:r>
              <a:rPr lang="en-US" dirty="0" smtClean="0"/>
              <a:t> to </a:t>
            </a:r>
            <a:r>
              <a:rPr lang="en-US" i="1" dirty="0" smtClean="0">
                <a:solidFill>
                  <a:srgbClr val="004DBF"/>
                </a:solidFill>
              </a:rPr>
              <a:t>d</a:t>
            </a:r>
            <a:r>
              <a:rPr lang="en-US" dirty="0" smtClean="0"/>
              <a:t> that do not pass through any other cut-points</a:t>
            </a:r>
          </a:p>
        </p:txBody>
      </p:sp>
    </p:spTree>
    <p:extLst>
      <p:ext uri="{BB962C8B-B14F-4D97-AF65-F5344CB8AC3E}">
        <p14:creationId xmlns:p14="http://schemas.microsoft.com/office/powerpoint/2010/main" val="14638700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Cut Point Graph Example</a:t>
            </a:r>
            <a:endParaRPr lang="en-US" dirty="0"/>
          </a:p>
        </p:txBody>
      </p:sp>
      <p:grpSp>
        <p:nvGrpSpPr>
          <p:cNvPr id="35" name="Group 34"/>
          <p:cNvGrpSpPr/>
          <p:nvPr/>
        </p:nvGrpSpPr>
        <p:grpSpPr>
          <a:xfrm>
            <a:off x="1409700" y="1878188"/>
            <a:ext cx="1409700" cy="3760612"/>
            <a:chOff x="762000" y="1853208"/>
            <a:chExt cx="990600" cy="2642592"/>
          </a:xfrm>
        </p:grpSpPr>
        <p:sp>
          <p:nvSpPr>
            <p:cNvPr id="10" name="Oval 9"/>
            <p:cNvSpPr/>
            <p:nvPr/>
          </p:nvSpPr>
          <p:spPr bwMode="auto">
            <a:xfrm>
              <a:off x="1066800" y="1853208"/>
              <a:ext cx="381000" cy="368796"/>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1</a:t>
              </a:r>
            </a:p>
          </p:txBody>
        </p:sp>
        <p:sp>
          <p:nvSpPr>
            <p:cNvPr id="12" name="Oval 11"/>
            <p:cNvSpPr/>
            <p:nvPr/>
          </p:nvSpPr>
          <p:spPr bwMode="auto">
            <a:xfrm>
              <a:off x="1066800" y="2475012"/>
              <a:ext cx="381000" cy="368796"/>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2</a:t>
              </a:r>
            </a:p>
          </p:txBody>
        </p:sp>
        <p:sp>
          <p:nvSpPr>
            <p:cNvPr id="13" name="Oval 12"/>
            <p:cNvSpPr/>
            <p:nvPr/>
          </p:nvSpPr>
          <p:spPr bwMode="auto">
            <a:xfrm>
              <a:off x="762000" y="3084612"/>
              <a:ext cx="381000" cy="368796"/>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3</a:t>
              </a:r>
            </a:p>
          </p:txBody>
        </p:sp>
        <p:sp>
          <p:nvSpPr>
            <p:cNvPr id="14" name="Oval 13"/>
            <p:cNvSpPr/>
            <p:nvPr/>
          </p:nvSpPr>
          <p:spPr bwMode="auto">
            <a:xfrm>
              <a:off x="1371600" y="3084612"/>
              <a:ext cx="381000" cy="368796"/>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4</a:t>
              </a:r>
            </a:p>
          </p:txBody>
        </p:sp>
        <p:sp>
          <p:nvSpPr>
            <p:cNvPr id="15" name="Oval 14"/>
            <p:cNvSpPr/>
            <p:nvPr/>
          </p:nvSpPr>
          <p:spPr bwMode="auto">
            <a:xfrm>
              <a:off x="1066800" y="3669804"/>
              <a:ext cx="381000" cy="368796"/>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5</a:t>
              </a:r>
            </a:p>
          </p:txBody>
        </p:sp>
        <p:cxnSp>
          <p:nvCxnSpPr>
            <p:cNvPr id="17" name="Straight Arrow Connector 16"/>
            <p:cNvCxnSpPr>
              <a:stCxn id="10" idx="4"/>
              <a:endCxn id="12" idx="0"/>
            </p:cNvCxnSpPr>
            <p:nvPr/>
          </p:nvCxnSpPr>
          <p:spPr bwMode="auto">
            <a:xfrm rot="5400000">
              <a:off x="1130796" y="2348508"/>
              <a:ext cx="253008" cy="1588"/>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19" name="Straight Arrow Connector 18"/>
            <p:cNvCxnSpPr>
              <a:stCxn id="12" idx="3"/>
              <a:endCxn id="13" idx="0"/>
            </p:cNvCxnSpPr>
            <p:nvPr/>
          </p:nvCxnSpPr>
          <p:spPr bwMode="auto">
            <a:xfrm rot="5400000">
              <a:off x="890142" y="2852157"/>
              <a:ext cx="294813" cy="170096"/>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22" name="Straight Arrow Connector 21"/>
            <p:cNvCxnSpPr>
              <a:stCxn id="12" idx="5"/>
              <a:endCxn id="14" idx="0"/>
            </p:cNvCxnSpPr>
            <p:nvPr/>
          </p:nvCxnSpPr>
          <p:spPr bwMode="auto">
            <a:xfrm rot="16200000" flipH="1">
              <a:off x="1329646" y="2852157"/>
              <a:ext cx="294813" cy="170096"/>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27" name="Straight Arrow Connector 26"/>
            <p:cNvCxnSpPr>
              <a:stCxn id="13" idx="4"/>
              <a:endCxn id="15" idx="1"/>
            </p:cNvCxnSpPr>
            <p:nvPr/>
          </p:nvCxnSpPr>
          <p:spPr bwMode="auto">
            <a:xfrm rot="16200000" flipH="1">
              <a:off x="902346" y="3503562"/>
              <a:ext cx="270405" cy="170096"/>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30" name="Straight Arrow Connector 29"/>
            <p:cNvCxnSpPr>
              <a:stCxn id="14" idx="4"/>
              <a:endCxn id="15" idx="7"/>
            </p:cNvCxnSpPr>
            <p:nvPr/>
          </p:nvCxnSpPr>
          <p:spPr bwMode="auto">
            <a:xfrm rot="5400000">
              <a:off x="1341850" y="3503562"/>
              <a:ext cx="270405" cy="170096"/>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34" name="Elbow Connector 33"/>
            <p:cNvCxnSpPr>
              <a:stCxn id="15" idx="6"/>
              <a:endCxn id="10" idx="6"/>
            </p:cNvCxnSpPr>
            <p:nvPr/>
          </p:nvCxnSpPr>
          <p:spPr bwMode="auto">
            <a:xfrm flipV="1">
              <a:off x="1447800" y="2037606"/>
              <a:ext cx="1588" cy="1816596"/>
            </a:xfrm>
            <a:prstGeom prst="bentConnector3">
              <a:avLst>
                <a:gd name="adj1" fmla="val 28071167"/>
              </a:avLst>
            </a:prstGeom>
            <a:solidFill>
              <a:srgbClr val="5CA1FB"/>
            </a:solidFill>
            <a:ln w="38100" cap="flat" cmpd="sng" algn="ctr">
              <a:solidFill>
                <a:schemeClr val="tx1"/>
              </a:solidFill>
              <a:prstDash val="solid"/>
              <a:round/>
              <a:headEnd type="none" w="med" len="med"/>
              <a:tailEnd type="arrow"/>
            </a:ln>
            <a:effectLst/>
          </p:spPr>
        </p:cxnSp>
        <p:sp>
          <p:nvSpPr>
            <p:cNvPr id="47" name="Oval 46"/>
            <p:cNvSpPr/>
            <p:nvPr/>
          </p:nvSpPr>
          <p:spPr bwMode="auto">
            <a:xfrm>
              <a:off x="1066800" y="4127004"/>
              <a:ext cx="381000" cy="368796"/>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6</a:t>
              </a:r>
            </a:p>
          </p:txBody>
        </p:sp>
        <p:cxnSp>
          <p:nvCxnSpPr>
            <p:cNvPr id="49" name="Elbow Connector 48"/>
            <p:cNvCxnSpPr>
              <a:stCxn id="10" idx="2"/>
              <a:endCxn id="47" idx="2"/>
            </p:cNvCxnSpPr>
            <p:nvPr/>
          </p:nvCxnSpPr>
          <p:spPr bwMode="auto">
            <a:xfrm rot="10800000" flipV="1">
              <a:off x="1066800" y="2037606"/>
              <a:ext cx="1588" cy="2273796"/>
            </a:xfrm>
            <a:prstGeom prst="bentConnector3">
              <a:avLst>
                <a:gd name="adj1" fmla="val 28071167"/>
              </a:avLst>
            </a:prstGeom>
            <a:solidFill>
              <a:srgbClr val="5CA1FB"/>
            </a:solidFill>
            <a:ln w="38100" cap="flat" cmpd="sng" algn="ctr">
              <a:solidFill>
                <a:schemeClr val="tx1"/>
              </a:solidFill>
              <a:prstDash val="solid"/>
              <a:round/>
              <a:headEnd type="none" w="med" len="med"/>
              <a:tailEnd type="arrow"/>
            </a:ln>
            <a:effectLst/>
          </p:spPr>
        </p:cxnSp>
      </p:grpSp>
      <p:grpSp>
        <p:nvGrpSpPr>
          <p:cNvPr id="37" name="Group 36"/>
          <p:cNvGrpSpPr/>
          <p:nvPr/>
        </p:nvGrpSpPr>
        <p:grpSpPr>
          <a:xfrm>
            <a:off x="7086600" y="2362200"/>
            <a:ext cx="762000" cy="2413992"/>
            <a:chOff x="4114800" y="2145804"/>
            <a:chExt cx="381000" cy="1206996"/>
          </a:xfrm>
        </p:grpSpPr>
        <p:sp>
          <p:nvSpPr>
            <p:cNvPr id="51" name="Oval 50"/>
            <p:cNvSpPr/>
            <p:nvPr/>
          </p:nvSpPr>
          <p:spPr bwMode="auto">
            <a:xfrm>
              <a:off x="4114800" y="2145804"/>
              <a:ext cx="381000" cy="368796"/>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1</a:t>
              </a:r>
            </a:p>
          </p:txBody>
        </p:sp>
        <p:sp>
          <p:nvSpPr>
            <p:cNvPr id="52" name="Oval 51"/>
            <p:cNvSpPr/>
            <p:nvPr/>
          </p:nvSpPr>
          <p:spPr bwMode="auto">
            <a:xfrm>
              <a:off x="4114800" y="2984004"/>
              <a:ext cx="381000" cy="368796"/>
            </a:xfrm>
            <a:prstGeom prst="ellipse">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6</a:t>
              </a:r>
            </a:p>
          </p:txBody>
        </p:sp>
        <p:cxnSp>
          <p:nvCxnSpPr>
            <p:cNvPr id="53" name="Straight Arrow Connector 52"/>
            <p:cNvCxnSpPr>
              <a:stCxn id="51" idx="4"/>
              <a:endCxn id="52" idx="0"/>
            </p:cNvCxnSpPr>
            <p:nvPr/>
          </p:nvCxnSpPr>
          <p:spPr bwMode="auto">
            <a:xfrm rot="5400000">
              <a:off x="4070598" y="2749302"/>
              <a:ext cx="469404" cy="1588"/>
            </a:xfrm>
            <a:prstGeom prst="straightConnector1">
              <a:avLst/>
            </a:prstGeom>
            <a:solidFill>
              <a:srgbClr val="5CA1FB"/>
            </a:solidFill>
            <a:ln w="38100" cap="flat" cmpd="sng" algn="ctr">
              <a:solidFill>
                <a:schemeClr val="tx1"/>
              </a:solidFill>
              <a:prstDash val="solid"/>
              <a:round/>
              <a:headEnd type="none" w="med" len="med"/>
              <a:tailEnd type="arrow"/>
            </a:ln>
            <a:effectLst/>
          </p:spPr>
        </p:cxnSp>
      </p:grpSp>
      <p:cxnSp>
        <p:nvCxnSpPr>
          <p:cNvPr id="58" name="Shape 57"/>
          <p:cNvCxnSpPr>
            <a:stCxn id="51" idx="6"/>
            <a:endCxn id="51" idx="0"/>
          </p:cNvCxnSpPr>
          <p:nvPr/>
        </p:nvCxnSpPr>
        <p:spPr bwMode="auto">
          <a:xfrm flipH="1" flipV="1">
            <a:off x="7467600" y="2362200"/>
            <a:ext cx="381000" cy="368796"/>
          </a:xfrm>
          <a:prstGeom prst="curvedConnector4">
            <a:avLst>
              <a:gd name="adj1" fmla="val -60000"/>
              <a:gd name="adj2" fmla="val 161985"/>
            </a:avLst>
          </a:prstGeom>
          <a:solidFill>
            <a:srgbClr val="5CA1FB"/>
          </a:solidFill>
          <a:ln w="38100" cap="flat" cmpd="sng" algn="ctr">
            <a:solidFill>
              <a:schemeClr val="tx1"/>
            </a:solidFill>
            <a:prstDash val="solid"/>
            <a:round/>
            <a:headEnd type="none" w="med" len="med"/>
            <a:tailEnd type="arrow"/>
          </a:ln>
          <a:effectLst/>
        </p:spPr>
      </p:cxnSp>
      <p:sp>
        <p:nvSpPr>
          <p:cNvPr id="63" name="Right Arrow 62"/>
          <p:cNvSpPr/>
          <p:nvPr/>
        </p:nvSpPr>
        <p:spPr bwMode="auto">
          <a:xfrm>
            <a:off x="3657600" y="3200400"/>
            <a:ext cx="2133600" cy="685800"/>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i="0" u="none" strike="noStrike" cap="none" normalizeH="0" baseline="0" dirty="0" smtClean="0">
              <a:ln>
                <a:noFill/>
              </a:ln>
              <a:solidFill>
                <a:schemeClr val="tx1"/>
              </a:solidFill>
              <a:effectLst/>
              <a:latin typeface="Arial" charset="0"/>
              <a:ea typeface="ＭＳ Ｐゴシック" pitchFamily="1" charset="-128"/>
            </a:endParaRPr>
          </a:p>
        </p:txBody>
      </p:sp>
      <p:sp>
        <p:nvSpPr>
          <p:cNvPr id="65" name="TextBox 64"/>
          <p:cNvSpPr txBox="1"/>
          <p:nvPr/>
        </p:nvSpPr>
        <p:spPr>
          <a:xfrm>
            <a:off x="1371600" y="1047690"/>
            <a:ext cx="15240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CFG</a:t>
            </a:r>
            <a:endParaRPr lang="en-US" dirty="0"/>
          </a:p>
        </p:txBody>
      </p:sp>
      <p:sp>
        <p:nvSpPr>
          <p:cNvPr id="66" name="TextBox 65"/>
          <p:cNvSpPr txBox="1"/>
          <p:nvPr/>
        </p:nvSpPr>
        <p:spPr>
          <a:xfrm>
            <a:off x="6705600" y="1047690"/>
            <a:ext cx="14478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CPG</a:t>
            </a:r>
            <a:endParaRPr lang="en-US" dirty="0"/>
          </a:p>
        </p:txBody>
      </p:sp>
    </p:spTree>
    <p:custDataLst>
      <p:tags r:id="rId1"/>
    </p:custDataLst>
    <p:extLst>
      <p:ext uri="{BB962C8B-B14F-4D97-AF65-F5344CB8AC3E}">
        <p14:creationId xmlns:p14="http://schemas.microsoft.com/office/powerpoint/2010/main" val="4157075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From CFG to Cut Point Graph</a:t>
            </a:r>
            <a:endParaRPr lang="en-US" dirty="0"/>
          </a:p>
        </p:txBody>
      </p:sp>
      <p:sp>
        <p:nvSpPr>
          <p:cNvPr id="3" name="Content Placeholder 2"/>
          <p:cNvSpPr>
            <a:spLocks noGrp="1"/>
          </p:cNvSpPr>
          <p:nvPr>
            <p:ph idx="1"/>
          </p:nvPr>
        </p:nvSpPr>
        <p:spPr/>
        <p:txBody>
          <a:bodyPr/>
          <a:lstStyle/>
          <a:p>
            <a:r>
              <a:rPr lang="en-US" dirty="0" smtClean="0"/>
              <a:t>A </a:t>
            </a:r>
            <a:r>
              <a:rPr lang="en-US" i="1" dirty="0" smtClean="0">
                <a:solidFill>
                  <a:schemeClr val="accent1">
                    <a:lumMod val="75000"/>
                  </a:schemeClr>
                </a:solidFill>
              </a:rPr>
              <a:t>Cut Point Graph </a:t>
            </a:r>
            <a:r>
              <a:rPr lang="en-US" dirty="0" smtClean="0"/>
              <a:t>hides (summarizes) fragments of a control flow graph by (summary) edges </a:t>
            </a:r>
          </a:p>
          <a:p>
            <a:endParaRPr lang="en-US" dirty="0" smtClean="0"/>
          </a:p>
          <a:p>
            <a:r>
              <a:rPr lang="en-US" dirty="0" smtClean="0"/>
              <a:t>Cut Point Graph preserves reachability of (not-summarized) control location. </a:t>
            </a:r>
          </a:p>
          <a:p>
            <a:endParaRPr lang="en-US" dirty="0" smtClean="0"/>
          </a:p>
          <a:p>
            <a:r>
              <a:rPr lang="en-US" dirty="0" smtClean="0"/>
              <a:t>Summarizing loops is undecidable! (Halting program)</a:t>
            </a:r>
          </a:p>
          <a:p>
            <a:endParaRPr lang="en-US" dirty="0" smtClean="0"/>
          </a:p>
          <a:p>
            <a:r>
              <a:rPr lang="en-US" dirty="0" smtClean="0"/>
              <a:t>A </a:t>
            </a:r>
            <a:r>
              <a:rPr lang="en-US" i="1" dirty="0" err="1" smtClean="0">
                <a:solidFill>
                  <a:schemeClr val="accent1">
                    <a:lumMod val="75000"/>
                  </a:schemeClr>
                </a:solidFill>
              </a:rPr>
              <a:t>cutset</a:t>
            </a:r>
            <a:r>
              <a:rPr lang="en-US" i="1" dirty="0" smtClean="0">
                <a:solidFill>
                  <a:schemeClr val="accent1">
                    <a:lumMod val="75000"/>
                  </a:schemeClr>
                </a:solidFill>
              </a:rPr>
              <a:t> summary</a:t>
            </a:r>
            <a:r>
              <a:rPr lang="en-US" dirty="0" smtClean="0">
                <a:solidFill>
                  <a:schemeClr val="accent1">
                    <a:lumMod val="75000"/>
                  </a:schemeClr>
                </a:solidFill>
              </a:rPr>
              <a:t> </a:t>
            </a:r>
            <a:r>
              <a:rPr lang="en-US" dirty="0" smtClean="0"/>
              <a:t>summarizes all location except for a </a:t>
            </a:r>
            <a:r>
              <a:rPr lang="en-US" i="1" dirty="0" smtClean="0">
                <a:solidFill>
                  <a:schemeClr val="accent1">
                    <a:lumMod val="75000"/>
                  </a:schemeClr>
                </a:solidFill>
              </a:rPr>
              <a:t>cycle </a:t>
            </a:r>
            <a:r>
              <a:rPr lang="en-US" i="1" dirty="0" err="1" smtClean="0">
                <a:solidFill>
                  <a:schemeClr val="accent1">
                    <a:lumMod val="75000"/>
                  </a:schemeClr>
                </a:solidFill>
              </a:rPr>
              <a:t>cutset</a:t>
            </a:r>
            <a:r>
              <a:rPr lang="en-US" i="1" dirty="0" smtClean="0">
                <a:solidFill>
                  <a:schemeClr val="accent1">
                    <a:lumMod val="75000"/>
                  </a:schemeClr>
                </a:solidFill>
              </a:rPr>
              <a:t> </a:t>
            </a:r>
            <a:r>
              <a:rPr lang="en-US" dirty="0" smtClean="0">
                <a:solidFill>
                  <a:schemeClr val="tx2"/>
                </a:solidFill>
              </a:rPr>
              <a:t>of a CFG. Computing minimal </a:t>
            </a:r>
            <a:r>
              <a:rPr lang="en-US" dirty="0" err="1" smtClean="0">
                <a:solidFill>
                  <a:schemeClr val="tx2"/>
                </a:solidFill>
              </a:rPr>
              <a:t>cutset</a:t>
            </a:r>
            <a:r>
              <a:rPr lang="en-US" dirty="0" smtClean="0">
                <a:solidFill>
                  <a:schemeClr val="tx2"/>
                </a:solidFill>
              </a:rPr>
              <a:t> summary is NP-hard (minimal feedback vertex set).</a:t>
            </a:r>
          </a:p>
          <a:p>
            <a:endParaRPr lang="en-US" dirty="0" smtClean="0">
              <a:solidFill>
                <a:schemeClr val="tx2"/>
              </a:solidFill>
            </a:endParaRPr>
          </a:p>
          <a:p>
            <a:r>
              <a:rPr lang="en-US" dirty="0" smtClean="0">
                <a:solidFill>
                  <a:schemeClr val="tx2"/>
                </a:solidFill>
              </a:rPr>
              <a:t>A reasonable compromise is to summarize everything but heads of loops. (Polynomial-time computable).</a:t>
            </a:r>
            <a:endParaRPr lang="en-US" dirty="0" smtClean="0"/>
          </a:p>
        </p:txBody>
      </p:sp>
    </p:spTree>
    <p:extLst>
      <p:ext uri="{BB962C8B-B14F-4D97-AF65-F5344CB8AC3E}">
        <p14:creationId xmlns:p14="http://schemas.microsoft.com/office/powerpoint/2010/main" val="14812798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Single Static Assignment</a:t>
            </a:r>
            <a:endParaRPr lang="en-US" dirty="0"/>
          </a:p>
        </p:txBody>
      </p:sp>
      <p:sp>
        <p:nvSpPr>
          <p:cNvPr id="4" name="Rounded Rectangle 3"/>
          <p:cNvSpPr/>
          <p:nvPr/>
        </p:nvSpPr>
        <p:spPr bwMode="auto">
          <a:xfrm>
            <a:off x="457200" y="4495800"/>
            <a:ext cx="7848600" cy="8382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 name="Content Placeholder 2"/>
          <p:cNvSpPr>
            <a:spLocks noGrp="1"/>
          </p:cNvSpPr>
          <p:nvPr>
            <p:ph idx="1"/>
          </p:nvPr>
        </p:nvSpPr>
        <p:spPr/>
        <p:txBody>
          <a:bodyPr/>
          <a:lstStyle/>
          <a:p>
            <a:r>
              <a:rPr lang="en-US" dirty="0" smtClean="0"/>
              <a:t>SSA == every value has a unique assignment (a </a:t>
            </a:r>
            <a:r>
              <a:rPr lang="en-US" i="1" dirty="0" smtClean="0">
                <a:solidFill>
                  <a:srgbClr val="4D0099"/>
                </a:solidFill>
              </a:rPr>
              <a:t>definition</a:t>
            </a:r>
            <a:r>
              <a:rPr lang="en-US" i="1" dirty="0" smtClean="0"/>
              <a:t>)</a:t>
            </a:r>
          </a:p>
          <a:p>
            <a:r>
              <a:rPr lang="en-US" dirty="0" smtClean="0"/>
              <a:t>A procedure is in SSA form if every variable has exactly one definition</a:t>
            </a:r>
          </a:p>
          <a:p>
            <a:endParaRPr lang="en-US" dirty="0"/>
          </a:p>
          <a:p>
            <a:r>
              <a:rPr lang="en-US" dirty="0" smtClean="0"/>
              <a:t>SSA form is used by many compilers</a:t>
            </a:r>
          </a:p>
          <a:p>
            <a:pPr lvl="1"/>
            <a:r>
              <a:rPr lang="en-US" dirty="0" smtClean="0"/>
              <a:t>explicit </a:t>
            </a:r>
            <a:r>
              <a:rPr lang="en-US" dirty="0" err="1" smtClean="0"/>
              <a:t>def</a:t>
            </a:r>
            <a:r>
              <a:rPr lang="en-US" dirty="0" smtClean="0"/>
              <a:t>-use chains</a:t>
            </a:r>
          </a:p>
          <a:p>
            <a:pPr lvl="1"/>
            <a:r>
              <a:rPr lang="en-US" dirty="0" smtClean="0"/>
              <a:t>simplifies optimizations and improves analyses </a:t>
            </a:r>
          </a:p>
          <a:p>
            <a:pPr lvl="1"/>
            <a:endParaRPr lang="en-US" dirty="0" smtClean="0"/>
          </a:p>
          <a:p>
            <a:r>
              <a:rPr lang="en-US" dirty="0" smtClean="0"/>
              <a:t>PHI-function are necessary to maintain unique definitions in branching control flow</a:t>
            </a:r>
          </a:p>
          <a:p>
            <a:endParaRPr lang="en-US" dirty="0" smtClean="0"/>
          </a:p>
          <a:p>
            <a:r>
              <a:rPr lang="en-US" dirty="0" smtClean="0"/>
              <a:t>       x = PHI ( </a:t>
            </a:r>
            <a:r>
              <a:rPr lang="en-US" dirty="0" smtClean="0">
                <a:latin typeface="Arial"/>
              </a:rPr>
              <a:t>v</a:t>
            </a:r>
            <a:r>
              <a:rPr lang="en-US" baseline="-25000" dirty="0" smtClean="0">
                <a:latin typeface="Arial"/>
              </a:rPr>
              <a:t>0</a:t>
            </a:r>
            <a:r>
              <a:rPr lang="en-US" dirty="0" smtClean="0"/>
              <a:t>:</a:t>
            </a:r>
            <a:r>
              <a:rPr lang="en-US" dirty="0" smtClean="0">
                <a:latin typeface="Arial"/>
              </a:rPr>
              <a:t>bb</a:t>
            </a:r>
            <a:r>
              <a:rPr lang="en-US" baseline="-25000" dirty="0" smtClean="0">
                <a:latin typeface="Arial"/>
              </a:rPr>
              <a:t>0</a:t>
            </a:r>
            <a:r>
              <a:rPr lang="en-US" dirty="0" smtClean="0"/>
              <a:t>, …, </a:t>
            </a:r>
            <a:r>
              <a:rPr lang="en-US" dirty="0" err="1" smtClean="0">
                <a:latin typeface="Arial"/>
              </a:rPr>
              <a:t>v</a:t>
            </a:r>
            <a:r>
              <a:rPr lang="en-US" baseline="-25000" dirty="0" err="1" smtClean="0">
                <a:latin typeface="Arial"/>
              </a:rPr>
              <a:t>n</a:t>
            </a:r>
            <a:r>
              <a:rPr lang="en-US" dirty="0" err="1"/>
              <a:t>:</a:t>
            </a:r>
            <a:r>
              <a:rPr lang="en-US" dirty="0" err="1" smtClean="0">
                <a:latin typeface="Arial"/>
              </a:rPr>
              <a:t>bb</a:t>
            </a:r>
            <a:r>
              <a:rPr lang="en-US" baseline="-25000" dirty="0" err="1" smtClean="0">
                <a:latin typeface="Arial"/>
              </a:rPr>
              <a:t>n</a:t>
            </a:r>
            <a:r>
              <a:rPr lang="en-US" dirty="0" smtClean="0"/>
              <a:t>) )                      (phi-assignment)</a:t>
            </a:r>
          </a:p>
          <a:p>
            <a:endParaRPr lang="en-US" dirty="0" smtClean="0"/>
          </a:p>
          <a:p>
            <a:r>
              <a:rPr lang="en-US" dirty="0" smtClean="0"/>
              <a:t>“x gets </a:t>
            </a:r>
            <a:r>
              <a:rPr lang="en-US" dirty="0" smtClean="0">
                <a:latin typeface="Arial"/>
              </a:rPr>
              <a:t>v</a:t>
            </a:r>
            <a:r>
              <a:rPr lang="en-US" baseline="-25000" dirty="0" smtClean="0">
                <a:latin typeface="Arial"/>
              </a:rPr>
              <a:t>i</a:t>
            </a:r>
            <a:r>
              <a:rPr lang="en-US" dirty="0" smtClean="0"/>
              <a:t> if previously executed block was </a:t>
            </a:r>
            <a:r>
              <a:rPr lang="en-US" dirty="0" err="1" smtClean="0">
                <a:latin typeface="Arial"/>
              </a:rPr>
              <a:t>bb</a:t>
            </a:r>
            <a:r>
              <a:rPr lang="en-US" baseline="-25000" dirty="0" err="1" smtClean="0">
                <a:latin typeface="Arial"/>
              </a:rPr>
              <a:t>i</a:t>
            </a:r>
            <a:r>
              <a:rPr lang="en-US" dirty="0" smtClean="0"/>
              <a:t>”</a:t>
            </a:r>
            <a:endParaRPr lang="en-US" dirty="0"/>
          </a:p>
        </p:txBody>
      </p:sp>
    </p:spTree>
    <p:extLst>
      <p:ext uri="{BB962C8B-B14F-4D97-AF65-F5344CB8AC3E}">
        <p14:creationId xmlns:p14="http://schemas.microsoft.com/office/powerpoint/2010/main" val="32534384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Single Static Assignment: An Example</a:t>
            </a:r>
            <a:endParaRPr lang="en-US" dirty="0"/>
          </a:p>
        </p:txBody>
      </p:sp>
      <p:sp>
        <p:nvSpPr>
          <p:cNvPr id="4" name="TextBox 3"/>
          <p:cNvSpPr txBox="1"/>
          <p:nvPr/>
        </p:nvSpPr>
        <p:spPr>
          <a:xfrm>
            <a:off x="3582301" y="1037570"/>
            <a:ext cx="5219919" cy="4520912"/>
          </a:xfrm>
          <a:prstGeom prst="roundRect">
            <a:avLst>
              <a:gd name="adj" fmla="val 10659"/>
            </a:avLst>
          </a:prstGeom>
          <a:ln w="38100" cap="rnd">
            <a:prstDash val="dash"/>
            <a:bevel/>
          </a:ln>
        </p:spPr>
        <p:style>
          <a:lnRef idx="1">
            <a:schemeClr val="dk1"/>
          </a:lnRef>
          <a:fillRef idx="2">
            <a:schemeClr val="dk1"/>
          </a:fillRef>
          <a:effectRef idx="1">
            <a:schemeClr val="dk1"/>
          </a:effectRef>
          <a:fontRef idx="minor">
            <a:schemeClr val="dk1"/>
          </a:fontRef>
        </p:style>
        <p:txBody>
          <a:bodyPr wrap="none" rtlCol="0">
            <a:spAutoFit/>
          </a:bodyPr>
          <a:lstStyle/>
          <a:p>
            <a:pPr algn="l">
              <a:lnSpc>
                <a:spcPct val="50000"/>
              </a:lnSpc>
            </a:pPr>
            <a:r>
              <a:rPr lang="en-US" sz="2000" b="0" dirty="0" smtClean="0">
                <a:latin typeface="Consolas" pitchFamily="49" charset="0"/>
                <a:cs typeface="Consolas" pitchFamily="49" charset="0"/>
              </a:rPr>
              <a:t>0: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1</a:t>
            </a:r>
          </a:p>
          <a:p>
            <a:pPr algn="l">
              <a:lnSpc>
                <a:spcPct val="50000"/>
              </a:lnSpc>
            </a:pPr>
            <a:r>
              <a:rPr lang="en-US" sz="2000" b="0" dirty="0" smtClean="0">
                <a:latin typeface="Consolas" pitchFamily="49" charset="0"/>
                <a:cs typeface="Consolas" pitchFamily="49" charset="0"/>
              </a:rPr>
              <a:t>1: x_0 = PHI(0:0, x_3:5);</a:t>
            </a:r>
          </a:p>
          <a:p>
            <a:pPr algn="l">
              <a:lnSpc>
                <a:spcPct val="50000"/>
              </a:lnSpc>
            </a:pPr>
            <a:r>
              <a:rPr lang="en-US" sz="2000" b="0" dirty="0" smtClean="0">
                <a:latin typeface="Consolas" pitchFamily="49" charset="0"/>
                <a:cs typeface="Consolas" pitchFamily="49" charset="0"/>
              </a:rPr>
              <a:t>   y_0 = PHI(y:0, y_1:5);</a:t>
            </a:r>
          </a:p>
          <a:p>
            <a:pPr algn="l">
              <a:lnSpc>
                <a:spcPct val="50000"/>
              </a:lnSpc>
            </a:pPr>
            <a:r>
              <a:rPr lang="en-US" sz="2000" b="0" dirty="0" smtClean="0">
                <a:latin typeface="Consolas" pitchFamily="49" charset="0"/>
                <a:cs typeface="Consolas" pitchFamily="49" charset="0"/>
              </a:rPr>
              <a:t>   if (x_0 &lt; N)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2 else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6</a:t>
            </a:r>
          </a:p>
          <a:p>
            <a:pPr algn="l">
              <a:lnSpc>
                <a:spcPct val="50000"/>
              </a:lnSpc>
              <a:spcBef>
                <a:spcPts val="0"/>
              </a:spcBef>
            </a:pPr>
            <a:endParaRPr lang="en-US" dirty="0">
              <a:latin typeface="Consolas" pitchFamily="49" charset="0"/>
              <a:cs typeface="Consolas" pitchFamily="49" charset="0"/>
            </a:endParaRPr>
          </a:p>
          <a:p>
            <a:pPr algn="l">
              <a:lnSpc>
                <a:spcPct val="50000"/>
              </a:lnSpc>
            </a:pPr>
            <a:r>
              <a:rPr lang="en-US" sz="2000" b="0" dirty="0" smtClean="0">
                <a:latin typeface="Consolas" pitchFamily="49" charset="0"/>
                <a:cs typeface="Consolas" pitchFamily="49" charset="0"/>
              </a:rPr>
              <a:t>2: if (y_0 &gt; 0)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3 else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4</a:t>
            </a:r>
          </a:p>
          <a:p>
            <a:pPr algn="l">
              <a:lnSpc>
                <a:spcPct val="50000"/>
              </a:lnSpc>
            </a:pPr>
            <a:endParaRPr lang="en-US" sz="2000" b="0" dirty="0" smtClean="0">
              <a:latin typeface="Consolas" pitchFamily="49" charset="0"/>
              <a:cs typeface="Consolas" pitchFamily="49" charset="0"/>
            </a:endParaRPr>
          </a:p>
          <a:p>
            <a:pPr algn="l">
              <a:lnSpc>
                <a:spcPct val="50000"/>
              </a:lnSpc>
            </a:pPr>
            <a:r>
              <a:rPr lang="en-US" sz="2000" b="0" dirty="0" smtClean="0">
                <a:latin typeface="Consolas" pitchFamily="49" charset="0"/>
                <a:cs typeface="Consolas" pitchFamily="49" charset="0"/>
              </a:rPr>
              <a:t>3: x_1 = x_0 + y_0;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5</a:t>
            </a:r>
          </a:p>
          <a:p>
            <a:pPr algn="l">
              <a:lnSpc>
                <a:spcPct val="50000"/>
              </a:lnSpc>
              <a:spcBef>
                <a:spcPts val="0"/>
              </a:spcBef>
            </a:pPr>
            <a:endParaRPr lang="en-US" sz="2000" b="0" dirty="0" smtClean="0">
              <a:latin typeface="Consolas" pitchFamily="49" charset="0"/>
              <a:cs typeface="Consolas" pitchFamily="49" charset="0"/>
            </a:endParaRPr>
          </a:p>
          <a:p>
            <a:pPr algn="l">
              <a:lnSpc>
                <a:spcPct val="50000"/>
              </a:lnSpc>
            </a:pPr>
            <a:r>
              <a:rPr lang="en-US" sz="2000" b="0" dirty="0" smtClean="0">
                <a:latin typeface="Consolas" pitchFamily="49" charset="0"/>
                <a:cs typeface="Consolas" pitchFamily="49" charset="0"/>
              </a:rPr>
              <a:t>4: x_2 = x_0 – y_0;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5</a:t>
            </a:r>
          </a:p>
          <a:p>
            <a:pPr algn="l">
              <a:lnSpc>
                <a:spcPct val="50000"/>
              </a:lnSpc>
            </a:pPr>
            <a:endParaRPr lang="en-US" sz="2000" b="0" dirty="0" smtClean="0">
              <a:latin typeface="Consolas" pitchFamily="49" charset="0"/>
              <a:cs typeface="Consolas" pitchFamily="49" charset="0"/>
            </a:endParaRPr>
          </a:p>
          <a:p>
            <a:pPr algn="l">
              <a:lnSpc>
                <a:spcPct val="50000"/>
              </a:lnSpc>
            </a:pPr>
            <a:r>
              <a:rPr lang="en-US" sz="2000" b="0" dirty="0" smtClean="0">
                <a:latin typeface="Consolas" pitchFamily="49" charset="0"/>
                <a:cs typeface="Consolas" pitchFamily="49" charset="0"/>
              </a:rPr>
              <a:t>5: x_3 = PHI(x_1:3, x_2:4);</a:t>
            </a:r>
          </a:p>
          <a:p>
            <a:pPr algn="l">
              <a:lnSpc>
                <a:spcPct val="50000"/>
              </a:lnSpc>
            </a:pPr>
            <a:r>
              <a:rPr lang="en-US" sz="2000" b="0" dirty="0" smtClean="0">
                <a:latin typeface="Consolas" pitchFamily="49" charset="0"/>
                <a:cs typeface="Consolas" pitchFamily="49" charset="0"/>
              </a:rPr>
              <a:t>   y_1 = -1 * y_0;</a:t>
            </a:r>
          </a:p>
          <a:p>
            <a:pPr algn="l">
              <a:lnSpc>
                <a:spcPct val="50000"/>
              </a:lnSpc>
            </a:pPr>
            <a:r>
              <a:rPr lang="en-US" sz="2000" b="0" dirty="0" smtClean="0">
                <a:latin typeface="Consolas" pitchFamily="49" charset="0"/>
                <a:cs typeface="Consolas" pitchFamily="49" charset="0"/>
              </a:rPr>
              <a:t>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1</a:t>
            </a:r>
          </a:p>
          <a:p>
            <a:pPr algn="l">
              <a:lnSpc>
                <a:spcPct val="50000"/>
              </a:lnSpc>
            </a:pPr>
            <a:r>
              <a:rPr lang="en-US" sz="2000" b="0" dirty="0" smtClean="0">
                <a:latin typeface="Consolas" pitchFamily="49" charset="0"/>
                <a:cs typeface="Consolas" pitchFamily="49" charset="0"/>
              </a:rPr>
              <a:t>6:</a:t>
            </a:r>
          </a:p>
        </p:txBody>
      </p:sp>
      <p:sp>
        <p:nvSpPr>
          <p:cNvPr id="5" name="TextBox 4"/>
          <p:cNvSpPr txBox="1"/>
          <p:nvPr/>
        </p:nvSpPr>
        <p:spPr>
          <a:xfrm>
            <a:off x="305197" y="2028170"/>
            <a:ext cx="2433334" cy="3188950"/>
          </a:xfrm>
          <a:prstGeom prst="roundRect">
            <a:avLst>
              <a:gd name="adj" fmla="val 10659"/>
            </a:avLst>
          </a:prstGeom>
          <a:ln w="38100" cap="rnd">
            <a:prstDash val="dash"/>
            <a:bevel/>
          </a:ln>
        </p:spPr>
        <p:style>
          <a:lnRef idx="1">
            <a:schemeClr val="dk1"/>
          </a:lnRef>
          <a:fillRef idx="2">
            <a:schemeClr val="dk1"/>
          </a:fillRef>
          <a:effectRef idx="1">
            <a:schemeClr val="dk1"/>
          </a:effectRef>
          <a:fontRef idx="minor">
            <a:schemeClr val="dk1"/>
          </a:fontRef>
        </p:style>
        <p:txBody>
          <a:bodyPr wrap="none" rtlCol="0">
            <a:spAutoFit/>
          </a:bodyPr>
          <a:lstStyle/>
          <a:p>
            <a:pPr algn="l">
              <a:lnSpc>
                <a:spcPct val="50000"/>
              </a:lnSpc>
            </a:pPr>
            <a:r>
              <a:rPr lang="en-US" sz="2000" b="0" dirty="0" err="1" smtClean="0">
                <a:latin typeface="Consolas" pitchFamily="49" charset="0"/>
                <a:cs typeface="Consolas" pitchFamily="49" charset="0"/>
              </a:rPr>
              <a:t>int</a:t>
            </a:r>
            <a:r>
              <a:rPr lang="en-US" sz="2000" b="0" dirty="0" smtClean="0">
                <a:latin typeface="Consolas" pitchFamily="49" charset="0"/>
                <a:cs typeface="Consolas" pitchFamily="49" charset="0"/>
              </a:rPr>
              <a:t> x, y, n;</a:t>
            </a:r>
          </a:p>
          <a:p>
            <a:pPr algn="l">
              <a:lnSpc>
                <a:spcPct val="50000"/>
              </a:lnSpc>
            </a:pPr>
            <a:endParaRPr lang="en-US" sz="2000" b="0" dirty="0" smtClean="0">
              <a:latin typeface="Consolas" pitchFamily="49" charset="0"/>
              <a:cs typeface="Consolas" pitchFamily="49" charset="0"/>
            </a:endParaRPr>
          </a:p>
          <a:p>
            <a:pPr algn="l">
              <a:lnSpc>
                <a:spcPct val="50000"/>
              </a:lnSpc>
            </a:pPr>
            <a:r>
              <a:rPr lang="en-US" sz="2000" b="0" dirty="0" smtClean="0">
                <a:latin typeface="Consolas" pitchFamily="49" charset="0"/>
                <a:cs typeface="Consolas" pitchFamily="49" charset="0"/>
              </a:rPr>
              <a:t>x = 0;</a:t>
            </a:r>
          </a:p>
          <a:p>
            <a:pPr algn="l">
              <a:lnSpc>
                <a:spcPct val="50000"/>
              </a:lnSpc>
            </a:pPr>
            <a:r>
              <a:rPr lang="en-US" sz="2000" b="0" dirty="0" smtClean="0">
                <a:latin typeface="Consolas" pitchFamily="49" charset="0"/>
                <a:cs typeface="Consolas" pitchFamily="49" charset="0"/>
              </a:rPr>
              <a:t>while (x &lt; N) {</a:t>
            </a:r>
          </a:p>
          <a:p>
            <a:pPr algn="l">
              <a:lnSpc>
                <a:spcPct val="50000"/>
              </a:lnSpc>
            </a:pPr>
            <a:r>
              <a:rPr lang="en-US" sz="2000" b="0" dirty="0" smtClean="0">
                <a:latin typeface="Consolas" pitchFamily="49" charset="0"/>
                <a:cs typeface="Consolas" pitchFamily="49" charset="0"/>
              </a:rPr>
              <a:t>  if (y &gt; 0) </a:t>
            </a:r>
          </a:p>
          <a:p>
            <a:pPr algn="l">
              <a:lnSpc>
                <a:spcPct val="50000"/>
              </a:lnSpc>
            </a:pPr>
            <a:r>
              <a:rPr lang="en-US" sz="2000" b="0" dirty="0" smtClean="0">
                <a:latin typeface="Consolas" pitchFamily="49" charset="0"/>
                <a:cs typeface="Consolas" pitchFamily="49" charset="0"/>
              </a:rPr>
              <a:t>    x = x + y;</a:t>
            </a:r>
          </a:p>
          <a:p>
            <a:pPr algn="l">
              <a:lnSpc>
                <a:spcPct val="50000"/>
              </a:lnSpc>
            </a:pPr>
            <a:r>
              <a:rPr lang="en-US" sz="2000" b="0" dirty="0" smtClean="0">
                <a:latin typeface="Consolas" pitchFamily="49" charset="0"/>
                <a:cs typeface="Consolas" pitchFamily="49" charset="0"/>
              </a:rPr>
              <a:t>  else</a:t>
            </a:r>
          </a:p>
          <a:p>
            <a:pPr algn="l">
              <a:lnSpc>
                <a:spcPct val="50000"/>
              </a:lnSpc>
            </a:pPr>
            <a:r>
              <a:rPr lang="en-US" sz="2000" b="0" dirty="0" smtClean="0">
                <a:latin typeface="Consolas" pitchFamily="49" charset="0"/>
                <a:cs typeface="Consolas" pitchFamily="49" charset="0"/>
              </a:rPr>
              <a:t>    x = x – y;</a:t>
            </a:r>
          </a:p>
          <a:p>
            <a:pPr algn="l">
              <a:lnSpc>
                <a:spcPct val="50000"/>
              </a:lnSpc>
            </a:pPr>
            <a:r>
              <a:rPr lang="en-US" sz="2000" b="0" dirty="0" smtClean="0">
                <a:latin typeface="Consolas" pitchFamily="49" charset="0"/>
                <a:cs typeface="Consolas" pitchFamily="49" charset="0"/>
              </a:rPr>
              <a:t>  y = -1 * y;</a:t>
            </a:r>
          </a:p>
          <a:p>
            <a:pPr algn="l">
              <a:lnSpc>
                <a:spcPct val="50000"/>
              </a:lnSpc>
            </a:pPr>
            <a:r>
              <a:rPr lang="en-US" sz="2000" b="0" dirty="0" smtClean="0">
                <a:latin typeface="Consolas" pitchFamily="49" charset="0"/>
                <a:cs typeface="Consolas" pitchFamily="49" charset="0"/>
              </a:rPr>
              <a:t>}</a:t>
            </a:r>
          </a:p>
        </p:txBody>
      </p:sp>
      <p:sp>
        <p:nvSpPr>
          <p:cNvPr id="3" name="Rounded Rectangular Callout 2"/>
          <p:cNvSpPr/>
          <p:nvPr/>
        </p:nvSpPr>
        <p:spPr bwMode="auto">
          <a:xfrm>
            <a:off x="7239000" y="304800"/>
            <a:ext cx="1066800" cy="457200"/>
          </a:xfrm>
          <a:prstGeom prst="wedgeRoundRectCallout">
            <a:avLst>
              <a:gd name="adj1" fmla="val -81057"/>
              <a:gd name="adj2" fmla="val 186683"/>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charset="0"/>
                <a:ea typeface="ＭＳ Ｐゴシック" pitchFamily="1" charset="-128"/>
              </a:rPr>
              <a:t>val:bb</a:t>
            </a:r>
            <a:endParaRPr kumimoji="0" lang="en-US" sz="2000" b="0" i="0" u="none" strike="noStrike" cap="none" normalizeH="0" baseline="0" dirty="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0786633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Step Encoding</a:t>
            </a:r>
            <a:endParaRPr lang="en-US" baseline="-25000" dirty="0">
              <a:latin typeface="Arial"/>
            </a:endParaRPr>
          </a:p>
        </p:txBody>
      </p:sp>
      <p:sp>
        <p:nvSpPr>
          <p:cNvPr id="3" name="Content Placeholder 2"/>
          <p:cNvSpPr>
            <a:spLocks noGrp="1"/>
          </p:cNvSpPr>
          <p:nvPr>
            <p:ph idx="1"/>
          </p:nvPr>
        </p:nvSpPr>
        <p:spPr>
          <a:xfrm>
            <a:off x="533400" y="1295400"/>
            <a:ext cx="2590800" cy="4800600"/>
          </a:xfrm>
        </p:spPr>
        <p:txBody>
          <a:bodyPr/>
          <a:lstStyle/>
          <a:p>
            <a:r>
              <a:rPr lang="en-US" b="1" dirty="0" smtClean="0"/>
              <a:t>Problem:</a:t>
            </a:r>
            <a:r>
              <a:rPr lang="en-US" dirty="0" smtClean="0"/>
              <a:t> Generate a compact verification condition for a loop-free block of code</a:t>
            </a:r>
            <a:endParaRPr lang="en-US" dirty="0"/>
          </a:p>
        </p:txBody>
      </p:sp>
      <p:sp>
        <p:nvSpPr>
          <p:cNvPr id="4" name="TextBox 3"/>
          <p:cNvSpPr txBox="1"/>
          <p:nvPr/>
        </p:nvSpPr>
        <p:spPr>
          <a:xfrm>
            <a:off x="3582301" y="1037570"/>
            <a:ext cx="5268073" cy="4846548"/>
          </a:xfrm>
          <a:prstGeom prst="roundRect">
            <a:avLst>
              <a:gd name="adj" fmla="val 10659"/>
            </a:avLst>
          </a:prstGeom>
          <a:ln w="38100" cap="rnd">
            <a:prstDash val="dash"/>
            <a:bevel/>
          </a:ln>
        </p:spPr>
        <p:style>
          <a:lnRef idx="1">
            <a:schemeClr val="dk1"/>
          </a:lnRef>
          <a:fillRef idx="2">
            <a:schemeClr val="dk1"/>
          </a:fillRef>
          <a:effectRef idx="1">
            <a:schemeClr val="dk1"/>
          </a:effectRef>
          <a:fontRef idx="minor">
            <a:schemeClr val="dk1"/>
          </a:fontRef>
        </p:style>
        <p:txBody>
          <a:bodyPr wrap="none" rtlCol="0">
            <a:spAutoFit/>
          </a:bodyPr>
          <a:lstStyle/>
          <a:p>
            <a:pPr algn="l">
              <a:lnSpc>
                <a:spcPct val="50000"/>
              </a:lnSpc>
            </a:pPr>
            <a:r>
              <a:rPr lang="en-US" sz="2000" b="0" dirty="0" smtClean="0">
                <a:latin typeface="Consolas" pitchFamily="49" charset="0"/>
                <a:cs typeface="Consolas" pitchFamily="49" charset="0"/>
              </a:rPr>
              <a:t>0: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1</a:t>
            </a:r>
          </a:p>
          <a:p>
            <a:pPr algn="l">
              <a:lnSpc>
                <a:spcPct val="50000"/>
              </a:lnSpc>
            </a:pPr>
            <a:r>
              <a:rPr lang="en-US" sz="2000" b="0" dirty="0" smtClean="0">
                <a:latin typeface="Consolas" pitchFamily="49" charset="0"/>
                <a:cs typeface="Consolas" pitchFamily="49" charset="0"/>
              </a:rPr>
              <a:t>1: x_0 = PHI(0:0, x_3:5);</a:t>
            </a:r>
          </a:p>
          <a:p>
            <a:pPr algn="l">
              <a:lnSpc>
                <a:spcPct val="50000"/>
              </a:lnSpc>
            </a:pPr>
            <a:r>
              <a:rPr lang="en-US" sz="2000" b="0" dirty="0" smtClean="0">
                <a:latin typeface="Consolas" pitchFamily="49" charset="0"/>
                <a:cs typeface="Consolas" pitchFamily="49" charset="0"/>
              </a:rPr>
              <a:t>   y_0 = PHI(y:0, y_1:5);</a:t>
            </a:r>
          </a:p>
          <a:p>
            <a:pPr algn="l">
              <a:lnSpc>
                <a:spcPct val="50000"/>
              </a:lnSpc>
            </a:pPr>
            <a:r>
              <a:rPr lang="en-US" sz="2000" b="0" dirty="0" smtClean="0">
                <a:latin typeface="Consolas" pitchFamily="49" charset="0"/>
                <a:cs typeface="Consolas" pitchFamily="49" charset="0"/>
              </a:rPr>
              <a:t>   if (x_0 &lt; N)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2 else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6</a:t>
            </a:r>
          </a:p>
          <a:p>
            <a:pPr algn="l">
              <a:lnSpc>
                <a:spcPct val="50000"/>
              </a:lnSpc>
            </a:pPr>
            <a:endParaRPr lang="en-US" sz="2000" b="0" dirty="0" smtClean="0">
              <a:latin typeface="Consolas" pitchFamily="49" charset="0"/>
              <a:cs typeface="Consolas" pitchFamily="49" charset="0"/>
            </a:endParaRPr>
          </a:p>
          <a:p>
            <a:pPr algn="l">
              <a:lnSpc>
                <a:spcPct val="50000"/>
              </a:lnSpc>
            </a:pPr>
            <a:r>
              <a:rPr lang="en-US" sz="2000" b="0" dirty="0" smtClean="0">
                <a:latin typeface="Consolas" pitchFamily="49" charset="0"/>
                <a:cs typeface="Consolas" pitchFamily="49" charset="0"/>
              </a:rPr>
              <a:t>2: if (y_0 &gt; 0)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3 else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4</a:t>
            </a:r>
          </a:p>
          <a:p>
            <a:pPr algn="l">
              <a:lnSpc>
                <a:spcPct val="50000"/>
              </a:lnSpc>
            </a:pPr>
            <a:endParaRPr lang="en-US" sz="2000" b="0" dirty="0" smtClean="0">
              <a:latin typeface="Consolas" pitchFamily="49" charset="0"/>
              <a:cs typeface="Consolas" pitchFamily="49" charset="0"/>
            </a:endParaRPr>
          </a:p>
          <a:p>
            <a:pPr algn="l">
              <a:lnSpc>
                <a:spcPct val="50000"/>
              </a:lnSpc>
            </a:pPr>
            <a:r>
              <a:rPr lang="en-US" sz="2000" b="0" dirty="0" smtClean="0">
                <a:latin typeface="Consolas" pitchFamily="49" charset="0"/>
                <a:cs typeface="Consolas" pitchFamily="49" charset="0"/>
              </a:rPr>
              <a:t>3: x_1 = x_0 + y_0;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5</a:t>
            </a:r>
          </a:p>
          <a:p>
            <a:pPr algn="l">
              <a:lnSpc>
                <a:spcPct val="50000"/>
              </a:lnSpc>
            </a:pPr>
            <a:endParaRPr lang="en-US" sz="2000" b="0" dirty="0" smtClean="0">
              <a:latin typeface="Consolas" pitchFamily="49" charset="0"/>
              <a:cs typeface="Consolas" pitchFamily="49" charset="0"/>
            </a:endParaRPr>
          </a:p>
          <a:p>
            <a:pPr algn="l">
              <a:lnSpc>
                <a:spcPct val="50000"/>
              </a:lnSpc>
            </a:pPr>
            <a:r>
              <a:rPr lang="en-US" sz="2000" b="0" dirty="0" smtClean="0">
                <a:latin typeface="Consolas" pitchFamily="49" charset="0"/>
                <a:cs typeface="Consolas" pitchFamily="49" charset="0"/>
              </a:rPr>
              <a:t>4: x_2 = x_0 – y_0;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5</a:t>
            </a:r>
          </a:p>
          <a:p>
            <a:pPr algn="l">
              <a:lnSpc>
                <a:spcPct val="50000"/>
              </a:lnSpc>
            </a:pPr>
            <a:endParaRPr lang="en-US" sz="2000" b="0" dirty="0" smtClean="0">
              <a:latin typeface="Consolas" pitchFamily="49" charset="0"/>
              <a:cs typeface="Consolas" pitchFamily="49" charset="0"/>
            </a:endParaRPr>
          </a:p>
          <a:p>
            <a:pPr algn="l">
              <a:lnSpc>
                <a:spcPct val="50000"/>
              </a:lnSpc>
            </a:pPr>
            <a:r>
              <a:rPr lang="en-US" sz="2000" b="0" dirty="0" smtClean="0">
                <a:latin typeface="Consolas" pitchFamily="49" charset="0"/>
                <a:cs typeface="Consolas" pitchFamily="49" charset="0"/>
              </a:rPr>
              <a:t>5: x_3 = PHI(x_1:3, x_2:4);</a:t>
            </a:r>
          </a:p>
          <a:p>
            <a:pPr algn="l">
              <a:lnSpc>
                <a:spcPct val="50000"/>
              </a:lnSpc>
            </a:pPr>
            <a:r>
              <a:rPr lang="en-US" sz="2000" b="0" dirty="0" smtClean="0">
                <a:latin typeface="Consolas" pitchFamily="49" charset="0"/>
                <a:cs typeface="Consolas" pitchFamily="49" charset="0"/>
              </a:rPr>
              <a:t>   y_1 = -1 * y_0;</a:t>
            </a:r>
          </a:p>
          <a:p>
            <a:pPr algn="l">
              <a:lnSpc>
                <a:spcPct val="50000"/>
              </a:lnSpc>
            </a:pPr>
            <a:r>
              <a:rPr lang="en-US" sz="2000" b="0" dirty="0" smtClean="0">
                <a:latin typeface="Consolas" pitchFamily="49" charset="0"/>
                <a:cs typeface="Consolas" pitchFamily="49" charset="0"/>
              </a:rPr>
              <a:t>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1</a:t>
            </a:r>
          </a:p>
          <a:p>
            <a:pPr algn="l">
              <a:lnSpc>
                <a:spcPct val="50000"/>
              </a:lnSpc>
            </a:pPr>
            <a:r>
              <a:rPr lang="en-US" sz="2000" b="0" dirty="0" smtClean="0">
                <a:latin typeface="Consolas" pitchFamily="49" charset="0"/>
                <a:cs typeface="Consolas" pitchFamily="49" charset="0"/>
              </a:rPr>
              <a:t>6:</a:t>
            </a:r>
          </a:p>
        </p:txBody>
      </p:sp>
      <p:cxnSp>
        <p:nvCxnSpPr>
          <p:cNvPr id="6" name="Straight Connector 5"/>
          <p:cNvCxnSpPr/>
          <p:nvPr/>
        </p:nvCxnSpPr>
        <p:spPr bwMode="auto">
          <a:xfrm>
            <a:off x="3733800" y="1295400"/>
            <a:ext cx="1600200" cy="0"/>
          </a:xfrm>
          <a:prstGeom prst="line">
            <a:avLst/>
          </a:prstGeom>
          <a:solidFill>
            <a:srgbClr val="5CA1FB"/>
          </a:solidFill>
          <a:ln w="38100" cap="flat" cmpd="sng" algn="ctr">
            <a:solidFill>
              <a:srgbClr val="FF0000"/>
            </a:solidFill>
            <a:prstDash val="solid"/>
            <a:round/>
            <a:headEnd type="none" w="med" len="med"/>
            <a:tailEnd type="none" w="med" len="med"/>
          </a:ln>
          <a:effectLst/>
        </p:spPr>
      </p:cxnSp>
      <p:cxnSp>
        <p:nvCxnSpPr>
          <p:cNvPr id="7" name="Straight Connector 6"/>
          <p:cNvCxnSpPr/>
          <p:nvPr/>
        </p:nvCxnSpPr>
        <p:spPr bwMode="auto">
          <a:xfrm>
            <a:off x="3810000" y="5257800"/>
            <a:ext cx="1600200" cy="0"/>
          </a:xfrm>
          <a:prstGeom prst="line">
            <a:avLst/>
          </a:prstGeom>
          <a:solidFill>
            <a:srgbClr val="5CA1FB"/>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4840923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582301" y="990600"/>
            <a:ext cx="5268073" cy="4846548"/>
          </a:xfrm>
          <a:prstGeom prst="roundRect">
            <a:avLst>
              <a:gd name="adj" fmla="val 10659"/>
            </a:avLst>
          </a:prstGeom>
          <a:ln w="38100" cap="rnd">
            <a:prstDash val="dash"/>
            <a:bevel/>
          </a:ln>
        </p:spPr>
        <p:style>
          <a:lnRef idx="1">
            <a:schemeClr val="dk1"/>
          </a:lnRef>
          <a:fillRef idx="2">
            <a:schemeClr val="dk1"/>
          </a:fillRef>
          <a:effectRef idx="1">
            <a:schemeClr val="dk1"/>
          </a:effectRef>
          <a:fontRef idx="minor">
            <a:schemeClr val="dk1"/>
          </a:fontRef>
        </p:style>
        <p:txBody>
          <a:bodyPr wrap="none" rtlCol="0">
            <a:spAutoFit/>
          </a:bodyPr>
          <a:lstStyle/>
          <a:p>
            <a:pPr algn="l">
              <a:lnSpc>
                <a:spcPct val="50000"/>
              </a:lnSpc>
            </a:pPr>
            <a:endParaRPr lang="en-US" sz="2000" b="0" dirty="0" smtClean="0">
              <a:latin typeface="Consolas" pitchFamily="49" charset="0"/>
              <a:cs typeface="Consolas" pitchFamily="49" charset="0"/>
            </a:endParaRPr>
          </a:p>
          <a:p>
            <a:pPr algn="l">
              <a:lnSpc>
                <a:spcPct val="50000"/>
              </a:lnSpc>
            </a:pPr>
            <a:r>
              <a:rPr lang="en-US" sz="2000" b="0" dirty="0" smtClean="0">
                <a:latin typeface="Consolas" pitchFamily="49" charset="0"/>
                <a:cs typeface="Consolas" pitchFamily="49" charset="0"/>
              </a:rPr>
              <a:t>1: x_0 = PHI(0:0, x_3:5);</a:t>
            </a:r>
          </a:p>
          <a:p>
            <a:pPr algn="l">
              <a:lnSpc>
                <a:spcPct val="50000"/>
              </a:lnSpc>
            </a:pPr>
            <a:r>
              <a:rPr lang="en-US" sz="2000" b="0" dirty="0" smtClean="0">
                <a:latin typeface="Consolas" pitchFamily="49" charset="0"/>
                <a:cs typeface="Consolas" pitchFamily="49" charset="0"/>
              </a:rPr>
              <a:t>   y_0 = PHI(y:0, y_1:5);</a:t>
            </a:r>
          </a:p>
          <a:p>
            <a:pPr algn="l">
              <a:lnSpc>
                <a:spcPct val="50000"/>
              </a:lnSpc>
            </a:pPr>
            <a:r>
              <a:rPr lang="en-US" sz="2000" b="0" dirty="0" smtClean="0">
                <a:latin typeface="Consolas" pitchFamily="49" charset="0"/>
                <a:cs typeface="Consolas" pitchFamily="49" charset="0"/>
              </a:rPr>
              <a:t>   if (x_0 &lt; N)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2 else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6</a:t>
            </a:r>
          </a:p>
          <a:p>
            <a:pPr algn="l">
              <a:lnSpc>
                <a:spcPct val="50000"/>
              </a:lnSpc>
            </a:pPr>
            <a:endParaRPr lang="en-US" sz="2000" b="0" dirty="0" smtClean="0">
              <a:latin typeface="Consolas" pitchFamily="49" charset="0"/>
              <a:cs typeface="Consolas" pitchFamily="49" charset="0"/>
            </a:endParaRPr>
          </a:p>
          <a:p>
            <a:pPr algn="l">
              <a:lnSpc>
                <a:spcPct val="50000"/>
              </a:lnSpc>
            </a:pPr>
            <a:r>
              <a:rPr lang="en-US" sz="2000" b="0" dirty="0" smtClean="0">
                <a:latin typeface="Consolas" pitchFamily="49" charset="0"/>
                <a:cs typeface="Consolas" pitchFamily="49" charset="0"/>
              </a:rPr>
              <a:t>2: if (y_0 &gt; 0)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3 else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4</a:t>
            </a:r>
          </a:p>
          <a:p>
            <a:pPr algn="l">
              <a:lnSpc>
                <a:spcPct val="50000"/>
              </a:lnSpc>
            </a:pPr>
            <a:endParaRPr lang="en-US" sz="2000" b="0" dirty="0" smtClean="0">
              <a:latin typeface="Consolas" pitchFamily="49" charset="0"/>
              <a:cs typeface="Consolas" pitchFamily="49" charset="0"/>
            </a:endParaRPr>
          </a:p>
          <a:p>
            <a:pPr algn="l">
              <a:lnSpc>
                <a:spcPct val="50000"/>
              </a:lnSpc>
            </a:pPr>
            <a:r>
              <a:rPr lang="en-US" sz="2000" b="0" dirty="0" smtClean="0">
                <a:latin typeface="Consolas" pitchFamily="49" charset="0"/>
                <a:cs typeface="Consolas" pitchFamily="49" charset="0"/>
              </a:rPr>
              <a:t>3: x_1 = x_0 + y_0;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5</a:t>
            </a:r>
          </a:p>
          <a:p>
            <a:pPr algn="l">
              <a:lnSpc>
                <a:spcPct val="50000"/>
              </a:lnSpc>
            </a:pPr>
            <a:endParaRPr lang="en-US" sz="2000" b="0" dirty="0" smtClean="0">
              <a:latin typeface="Consolas" pitchFamily="49" charset="0"/>
              <a:cs typeface="Consolas" pitchFamily="49" charset="0"/>
            </a:endParaRPr>
          </a:p>
          <a:p>
            <a:pPr algn="l">
              <a:lnSpc>
                <a:spcPct val="50000"/>
              </a:lnSpc>
            </a:pPr>
            <a:r>
              <a:rPr lang="en-US" sz="2000" b="0" dirty="0" smtClean="0">
                <a:latin typeface="Consolas" pitchFamily="49" charset="0"/>
                <a:cs typeface="Consolas" pitchFamily="49" charset="0"/>
              </a:rPr>
              <a:t>4: x_2 = x_0 – y_0;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5</a:t>
            </a:r>
          </a:p>
          <a:p>
            <a:pPr algn="l">
              <a:lnSpc>
                <a:spcPct val="50000"/>
              </a:lnSpc>
            </a:pPr>
            <a:endParaRPr lang="en-US" sz="2000" b="0" dirty="0" smtClean="0">
              <a:latin typeface="Consolas" pitchFamily="49" charset="0"/>
              <a:cs typeface="Consolas" pitchFamily="49" charset="0"/>
            </a:endParaRPr>
          </a:p>
          <a:p>
            <a:pPr algn="l">
              <a:lnSpc>
                <a:spcPct val="50000"/>
              </a:lnSpc>
            </a:pPr>
            <a:r>
              <a:rPr lang="en-US" sz="2000" b="0" dirty="0" smtClean="0">
                <a:latin typeface="Consolas" pitchFamily="49" charset="0"/>
                <a:cs typeface="Consolas" pitchFamily="49" charset="0"/>
              </a:rPr>
              <a:t>5: x_3 = PHI(x_1:3, x_2:4);</a:t>
            </a:r>
          </a:p>
          <a:p>
            <a:pPr algn="l">
              <a:lnSpc>
                <a:spcPct val="50000"/>
              </a:lnSpc>
            </a:pPr>
            <a:r>
              <a:rPr lang="en-US" sz="2000" b="0" dirty="0" smtClean="0">
                <a:latin typeface="Consolas" pitchFamily="49" charset="0"/>
                <a:cs typeface="Consolas" pitchFamily="49" charset="0"/>
              </a:rPr>
              <a:t>   y_1 = -1 * y_0;</a:t>
            </a:r>
          </a:p>
          <a:p>
            <a:pPr algn="l">
              <a:lnSpc>
                <a:spcPct val="50000"/>
              </a:lnSpc>
            </a:pPr>
            <a:r>
              <a:rPr lang="en-US" sz="2000" b="0" dirty="0" smtClean="0">
                <a:latin typeface="Consolas" pitchFamily="49" charset="0"/>
                <a:cs typeface="Consolas" pitchFamily="49" charset="0"/>
              </a:rPr>
              <a:t>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1</a:t>
            </a:r>
          </a:p>
          <a:p>
            <a:pPr algn="l">
              <a:lnSpc>
                <a:spcPct val="50000"/>
              </a:lnSpc>
            </a:pPr>
            <a:endParaRPr lang="en-US" sz="2000" b="0" dirty="0" smtClean="0">
              <a:latin typeface="Consolas" pitchFamily="49" charset="0"/>
              <a:cs typeface="Consolas" pitchFamily="49" charset="0"/>
            </a:endParaRPr>
          </a:p>
        </p:txBody>
      </p:sp>
      <p:sp>
        <p:nvSpPr>
          <p:cNvPr id="2" name="Title 1"/>
          <p:cNvSpPr>
            <a:spLocks noGrp="1"/>
          </p:cNvSpPr>
          <p:nvPr>
            <p:ph type="title"/>
          </p:nvPr>
        </p:nvSpPr>
        <p:spPr>
          <a:xfrm>
            <a:off x="533400" y="422275"/>
            <a:ext cx="8153400" cy="394980"/>
          </a:xfrm>
        </p:spPr>
        <p:txBody>
          <a:bodyPr/>
          <a:lstStyle/>
          <a:p>
            <a:r>
              <a:rPr lang="en-US" dirty="0" smtClean="0"/>
              <a:t>Large Step Encoding: Extract all Actions</a:t>
            </a:r>
            <a:endParaRPr lang="en-US" baseline="-25000" dirty="0">
              <a:latin typeface="Arial"/>
            </a:endParaRPr>
          </a:p>
        </p:txBody>
      </p:sp>
      <p:sp>
        <p:nvSpPr>
          <p:cNvPr id="7" name="Rectangle 6"/>
          <p:cNvSpPr/>
          <p:nvPr/>
        </p:nvSpPr>
        <p:spPr bwMode="auto">
          <a:xfrm>
            <a:off x="4114800" y="3200400"/>
            <a:ext cx="2286000" cy="381000"/>
          </a:xfrm>
          <a:prstGeom prst="rect">
            <a:avLst/>
          </a:prstGeom>
          <a:noFill/>
          <a:ln w="57150" cap="flat" cmpd="sng" algn="ctr">
            <a:solidFill>
              <a:schemeClr val="accent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1" name="Rectangle 10"/>
          <p:cNvSpPr/>
          <p:nvPr/>
        </p:nvSpPr>
        <p:spPr bwMode="auto">
          <a:xfrm>
            <a:off x="4114800" y="3810000"/>
            <a:ext cx="2286000" cy="381000"/>
          </a:xfrm>
          <a:prstGeom prst="rect">
            <a:avLst/>
          </a:prstGeom>
          <a:noFill/>
          <a:ln w="57150" cap="flat" cmpd="sng" algn="ctr">
            <a:solidFill>
              <a:schemeClr val="accent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2" name="Rectangle 11"/>
          <p:cNvSpPr/>
          <p:nvPr/>
        </p:nvSpPr>
        <p:spPr bwMode="auto">
          <a:xfrm>
            <a:off x="4114800" y="4724400"/>
            <a:ext cx="2286000" cy="381000"/>
          </a:xfrm>
          <a:prstGeom prst="rect">
            <a:avLst/>
          </a:prstGeom>
          <a:noFill/>
          <a:ln w="57150" cap="flat" cmpd="sng" algn="ctr">
            <a:solidFill>
              <a:schemeClr val="accent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4" name="TextBox 13"/>
          <p:cNvSpPr txBox="1"/>
          <p:nvPr/>
        </p:nvSpPr>
        <p:spPr>
          <a:xfrm>
            <a:off x="533400" y="1066800"/>
            <a:ext cx="1828800" cy="887422"/>
          </a:xfrm>
          <a:prstGeom prst="rect">
            <a:avLst/>
          </a:prstGeom>
          <a:noFill/>
        </p:spPr>
        <p:txBody>
          <a:bodyPr wrap="square" rtlCol="0">
            <a:spAutoFit/>
          </a:bodyPr>
          <a:lstStyle/>
          <a:p>
            <a:pPr>
              <a:lnSpc>
                <a:spcPct val="50000"/>
              </a:lnSpc>
            </a:pPr>
            <a:r>
              <a:rPr lang="en-US" b="0" dirty="0" smtClean="0">
                <a:latin typeface="Consolas" pitchFamily="49" charset="0"/>
                <a:cs typeface="Consolas" pitchFamily="49" charset="0"/>
              </a:rPr>
              <a:t>x</a:t>
            </a:r>
            <a:r>
              <a:rPr lang="en-US" b="0" baseline="-25000" dirty="0" smtClean="0">
                <a:latin typeface="Consolas" pitchFamily="49" charset="0"/>
                <a:cs typeface="Consolas" pitchFamily="49" charset="0"/>
              </a:rPr>
              <a:t>1</a:t>
            </a:r>
            <a:r>
              <a:rPr lang="en-US" b="0" dirty="0" smtClean="0">
                <a:latin typeface="Consolas" pitchFamily="49" charset="0"/>
                <a:cs typeface="Consolas" pitchFamily="49" charset="0"/>
              </a:rPr>
              <a:t> = x</a:t>
            </a:r>
            <a:r>
              <a:rPr lang="en-US" b="0" baseline="-25000" dirty="0" smtClean="0">
                <a:latin typeface="Consolas" pitchFamily="49" charset="0"/>
                <a:cs typeface="Consolas" pitchFamily="49" charset="0"/>
              </a:rPr>
              <a:t>0</a:t>
            </a:r>
            <a:r>
              <a:rPr lang="en-US" b="0" dirty="0" smtClean="0">
                <a:latin typeface="Consolas" pitchFamily="49" charset="0"/>
                <a:cs typeface="Consolas" pitchFamily="49" charset="0"/>
              </a:rPr>
              <a:t> + y</a:t>
            </a:r>
            <a:r>
              <a:rPr lang="en-US" b="0" baseline="-25000" dirty="0" smtClean="0">
                <a:latin typeface="Consolas" pitchFamily="49" charset="0"/>
                <a:cs typeface="Consolas" pitchFamily="49" charset="0"/>
              </a:rPr>
              <a:t>0</a:t>
            </a:r>
          </a:p>
          <a:p>
            <a:pPr>
              <a:lnSpc>
                <a:spcPct val="50000"/>
              </a:lnSpc>
            </a:pPr>
            <a:r>
              <a:rPr lang="en-US" b="0" dirty="0" smtClean="0">
                <a:latin typeface="Consolas" pitchFamily="49" charset="0"/>
                <a:cs typeface="Consolas" pitchFamily="49" charset="0"/>
              </a:rPr>
              <a:t>x</a:t>
            </a:r>
            <a:r>
              <a:rPr lang="en-US" b="0" baseline="-25000" dirty="0" smtClean="0">
                <a:latin typeface="Consolas" pitchFamily="49" charset="0"/>
                <a:cs typeface="Consolas" pitchFamily="49" charset="0"/>
              </a:rPr>
              <a:t>2</a:t>
            </a:r>
            <a:r>
              <a:rPr lang="en-US" b="0" dirty="0" smtClean="0">
                <a:latin typeface="Consolas" pitchFamily="49" charset="0"/>
                <a:cs typeface="Consolas" pitchFamily="49" charset="0"/>
              </a:rPr>
              <a:t> = x</a:t>
            </a:r>
            <a:r>
              <a:rPr lang="en-US" b="0" baseline="-25000" dirty="0" smtClean="0">
                <a:latin typeface="Consolas" pitchFamily="49" charset="0"/>
                <a:cs typeface="Consolas" pitchFamily="49" charset="0"/>
              </a:rPr>
              <a:t>0</a:t>
            </a:r>
            <a:r>
              <a:rPr lang="en-US" b="0" dirty="0" smtClean="0">
                <a:latin typeface="Consolas" pitchFamily="49" charset="0"/>
                <a:cs typeface="Consolas" pitchFamily="49" charset="0"/>
              </a:rPr>
              <a:t> – y</a:t>
            </a:r>
            <a:r>
              <a:rPr lang="en-US" b="0" baseline="-25000" dirty="0" smtClean="0">
                <a:latin typeface="Consolas" pitchFamily="49" charset="0"/>
                <a:cs typeface="Consolas" pitchFamily="49" charset="0"/>
              </a:rPr>
              <a:t>0</a:t>
            </a:r>
          </a:p>
          <a:p>
            <a:pPr>
              <a:lnSpc>
                <a:spcPct val="50000"/>
              </a:lnSpc>
            </a:pPr>
            <a:r>
              <a:rPr lang="en-US" b="0" dirty="0" smtClean="0">
                <a:latin typeface="Consolas" pitchFamily="49" charset="0"/>
                <a:cs typeface="Consolas" pitchFamily="49" charset="0"/>
              </a:rPr>
              <a:t>y</a:t>
            </a:r>
            <a:r>
              <a:rPr lang="en-US" b="0" baseline="-25000" dirty="0" smtClean="0">
                <a:latin typeface="Consolas" pitchFamily="49" charset="0"/>
                <a:cs typeface="Consolas" pitchFamily="49" charset="0"/>
              </a:rPr>
              <a:t>1</a:t>
            </a:r>
            <a:r>
              <a:rPr lang="en-US" b="0" dirty="0" smtClean="0">
                <a:latin typeface="Consolas" pitchFamily="49" charset="0"/>
                <a:cs typeface="Consolas" pitchFamily="49" charset="0"/>
              </a:rPr>
              <a:t> = -1 * y</a:t>
            </a:r>
            <a:r>
              <a:rPr lang="en-US" b="0" baseline="-25000" dirty="0" smtClean="0">
                <a:latin typeface="Consolas" pitchFamily="49" charset="0"/>
                <a:cs typeface="Consolas" pitchFamily="49" charset="0"/>
              </a:rPr>
              <a:t>0</a:t>
            </a:r>
          </a:p>
        </p:txBody>
      </p:sp>
    </p:spTree>
    <p:extLst>
      <p:ext uri="{BB962C8B-B14F-4D97-AF65-F5344CB8AC3E}">
        <p14:creationId xmlns:p14="http://schemas.microsoft.com/office/powerpoint/2010/main" val="36455619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582301" y="1037570"/>
            <a:ext cx="5268073" cy="4846548"/>
          </a:xfrm>
          <a:prstGeom prst="roundRect">
            <a:avLst>
              <a:gd name="adj" fmla="val 10659"/>
            </a:avLst>
          </a:prstGeom>
          <a:ln w="38100" cap="rnd">
            <a:prstDash val="dash"/>
            <a:bevel/>
          </a:ln>
        </p:spPr>
        <p:style>
          <a:lnRef idx="1">
            <a:schemeClr val="dk1"/>
          </a:lnRef>
          <a:fillRef idx="2">
            <a:schemeClr val="dk1"/>
          </a:fillRef>
          <a:effectRef idx="1">
            <a:schemeClr val="dk1"/>
          </a:effectRef>
          <a:fontRef idx="minor">
            <a:schemeClr val="dk1"/>
          </a:fontRef>
        </p:style>
        <p:txBody>
          <a:bodyPr wrap="none" rtlCol="0">
            <a:spAutoFit/>
          </a:bodyPr>
          <a:lstStyle/>
          <a:p>
            <a:pPr algn="l">
              <a:lnSpc>
                <a:spcPct val="50000"/>
              </a:lnSpc>
            </a:pPr>
            <a:endParaRPr lang="en-US" sz="2000" b="0" dirty="0" smtClean="0">
              <a:latin typeface="Consolas" pitchFamily="49" charset="0"/>
              <a:cs typeface="Consolas" pitchFamily="49" charset="0"/>
            </a:endParaRPr>
          </a:p>
          <a:p>
            <a:pPr algn="l">
              <a:lnSpc>
                <a:spcPct val="50000"/>
              </a:lnSpc>
            </a:pPr>
            <a:r>
              <a:rPr lang="en-US" sz="2000" b="0" dirty="0" smtClean="0">
                <a:latin typeface="Consolas" pitchFamily="49" charset="0"/>
                <a:cs typeface="Consolas" pitchFamily="49" charset="0"/>
              </a:rPr>
              <a:t>1: x_0 = PHI(0:0, x_3:5);</a:t>
            </a:r>
          </a:p>
          <a:p>
            <a:pPr algn="l">
              <a:lnSpc>
                <a:spcPct val="50000"/>
              </a:lnSpc>
            </a:pPr>
            <a:r>
              <a:rPr lang="en-US" sz="2000" b="0" dirty="0" smtClean="0">
                <a:latin typeface="Consolas" pitchFamily="49" charset="0"/>
                <a:cs typeface="Consolas" pitchFamily="49" charset="0"/>
              </a:rPr>
              <a:t>   y_0 = PHI(y:0, y_1:5);</a:t>
            </a:r>
          </a:p>
          <a:p>
            <a:pPr algn="l">
              <a:lnSpc>
                <a:spcPct val="50000"/>
              </a:lnSpc>
            </a:pPr>
            <a:r>
              <a:rPr lang="en-US" sz="2000" b="0" dirty="0" smtClean="0">
                <a:latin typeface="Consolas" pitchFamily="49" charset="0"/>
                <a:cs typeface="Consolas" pitchFamily="49" charset="0"/>
              </a:rPr>
              <a:t>   if (x_0 &lt; N)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2 else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6</a:t>
            </a:r>
          </a:p>
          <a:p>
            <a:pPr algn="l">
              <a:lnSpc>
                <a:spcPct val="50000"/>
              </a:lnSpc>
            </a:pPr>
            <a:endParaRPr lang="en-US" sz="2000" b="0" dirty="0" smtClean="0">
              <a:latin typeface="Consolas" pitchFamily="49" charset="0"/>
              <a:cs typeface="Consolas" pitchFamily="49" charset="0"/>
            </a:endParaRPr>
          </a:p>
          <a:p>
            <a:pPr algn="l">
              <a:lnSpc>
                <a:spcPct val="50000"/>
              </a:lnSpc>
            </a:pPr>
            <a:r>
              <a:rPr lang="en-US" sz="2000" b="0" dirty="0" smtClean="0">
                <a:latin typeface="Consolas" pitchFamily="49" charset="0"/>
                <a:cs typeface="Consolas" pitchFamily="49" charset="0"/>
              </a:rPr>
              <a:t>2: if (y_0 &gt; 0)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3 else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4</a:t>
            </a:r>
          </a:p>
          <a:p>
            <a:pPr algn="l">
              <a:lnSpc>
                <a:spcPct val="50000"/>
              </a:lnSpc>
            </a:pPr>
            <a:endParaRPr lang="en-US" sz="2000" b="0" dirty="0" smtClean="0">
              <a:latin typeface="Consolas" pitchFamily="49" charset="0"/>
              <a:cs typeface="Consolas" pitchFamily="49" charset="0"/>
            </a:endParaRPr>
          </a:p>
          <a:p>
            <a:pPr algn="l">
              <a:lnSpc>
                <a:spcPct val="50000"/>
              </a:lnSpc>
            </a:pPr>
            <a:r>
              <a:rPr lang="en-US" sz="2000" b="0" dirty="0" smtClean="0">
                <a:latin typeface="Consolas" pitchFamily="49" charset="0"/>
                <a:cs typeface="Consolas" pitchFamily="49" charset="0"/>
              </a:rPr>
              <a:t>3: x_1 = x_0 + y_0;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5</a:t>
            </a:r>
          </a:p>
          <a:p>
            <a:pPr algn="l">
              <a:lnSpc>
                <a:spcPct val="50000"/>
              </a:lnSpc>
            </a:pPr>
            <a:endParaRPr lang="en-US" sz="2000" b="0" dirty="0" smtClean="0">
              <a:latin typeface="Consolas" pitchFamily="49" charset="0"/>
              <a:cs typeface="Consolas" pitchFamily="49" charset="0"/>
            </a:endParaRPr>
          </a:p>
          <a:p>
            <a:pPr algn="l">
              <a:lnSpc>
                <a:spcPct val="50000"/>
              </a:lnSpc>
            </a:pPr>
            <a:r>
              <a:rPr lang="en-US" sz="2000" b="0" dirty="0" smtClean="0">
                <a:latin typeface="Consolas" pitchFamily="49" charset="0"/>
                <a:cs typeface="Consolas" pitchFamily="49" charset="0"/>
              </a:rPr>
              <a:t>4: x_2 = x_0 – y_0;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5</a:t>
            </a:r>
          </a:p>
          <a:p>
            <a:pPr algn="l">
              <a:lnSpc>
                <a:spcPct val="50000"/>
              </a:lnSpc>
            </a:pPr>
            <a:endParaRPr lang="en-US" sz="2000" b="0" dirty="0" smtClean="0">
              <a:latin typeface="Consolas" pitchFamily="49" charset="0"/>
              <a:cs typeface="Consolas" pitchFamily="49" charset="0"/>
            </a:endParaRPr>
          </a:p>
          <a:p>
            <a:pPr algn="l">
              <a:lnSpc>
                <a:spcPct val="50000"/>
              </a:lnSpc>
            </a:pPr>
            <a:r>
              <a:rPr lang="en-US" sz="2000" b="0" dirty="0" smtClean="0">
                <a:latin typeface="Consolas" pitchFamily="49" charset="0"/>
                <a:cs typeface="Consolas" pitchFamily="49" charset="0"/>
              </a:rPr>
              <a:t>5: x_3 = PHI(x_1:3, x_2:4);</a:t>
            </a:r>
          </a:p>
          <a:p>
            <a:pPr algn="l">
              <a:lnSpc>
                <a:spcPct val="50000"/>
              </a:lnSpc>
            </a:pPr>
            <a:r>
              <a:rPr lang="en-US" sz="2000" b="0" dirty="0" smtClean="0">
                <a:latin typeface="Consolas" pitchFamily="49" charset="0"/>
                <a:cs typeface="Consolas" pitchFamily="49" charset="0"/>
              </a:rPr>
              <a:t>   y_1 = -1 * y_0;</a:t>
            </a:r>
          </a:p>
          <a:p>
            <a:pPr algn="l">
              <a:lnSpc>
                <a:spcPct val="50000"/>
              </a:lnSpc>
            </a:pPr>
            <a:r>
              <a:rPr lang="en-US" sz="2000" b="0" dirty="0" smtClean="0">
                <a:latin typeface="Consolas" pitchFamily="49" charset="0"/>
                <a:cs typeface="Consolas" pitchFamily="49" charset="0"/>
              </a:rPr>
              <a:t>   </a:t>
            </a:r>
            <a:r>
              <a:rPr lang="en-US" sz="2000" b="0" dirty="0" err="1" smtClean="0">
                <a:latin typeface="Consolas" pitchFamily="49" charset="0"/>
                <a:cs typeface="Consolas" pitchFamily="49" charset="0"/>
              </a:rPr>
              <a:t>goto</a:t>
            </a:r>
            <a:r>
              <a:rPr lang="en-US" sz="2000" b="0" dirty="0" smtClean="0">
                <a:latin typeface="Consolas" pitchFamily="49" charset="0"/>
                <a:cs typeface="Consolas" pitchFamily="49" charset="0"/>
              </a:rPr>
              <a:t> 1</a:t>
            </a:r>
          </a:p>
          <a:p>
            <a:pPr algn="l">
              <a:lnSpc>
                <a:spcPct val="50000"/>
              </a:lnSpc>
            </a:pPr>
            <a:endParaRPr lang="en-US" sz="2000" b="0" dirty="0" smtClean="0">
              <a:latin typeface="Consolas" pitchFamily="49" charset="0"/>
              <a:cs typeface="Consolas" pitchFamily="49" charset="0"/>
            </a:endParaRPr>
          </a:p>
        </p:txBody>
      </p:sp>
      <p:sp>
        <p:nvSpPr>
          <p:cNvPr id="2" name="Title 1"/>
          <p:cNvSpPr>
            <a:spLocks noGrp="1"/>
          </p:cNvSpPr>
          <p:nvPr>
            <p:ph type="title"/>
          </p:nvPr>
        </p:nvSpPr>
        <p:spPr>
          <a:xfrm>
            <a:off x="533400" y="422275"/>
            <a:ext cx="8153400" cy="394980"/>
          </a:xfrm>
        </p:spPr>
        <p:txBody>
          <a:bodyPr/>
          <a:lstStyle/>
          <a:p>
            <a:r>
              <a:rPr lang="en-US" dirty="0" smtClean="0"/>
              <a:t>Example: Encode Control Flow</a:t>
            </a:r>
            <a:endParaRPr lang="en-US" baseline="-25000" dirty="0">
              <a:latin typeface="Arial"/>
            </a:endParaRPr>
          </a:p>
        </p:txBody>
      </p:sp>
      <p:sp>
        <p:nvSpPr>
          <p:cNvPr id="5" name="TextBox 4"/>
          <p:cNvSpPr txBox="1"/>
          <p:nvPr/>
        </p:nvSpPr>
        <p:spPr>
          <a:xfrm>
            <a:off x="533400" y="1057870"/>
            <a:ext cx="1828800" cy="887422"/>
          </a:xfrm>
          <a:prstGeom prst="rect">
            <a:avLst/>
          </a:prstGeom>
          <a:noFill/>
        </p:spPr>
        <p:txBody>
          <a:bodyPr wrap="square" rtlCol="0">
            <a:spAutoFit/>
          </a:bodyPr>
          <a:lstStyle/>
          <a:p>
            <a:pPr algn="l">
              <a:lnSpc>
                <a:spcPct val="50000"/>
              </a:lnSpc>
            </a:pPr>
            <a:r>
              <a:rPr lang="en-US" b="0" dirty="0" smtClean="0">
                <a:latin typeface="Consolas" pitchFamily="49" charset="0"/>
                <a:cs typeface="Consolas" pitchFamily="49" charset="0"/>
              </a:rPr>
              <a:t>x</a:t>
            </a:r>
            <a:r>
              <a:rPr lang="en-US" b="0" baseline="-25000" dirty="0" smtClean="0">
                <a:latin typeface="Consolas" pitchFamily="49" charset="0"/>
                <a:cs typeface="Consolas" pitchFamily="49" charset="0"/>
              </a:rPr>
              <a:t>1</a:t>
            </a:r>
            <a:r>
              <a:rPr lang="en-US" b="0" dirty="0" smtClean="0">
                <a:latin typeface="Consolas" pitchFamily="49" charset="0"/>
                <a:cs typeface="Consolas" pitchFamily="49" charset="0"/>
              </a:rPr>
              <a:t> = x</a:t>
            </a:r>
            <a:r>
              <a:rPr lang="en-US" b="0" baseline="-25000" dirty="0" smtClean="0">
                <a:latin typeface="Consolas" pitchFamily="49" charset="0"/>
                <a:cs typeface="Consolas" pitchFamily="49" charset="0"/>
              </a:rPr>
              <a:t>0</a:t>
            </a:r>
            <a:r>
              <a:rPr lang="en-US" b="0" dirty="0" smtClean="0">
                <a:latin typeface="Consolas" pitchFamily="49" charset="0"/>
                <a:cs typeface="Consolas" pitchFamily="49" charset="0"/>
              </a:rPr>
              <a:t> + y</a:t>
            </a:r>
            <a:r>
              <a:rPr lang="en-US" b="0" baseline="-25000" dirty="0" smtClean="0">
                <a:latin typeface="Consolas" pitchFamily="49" charset="0"/>
                <a:cs typeface="Consolas" pitchFamily="49" charset="0"/>
              </a:rPr>
              <a:t>0</a:t>
            </a:r>
          </a:p>
          <a:p>
            <a:pPr algn="l">
              <a:lnSpc>
                <a:spcPct val="50000"/>
              </a:lnSpc>
            </a:pPr>
            <a:r>
              <a:rPr lang="en-US" b="0" dirty="0" smtClean="0">
                <a:latin typeface="Consolas" pitchFamily="49" charset="0"/>
                <a:cs typeface="Consolas" pitchFamily="49" charset="0"/>
              </a:rPr>
              <a:t>x</a:t>
            </a:r>
            <a:r>
              <a:rPr lang="en-US" b="0" baseline="-25000" dirty="0" smtClean="0">
                <a:latin typeface="Consolas" pitchFamily="49" charset="0"/>
                <a:cs typeface="Consolas" pitchFamily="49" charset="0"/>
              </a:rPr>
              <a:t>2</a:t>
            </a:r>
            <a:r>
              <a:rPr lang="en-US" b="0" dirty="0" smtClean="0">
                <a:latin typeface="Consolas" pitchFamily="49" charset="0"/>
                <a:cs typeface="Consolas" pitchFamily="49" charset="0"/>
              </a:rPr>
              <a:t> = x</a:t>
            </a:r>
            <a:r>
              <a:rPr lang="en-US" b="0" baseline="-25000" dirty="0" smtClean="0">
                <a:latin typeface="Consolas" pitchFamily="49" charset="0"/>
                <a:cs typeface="Consolas" pitchFamily="49" charset="0"/>
              </a:rPr>
              <a:t>0</a:t>
            </a:r>
            <a:r>
              <a:rPr lang="en-US" b="0" dirty="0" smtClean="0">
                <a:latin typeface="Consolas" pitchFamily="49" charset="0"/>
                <a:cs typeface="Consolas" pitchFamily="49" charset="0"/>
              </a:rPr>
              <a:t> – y</a:t>
            </a:r>
            <a:r>
              <a:rPr lang="en-US" b="0" baseline="-25000" dirty="0" smtClean="0">
                <a:latin typeface="Consolas" pitchFamily="49" charset="0"/>
                <a:cs typeface="Consolas" pitchFamily="49" charset="0"/>
              </a:rPr>
              <a:t>0</a:t>
            </a:r>
          </a:p>
          <a:p>
            <a:pPr algn="l">
              <a:lnSpc>
                <a:spcPct val="50000"/>
              </a:lnSpc>
            </a:pPr>
            <a:r>
              <a:rPr lang="en-US" b="0" dirty="0" smtClean="0">
                <a:latin typeface="Consolas" pitchFamily="49" charset="0"/>
                <a:cs typeface="Consolas" pitchFamily="49" charset="0"/>
              </a:rPr>
              <a:t>y</a:t>
            </a:r>
            <a:r>
              <a:rPr lang="en-US" b="0" baseline="-25000" dirty="0" smtClean="0">
                <a:latin typeface="Consolas" pitchFamily="49" charset="0"/>
                <a:cs typeface="Consolas" pitchFamily="49" charset="0"/>
              </a:rPr>
              <a:t>1</a:t>
            </a:r>
            <a:r>
              <a:rPr lang="en-US" b="0" dirty="0" smtClean="0">
                <a:latin typeface="Consolas" pitchFamily="49" charset="0"/>
                <a:cs typeface="Consolas" pitchFamily="49" charset="0"/>
              </a:rPr>
              <a:t> = -1 * y</a:t>
            </a:r>
            <a:r>
              <a:rPr lang="en-US" b="0" baseline="-25000" dirty="0" smtClean="0">
                <a:latin typeface="Consolas" pitchFamily="49" charset="0"/>
                <a:cs typeface="Consolas" pitchFamily="49" charset="0"/>
              </a:rPr>
              <a:t>0</a:t>
            </a:r>
          </a:p>
        </p:txBody>
      </p:sp>
      <p:sp>
        <p:nvSpPr>
          <p:cNvPr id="8" name="Rectangle 7"/>
          <p:cNvSpPr/>
          <p:nvPr/>
        </p:nvSpPr>
        <p:spPr bwMode="auto">
          <a:xfrm>
            <a:off x="3733800" y="2438400"/>
            <a:ext cx="457200" cy="2819400"/>
          </a:xfrm>
          <a:prstGeom prst="rect">
            <a:avLst/>
          </a:prstGeom>
          <a:noFill/>
          <a:ln w="57150" cap="flat" cmpd="sng" algn="ctr">
            <a:solidFill>
              <a:schemeClr val="accent1">
                <a:lumMod val="50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9" name="TextBox 8"/>
          <p:cNvSpPr txBox="1"/>
          <p:nvPr/>
        </p:nvSpPr>
        <p:spPr>
          <a:xfrm>
            <a:off x="533400" y="2213027"/>
            <a:ext cx="1828800" cy="271869"/>
          </a:xfrm>
          <a:prstGeom prst="rect">
            <a:avLst/>
          </a:prstGeom>
          <a:noFill/>
        </p:spPr>
        <p:txBody>
          <a:bodyPr wrap="square" rtlCol="0">
            <a:spAutoFit/>
          </a:bodyPr>
          <a:lstStyle/>
          <a:p>
            <a:pPr algn="l">
              <a:lnSpc>
                <a:spcPct val="50000"/>
              </a:lnSpc>
            </a:pPr>
            <a:r>
              <a:rPr lang="en-US" b="0" dirty="0" smtClean="0">
                <a:latin typeface="Consolas" pitchFamily="49" charset="0"/>
                <a:cs typeface="Consolas" pitchFamily="49" charset="0"/>
              </a:rPr>
              <a:t>B</a:t>
            </a:r>
            <a:r>
              <a:rPr lang="en-US" b="0" baseline="-25000" dirty="0" smtClean="0">
                <a:latin typeface="Consolas" pitchFamily="49" charset="0"/>
                <a:cs typeface="Consolas" pitchFamily="49" charset="0"/>
              </a:rPr>
              <a:t>2</a:t>
            </a:r>
            <a:r>
              <a:rPr lang="en-US" b="0" dirty="0" smtClean="0">
                <a:latin typeface="Consolas" pitchFamily="49" charset="0"/>
                <a:cs typeface="Consolas" pitchFamily="49" charset="0"/>
              </a:rPr>
              <a:t> </a:t>
            </a:r>
            <a:r>
              <a:rPr lang="en-US" b="0" dirty="0" smtClean="0">
                <a:latin typeface="Consolas" pitchFamily="49" charset="0"/>
                <a:cs typeface="Consolas" pitchFamily="49" charset="0"/>
                <a:sym typeface="Symbol"/>
              </a:rPr>
              <a:t></a:t>
            </a:r>
            <a:r>
              <a:rPr lang="en-US" b="0" dirty="0" smtClean="0">
                <a:latin typeface="Consolas" pitchFamily="49" charset="0"/>
                <a:cs typeface="Consolas" pitchFamily="49" charset="0"/>
              </a:rPr>
              <a:t> x</a:t>
            </a:r>
            <a:r>
              <a:rPr lang="en-US" b="0" baseline="-25000" dirty="0" smtClean="0">
                <a:latin typeface="Consolas" pitchFamily="49" charset="0"/>
                <a:cs typeface="Consolas" pitchFamily="49" charset="0"/>
              </a:rPr>
              <a:t>0 </a:t>
            </a:r>
            <a:r>
              <a:rPr lang="en-US" b="0" dirty="0" smtClean="0">
                <a:latin typeface="Consolas" pitchFamily="49" charset="0"/>
                <a:cs typeface="Consolas" pitchFamily="49" charset="0"/>
              </a:rPr>
              <a:t>&lt; N </a:t>
            </a:r>
            <a:endParaRPr lang="en-US" b="0" baseline="-25000" dirty="0" smtClean="0">
              <a:latin typeface="Consolas" pitchFamily="49" charset="0"/>
              <a:cs typeface="Consolas" pitchFamily="49" charset="0"/>
            </a:endParaRPr>
          </a:p>
        </p:txBody>
      </p:sp>
      <p:sp>
        <p:nvSpPr>
          <p:cNvPr id="13" name="TextBox 12"/>
          <p:cNvSpPr txBox="1"/>
          <p:nvPr/>
        </p:nvSpPr>
        <p:spPr>
          <a:xfrm>
            <a:off x="533400" y="2641188"/>
            <a:ext cx="2514600" cy="271869"/>
          </a:xfrm>
          <a:prstGeom prst="rect">
            <a:avLst/>
          </a:prstGeom>
          <a:noFill/>
        </p:spPr>
        <p:txBody>
          <a:bodyPr wrap="square" rtlCol="0">
            <a:spAutoFit/>
          </a:bodyPr>
          <a:lstStyle/>
          <a:p>
            <a:pPr algn="l">
              <a:lnSpc>
                <a:spcPct val="50000"/>
              </a:lnSpc>
            </a:pPr>
            <a:r>
              <a:rPr lang="en-US" b="0" dirty="0" smtClean="0">
                <a:latin typeface="Consolas" pitchFamily="49" charset="0"/>
                <a:cs typeface="Consolas" pitchFamily="49" charset="0"/>
              </a:rPr>
              <a:t>B</a:t>
            </a:r>
            <a:r>
              <a:rPr lang="en-US" b="0" baseline="-25000" dirty="0" smtClean="0">
                <a:latin typeface="Consolas" pitchFamily="49" charset="0"/>
                <a:cs typeface="Consolas" pitchFamily="49" charset="0"/>
              </a:rPr>
              <a:t>3</a:t>
            </a:r>
            <a:r>
              <a:rPr lang="en-US" b="0" dirty="0" smtClean="0">
                <a:latin typeface="Consolas" pitchFamily="49" charset="0"/>
                <a:cs typeface="Consolas" pitchFamily="49" charset="0"/>
              </a:rPr>
              <a:t> </a:t>
            </a:r>
            <a:r>
              <a:rPr lang="en-US" b="0" dirty="0" smtClean="0">
                <a:latin typeface="Consolas" pitchFamily="49" charset="0"/>
                <a:cs typeface="Consolas" pitchFamily="49" charset="0"/>
                <a:sym typeface="Symbol"/>
              </a:rPr>
              <a:t></a:t>
            </a:r>
            <a:r>
              <a:rPr lang="en-US" b="0" dirty="0" smtClean="0">
                <a:latin typeface="Consolas" pitchFamily="49" charset="0"/>
                <a:cs typeface="Consolas" pitchFamily="49" charset="0"/>
              </a:rPr>
              <a:t> B</a:t>
            </a:r>
            <a:r>
              <a:rPr lang="en-US" b="0" baseline="-25000" dirty="0" smtClean="0">
                <a:latin typeface="Consolas" pitchFamily="49" charset="0"/>
                <a:cs typeface="Consolas" pitchFamily="49" charset="0"/>
              </a:rPr>
              <a:t>2</a:t>
            </a:r>
            <a:r>
              <a:rPr lang="en-US" b="0" dirty="0" smtClean="0">
                <a:latin typeface="Consolas" pitchFamily="49" charset="0"/>
                <a:cs typeface="Consolas" pitchFamily="49" charset="0"/>
              </a:rPr>
              <a:t> </a:t>
            </a:r>
            <a:r>
              <a:rPr lang="en-US" b="0" dirty="0" smtClean="0">
                <a:latin typeface="Consolas" pitchFamily="49" charset="0"/>
                <a:cs typeface="Consolas" pitchFamily="49" charset="0"/>
                <a:sym typeface="Symbol"/>
              </a:rPr>
              <a:t></a:t>
            </a:r>
            <a:r>
              <a:rPr lang="en-US" b="0" dirty="0" smtClean="0">
                <a:latin typeface="Consolas" pitchFamily="49" charset="0"/>
                <a:cs typeface="Consolas" pitchFamily="49" charset="0"/>
              </a:rPr>
              <a:t> y</a:t>
            </a:r>
            <a:r>
              <a:rPr lang="en-US" b="0" baseline="-25000" dirty="0" smtClean="0">
                <a:latin typeface="Consolas" pitchFamily="49" charset="0"/>
                <a:cs typeface="Consolas" pitchFamily="49" charset="0"/>
              </a:rPr>
              <a:t>0 </a:t>
            </a:r>
            <a:r>
              <a:rPr lang="en-US" b="0" dirty="0" smtClean="0">
                <a:latin typeface="Consolas" pitchFamily="49" charset="0"/>
                <a:cs typeface="Consolas" pitchFamily="49" charset="0"/>
              </a:rPr>
              <a:t>&gt; 0 </a:t>
            </a:r>
            <a:endParaRPr lang="en-US" b="0" baseline="-25000" dirty="0" smtClean="0">
              <a:latin typeface="Consolas" pitchFamily="49" charset="0"/>
              <a:cs typeface="Consolas" pitchFamily="49" charset="0"/>
            </a:endParaRPr>
          </a:p>
        </p:txBody>
      </p:sp>
      <p:sp>
        <p:nvSpPr>
          <p:cNvPr id="15" name="TextBox 14"/>
          <p:cNvSpPr txBox="1"/>
          <p:nvPr/>
        </p:nvSpPr>
        <p:spPr>
          <a:xfrm>
            <a:off x="533400" y="3069349"/>
            <a:ext cx="2362200" cy="400110"/>
          </a:xfrm>
          <a:prstGeom prst="rect">
            <a:avLst/>
          </a:prstGeom>
          <a:noFill/>
        </p:spPr>
        <p:txBody>
          <a:bodyPr wrap="square" rtlCol="0">
            <a:spAutoFit/>
          </a:bodyPr>
          <a:lstStyle/>
          <a:p>
            <a:pPr algn="l"/>
            <a:r>
              <a:rPr lang="en-US" b="0" dirty="0" smtClean="0">
                <a:latin typeface="Consolas" pitchFamily="49" charset="0"/>
                <a:cs typeface="Consolas" pitchFamily="49" charset="0"/>
              </a:rPr>
              <a:t>B</a:t>
            </a:r>
            <a:r>
              <a:rPr lang="en-US" b="0" baseline="-25000" dirty="0" smtClean="0">
                <a:latin typeface="Consolas" pitchFamily="49" charset="0"/>
                <a:cs typeface="Consolas" pitchFamily="49" charset="0"/>
              </a:rPr>
              <a:t>4</a:t>
            </a:r>
            <a:r>
              <a:rPr lang="en-US" b="0" dirty="0" smtClean="0">
                <a:latin typeface="Consolas" pitchFamily="49" charset="0"/>
                <a:cs typeface="Consolas" pitchFamily="49" charset="0"/>
              </a:rPr>
              <a:t> </a:t>
            </a:r>
            <a:r>
              <a:rPr lang="en-US" b="0" dirty="0" smtClean="0">
                <a:latin typeface="Consolas" pitchFamily="49" charset="0"/>
                <a:cs typeface="Consolas" pitchFamily="49" charset="0"/>
                <a:sym typeface="Symbol"/>
              </a:rPr>
              <a:t></a:t>
            </a:r>
            <a:r>
              <a:rPr lang="en-US" b="0" dirty="0" smtClean="0">
                <a:latin typeface="Consolas" pitchFamily="49" charset="0"/>
                <a:cs typeface="Consolas" pitchFamily="49" charset="0"/>
              </a:rPr>
              <a:t> B</a:t>
            </a:r>
            <a:r>
              <a:rPr lang="en-US" b="0" baseline="-25000" dirty="0" smtClean="0">
                <a:latin typeface="Consolas" pitchFamily="49" charset="0"/>
                <a:cs typeface="Consolas" pitchFamily="49" charset="0"/>
              </a:rPr>
              <a:t>2</a:t>
            </a:r>
            <a:r>
              <a:rPr lang="en-US" b="0" dirty="0" smtClean="0">
                <a:latin typeface="Consolas" pitchFamily="49" charset="0"/>
                <a:cs typeface="Consolas" pitchFamily="49" charset="0"/>
              </a:rPr>
              <a:t> </a:t>
            </a:r>
            <a:r>
              <a:rPr lang="en-US" b="0" dirty="0" smtClean="0">
                <a:latin typeface="Consolas" pitchFamily="49" charset="0"/>
                <a:cs typeface="Consolas" pitchFamily="49" charset="0"/>
                <a:sym typeface="Symbol"/>
              </a:rPr>
              <a:t></a:t>
            </a:r>
            <a:r>
              <a:rPr lang="en-US" b="0" dirty="0" smtClean="0">
                <a:latin typeface="Consolas" pitchFamily="49" charset="0"/>
                <a:cs typeface="Consolas" pitchFamily="49" charset="0"/>
              </a:rPr>
              <a:t> y</a:t>
            </a:r>
            <a:r>
              <a:rPr lang="en-US" b="0" baseline="-25000" dirty="0" smtClean="0">
                <a:latin typeface="Consolas" pitchFamily="49" charset="0"/>
                <a:cs typeface="Consolas" pitchFamily="49" charset="0"/>
              </a:rPr>
              <a:t>0 </a:t>
            </a:r>
            <a:r>
              <a:rPr lang="en-US" b="0" dirty="0" smtClean="0">
                <a:latin typeface="Consolas" pitchFamily="49" charset="0"/>
                <a:cs typeface="Consolas" pitchFamily="49" charset="0"/>
                <a:sym typeface="Symbol"/>
              </a:rPr>
              <a:t></a:t>
            </a:r>
            <a:r>
              <a:rPr lang="en-US" b="0" dirty="0" smtClean="0">
                <a:latin typeface="Consolas" pitchFamily="49" charset="0"/>
                <a:cs typeface="Consolas" pitchFamily="49" charset="0"/>
              </a:rPr>
              <a:t> 0 </a:t>
            </a:r>
            <a:endParaRPr lang="en-US" b="0" baseline="-25000" dirty="0" smtClean="0">
              <a:latin typeface="Consolas" pitchFamily="49" charset="0"/>
              <a:cs typeface="Consolas" pitchFamily="49" charset="0"/>
            </a:endParaRPr>
          </a:p>
        </p:txBody>
      </p:sp>
      <p:sp>
        <p:nvSpPr>
          <p:cNvPr id="16" name="TextBox 15"/>
          <p:cNvSpPr txBox="1"/>
          <p:nvPr/>
        </p:nvSpPr>
        <p:spPr>
          <a:xfrm>
            <a:off x="533400" y="3497510"/>
            <a:ext cx="2743200" cy="579646"/>
          </a:xfrm>
          <a:prstGeom prst="rect">
            <a:avLst/>
          </a:prstGeom>
          <a:noFill/>
        </p:spPr>
        <p:txBody>
          <a:bodyPr wrap="square" rtlCol="0">
            <a:spAutoFit/>
          </a:bodyPr>
          <a:lstStyle/>
          <a:p>
            <a:pPr algn="l">
              <a:lnSpc>
                <a:spcPct val="50000"/>
              </a:lnSpc>
            </a:pPr>
            <a:r>
              <a:rPr lang="en-US" b="0" dirty="0" smtClean="0">
                <a:latin typeface="Consolas" pitchFamily="49" charset="0"/>
                <a:cs typeface="Consolas" pitchFamily="49" charset="0"/>
              </a:rPr>
              <a:t>B</a:t>
            </a:r>
            <a:r>
              <a:rPr lang="en-US" b="0" baseline="-25000" dirty="0" smtClean="0">
                <a:latin typeface="Consolas" pitchFamily="49" charset="0"/>
                <a:cs typeface="Consolas" pitchFamily="49" charset="0"/>
              </a:rPr>
              <a:t>5</a:t>
            </a:r>
            <a:r>
              <a:rPr lang="en-US" b="0" dirty="0" smtClean="0">
                <a:latin typeface="Consolas" pitchFamily="49" charset="0"/>
                <a:cs typeface="Consolas" pitchFamily="49" charset="0"/>
              </a:rPr>
              <a:t> </a:t>
            </a:r>
            <a:r>
              <a:rPr lang="en-US" b="0" dirty="0" smtClean="0">
                <a:latin typeface="Consolas" pitchFamily="49" charset="0"/>
                <a:cs typeface="Consolas" pitchFamily="49" charset="0"/>
                <a:sym typeface="Symbol"/>
              </a:rPr>
              <a:t></a:t>
            </a:r>
            <a:r>
              <a:rPr lang="en-US" b="0" dirty="0" smtClean="0">
                <a:latin typeface="Consolas" pitchFamily="49" charset="0"/>
                <a:cs typeface="Consolas" pitchFamily="49" charset="0"/>
              </a:rPr>
              <a:t> (B</a:t>
            </a:r>
            <a:r>
              <a:rPr lang="en-US" b="0" baseline="-25000" dirty="0" smtClean="0">
                <a:latin typeface="Consolas" pitchFamily="49" charset="0"/>
                <a:cs typeface="Consolas" pitchFamily="49" charset="0"/>
              </a:rPr>
              <a:t>3 </a:t>
            </a:r>
            <a:r>
              <a:rPr lang="en-US" b="0" dirty="0" smtClean="0">
                <a:latin typeface="Consolas" pitchFamily="49" charset="0"/>
                <a:cs typeface="Consolas" pitchFamily="49" charset="0"/>
                <a:sym typeface="Symbol"/>
              </a:rPr>
              <a:t> x</a:t>
            </a:r>
            <a:r>
              <a:rPr lang="en-US" b="0" baseline="-25000" dirty="0" smtClean="0">
                <a:latin typeface="Consolas" pitchFamily="49" charset="0"/>
                <a:cs typeface="Consolas" pitchFamily="49" charset="0"/>
                <a:sym typeface="Symbol"/>
              </a:rPr>
              <a:t>3</a:t>
            </a:r>
            <a:r>
              <a:rPr lang="en-US" b="0" dirty="0" smtClean="0">
                <a:latin typeface="Consolas" pitchFamily="49" charset="0"/>
                <a:cs typeface="Consolas" pitchFamily="49" charset="0"/>
                <a:sym typeface="Symbol"/>
              </a:rPr>
              <a:t>=x</a:t>
            </a:r>
            <a:r>
              <a:rPr lang="en-US" b="0" baseline="-25000" dirty="0" smtClean="0">
                <a:latin typeface="Consolas" pitchFamily="49" charset="0"/>
                <a:cs typeface="Consolas" pitchFamily="49" charset="0"/>
                <a:sym typeface="Symbol"/>
              </a:rPr>
              <a:t>1</a:t>
            </a:r>
            <a:r>
              <a:rPr lang="en-US" b="0" dirty="0" smtClean="0">
                <a:latin typeface="Consolas" pitchFamily="49" charset="0"/>
                <a:cs typeface="Consolas" pitchFamily="49" charset="0"/>
                <a:sym typeface="Symbol"/>
              </a:rPr>
              <a:t>)</a:t>
            </a:r>
            <a:r>
              <a:rPr lang="en-US" b="0" dirty="0" smtClean="0">
                <a:latin typeface="Consolas" pitchFamily="49" charset="0"/>
                <a:cs typeface="Consolas" pitchFamily="49" charset="0"/>
              </a:rPr>
              <a:t> </a:t>
            </a:r>
          </a:p>
          <a:p>
            <a:pPr algn="l">
              <a:lnSpc>
                <a:spcPct val="50000"/>
              </a:lnSpc>
            </a:pPr>
            <a:r>
              <a:rPr lang="en-US" b="0" dirty="0" smtClean="0">
                <a:latin typeface="Consolas" pitchFamily="49" charset="0"/>
                <a:cs typeface="Consolas" pitchFamily="49" charset="0"/>
              </a:rPr>
              <a:t>     (B</a:t>
            </a:r>
            <a:r>
              <a:rPr lang="en-US" b="0" baseline="-25000" dirty="0" smtClean="0">
                <a:latin typeface="Consolas" pitchFamily="49" charset="0"/>
                <a:cs typeface="Consolas" pitchFamily="49" charset="0"/>
              </a:rPr>
              <a:t>4 </a:t>
            </a:r>
            <a:r>
              <a:rPr lang="en-US" b="0" dirty="0" smtClean="0">
                <a:latin typeface="Consolas" pitchFamily="49" charset="0"/>
                <a:cs typeface="Consolas" pitchFamily="49" charset="0"/>
                <a:sym typeface="Symbol"/>
              </a:rPr>
              <a:t> x</a:t>
            </a:r>
            <a:r>
              <a:rPr lang="en-US" b="0" baseline="-25000" dirty="0" smtClean="0">
                <a:latin typeface="Consolas" pitchFamily="49" charset="0"/>
                <a:cs typeface="Consolas" pitchFamily="49" charset="0"/>
                <a:sym typeface="Symbol"/>
              </a:rPr>
              <a:t>3</a:t>
            </a:r>
            <a:r>
              <a:rPr lang="en-US" b="0" dirty="0" smtClean="0">
                <a:latin typeface="Consolas" pitchFamily="49" charset="0"/>
                <a:cs typeface="Consolas" pitchFamily="49" charset="0"/>
                <a:sym typeface="Symbol"/>
              </a:rPr>
              <a:t>=x</a:t>
            </a:r>
            <a:r>
              <a:rPr lang="en-US" b="0" baseline="-25000" dirty="0" smtClean="0">
                <a:latin typeface="Consolas" pitchFamily="49" charset="0"/>
                <a:cs typeface="Consolas" pitchFamily="49" charset="0"/>
                <a:sym typeface="Symbol"/>
              </a:rPr>
              <a:t>2</a:t>
            </a:r>
            <a:r>
              <a:rPr lang="en-US" b="0" dirty="0" smtClean="0">
                <a:latin typeface="Consolas" pitchFamily="49" charset="0"/>
                <a:cs typeface="Consolas" pitchFamily="49" charset="0"/>
                <a:sym typeface="Symbol"/>
              </a:rPr>
              <a:t>)</a:t>
            </a:r>
            <a:endParaRPr lang="en-US" b="0" dirty="0" smtClean="0">
              <a:latin typeface="Consolas" pitchFamily="49" charset="0"/>
              <a:cs typeface="Consolas" pitchFamily="49" charset="0"/>
            </a:endParaRPr>
          </a:p>
        </p:txBody>
      </p:sp>
      <p:sp>
        <p:nvSpPr>
          <p:cNvPr id="17" name="TextBox 16"/>
          <p:cNvSpPr txBox="1"/>
          <p:nvPr/>
        </p:nvSpPr>
        <p:spPr>
          <a:xfrm>
            <a:off x="533400" y="4202668"/>
            <a:ext cx="2819400" cy="400110"/>
          </a:xfrm>
          <a:prstGeom prst="rect">
            <a:avLst/>
          </a:prstGeom>
          <a:noFill/>
        </p:spPr>
        <p:txBody>
          <a:bodyPr wrap="square" rtlCol="0">
            <a:spAutoFit/>
          </a:bodyPr>
          <a:lstStyle/>
          <a:p>
            <a:pPr algn="l"/>
            <a:r>
              <a:rPr lang="en-US" b="0" dirty="0" smtClean="0">
                <a:latin typeface="Consolas" pitchFamily="49" charset="0"/>
                <a:cs typeface="Consolas" pitchFamily="49" charset="0"/>
              </a:rPr>
              <a:t>B</a:t>
            </a:r>
            <a:r>
              <a:rPr lang="en-US" b="0" baseline="-25000" dirty="0" smtClean="0">
                <a:latin typeface="Consolas" pitchFamily="49" charset="0"/>
                <a:cs typeface="Consolas" pitchFamily="49" charset="0"/>
              </a:rPr>
              <a:t>5</a:t>
            </a:r>
            <a:r>
              <a:rPr lang="en-US" b="0" dirty="0" smtClean="0">
                <a:latin typeface="Consolas" pitchFamily="49" charset="0"/>
                <a:cs typeface="Consolas" pitchFamily="49" charset="0"/>
              </a:rPr>
              <a:t> </a:t>
            </a:r>
            <a:r>
              <a:rPr lang="en-US" b="0" dirty="0" smtClean="0">
                <a:latin typeface="Consolas" pitchFamily="49" charset="0"/>
                <a:cs typeface="Consolas" pitchFamily="49" charset="0"/>
                <a:sym typeface="Symbol"/>
              </a:rPr>
              <a:t> x’</a:t>
            </a:r>
            <a:r>
              <a:rPr lang="en-US" b="0" baseline="-25000" dirty="0" smtClean="0">
                <a:latin typeface="Consolas" pitchFamily="49" charset="0"/>
                <a:cs typeface="Consolas" pitchFamily="49" charset="0"/>
                <a:sym typeface="Symbol"/>
              </a:rPr>
              <a:t>0</a:t>
            </a:r>
            <a:r>
              <a:rPr lang="en-US" b="0" dirty="0" smtClean="0">
                <a:latin typeface="Consolas" pitchFamily="49" charset="0"/>
                <a:cs typeface="Consolas" pitchFamily="49" charset="0"/>
                <a:sym typeface="Symbol"/>
              </a:rPr>
              <a:t>=x</a:t>
            </a:r>
            <a:r>
              <a:rPr lang="en-US" b="0" baseline="-25000" dirty="0" smtClean="0">
                <a:latin typeface="Consolas" pitchFamily="49" charset="0"/>
                <a:cs typeface="Consolas" pitchFamily="49" charset="0"/>
                <a:sym typeface="Symbol"/>
              </a:rPr>
              <a:t>3</a:t>
            </a:r>
            <a:r>
              <a:rPr lang="en-US" b="0" dirty="0" smtClean="0">
                <a:latin typeface="Consolas" pitchFamily="49" charset="0"/>
                <a:cs typeface="Consolas" pitchFamily="49" charset="0"/>
                <a:sym typeface="Symbol"/>
              </a:rPr>
              <a:t>  y’</a:t>
            </a:r>
            <a:r>
              <a:rPr lang="en-US" b="0" baseline="-25000" dirty="0" smtClean="0">
                <a:latin typeface="Consolas" pitchFamily="49" charset="0"/>
                <a:cs typeface="Consolas" pitchFamily="49" charset="0"/>
                <a:sym typeface="Symbol"/>
              </a:rPr>
              <a:t>0</a:t>
            </a:r>
            <a:r>
              <a:rPr lang="en-US" b="0" dirty="0" smtClean="0">
                <a:latin typeface="Consolas" pitchFamily="49" charset="0"/>
                <a:cs typeface="Consolas" pitchFamily="49" charset="0"/>
                <a:sym typeface="Symbol"/>
              </a:rPr>
              <a:t>=y</a:t>
            </a:r>
            <a:r>
              <a:rPr lang="en-US" b="0" baseline="-25000" dirty="0" smtClean="0">
                <a:latin typeface="Consolas" pitchFamily="49" charset="0"/>
                <a:cs typeface="Consolas" pitchFamily="49" charset="0"/>
                <a:sym typeface="Symbol"/>
              </a:rPr>
              <a:t>1</a:t>
            </a:r>
            <a:endParaRPr lang="en-US" b="0" baseline="-25000" dirty="0" smtClean="0">
              <a:latin typeface="Consolas" pitchFamily="49" charset="0"/>
              <a:cs typeface="Consolas" pitchFamily="49" charset="0"/>
            </a:endParaRPr>
          </a:p>
        </p:txBody>
      </p:sp>
      <p:sp>
        <p:nvSpPr>
          <p:cNvPr id="3" name="TextBox 2"/>
          <p:cNvSpPr txBox="1"/>
          <p:nvPr/>
        </p:nvSpPr>
        <p:spPr>
          <a:xfrm>
            <a:off x="228600" y="5543490"/>
            <a:ext cx="3149470"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b="0" dirty="0" smtClean="0">
                <a:latin typeface="Arial"/>
              </a:rPr>
              <a:t>p</a:t>
            </a:r>
            <a:r>
              <a:rPr lang="en-US" b="0" baseline="-25000" dirty="0" smtClean="0">
                <a:latin typeface="Arial"/>
              </a:rPr>
              <a:t>1</a:t>
            </a:r>
            <a:r>
              <a:rPr lang="en-US" b="0" dirty="0" smtClean="0"/>
              <a:t>(x’</a:t>
            </a:r>
            <a:r>
              <a:rPr lang="en-US" b="0" baseline="-25000" dirty="0" smtClean="0"/>
              <a:t>0</a:t>
            </a:r>
            <a:r>
              <a:rPr lang="en-US" b="0" dirty="0" smtClean="0"/>
              <a:t>,y’</a:t>
            </a:r>
            <a:r>
              <a:rPr lang="en-US" b="0" baseline="-25000" dirty="0" smtClean="0"/>
              <a:t>0</a:t>
            </a:r>
            <a:r>
              <a:rPr lang="en-US" b="0" dirty="0" smtClean="0"/>
              <a:t>) </a:t>
            </a:r>
            <a:r>
              <a:rPr lang="en-US" b="0" dirty="0" err="1" smtClean="0">
                <a:latin typeface="cmsy10"/>
                <a:ea typeface="cmsy10"/>
                <a:cs typeface="cmsy10"/>
              </a:rPr>
              <a:t>Ã</a:t>
            </a:r>
            <a:r>
              <a:rPr lang="en-US" b="0" dirty="0" smtClean="0"/>
              <a:t> </a:t>
            </a:r>
            <a:r>
              <a:rPr lang="en-US" b="0" dirty="0" smtClean="0">
                <a:latin typeface="Arial"/>
              </a:rPr>
              <a:t>p</a:t>
            </a:r>
            <a:r>
              <a:rPr lang="en-US" b="0" baseline="-25000" dirty="0" smtClean="0">
                <a:latin typeface="Arial"/>
              </a:rPr>
              <a:t>1</a:t>
            </a:r>
            <a:r>
              <a:rPr lang="en-US" b="0" dirty="0" smtClean="0"/>
              <a:t> (</a:t>
            </a:r>
            <a:r>
              <a:rPr lang="en-US" b="0" dirty="0" smtClean="0">
                <a:latin typeface="Arial"/>
              </a:rPr>
              <a:t>x</a:t>
            </a:r>
            <a:r>
              <a:rPr lang="en-US" b="0" baseline="-25000" dirty="0" smtClean="0">
                <a:latin typeface="Arial"/>
              </a:rPr>
              <a:t>0</a:t>
            </a:r>
            <a:r>
              <a:rPr lang="en-US" b="0" dirty="0" smtClean="0"/>
              <a:t>, </a:t>
            </a:r>
            <a:r>
              <a:rPr lang="en-US" b="0" dirty="0" smtClean="0">
                <a:latin typeface="Arial"/>
              </a:rPr>
              <a:t>y</a:t>
            </a:r>
            <a:r>
              <a:rPr lang="en-US" b="0" baseline="-25000" dirty="0" smtClean="0">
                <a:latin typeface="Arial"/>
              </a:rPr>
              <a:t>0</a:t>
            </a:r>
            <a:r>
              <a:rPr lang="en-US" b="0" dirty="0" smtClean="0"/>
              <a:t>), </a:t>
            </a:r>
            <a:r>
              <a:rPr lang="en-US" b="0" dirty="0" err="1" smtClean="0">
                <a:latin typeface="cmmi10"/>
                <a:ea typeface="cmmi10"/>
                <a:cs typeface="cmmi10"/>
              </a:rPr>
              <a:t>Á</a:t>
            </a:r>
            <a:r>
              <a:rPr lang="en-US" b="0" dirty="0" smtClean="0"/>
              <a:t>.</a:t>
            </a:r>
            <a:endParaRPr lang="en-US" b="0" dirty="0"/>
          </a:p>
        </p:txBody>
      </p:sp>
      <p:sp>
        <p:nvSpPr>
          <p:cNvPr id="4" name="Left Brace 3"/>
          <p:cNvSpPr/>
          <p:nvPr/>
        </p:nvSpPr>
        <p:spPr bwMode="auto">
          <a:xfrm rot="16200000">
            <a:off x="1600200" y="3810000"/>
            <a:ext cx="762000" cy="2743200"/>
          </a:xfrm>
          <a:prstGeom prst="leftBrace">
            <a:avLst>
              <a:gd name="adj1" fmla="val 50000"/>
              <a:gd name="adj2" fmla="val 8976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3687978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4406900"/>
            <a:ext cx="7772400" cy="564257"/>
          </a:xfrm>
        </p:spPr>
        <p:txBody>
          <a:bodyPr/>
          <a:lstStyle/>
          <a:p>
            <a:r>
              <a:rPr lang="en-US" dirty="0" smtClean="0"/>
              <a:t>Program transformation</a:t>
            </a:r>
            <a:endParaRPr lang="en-US" dirty="0"/>
          </a:p>
        </p:txBody>
      </p:sp>
      <p:sp>
        <p:nvSpPr>
          <p:cNvPr id="4" name="Text Placeholder 3"/>
          <p:cNvSpPr>
            <a:spLocks noGrp="1"/>
          </p:cNvSpPr>
          <p:nvPr>
            <p:ph type="body" idx="1"/>
          </p:nvPr>
        </p:nvSpPr>
        <p:spPr/>
        <p:txBody>
          <a:bodyPr/>
          <a:lstStyle/>
          <a:p>
            <a:r>
              <a:rPr lang="en-US" dirty="0" smtClean="0"/>
              <a:t>Mixed Semantics</a:t>
            </a:r>
            <a:endParaRPr lang="en-US" dirty="0"/>
          </a:p>
        </p:txBody>
      </p:sp>
    </p:spTree>
    <p:extLst>
      <p:ext uri="{BB962C8B-B14F-4D97-AF65-F5344CB8AC3E}">
        <p14:creationId xmlns:p14="http://schemas.microsoft.com/office/powerpoint/2010/main" val="3184190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22275"/>
            <a:ext cx="8153400" cy="394980"/>
          </a:xfrm>
        </p:spPr>
        <p:txBody>
          <a:bodyPr/>
          <a:lstStyle/>
          <a:p>
            <a:r>
              <a:rPr lang="en-US" dirty="0" smtClean="0"/>
              <a:t>Deeply nested assertions</a:t>
            </a:r>
            <a:endParaRPr lang="en-US" dirty="0"/>
          </a:p>
        </p:txBody>
      </p:sp>
      <p:pic>
        <p:nvPicPr>
          <p:cNvPr id="5" name="Picture 4"/>
          <p:cNvPicPr>
            <a:picLocks/>
          </p:cNvPicPr>
          <p:nvPr/>
        </p:nvPicPr>
        <p:blipFill>
          <a:blip r:embed="rId2"/>
          <a:stretch>
            <a:fillRect/>
          </a:stretch>
        </p:blipFill>
        <p:spPr>
          <a:xfrm>
            <a:off x="1143000" y="987552"/>
            <a:ext cx="6583680" cy="4178808"/>
          </a:xfrm>
          <a:prstGeom prst="rect">
            <a:avLst/>
          </a:prstGeom>
        </p:spPr>
      </p:pic>
      <p:pic>
        <p:nvPicPr>
          <p:cNvPr id="10" name="Picture 9"/>
          <p:cNvPicPr>
            <a:picLocks noChangeAspect="1"/>
          </p:cNvPicPr>
          <p:nvPr/>
        </p:nvPicPr>
        <p:blipFill>
          <a:blip r:embed="rId3"/>
          <a:stretch>
            <a:fillRect/>
          </a:stretch>
        </p:blipFill>
        <p:spPr>
          <a:xfrm>
            <a:off x="6096000" y="3276600"/>
            <a:ext cx="863600" cy="317500"/>
          </a:xfrm>
          <a:prstGeom prst="rect">
            <a:avLst/>
          </a:prstGeom>
        </p:spPr>
      </p:pic>
      <p:pic>
        <p:nvPicPr>
          <p:cNvPr id="11" name="Picture 10"/>
          <p:cNvPicPr>
            <a:picLocks noChangeAspect="1"/>
          </p:cNvPicPr>
          <p:nvPr/>
        </p:nvPicPr>
        <p:blipFill>
          <a:blip r:embed="rId4"/>
          <a:stretch>
            <a:fillRect/>
          </a:stretch>
        </p:blipFill>
        <p:spPr>
          <a:xfrm>
            <a:off x="2590800" y="2971800"/>
            <a:ext cx="838200" cy="165100"/>
          </a:xfrm>
          <a:prstGeom prst="rect">
            <a:avLst/>
          </a:prstGeom>
        </p:spPr>
      </p:pic>
      <p:sp>
        <p:nvSpPr>
          <p:cNvPr id="12" name="Rounded Rectangular Callout 11"/>
          <p:cNvSpPr/>
          <p:nvPr/>
        </p:nvSpPr>
        <p:spPr bwMode="auto">
          <a:xfrm>
            <a:off x="4419600" y="1524000"/>
            <a:ext cx="1371600" cy="533400"/>
          </a:xfrm>
          <a:prstGeom prst="wedgeRoundRectCallout">
            <a:avLst>
              <a:gd name="adj1" fmla="val -134123"/>
              <a:gd name="adj2" fmla="val 233368"/>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Assertion</a:t>
            </a:r>
          </a:p>
        </p:txBody>
      </p:sp>
      <p:sp>
        <p:nvSpPr>
          <p:cNvPr id="13" name="Rounded Rectangular Callout 12"/>
          <p:cNvSpPr/>
          <p:nvPr/>
        </p:nvSpPr>
        <p:spPr bwMode="auto">
          <a:xfrm>
            <a:off x="6172200" y="1981200"/>
            <a:ext cx="1371600" cy="533400"/>
          </a:xfrm>
          <a:prstGeom prst="wedgeRoundRectCallout">
            <a:avLst>
              <a:gd name="adj1" fmla="val -28459"/>
              <a:gd name="adj2" fmla="val 199755"/>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Main</a:t>
            </a:r>
          </a:p>
        </p:txBody>
      </p:sp>
    </p:spTree>
    <p:extLst>
      <p:ext uri="{BB962C8B-B14F-4D97-AF65-F5344CB8AC3E}">
        <p14:creationId xmlns:p14="http://schemas.microsoft.com/office/powerpoint/2010/main" val="27651622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873" y="656451"/>
            <a:ext cx="3157538" cy="38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 name="Rectangle 2"/>
          <p:cNvSpPr>
            <a:spLocks/>
          </p:cNvSpPr>
          <p:nvPr/>
        </p:nvSpPr>
        <p:spPr bwMode="auto">
          <a:xfrm>
            <a:off x="1524000" y="4856202"/>
            <a:ext cx="575728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600" dirty="0">
                <a:solidFill>
                  <a:schemeClr val="tx1"/>
                </a:solidFill>
                <a:ea typeface="ＭＳ Ｐゴシック" charset="0"/>
                <a:cs typeface="Gill Sans" charset="0"/>
              </a:rPr>
              <a:t>Turing, </a:t>
            </a:r>
            <a:r>
              <a:rPr lang="en-US" sz="3600" dirty="0" smtClean="0">
                <a:solidFill>
                  <a:schemeClr val="tx1"/>
                </a:solidFill>
                <a:ea typeface="ＭＳ Ｐゴシック" charset="0"/>
                <a:cs typeface="Gill Sans" charset="0"/>
              </a:rPr>
              <a:t>1936:  </a:t>
            </a:r>
            <a:r>
              <a:rPr lang="en-US" sz="3600" dirty="0" smtClean="0">
                <a:ea typeface="ＭＳ Ｐゴシック" charset="0"/>
                <a:cs typeface="Gill Sans" charset="0"/>
              </a:rPr>
              <a:t>“</a:t>
            </a:r>
            <a:r>
              <a:rPr lang="en-US" sz="3600" dirty="0" err="1" smtClean="0">
                <a:ea typeface="ＭＳ Ｐゴシック" charset="0"/>
                <a:cs typeface="Gill Sans" charset="0"/>
              </a:rPr>
              <a:t>undecidable</a:t>
            </a:r>
            <a:r>
              <a:rPr lang="en-US" sz="3600" dirty="0" smtClean="0">
                <a:ea typeface="ＭＳ Ｐゴシック" charset="0"/>
                <a:cs typeface="Gill Sans" charset="0"/>
              </a:rPr>
              <a:t>”</a:t>
            </a:r>
            <a:endParaRPr lang="en-US" sz="3600" dirty="0">
              <a:solidFill>
                <a:schemeClr val="tx1"/>
              </a:solidFill>
              <a:ea typeface="ＭＳ Ｐゴシック" charset="0"/>
              <a:cs typeface="Gill Sans" charset="0"/>
            </a:endParaRPr>
          </a:p>
        </p:txBody>
      </p:sp>
    </p:spTree>
    <p:extLst>
      <p:ext uri="{BB962C8B-B14F-4D97-AF65-F5344CB8AC3E}">
        <p14:creationId xmlns:p14="http://schemas.microsoft.com/office/powerpoint/2010/main" val="3100161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Deeply nested assertions</a:t>
            </a:r>
            <a:endParaRPr lang="en-US" dirty="0"/>
          </a:p>
        </p:txBody>
      </p:sp>
      <p:sp>
        <p:nvSpPr>
          <p:cNvPr id="9" name="Content Placeholder 8"/>
          <p:cNvSpPr>
            <a:spLocks noGrp="1"/>
          </p:cNvSpPr>
          <p:nvPr>
            <p:ph idx="1"/>
          </p:nvPr>
        </p:nvSpPr>
        <p:spPr>
          <a:xfrm>
            <a:off x="533400" y="5334000"/>
            <a:ext cx="8153400" cy="685800"/>
          </a:xfrm>
        </p:spPr>
        <p:txBody>
          <a:bodyPr/>
          <a:lstStyle/>
          <a:p>
            <a:r>
              <a:rPr lang="en-US" dirty="0" smtClean="0"/>
              <a:t>Counter-examples are long</a:t>
            </a:r>
          </a:p>
          <a:p>
            <a:r>
              <a:rPr lang="en-US" dirty="0" smtClean="0"/>
              <a:t>Hard to determine (from main) what is relevant</a:t>
            </a:r>
            <a:endParaRPr lang="en-US" dirty="0"/>
          </a:p>
        </p:txBody>
      </p:sp>
      <p:grpSp>
        <p:nvGrpSpPr>
          <p:cNvPr id="8" name="Group 7"/>
          <p:cNvGrpSpPr/>
          <p:nvPr/>
        </p:nvGrpSpPr>
        <p:grpSpPr>
          <a:xfrm>
            <a:off x="1143000" y="990600"/>
            <a:ext cx="6578600" cy="4178431"/>
            <a:chOff x="1066800" y="990600"/>
            <a:chExt cx="6578600" cy="4178431"/>
          </a:xfrm>
        </p:grpSpPr>
        <p:pic>
          <p:nvPicPr>
            <p:cNvPr id="3" name="Picture 2"/>
            <p:cNvPicPr>
              <a:picLocks noChangeAspect="1"/>
            </p:cNvPicPr>
            <p:nvPr/>
          </p:nvPicPr>
          <p:blipFill>
            <a:blip r:embed="rId2"/>
            <a:stretch>
              <a:fillRect/>
            </a:stretch>
          </p:blipFill>
          <p:spPr>
            <a:xfrm>
              <a:off x="1066800" y="990600"/>
              <a:ext cx="6578600" cy="4178431"/>
            </a:xfrm>
            <a:prstGeom prst="rect">
              <a:avLst/>
            </a:prstGeom>
          </p:spPr>
        </p:pic>
        <p:pic>
          <p:nvPicPr>
            <p:cNvPr id="4" name="Picture 3"/>
            <p:cNvPicPr>
              <a:picLocks noChangeAspect="1"/>
            </p:cNvPicPr>
            <p:nvPr/>
          </p:nvPicPr>
          <p:blipFill>
            <a:blip r:embed="rId3"/>
            <a:stretch>
              <a:fillRect/>
            </a:stretch>
          </p:blipFill>
          <p:spPr>
            <a:xfrm>
              <a:off x="6019800" y="3276600"/>
              <a:ext cx="863600" cy="317500"/>
            </a:xfrm>
            <a:prstGeom prst="rect">
              <a:avLst/>
            </a:prstGeom>
          </p:spPr>
        </p:pic>
        <p:pic>
          <p:nvPicPr>
            <p:cNvPr id="5" name="Picture 4"/>
            <p:cNvPicPr>
              <a:picLocks noChangeAspect="1"/>
            </p:cNvPicPr>
            <p:nvPr/>
          </p:nvPicPr>
          <p:blipFill>
            <a:blip r:embed="rId4"/>
            <a:stretch>
              <a:fillRect/>
            </a:stretch>
          </p:blipFill>
          <p:spPr>
            <a:xfrm>
              <a:off x="2514600" y="2971800"/>
              <a:ext cx="838200" cy="165100"/>
            </a:xfrm>
            <a:prstGeom prst="rect">
              <a:avLst/>
            </a:prstGeom>
          </p:spPr>
        </p:pic>
        <p:sp>
          <p:nvSpPr>
            <p:cNvPr id="6" name="Rounded Rectangular Callout 5"/>
            <p:cNvSpPr/>
            <p:nvPr/>
          </p:nvSpPr>
          <p:spPr bwMode="auto">
            <a:xfrm>
              <a:off x="4343400" y="1524000"/>
              <a:ext cx="1371600" cy="533400"/>
            </a:xfrm>
            <a:prstGeom prst="wedgeRoundRectCallout">
              <a:avLst>
                <a:gd name="adj1" fmla="val -134123"/>
                <a:gd name="adj2" fmla="val 233368"/>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Assertion</a:t>
              </a:r>
            </a:p>
          </p:txBody>
        </p:sp>
        <p:sp>
          <p:nvSpPr>
            <p:cNvPr id="7" name="Rounded Rectangular Callout 6"/>
            <p:cNvSpPr/>
            <p:nvPr/>
          </p:nvSpPr>
          <p:spPr bwMode="auto">
            <a:xfrm>
              <a:off x="6096000" y="1981200"/>
              <a:ext cx="1371600" cy="533400"/>
            </a:xfrm>
            <a:prstGeom prst="wedgeRoundRectCallout">
              <a:avLst>
                <a:gd name="adj1" fmla="val -28459"/>
                <a:gd name="adj2" fmla="val 199755"/>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Main</a:t>
              </a:r>
            </a:p>
          </p:txBody>
        </p:sp>
      </p:grpSp>
    </p:spTree>
    <p:extLst>
      <p:ext uri="{BB962C8B-B14F-4D97-AF65-F5344CB8AC3E}">
        <p14:creationId xmlns:p14="http://schemas.microsoft.com/office/powerpoint/2010/main" val="32717246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a:xfrm>
            <a:off x="533400" y="422275"/>
            <a:ext cx="8153400" cy="394980"/>
          </a:xfrm>
        </p:spPr>
        <p:txBody>
          <a:bodyPr/>
          <a:lstStyle/>
          <a:p>
            <a:r>
              <a:rPr lang="en-US" dirty="0" smtClean="0"/>
              <a:t>Mixed Semantics</a:t>
            </a:r>
            <a:endParaRPr lang="en-US" dirty="0"/>
          </a:p>
        </p:txBody>
      </p:sp>
      <p:sp>
        <p:nvSpPr>
          <p:cNvPr id="695299" name="Rectangle 3"/>
          <p:cNvSpPr>
            <a:spLocks noGrp="1" noChangeArrowheads="1"/>
          </p:cNvSpPr>
          <p:nvPr>
            <p:ph idx="1"/>
          </p:nvPr>
        </p:nvSpPr>
        <p:spPr/>
        <p:txBody>
          <a:bodyPr/>
          <a:lstStyle/>
          <a:p>
            <a:r>
              <a:rPr lang="en-US" dirty="0" smtClean="0"/>
              <a:t>Stack-free program semantics combining:</a:t>
            </a:r>
          </a:p>
          <a:p>
            <a:pPr lvl="1"/>
            <a:r>
              <a:rPr lang="en-US" dirty="0" smtClean="0"/>
              <a:t>operational (or small-step) semantics</a:t>
            </a:r>
          </a:p>
          <a:p>
            <a:pPr lvl="2"/>
            <a:r>
              <a:rPr lang="en-US" dirty="0" smtClean="0"/>
              <a:t>i.e., usual execution semantics</a:t>
            </a:r>
            <a:endParaRPr lang="en-US" dirty="0"/>
          </a:p>
          <a:p>
            <a:pPr lvl="1"/>
            <a:r>
              <a:rPr lang="en-US" dirty="0"/>
              <a:t>natural </a:t>
            </a:r>
            <a:r>
              <a:rPr lang="en-US" dirty="0" smtClean="0"/>
              <a:t>(or big-step) semantics</a:t>
            </a:r>
            <a:r>
              <a:rPr lang="en-US" dirty="0"/>
              <a:t>: function summary </a:t>
            </a:r>
            <a:r>
              <a:rPr lang="en-US" sz="1600" dirty="0"/>
              <a:t>[</a:t>
            </a:r>
            <a:r>
              <a:rPr lang="en-US" sz="1600" dirty="0" err="1"/>
              <a:t>Sharir-Pnueli</a:t>
            </a:r>
            <a:r>
              <a:rPr lang="en-US" sz="1600" dirty="0"/>
              <a:t> 81]</a:t>
            </a:r>
          </a:p>
          <a:p>
            <a:pPr lvl="2"/>
            <a:r>
              <a:rPr lang="en-US" sz="1600" dirty="0"/>
              <a:t>(</a:t>
            </a:r>
            <a:r>
              <a:rPr lang="en-US" sz="1600" dirty="0">
                <a:latin typeface="cmmi10" charset="0"/>
              </a:rPr>
              <a:t>¾</a:t>
            </a:r>
            <a:r>
              <a:rPr lang="en-US" sz="1600" dirty="0"/>
              <a:t>, </a:t>
            </a:r>
            <a:r>
              <a:rPr lang="en-US" sz="1600" dirty="0">
                <a:latin typeface="cmmi10" charset="0"/>
              </a:rPr>
              <a:t>¾</a:t>
            </a:r>
            <a:r>
              <a:rPr lang="en-US" sz="1600" dirty="0"/>
              <a:t>`) </a:t>
            </a:r>
            <a:r>
              <a:rPr lang="en-US" sz="1600" dirty="0">
                <a:latin typeface="cmsy10" charset="0"/>
              </a:rPr>
              <a:t>2</a:t>
            </a:r>
            <a:r>
              <a:rPr lang="en-US" sz="1600" dirty="0"/>
              <a:t> ||f|| </a:t>
            </a:r>
            <a:r>
              <a:rPr lang="en-US" sz="1600" dirty="0" err="1"/>
              <a:t>iff</a:t>
            </a:r>
            <a:r>
              <a:rPr lang="en-US" sz="1600" dirty="0"/>
              <a:t> the execution of f </a:t>
            </a:r>
            <a:r>
              <a:rPr lang="en-US" sz="1600" dirty="0" smtClean="0"/>
              <a:t>on input state </a:t>
            </a:r>
            <a:r>
              <a:rPr lang="en-US" sz="1600" dirty="0">
                <a:latin typeface="cmmi10" charset="0"/>
              </a:rPr>
              <a:t>¾</a:t>
            </a:r>
            <a:r>
              <a:rPr lang="en-US" sz="1600" dirty="0"/>
              <a:t> terminates and results </a:t>
            </a:r>
            <a:r>
              <a:rPr lang="en-US" sz="1600" dirty="0" smtClean="0"/>
              <a:t>in state </a:t>
            </a:r>
            <a:r>
              <a:rPr lang="en-US" sz="1600" dirty="0">
                <a:latin typeface="cmmi10" charset="0"/>
              </a:rPr>
              <a:t>¾</a:t>
            </a:r>
            <a:r>
              <a:rPr lang="ja-JP" altLang="en-US" sz="1600" dirty="0" smtClean="0"/>
              <a:t>’</a:t>
            </a:r>
            <a:endParaRPr lang="en-US" altLang="ja-JP" sz="1600" dirty="0" smtClean="0"/>
          </a:p>
          <a:p>
            <a:pPr lvl="1"/>
            <a:r>
              <a:rPr lang="en-US" altLang="ja-JP" sz="1600" dirty="0" smtClean="0"/>
              <a:t>some execution steps are big, some are small</a:t>
            </a:r>
          </a:p>
          <a:p>
            <a:pPr>
              <a:lnSpc>
                <a:spcPct val="100000"/>
              </a:lnSpc>
            </a:pPr>
            <a:r>
              <a:rPr lang="en-US" dirty="0" smtClean="0"/>
              <a:t>Non-deterministic </a:t>
            </a:r>
            <a:r>
              <a:rPr lang="en-US" dirty="0"/>
              <a:t>executions of function </a:t>
            </a:r>
            <a:r>
              <a:rPr lang="en-US" dirty="0" smtClean="0"/>
              <a:t>calls</a:t>
            </a:r>
            <a:endParaRPr lang="en-US" dirty="0"/>
          </a:p>
          <a:p>
            <a:pPr lvl="1"/>
            <a:r>
              <a:rPr lang="en-US" dirty="0" smtClean="0"/>
              <a:t>update </a:t>
            </a:r>
            <a:r>
              <a:rPr lang="en-US" dirty="0"/>
              <a:t>top activation record using function </a:t>
            </a:r>
            <a:r>
              <a:rPr lang="en-US" dirty="0" smtClean="0"/>
              <a:t>summary, or</a:t>
            </a:r>
            <a:endParaRPr lang="en-US" dirty="0"/>
          </a:p>
          <a:p>
            <a:pPr lvl="1"/>
            <a:r>
              <a:rPr lang="en-US" dirty="0"/>
              <a:t>enter function body, forgetting history </a:t>
            </a:r>
            <a:r>
              <a:rPr lang="en-US" dirty="0" smtClean="0"/>
              <a:t>records (i.e., no return!)</a:t>
            </a:r>
            <a:endParaRPr lang="en-US" dirty="0"/>
          </a:p>
          <a:p>
            <a:pPr>
              <a:lnSpc>
                <a:spcPct val="100000"/>
              </a:lnSpc>
            </a:pPr>
            <a:r>
              <a:rPr lang="en-US" dirty="0" smtClean="0"/>
              <a:t>Preserves reachability </a:t>
            </a:r>
            <a:r>
              <a:rPr lang="en-US" dirty="0"/>
              <a:t>and non-termination</a:t>
            </a:r>
          </a:p>
          <a:p>
            <a:pPr lvl="1">
              <a:lnSpc>
                <a:spcPct val="120000"/>
              </a:lnSpc>
              <a:buFont typeface="Wingdings" charset="0"/>
              <a:buNone/>
            </a:pPr>
            <a:r>
              <a:rPr lang="en-US" dirty="0"/>
              <a:t> </a:t>
            </a:r>
            <a:r>
              <a:rPr lang="en-US" u="sng" dirty="0"/>
              <a:t>Theorem:</a:t>
            </a:r>
            <a:r>
              <a:rPr lang="en-US" dirty="0"/>
              <a:t> </a:t>
            </a:r>
            <a:r>
              <a:rPr lang="en-US" dirty="0" smtClean="0"/>
              <a:t>Let K be the </a:t>
            </a:r>
            <a:r>
              <a:rPr lang="en-US" dirty="0"/>
              <a:t>operational semantics, K</a:t>
            </a:r>
            <a:r>
              <a:rPr lang="en-US" baseline="30000" dirty="0"/>
              <a:t>m</a:t>
            </a:r>
            <a:r>
              <a:rPr lang="en-US" dirty="0"/>
              <a:t> </a:t>
            </a:r>
            <a:r>
              <a:rPr lang="en-US" dirty="0" smtClean="0"/>
              <a:t>the stack</a:t>
            </a:r>
            <a:r>
              <a:rPr lang="en-US" dirty="0"/>
              <a:t>-free semantics, and </a:t>
            </a:r>
            <a:r>
              <a:rPr lang="en-US" dirty="0" smtClean="0"/>
              <a:t>L a program </a:t>
            </a:r>
            <a:r>
              <a:rPr lang="en-US" dirty="0"/>
              <a:t>location.  </a:t>
            </a:r>
            <a:r>
              <a:rPr lang="en-US" dirty="0" smtClean="0"/>
              <a:t>Then,           </a:t>
            </a:r>
          </a:p>
          <a:p>
            <a:pPr lvl="1">
              <a:lnSpc>
                <a:spcPct val="120000"/>
              </a:lnSpc>
              <a:buFont typeface="Wingdings" charset="0"/>
              <a:buNone/>
            </a:pPr>
            <a:r>
              <a:rPr lang="en-US" dirty="0" smtClean="0"/>
              <a:t>K </a:t>
            </a:r>
            <a:r>
              <a:rPr lang="en-US" dirty="0">
                <a:latin typeface="msam10" charset="0"/>
              </a:rPr>
              <a:t>²</a:t>
            </a:r>
            <a:r>
              <a:rPr lang="en-US" dirty="0"/>
              <a:t> EF (pc=L) </a:t>
            </a:r>
            <a:r>
              <a:rPr lang="en-US" dirty="0">
                <a:latin typeface="cmsy10" charset="0"/>
              </a:rPr>
              <a:t>,</a:t>
            </a:r>
            <a:r>
              <a:rPr lang="en-US" dirty="0"/>
              <a:t> K</a:t>
            </a:r>
            <a:r>
              <a:rPr lang="en-US" baseline="30000" dirty="0"/>
              <a:t>m</a:t>
            </a:r>
            <a:r>
              <a:rPr lang="en-US" dirty="0"/>
              <a:t> </a:t>
            </a:r>
            <a:r>
              <a:rPr lang="en-US" dirty="0">
                <a:latin typeface="msam10" charset="0"/>
              </a:rPr>
              <a:t>²</a:t>
            </a:r>
            <a:r>
              <a:rPr lang="en-US" dirty="0"/>
              <a:t> EF (pc=L</a:t>
            </a:r>
            <a:r>
              <a:rPr lang="en-US" dirty="0" smtClean="0"/>
              <a:t>)</a:t>
            </a:r>
            <a:r>
              <a:rPr lang="en-US" dirty="0"/>
              <a:t> </a:t>
            </a:r>
            <a:r>
              <a:rPr lang="en-US" dirty="0" smtClean="0"/>
              <a:t>    </a:t>
            </a:r>
            <a:r>
              <a:rPr lang="en-US" dirty="0"/>
              <a:t>and    </a:t>
            </a:r>
            <a:r>
              <a:rPr lang="en-US" dirty="0" smtClean="0"/>
              <a:t>K </a:t>
            </a:r>
            <a:r>
              <a:rPr lang="en-US" dirty="0">
                <a:latin typeface="msam10" charset="0"/>
              </a:rPr>
              <a:t>²</a:t>
            </a:r>
            <a:r>
              <a:rPr lang="en-US" dirty="0"/>
              <a:t> EG (</a:t>
            </a:r>
            <a:r>
              <a:rPr lang="en-US" dirty="0" err="1"/>
              <a:t>pc</a:t>
            </a:r>
            <a:r>
              <a:rPr lang="en-US" dirty="0" err="1">
                <a:latin typeface="Symbol" charset="0"/>
                <a:sym typeface="Symbol" charset="0"/>
              </a:rPr>
              <a:t></a:t>
            </a:r>
            <a:r>
              <a:rPr lang="en-US" dirty="0" err="1"/>
              <a:t>L</a:t>
            </a:r>
            <a:r>
              <a:rPr lang="en-US" dirty="0"/>
              <a:t>) </a:t>
            </a:r>
            <a:r>
              <a:rPr lang="en-US" dirty="0">
                <a:latin typeface="cmsy10" charset="0"/>
              </a:rPr>
              <a:t>,</a:t>
            </a:r>
            <a:r>
              <a:rPr lang="en-US" dirty="0"/>
              <a:t> K</a:t>
            </a:r>
            <a:r>
              <a:rPr lang="en-US" baseline="30000" dirty="0"/>
              <a:t>m</a:t>
            </a:r>
            <a:r>
              <a:rPr lang="en-US" dirty="0"/>
              <a:t> </a:t>
            </a:r>
            <a:r>
              <a:rPr lang="en-US" dirty="0">
                <a:latin typeface="msam10" charset="0"/>
              </a:rPr>
              <a:t>²</a:t>
            </a:r>
            <a:r>
              <a:rPr lang="en-US" dirty="0"/>
              <a:t> EG (</a:t>
            </a:r>
            <a:r>
              <a:rPr lang="en-US" dirty="0" err="1"/>
              <a:t>pc</a:t>
            </a:r>
            <a:r>
              <a:rPr lang="en-US" dirty="0" err="1">
                <a:latin typeface="Symbol" charset="0"/>
                <a:sym typeface="Symbol" charset="0"/>
              </a:rPr>
              <a:t></a:t>
            </a:r>
            <a:r>
              <a:rPr lang="en-US" dirty="0" err="1"/>
              <a:t>L</a:t>
            </a:r>
            <a:r>
              <a:rPr lang="en-US" dirty="0"/>
              <a:t>)</a:t>
            </a:r>
          </a:p>
        </p:txBody>
      </p:sp>
      <p:sp>
        <p:nvSpPr>
          <p:cNvPr id="2" name="TextBox 1"/>
          <p:cNvSpPr txBox="1"/>
          <p:nvPr/>
        </p:nvSpPr>
        <p:spPr>
          <a:xfrm>
            <a:off x="6774724" y="228600"/>
            <a:ext cx="2051914" cy="400110"/>
          </a:xfrm>
          <a:prstGeom prst="rect">
            <a:avLst/>
          </a:prstGeom>
          <a:noFill/>
        </p:spPr>
        <p:txBody>
          <a:bodyPr wrap="none" rtlCol="0">
            <a:spAutoFit/>
          </a:bodyPr>
          <a:lstStyle/>
          <a:p>
            <a:r>
              <a:rPr lang="en-US" b="0" dirty="0" smtClean="0"/>
              <a:t>[GWC’08,LQ’14] </a:t>
            </a:r>
            <a:endParaRPr lang="en-US" b="0" dirty="0"/>
          </a:p>
        </p:txBody>
      </p:sp>
    </p:spTree>
    <p:extLst>
      <p:ext uri="{BB962C8B-B14F-4D97-AF65-F5344CB8AC3E}">
        <p14:creationId xmlns:p14="http://schemas.microsoft.com/office/powerpoint/2010/main" val="3847420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Text Box 2"/>
          <p:cNvSpPr txBox="1">
            <a:spLocks noChangeArrowheads="1"/>
          </p:cNvSpPr>
          <p:nvPr/>
        </p:nvSpPr>
        <p:spPr bwMode="auto">
          <a:xfrm>
            <a:off x="304800" y="279400"/>
            <a:ext cx="2438400" cy="4421724"/>
          </a:xfrm>
          <a:prstGeom prst="rect">
            <a:avLst/>
          </a:prstGeom>
          <a:solidFill>
            <a:srgbClr val="F0F0FE"/>
          </a:solidFill>
          <a:ln w="28575">
            <a:solidFill>
              <a:schemeClr val="tx1"/>
            </a:solidFill>
            <a:prstDash val="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50000"/>
              </a:lnSpc>
            </a:pPr>
            <a:r>
              <a:rPr lang="en-US" sz="1600" dirty="0" err="1" smtClean="0">
                <a:latin typeface="Consolas"/>
                <a:cs typeface="Consolas"/>
              </a:rPr>
              <a:t>def</a:t>
            </a:r>
            <a:r>
              <a:rPr lang="en-US" sz="1600" dirty="0" smtClean="0">
                <a:latin typeface="Consolas"/>
                <a:cs typeface="Consolas"/>
              </a:rPr>
              <a:t> main</a:t>
            </a:r>
            <a:r>
              <a:rPr lang="en-US" sz="1600" b="0" dirty="0" smtClean="0">
                <a:latin typeface="Consolas"/>
                <a:cs typeface="Consolas"/>
              </a:rPr>
              <a:t>()</a:t>
            </a:r>
          </a:p>
          <a:p>
            <a:pPr algn="l">
              <a:lnSpc>
                <a:spcPct val="50000"/>
              </a:lnSpc>
            </a:pPr>
            <a:r>
              <a:rPr lang="en-US" sz="1600" b="0" dirty="0" smtClean="0">
                <a:latin typeface="Consolas"/>
                <a:cs typeface="Consolas"/>
              </a:rPr>
              <a:t>1: </a:t>
            </a:r>
            <a:r>
              <a:rPr lang="en-US" sz="1600" b="0" dirty="0" err="1" smtClean="0">
                <a:latin typeface="Consolas"/>
                <a:cs typeface="Consolas"/>
              </a:rPr>
              <a:t>int</a:t>
            </a:r>
            <a:r>
              <a:rPr lang="en-US" sz="1600" b="0" dirty="0" smtClean="0">
                <a:latin typeface="Consolas"/>
                <a:cs typeface="Consolas"/>
              </a:rPr>
              <a:t> x = </a:t>
            </a:r>
            <a:r>
              <a:rPr lang="en-US" sz="1600" b="0" dirty="0" err="1" smtClean="0">
                <a:latin typeface="Consolas"/>
                <a:cs typeface="Consolas"/>
              </a:rPr>
              <a:t>nd</a:t>
            </a:r>
            <a:r>
              <a:rPr lang="en-US" sz="1600" b="0" dirty="0" smtClean="0">
                <a:latin typeface="Consolas"/>
                <a:cs typeface="Consolas"/>
              </a:rPr>
              <a:t>();</a:t>
            </a:r>
          </a:p>
          <a:p>
            <a:pPr algn="l">
              <a:lnSpc>
                <a:spcPct val="50000"/>
              </a:lnSpc>
            </a:pPr>
            <a:r>
              <a:rPr lang="en-US" sz="1600" b="0" dirty="0" smtClean="0">
                <a:latin typeface="Consolas"/>
                <a:cs typeface="Consolas"/>
              </a:rPr>
              <a:t>2: x = x+1; </a:t>
            </a:r>
          </a:p>
          <a:p>
            <a:pPr algn="l">
              <a:lnSpc>
                <a:spcPct val="50000"/>
              </a:lnSpc>
            </a:pPr>
            <a:r>
              <a:rPr lang="en-US" sz="1600" b="0" dirty="0" smtClean="0">
                <a:latin typeface="Consolas"/>
                <a:cs typeface="Consolas"/>
              </a:rPr>
              <a:t>3: while(x&gt;=0)</a:t>
            </a:r>
          </a:p>
          <a:p>
            <a:pPr algn="l">
              <a:lnSpc>
                <a:spcPct val="50000"/>
              </a:lnSpc>
            </a:pPr>
            <a:r>
              <a:rPr lang="en-US" sz="1600" b="0" dirty="0" smtClean="0">
                <a:latin typeface="Consolas"/>
                <a:cs typeface="Consolas"/>
              </a:rPr>
              <a:t>4:   x=f(x);</a:t>
            </a:r>
          </a:p>
          <a:p>
            <a:pPr algn="l">
              <a:lnSpc>
                <a:spcPct val="50000"/>
              </a:lnSpc>
            </a:pPr>
            <a:r>
              <a:rPr lang="en-US" sz="1600" b="0" dirty="0" smtClean="0">
                <a:latin typeface="Consolas"/>
                <a:cs typeface="Consolas"/>
              </a:rPr>
              <a:t>5:   if(x&lt;0)</a:t>
            </a:r>
          </a:p>
          <a:p>
            <a:pPr algn="l">
              <a:lnSpc>
                <a:spcPct val="50000"/>
              </a:lnSpc>
            </a:pPr>
            <a:r>
              <a:rPr lang="en-US" sz="1600" b="0" dirty="0" smtClean="0">
                <a:latin typeface="Consolas"/>
                <a:cs typeface="Consolas"/>
              </a:rPr>
              <a:t>6:      Error;</a:t>
            </a:r>
          </a:p>
          <a:p>
            <a:pPr algn="l">
              <a:lnSpc>
                <a:spcPct val="50000"/>
              </a:lnSpc>
            </a:pPr>
            <a:r>
              <a:rPr lang="en-US" sz="1600" b="0" dirty="0" smtClean="0">
                <a:latin typeface="Consolas"/>
                <a:cs typeface="Consolas"/>
              </a:rPr>
              <a:t>7: </a:t>
            </a:r>
          </a:p>
          <a:p>
            <a:pPr algn="l">
              <a:lnSpc>
                <a:spcPct val="50000"/>
              </a:lnSpc>
            </a:pPr>
            <a:r>
              <a:rPr lang="en-US" sz="1600" b="0" dirty="0" smtClean="0">
                <a:latin typeface="Consolas"/>
                <a:cs typeface="Consolas"/>
              </a:rPr>
              <a:t>8: END;</a:t>
            </a:r>
          </a:p>
          <a:p>
            <a:pPr algn="l">
              <a:lnSpc>
                <a:spcPct val="50000"/>
              </a:lnSpc>
            </a:pPr>
            <a:endParaRPr lang="en-US" sz="1600" b="0" dirty="0" smtClean="0">
              <a:latin typeface="Consolas"/>
              <a:cs typeface="Consolas"/>
            </a:endParaRPr>
          </a:p>
          <a:p>
            <a:pPr algn="l">
              <a:lnSpc>
                <a:spcPct val="50000"/>
              </a:lnSpc>
            </a:pPr>
            <a:r>
              <a:rPr lang="en-US" sz="1600" dirty="0" err="1" smtClean="0">
                <a:latin typeface="Consolas"/>
                <a:cs typeface="Consolas"/>
              </a:rPr>
              <a:t>def</a:t>
            </a:r>
            <a:r>
              <a:rPr lang="en-US" sz="1600" dirty="0" smtClean="0">
                <a:latin typeface="Consolas"/>
                <a:cs typeface="Consolas"/>
              </a:rPr>
              <a:t> f</a:t>
            </a:r>
            <a:r>
              <a:rPr lang="en-US" sz="1600" b="0" dirty="0" smtClean="0">
                <a:latin typeface="Consolas"/>
                <a:cs typeface="Consolas"/>
              </a:rPr>
              <a:t>(</a:t>
            </a:r>
            <a:r>
              <a:rPr lang="en-US" sz="1600" b="0" dirty="0" err="1" smtClean="0">
                <a:latin typeface="Consolas"/>
                <a:cs typeface="Consolas"/>
              </a:rPr>
              <a:t>int</a:t>
            </a:r>
            <a:r>
              <a:rPr lang="en-US" sz="1600" b="0" dirty="0" smtClean="0">
                <a:latin typeface="Consolas"/>
                <a:cs typeface="Consolas"/>
              </a:rPr>
              <a:t> y): </a:t>
            </a:r>
            <a:r>
              <a:rPr lang="en-US" sz="1600" dirty="0" smtClean="0">
                <a:latin typeface="Consolas"/>
                <a:cs typeface="Consolas"/>
              </a:rPr>
              <a:t>ret</a:t>
            </a:r>
            <a:r>
              <a:rPr lang="en-US" sz="1600" b="0" dirty="0" smtClean="0">
                <a:latin typeface="Consolas"/>
                <a:cs typeface="Consolas"/>
              </a:rPr>
              <a:t> y  </a:t>
            </a:r>
          </a:p>
          <a:p>
            <a:pPr algn="l">
              <a:lnSpc>
                <a:spcPct val="50000"/>
              </a:lnSpc>
            </a:pPr>
            <a:r>
              <a:rPr lang="en-US" sz="1600" b="0" dirty="0" smtClean="0">
                <a:latin typeface="Consolas"/>
                <a:cs typeface="Consolas"/>
              </a:rPr>
              <a:t>9:  if(y¸10){</a:t>
            </a:r>
          </a:p>
          <a:p>
            <a:pPr algn="l">
              <a:lnSpc>
                <a:spcPct val="50000"/>
              </a:lnSpc>
            </a:pPr>
            <a:r>
              <a:rPr lang="en-US" sz="1600" b="0" dirty="0" smtClean="0">
                <a:latin typeface="Consolas"/>
                <a:cs typeface="Consolas"/>
              </a:rPr>
              <a:t>10:    y=y+1;</a:t>
            </a:r>
          </a:p>
          <a:p>
            <a:pPr algn="l">
              <a:lnSpc>
                <a:spcPct val="50000"/>
              </a:lnSpc>
            </a:pPr>
            <a:r>
              <a:rPr lang="en-US" sz="1600" b="0" dirty="0" smtClean="0">
                <a:latin typeface="Consolas"/>
                <a:cs typeface="Consolas"/>
              </a:rPr>
              <a:t>11:    y=f(y);</a:t>
            </a:r>
          </a:p>
          <a:p>
            <a:pPr algn="l">
              <a:lnSpc>
                <a:spcPct val="50000"/>
              </a:lnSpc>
            </a:pPr>
            <a:r>
              <a:rPr lang="en-US" sz="1600" b="0" dirty="0" smtClean="0">
                <a:latin typeface="Consolas"/>
                <a:cs typeface="Consolas"/>
              </a:rPr>
              <a:t>12: else if(y&gt;0)</a:t>
            </a:r>
          </a:p>
          <a:p>
            <a:pPr algn="l">
              <a:lnSpc>
                <a:spcPct val="50000"/>
              </a:lnSpc>
            </a:pPr>
            <a:r>
              <a:rPr lang="en-US" sz="1600" b="0" dirty="0" smtClean="0">
                <a:latin typeface="Consolas"/>
                <a:cs typeface="Consolas"/>
              </a:rPr>
              <a:t>13:   y=y+1; </a:t>
            </a:r>
          </a:p>
          <a:p>
            <a:pPr algn="l">
              <a:lnSpc>
                <a:spcPct val="50000"/>
              </a:lnSpc>
            </a:pPr>
            <a:r>
              <a:rPr lang="en-US" sz="1600" b="0" dirty="0" smtClean="0">
                <a:latin typeface="Consolas"/>
                <a:cs typeface="Consolas"/>
              </a:rPr>
              <a:t>14: y=y-1</a:t>
            </a:r>
          </a:p>
          <a:p>
            <a:pPr algn="l">
              <a:lnSpc>
                <a:spcPct val="50000"/>
              </a:lnSpc>
            </a:pPr>
            <a:r>
              <a:rPr lang="en-US" sz="1600" b="0" dirty="0" smtClean="0">
                <a:latin typeface="Consolas"/>
                <a:cs typeface="Consolas"/>
              </a:rPr>
              <a:t>15:</a:t>
            </a:r>
            <a:endParaRPr lang="en-US" sz="1600" b="0" dirty="0">
              <a:latin typeface="Consolas"/>
              <a:cs typeface="Consolas"/>
            </a:endParaRPr>
          </a:p>
        </p:txBody>
      </p:sp>
      <p:sp>
        <p:nvSpPr>
          <p:cNvPr id="648218" name="Text Box 26"/>
          <p:cNvSpPr txBox="1">
            <a:spLocks noChangeArrowheads="1"/>
          </p:cNvSpPr>
          <p:nvPr/>
        </p:nvSpPr>
        <p:spPr bwMode="auto">
          <a:xfrm>
            <a:off x="228600" y="5105400"/>
            <a:ext cx="2514600" cy="814582"/>
          </a:xfrm>
          <a:prstGeom prst="rect">
            <a:avLst/>
          </a:prstGeom>
          <a:solidFill>
            <a:srgbClr val="F0F0FE"/>
          </a:solidFill>
          <a:ln w="28575">
            <a:solidFill>
              <a:schemeClr val="tx1"/>
            </a:solidFill>
            <a:prstDash val="dash"/>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80000"/>
              </a:lnSpc>
            </a:pPr>
            <a:r>
              <a:rPr lang="en-US" sz="1600" b="1" dirty="0">
                <a:latin typeface="Comic Sans MS" charset="0"/>
                <a:cs typeface="Courier New" charset="0"/>
              </a:rPr>
              <a:t>Summary of </a:t>
            </a:r>
            <a:r>
              <a:rPr lang="en-US" sz="1600" b="1" dirty="0" smtClean="0">
                <a:latin typeface="Comic Sans MS" charset="0"/>
                <a:cs typeface="Courier New" charset="0"/>
              </a:rPr>
              <a:t>f(y)</a:t>
            </a:r>
            <a:r>
              <a:rPr lang="en-US" sz="1600" b="1" dirty="0" smtClean="0">
                <a:latin typeface="Courier New" charset="0"/>
                <a:cs typeface="Courier New" charset="0"/>
              </a:rPr>
              <a:t> </a:t>
            </a:r>
          </a:p>
          <a:p>
            <a:pPr>
              <a:lnSpc>
                <a:spcPct val="80000"/>
              </a:lnSpc>
            </a:pPr>
            <a:r>
              <a:rPr lang="en-US" sz="1600" b="1" dirty="0" smtClean="0">
                <a:latin typeface="Courier New" charset="0"/>
                <a:cs typeface="Courier New" charset="0"/>
              </a:rPr>
              <a:t>  </a:t>
            </a:r>
            <a:r>
              <a:rPr lang="en-US" sz="1600" b="1" dirty="0" smtClean="0">
                <a:cs typeface="Courier New" charset="0"/>
              </a:rPr>
              <a:t>(</a:t>
            </a:r>
            <a:r>
              <a:rPr lang="en-US" sz="1600" b="1" dirty="0">
                <a:cs typeface="Courier New" charset="0"/>
              </a:rPr>
              <a:t>1</a:t>
            </a:r>
            <a:r>
              <a:rPr lang="en-US" sz="1600" b="1" dirty="0">
                <a:latin typeface="cmsy10" charset="0"/>
                <a:cs typeface="Courier New" charset="0"/>
              </a:rPr>
              <a:t>·</a:t>
            </a:r>
            <a:r>
              <a:rPr lang="en-US" sz="1600" b="1" dirty="0">
                <a:cs typeface="Courier New" charset="0"/>
              </a:rPr>
              <a:t>y</a:t>
            </a:r>
            <a:r>
              <a:rPr lang="en-US" sz="1600" b="1" dirty="0">
                <a:latin typeface="cmsy10" charset="0"/>
                <a:cs typeface="Courier New" charset="0"/>
              </a:rPr>
              <a:t>·</a:t>
            </a:r>
            <a:r>
              <a:rPr lang="en-US" sz="1600" b="1" dirty="0">
                <a:cs typeface="Courier New" charset="0"/>
              </a:rPr>
              <a:t>9</a:t>
            </a:r>
            <a:r>
              <a:rPr lang="en-US" sz="1600" b="1" dirty="0">
                <a:latin typeface="Courier New" charset="0"/>
                <a:cs typeface="Courier New" charset="0"/>
              </a:rPr>
              <a:t> </a:t>
            </a:r>
            <a:r>
              <a:rPr lang="en-US" sz="1600" b="1" dirty="0" err="1">
                <a:latin typeface="cmsy10" charset="0"/>
                <a:cs typeface="Courier New" charset="0"/>
              </a:rPr>
              <a:t>Æ</a:t>
            </a:r>
            <a:r>
              <a:rPr lang="en-US" sz="1600" b="1" dirty="0">
                <a:latin typeface="Courier New" charset="0"/>
                <a:cs typeface="Courier New" charset="0"/>
              </a:rPr>
              <a:t> </a:t>
            </a:r>
            <a:r>
              <a:rPr lang="en-US" sz="1600" b="1" dirty="0">
                <a:cs typeface="Courier New" charset="0"/>
              </a:rPr>
              <a:t>y</a:t>
            </a:r>
            <a:r>
              <a:rPr lang="ja-JP" altLang="en-US" sz="1600" b="1" dirty="0">
                <a:cs typeface="Courier New" charset="0"/>
              </a:rPr>
              <a:t>’</a:t>
            </a:r>
            <a:r>
              <a:rPr lang="en-US" sz="1600" b="1" dirty="0">
                <a:cs typeface="Courier New" charset="0"/>
              </a:rPr>
              <a:t>=y)</a:t>
            </a:r>
            <a:r>
              <a:rPr lang="en-US" sz="1600" b="1" dirty="0">
                <a:latin typeface="Courier New" charset="0"/>
                <a:cs typeface="Courier New" charset="0"/>
              </a:rPr>
              <a:t>   </a:t>
            </a:r>
            <a:r>
              <a:rPr lang="en-US" sz="1600" b="1" dirty="0" err="1" smtClean="0">
                <a:latin typeface="cmsy10" charset="0"/>
                <a:cs typeface="Courier New" charset="0"/>
              </a:rPr>
              <a:t>Ç</a:t>
            </a:r>
            <a:r>
              <a:rPr lang="en-US" sz="1600" b="1" dirty="0" smtClean="0">
                <a:latin typeface="cmsy10" charset="0"/>
                <a:cs typeface="Courier New" charset="0"/>
              </a:rPr>
              <a:t> </a:t>
            </a:r>
            <a:r>
              <a:rPr lang="en-US" sz="1600" b="1" dirty="0">
                <a:cs typeface="Courier New" charset="0"/>
              </a:rPr>
              <a:t>(y</a:t>
            </a:r>
            <a:r>
              <a:rPr lang="en-US" sz="1600" b="1" dirty="0">
                <a:latin typeface="cmsy10" charset="0"/>
                <a:cs typeface="Courier New" charset="0"/>
              </a:rPr>
              <a:t>·</a:t>
            </a:r>
            <a:r>
              <a:rPr lang="en-US" sz="1600" b="1" dirty="0">
                <a:cs typeface="Courier New" charset="0"/>
              </a:rPr>
              <a:t>0</a:t>
            </a:r>
            <a:r>
              <a:rPr lang="en-US" sz="1600" b="1" dirty="0">
                <a:latin typeface="Courier New" charset="0"/>
                <a:cs typeface="Courier New" charset="0"/>
              </a:rPr>
              <a:t> </a:t>
            </a:r>
            <a:r>
              <a:rPr lang="en-US" sz="1600" b="1" dirty="0" err="1">
                <a:latin typeface="cmsy10" charset="0"/>
                <a:cs typeface="Courier New" charset="0"/>
              </a:rPr>
              <a:t>Æ</a:t>
            </a:r>
            <a:r>
              <a:rPr lang="en-US" sz="1600" b="1" dirty="0">
                <a:latin typeface="Courier New" charset="0"/>
                <a:cs typeface="Courier New" charset="0"/>
              </a:rPr>
              <a:t> </a:t>
            </a:r>
            <a:r>
              <a:rPr lang="en-US" sz="1600" b="1" dirty="0">
                <a:cs typeface="Courier New" charset="0"/>
              </a:rPr>
              <a:t>y</a:t>
            </a:r>
            <a:r>
              <a:rPr lang="ja-JP" altLang="en-US" sz="1600" b="1" dirty="0">
                <a:cs typeface="Courier New" charset="0"/>
              </a:rPr>
              <a:t>’</a:t>
            </a:r>
            <a:r>
              <a:rPr lang="en-US" sz="1600" b="1" dirty="0">
                <a:cs typeface="Courier New" charset="0"/>
              </a:rPr>
              <a:t>=y-1)</a:t>
            </a:r>
          </a:p>
        </p:txBody>
      </p:sp>
      <p:sp>
        <p:nvSpPr>
          <p:cNvPr id="648196" name="Text Box 4"/>
          <p:cNvSpPr txBox="1">
            <a:spLocks noChangeArrowheads="1"/>
          </p:cNvSpPr>
          <p:nvPr/>
        </p:nvSpPr>
        <p:spPr bwMode="auto">
          <a:xfrm>
            <a:off x="3819525" y="376238"/>
            <a:ext cx="339725" cy="3857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b="1">
                <a:latin typeface="Courier New" charset="0"/>
                <a:cs typeface="Courier New" charset="0"/>
              </a:rPr>
              <a:t>1</a:t>
            </a:r>
          </a:p>
        </p:txBody>
      </p:sp>
      <p:sp>
        <p:nvSpPr>
          <p:cNvPr id="648197" name="Text Box 5"/>
          <p:cNvSpPr txBox="1">
            <a:spLocks noChangeArrowheads="1"/>
          </p:cNvSpPr>
          <p:nvPr/>
        </p:nvSpPr>
        <p:spPr bwMode="auto">
          <a:xfrm>
            <a:off x="3819525" y="1143000"/>
            <a:ext cx="339725" cy="3857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b="1">
                <a:latin typeface="Courier New" charset="0"/>
                <a:cs typeface="Courier New" charset="0"/>
              </a:rPr>
              <a:t>2</a:t>
            </a:r>
          </a:p>
        </p:txBody>
      </p:sp>
      <p:sp>
        <p:nvSpPr>
          <p:cNvPr id="648198" name="Text Box 6"/>
          <p:cNvSpPr txBox="1">
            <a:spLocks noChangeArrowheads="1"/>
          </p:cNvSpPr>
          <p:nvPr/>
        </p:nvSpPr>
        <p:spPr bwMode="auto">
          <a:xfrm>
            <a:off x="3810000" y="1981200"/>
            <a:ext cx="339725" cy="3857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b="1">
                <a:latin typeface="Courier New" charset="0"/>
                <a:cs typeface="Courier New" charset="0"/>
              </a:rPr>
              <a:t>3</a:t>
            </a:r>
          </a:p>
        </p:txBody>
      </p:sp>
      <p:sp>
        <p:nvSpPr>
          <p:cNvPr id="648199" name="Text Box 7"/>
          <p:cNvSpPr txBox="1">
            <a:spLocks noChangeArrowheads="1"/>
          </p:cNvSpPr>
          <p:nvPr/>
        </p:nvSpPr>
        <p:spPr bwMode="auto">
          <a:xfrm>
            <a:off x="4800600" y="2819400"/>
            <a:ext cx="371475" cy="3857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b="1">
                <a:latin typeface="Courier New" charset="0"/>
                <a:cs typeface="Courier New" charset="0"/>
              </a:rPr>
              <a:t>4</a:t>
            </a:r>
          </a:p>
        </p:txBody>
      </p:sp>
      <p:sp>
        <p:nvSpPr>
          <p:cNvPr id="648200" name="Text Box 8"/>
          <p:cNvSpPr txBox="1">
            <a:spLocks noChangeArrowheads="1"/>
          </p:cNvSpPr>
          <p:nvPr/>
        </p:nvSpPr>
        <p:spPr bwMode="auto">
          <a:xfrm>
            <a:off x="5257800" y="4572000"/>
            <a:ext cx="1158875" cy="3857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b="1">
                <a:latin typeface="Courier New" charset="0"/>
                <a:cs typeface="Courier New" charset="0"/>
              </a:rPr>
              <a:t>6:Error</a:t>
            </a:r>
          </a:p>
        </p:txBody>
      </p:sp>
      <p:sp>
        <p:nvSpPr>
          <p:cNvPr id="648206" name="Text Box 14"/>
          <p:cNvSpPr txBox="1">
            <a:spLocks noChangeArrowheads="1"/>
          </p:cNvSpPr>
          <p:nvPr/>
        </p:nvSpPr>
        <p:spPr bwMode="auto">
          <a:xfrm>
            <a:off x="6781800" y="762000"/>
            <a:ext cx="339725" cy="3857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b="1">
                <a:latin typeface="Courier New" charset="0"/>
                <a:cs typeface="Courier New" charset="0"/>
              </a:rPr>
              <a:t>9</a:t>
            </a:r>
          </a:p>
        </p:txBody>
      </p:sp>
      <p:sp>
        <p:nvSpPr>
          <p:cNvPr id="648211" name="Text Box 19"/>
          <p:cNvSpPr txBox="1">
            <a:spLocks noChangeArrowheads="1"/>
          </p:cNvSpPr>
          <p:nvPr/>
        </p:nvSpPr>
        <p:spPr bwMode="auto">
          <a:xfrm>
            <a:off x="7829550" y="1300163"/>
            <a:ext cx="476250" cy="3857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b="1">
                <a:latin typeface="Courier New" charset="0"/>
                <a:cs typeface="Courier New" charset="0"/>
              </a:rPr>
              <a:t>10</a:t>
            </a:r>
          </a:p>
        </p:txBody>
      </p:sp>
      <p:sp>
        <p:nvSpPr>
          <p:cNvPr id="648212" name="Text Box 20"/>
          <p:cNvSpPr txBox="1">
            <a:spLocks noChangeArrowheads="1"/>
          </p:cNvSpPr>
          <p:nvPr/>
        </p:nvSpPr>
        <p:spPr bwMode="auto">
          <a:xfrm>
            <a:off x="7829550" y="2138363"/>
            <a:ext cx="476250" cy="3857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b="1">
                <a:latin typeface="Courier New" charset="0"/>
                <a:cs typeface="Courier New" charset="0"/>
              </a:rPr>
              <a:t>11</a:t>
            </a:r>
          </a:p>
        </p:txBody>
      </p:sp>
      <p:sp>
        <p:nvSpPr>
          <p:cNvPr id="648213" name="Text Box 21"/>
          <p:cNvSpPr txBox="1">
            <a:spLocks noChangeArrowheads="1"/>
          </p:cNvSpPr>
          <p:nvPr/>
        </p:nvSpPr>
        <p:spPr bwMode="auto">
          <a:xfrm>
            <a:off x="6705600" y="2895600"/>
            <a:ext cx="476250" cy="3857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b="1">
                <a:latin typeface="Courier New" charset="0"/>
                <a:cs typeface="Courier New" charset="0"/>
              </a:rPr>
              <a:t>12</a:t>
            </a:r>
          </a:p>
        </p:txBody>
      </p:sp>
      <p:cxnSp>
        <p:nvCxnSpPr>
          <p:cNvPr id="648214" name="AutoShape 22"/>
          <p:cNvCxnSpPr>
            <a:cxnSpLocks noChangeShapeType="1"/>
            <a:stCxn id="648206" idx="3"/>
            <a:endCxn id="648211" idx="0"/>
          </p:cNvCxnSpPr>
          <p:nvPr/>
        </p:nvCxnSpPr>
        <p:spPr bwMode="auto">
          <a:xfrm>
            <a:off x="7131050" y="955675"/>
            <a:ext cx="936625" cy="334963"/>
          </a:xfrm>
          <a:prstGeom prst="straightConnector1">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48215" name="AutoShape 23"/>
          <p:cNvCxnSpPr>
            <a:cxnSpLocks noChangeShapeType="1"/>
            <a:stCxn id="648211" idx="2"/>
            <a:endCxn id="648212" idx="0"/>
          </p:cNvCxnSpPr>
          <p:nvPr/>
        </p:nvCxnSpPr>
        <p:spPr bwMode="auto">
          <a:xfrm>
            <a:off x="8067675" y="1695450"/>
            <a:ext cx="0" cy="433388"/>
          </a:xfrm>
          <a:prstGeom prst="straightConnector1">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48216" name="AutoShape 24"/>
          <p:cNvCxnSpPr>
            <a:cxnSpLocks noChangeShapeType="1"/>
            <a:stCxn id="648212" idx="2"/>
            <a:endCxn id="648213" idx="0"/>
          </p:cNvCxnSpPr>
          <p:nvPr/>
        </p:nvCxnSpPr>
        <p:spPr bwMode="auto">
          <a:xfrm flipH="1">
            <a:off x="6943725" y="2533650"/>
            <a:ext cx="1123950" cy="352425"/>
          </a:xfrm>
          <a:prstGeom prst="straightConnector1">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48217" name="AutoShape 25"/>
          <p:cNvCxnSpPr>
            <a:cxnSpLocks noChangeShapeType="1"/>
            <a:stCxn id="648206" idx="2"/>
            <a:endCxn id="648213" idx="0"/>
          </p:cNvCxnSpPr>
          <p:nvPr/>
        </p:nvCxnSpPr>
        <p:spPr bwMode="auto">
          <a:xfrm flipH="1">
            <a:off x="6943725" y="1157288"/>
            <a:ext cx="7938" cy="1728787"/>
          </a:xfrm>
          <a:prstGeom prst="straightConnector1">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8219" name="Text Box 27"/>
          <p:cNvSpPr txBox="1">
            <a:spLocks noChangeArrowheads="1"/>
          </p:cNvSpPr>
          <p:nvPr/>
        </p:nvSpPr>
        <p:spPr bwMode="auto">
          <a:xfrm>
            <a:off x="7086600" y="1143000"/>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400" b="1"/>
              <a:t>y </a:t>
            </a:r>
            <a:r>
              <a:rPr lang="en-US" sz="1400" b="1">
                <a:latin typeface="cmsy10" charset="0"/>
              </a:rPr>
              <a:t>¸</a:t>
            </a:r>
            <a:r>
              <a:rPr lang="en-US" sz="1400" b="1"/>
              <a:t> 10</a:t>
            </a:r>
          </a:p>
        </p:txBody>
      </p:sp>
      <p:sp>
        <p:nvSpPr>
          <p:cNvPr id="648220" name="Text Box 28"/>
          <p:cNvSpPr txBox="1">
            <a:spLocks noChangeArrowheads="1"/>
          </p:cNvSpPr>
          <p:nvPr/>
        </p:nvSpPr>
        <p:spPr bwMode="auto">
          <a:xfrm>
            <a:off x="6324600" y="1604963"/>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400" b="1"/>
              <a:t>y </a:t>
            </a:r>
            <a:r>
              <a:rPr lang="en-US" sz="1400" b="1">
                <a:latin typeface="cmsy10" charset="0"/>
              </a:rPr>
              <a:t>·</a:t>
            </a:r>
            <a:r>
              <a:rPr lang="en-US" sz="1400" b="1"/>
              <a:t> 9</a:t>
            </a:r>
          </a:p>
        </p:txBody>
      </p:sp>
      <p:sp>
        <p:nvSpPr>
          <p:cNvPr id="648221" name="Text Box 29"/>
          <p:cNvSpPr txBox="1">
            <a:spLocks noChangeArrowheads="1"/>
          </p:cNvSpPr>
          <p:nvPr/>
        </p:nvSpPr>
        <p:spPr bwMode="auto">
          <a:xfrm>
            <a:off x="7239000" y="1752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400" b="1"/>
              <a:t>y</a:t>
            </a:r>
            <a:r>
              <a:rPr lang="ja-JP" altLang="en-US" sz="1400" b="1">
                <a:latin typeface="Arial"/>
              </a:rPr>
              <a:t>’</a:t>
            </a:r>
            <a:r>
              <a:rPr lang="en-US" sz="1400" b="1"/>
              <a:t> = y+1</a:t>
            </a:r>
          </a:p>
        </p:txBody>
      </p:sp>
      <p:sp>
        <p:nvSpPr>
          <p:cNvPr id="648222" name="Text Box 30"/>
          <p:cNvSpPr txBox="1">
            <a:spLocks noChangeArrowheads="1"/>
          </p:cNvSpPr>
          <p:nvPr/>
        </p:nvSpPr>
        <p:spPr bwMode="auto">
          <a:xfrm>
            <a:off x="7620000" y="26670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400" b="1"/>
              <a:t>y</a:t>
            </a:r>
            <a:r>
              <a:rPr lang="ja-JP" altLang="en-US" sz="1400" b="1"/>
              <a:t>’</a:t>
            </a:r>
            <a:r>
              <a:rPr lang="en-US" sz="1400" b="1"/>
              <a:t> = f(y)</a:t>
            </a:r>
          </a:p>
        </p:txBody>
      </p:sp>
      <p:sp>
        <p:nvSpPr>
          <p:cNvPr id="648230" name="Text Box 38"/>
          <p:cNvSpPr txBox="1">
            <a:spLocks noChangeArrowheads="1"/>
          </p:cNvSpPr>
          <p:nvPr/>
        </p:nvSpPr>
        <p:spPr bwMode="auto">
          <a:xfrm>
            <a:off x="4800600" y="3810000"/>
            <a:ext cx="339725" cy="3857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b="1">
                <a:latin typeface="Courier New" charset="0"/>
                <a:cs typeface="Courier New" charset="0"/>
              </a:rPr>
              <a:t>5</a:t>
            </a:r>
          </a:p>
        </p:txBody>
      </p:sp>
      <p:sp>
        <p:nvSpPr>
          <p:cNvPr id="648231" name="Text Box 39"/>
          <p:cNvSpPr txBox="1">
            <a:spLocks noChangeArrowheads="1"/>
          </p:cNvSpPr>
          <p:nvPr/>
        </p:nvSpPr>
        <p:spPr bwMode="auto">
          <a:xfrm>
            <a:off x="4800600" y="5486400"/>
            <a:ext cx="339725" cy="3857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b="1">
                <a:latin typeface="Courier New" charset="0"/>
                <a:cs typeface="Courier New" charset="0"/>
              </a:rPr>
              <a:t>7</a:t>
            </a:r>
          </a:p>
        </p:txBody>
      </p:sp>
      <p:cxnSp>
        <p:nvCxnSpPr>
          <p:cNvPr id="648232" name="AutoShape 40"/>
          <p:cNvCxnSpPr>
            <a:cxnSpLocks noChangeShapeType="1"/>
            <a:stCxn id="648199" idx="2"/>
            <a:endCxn id="648230" idx="0"/>
          </p:cNvCxnSpPr>
          <p:nvPr/>
        </p:nvCxnSpPr>
        <p:spPr bwMode="auto">
          <a:xfrm flipH="1">
            <a:off x="4970463" y="3214688"/>
            <a:ext cx="15875" cy="585787"/>
          </a:xfrm>
          <a:prstGeom prst="straightConnector1">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48234" name="AutoShape 42"/>
          <p:cNvCxnSpPr>
            <a:cxnSpLocks noChangeShapeType="1"/>
            <a:stCxn id="648197" idx="2"/>
            <a:endCxn id="648198" idx="0"/>
          </p:cNvCxnSpPr>
          <p:nvPr/>
        </p:nvCxnSpPr>
        <p:spPr bwMode="auto">
          <a:xfrm flipH="1">
            <a:off x="3979863" y="1538288"/>
            <a:ext cx="9525" cy="433387"/>
          </a:xfrm>
          <a:prstGeom prst="straightConnector1">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48235" name="AutoShape 43"/>
          <p:cNvCxnSpPr>
            <a:cxnSpLocks noChangeShapeType="1"/>
            <a:stCxn id="648196" idx="2"/>
            <a:endCxn id="648197" idx="0"/>
          </p:cNvCxnSpPr>
          <p:nvPr/>
        </p:nvCxnSpPr>
        <p:spPr bwMode="auto">
          <a:xfrm>
            <a:off x="3989388" y="771525"/>
            <a:ext cx="0" cy="361950"/>
          </a:xfrm>
          <a:prstGeom prst="straightConnector1">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48236" name="AutoShape 44"/>
          <p:cNvCxnSpPr>
            <a:cxnSpLocks noChangeShapeType="1"/>
            <a:stCxn id="648230" idx="2"/>
            <a:endCxn id="648200" idx="0"/>
          </p:cNvCxnSpPr>
          <p:nvPr/>
        </p:nvCxnSpPr>
        <p:spPr bwMode="auto">
          <a:xfrm>
            <a:off x="4970463" y="4205288"/>
            <a:ext cx="866775" cy="357187"/>
          </a:xfrm>
          <a:prstGeom prst="straightConnector1">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48237" name="AutoShape 45"/>
          <p:cNvCxnSpPr>
            <a:cxnSpLocks noChangeShapeType="1"/>
            <a:stCxn id="648200" idx="2"/>
            <a:endCxn id="648231" idx="0"/>
          </p:cNvCxnSpPr>
          <p:nvPr/>
        </p:nvCxnSpPr>
        <p:spPr bwMode="auto">
          <a:xfrm flipH="1">
            <a:off x="4970463" y="4967288"/>
            <a:ext cx="866775" cy="509587"/>
          </a:xfrm>
          <a:prstGeom prst="straightConnector1">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48238" name="AutoShape 46"/>
          <p:cNvCxnSpPr>
            <a:cxnSpLocks noChangeShapeType="1"/>
            <a:stCxn id="648230" idx="2"/>
            <a:endCxn id="648231" idx="0"/>
          </p:cNvCxnSpPr>
          <p:nvPr/>
        </p:nvCxnSpPr>
        <p:spPr bwMode="auto">
          <a:xfrm>
            <a:off x="4970463" y="4205288"/>
            <a:ext cx="0" cy="1271587"/>
          </a:xfrm>
          <a:prstGeom prst="straightConnector1">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8242" name="Text Box 50"/>
          <p:cNvSpPr txBox="1">
            <a:spLocks noChangeArrowheads="1"/>
          </p:cNvSpPr>
          <p:nvPr/>
        </p:nvSpPr>
        <p:spPr bwMode="auto">
          <a:xfrm>
            <a:off x="3657600" y="5562600"/>
            <a:ext cx="885825" cy="385763"/>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b="1" dirty="0">
                <a:latin typeface="Courier New" charset="0"/>
                <a:cs typeface="Courier New" charset="0"/>
              </a:rPr>
              <a:t>8:END</a:t>
            </a:r>
          </a:p>
        </p:txBody>
      </p:sp>
      <p:cxnSp>
        <p:nvCxnSpPr>
          <p:cNvPr id="648246" name="AutoShape 54"/>
          <p:cNvCxnSpPr>
            <a:cxnSpLocks noChangeShapeType="1"/>
            <a:stCxn id="648198" idx="1"/>
            <a:endCxn id="648242" idx="1"/>
          </p:cNvCxnSpPr>
          <p:nvPr/>
        </p:nvCxnSpPr>
        <p:spPr bwMode="auto">
          <a:xfrm rot="10800000" flipV="1">
            <a:off x="3657600" y="2174082"/>
            <a:ext cx="152400" cy="3581400"/>
          </a:xfrm>
          <a:prstGeom prst="curvedConnector3">
            <a:avLst>
              <a:gd name="adj1" fmla="val 250000"/>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48247" name="AutoShape 55"/>
          <p:cNvCxnSpPr>
            <a:cxnSpLocks noChangeShapeType="1"/>
            <a:stCxn id="648231" idx="1"/>
            <a:endCxn id="648198" idx="2"/>
          </p:cNvCxnSpPr>
          <p:nvPr/>
        </p:nvCxnSpPr>
        <p:spPr bwMode="auto">
          <a:xfrm rot="10800000">
            <a:off x="3979863" y="2376488"/>
            <a:ext cx="811212" cy="3303587"/>
          </a:xfrm>
          <a:prstGeom prst="curvedConnector2">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8248" name="Text Box 56"/>
          <p:cNvSpPr txBox="1">
            <a:spLocks noChangeArrowheads="1"/>
          </p:cNvSpPr>
          <p:nvPr/>
        </p:nvSpPr>
        <p:spPr bwMode="auto">
          <a:xfrm>
            <a:off x="7772400" y="3657600"/>
            <a:ext cx="476250" cy="36933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1800" b="1" dirty="0">
                <a:latin typeface="Courier New" charset="0"/>
                <a:cs typeface="Courier New" charset="0"/>
              </a:rPr>
              <a:t>13</a:t>
            </a:r>
          </a:p>
        </p:txBody>
      </p:sp>
      <p:sp>
        <p:nvSpPr>
          <p:cNvPr id="648249" name="Text Box 57"/>
          <p:cNvSpPr txBox="1">
            <a:spLocks noChangeArrowheads="1"/>
          </p:cNvSpPr>
          <p:nvPr/>
        </p:nvSpPr>
        <p:spPr bwMode="auto">
          <a:xfrm>
            <a:off x="6705600" y="4572000"/>
            <a:ext cx="476250" cy="36933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1800" b="1" dirty="0">
                <a:latin typeface="Courier New" charset="0"/>
                <a:cs typeface="Courier New" charset="0"/>
              </a:rPr>
              <a:t>14</a:t>
            </a:r>
          </a:p>
        </p:txBody>
      </p:sp>
      <p:sp>
        <p:nvSpPr>
          <p:cNvPr id="648250" name="Text Box 58"/>
          <p:cNvSpPr txBox="1">
            <a:spLocks noChangeArrowheads="1"/>
          </p:cNvSpPr>
          <p:nvPr/>
        </p:nvSpPr>
        <p:spPr bwMode="auto">
          <a:xfrm>
            <a:off x="6705600" y="5562600"/>
            <a:ext cx="476250" cy="36933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1800" b="1" dirty="0">
                <a:latin typeface="Courier New" charset="0"/>
                <a:cs typeface="Courier New" charset="0"/>
              </a:rPr>
              <a:t>15</a:t>
            </a:r>
          </a:p>
        </p:txBody>
      </p:sp>
      <p:cxnSp>
        <p:nvCxnSpPr>
          <p:cNvPr id="648251" name="AutoShape 59"/>
          <p:cNvCxnSpPr>
            <a:cxnSpLocks noChangeShapeType="1"/>
            <a:stCxn id="648213" idx="2"/>
            <a:endCxn id="648248" idx="0"/>
          </p:cNvCxnSpPr>
          <p:nvPr/>
        </p:nvCxnSpPr>
        <p:spPr bwMode="auto">
          <a:xfrm>
            <a:off x="6943725" y="3281363"/>
            <a:ext cx="1066800" cy="376237"/>
          </a:xfrm>
          <a:prstGeom prst="straightConnector1">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48252" name="AutoShape 60"/>
          <p:cNvCxnSpPr>
            <a:cxnSpLocks noChangeShapeType="1"/>
            <a:stCxn id="648248" idx="2"/>
            <a:endCxn id="648249" idx="0"/>
          </p:cNvCxnSpPr>
          <p:nvPr/>
        </p:nvCxnSpPr>
        <p:spPr bwMode="auto">
          <a:xfrm flipH="1">
            <a:off x="6943725" y="4026932"/>
            <a:ext cx="1066800" cy="545068"/>
          </a:xfrm>
          <a:prstGeom prst="straightConnector1">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48253" name="AutoShape 61"/>
          <p:cNvCxnSpPr>
            <a:cxnSpLocks noChangeShapeType="1"/>
            <a:stCxn id="648213" idx="2"/>
            <a:endCxn id="648249" idx="0"/>
          </p:cNvCxnSpPr>
          <p:nvPr/>
        </p:nvCxnSpPr>
        <p:spPr bwMode="auto">
          <a:xfrm>
            <a:off x="6943725" y="3281363"/>
            <a:ext cx="0" cy="1290637"/>
          </a:xfrm>
          <a:prstGeom prst="straightConnector1">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48254" name="AutoShape 62"/>
          <p:cNvCxnSpPr>
            <a:cxnSpLocks noChangeShapeType="1"/>
            <a:stCxn id="648249" idx="2"/>
            <a:endCxn id="648250" idx="0"/>
          </p:cNvCxnSpPr>
          <p:nvPr/>
        </p:nvCxnSpPr>
        <p:spPr bwMode="auto">
          <a:xfrm>
            <a:off x="6943725" y="4941332"/>
            <a:ext cx="0" cy="621268"/>
          </a:xfrm>
          <a:prstGeom prst="straightConnector1">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48256" name="AutoShape 64"/>
          <p:cNvCxnSpPr>
            <a:cxnSpLocks noChangeShapeType="1"/>
          </p:cNvCxnSpPr>
          <p:nvPr/>
        </p:nvCxnSpPr>
        <p:spPr bwMode="auto">
          <a:xfrm flipH="1" flipV="1">
            <a:off x="6934200" y="762000"/>
            <a:ext cx="1363663" cy="1579563"/>
          </a:xfrm>
          <a:prstGeom prst="curvedConnector4">
            <a:avLst>
              <a:gd name="adj1" fmla="val -16065"/>
              <a:gd name="adj2" fmla="val 113870"/>
            </a:avLst>
          </a:prstGeom>
          <a:noFill/>
          <a:ln w="3175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48258" name="AutoShape 66"/>
          <p:cNvCxnSpPr>
            <a:cxnSpLocks noChangeShapeType="1"/>
          </p:cNvCxnSpPr>
          <p:nvPr/>
        </p:nvCxnSpPr>
        <p:spPr bwMode="auto">
          <a:xfrm flipV="1">
            <a:off x="5181600" y="990600"/>
            <a:ext cx="1590675" cy="2057400"/>
          </a:xfrm>
          <a:prstGeom prst="straightConnector1">
            <a:avLst/>
          </a:prstGeom>
          <a:noFill/>
          <a:ln w="3175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8259" name="Text Box 67"/>
          <p:cNvSpPr txBox="1">
            <a:spLocks noChangeArrowheads="1"/>
          </p:cNvSpPr>
          <p:nvPr/>
        </p:nvSpPr>
        <p:spPr bwMode="auto">
          <a:xfrm>
            <a:off x="6324600" y="35814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400" b="1"/>
              <a:t>y </a:t>
            </a:r>
            <a:r>
              <a:rPr lang="en-US" sz="1400" b="1">
                <a:latin typeface="cmsy10" charset="0"/>
              </a:rPr>
              <a:t>·</a:t>
            </a:r>
            <a:r>
              <a:rPr lang="en-US" sz="1400" b="1"/>
              <a:t> 0</a:t>
            </a:r>
          </a:p>
        </p:txBody>
      </p:sp>
      <p:sp>
        <p:nvSpPr>
          <p:cNvPr id="648260" name="Text Box 68"/>
          <p:cNvSpPr txBox="1">
            <a:spLocks noChangeArrowheads="1"/>
          </p:cNvSpPr>
          <p:nvPr/>
        </p:nvSpPr>
        <p:spPr bwMode="auto">
          <a:xfrm>
            <a:off x="7543800" y="4267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400" b="1"/>
              <a:t>y</a:t>
            </a:r>
            <a:r>
              <a:rPr lang="ja-JP" altLang="en-US" sz="1400" b="1">
                <a:latin typeface="Arial"/>
              </a:rPr>
              <a:t>’</a:t>
            </a:r>
            <a:r>
              <a:rPr lang="en-US" sz="1400" b="1"/>
              <a:t>= y+1</a:t>
            </a:r>
          </a:p>
        </p:txBody>
      </p:sp>
      <p:sp>
        <p:nvSpPr>
          <p:cNvPr id="648261" name="Text Box 69"/>
          <p:cNvSpPr txBox="1">
            <a:spLocks noChangeArrowheads="1"/>
          </p:cNvSpPr>
          <p:nvPr/>
        </p:nvSpPr>
        <p:spPr bwMode="auto">
          <a:xfrm>
            <a:off x="7010400" y="5029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400" b="1"/>
              <a:t>y</a:t>
            </a:r>
            <a:r>
              <a:rPr lang="ja-JP" altLang="en-US" sz="1400" b="1">
                <a:latin typeface="Arial"/>
              </a:rPr>
              <a:t>’</a:t>
            </a:r>
            <a:r>
              <a:rPr lang="en-US" sz="1400" b="1"/>
              <a:t>= y-1</a:t>
            </a:r>
          </a:p>
        </p:txBody>
      </p:sp>
      <p:sp>
        <p:nvSpPr>
          <p:cNvPr id="648262" name="Text Box 70"/>
          <p:cNvSpPr txBox="1">
            <a:spLocks noChangeArrowheads="1"/>
          </p:cNvSpPr>
          <p:nvPr/>
        </p:nvSpPr>
        <p:spPr bwMode="auto">
          <a:xfrm>
            <a:off x="4343400" y="22860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400" b="1"/>
              <a:t>x </a:t>
            </a:r>
            <a:r>
              <a:rPr lang="en-US" sz="1400" b="1">
                <a:latin typeface="cmsy10" charset="0"/>
              </a:rPr>
              <a:t>¸</a:t>
            </a:r>
            <a:r>
              <a:rPr lang="en-US" sz="1400" b="1"/>
              <a:t> 0</a:t>
            </a:r>
          </a:p>
        </p:txBody>
      </p:sp>
      <p:sp>
        <p:nvSpPr>
          <p:cNvPr id="648263" name="Text Box 71"/>
          <p:cNvSpPr txBox="1">
            <a:spLocks noChangeArrowheads="1"/>
          </p:cNvSpPr>
          <p:nvPr/>
        </p:nvSpPr>
        <p:spPr bwMode="auto">
          <a:xfrm>
            <a:off x="2971800" y="7620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400" b="1" dirty="0"/>
              <a:t>x</a:t>
            </a:r>
            <a:r>
              <a:rPr lang="ja-JP" altLang="en-US" sz="1400" b="1" dirty="0">
                <a:latin typeface="Arial"/>
              </a:rPr>
              <a:t>’</a:t>
            </a:r>
            <a:r>
              <a:rPr lang="en-US" sz="1400" b="1" dirty="0" smtClean="0"/>
              <a:t>=</a:t>
            </a:r>
            <a:r>
              <a:rPr lang="en-US" sz="1400" b="1" dirty="0" err="1" smtClean="0"/>
              <a:t>nd</a:t>
            </a:r>
            <a:r>
              <a:rPr lang="en-US" sz="1400" b="1" dirty="0" smtClean="0"/>
              <a:t>(</a:t>
            </a:r>
            <a:r>
              <a:rPr lang="en-US" sz="1400" b="1" dirty="0"/>
              <a:t>)</a:t>
            </a:r>
          </a:p>
        </p:txBody>
      </p:sp>
      <p:sp>
        <p:nvSpPr>
          <p:cNvPr id="648264" name="Text Box 72"/>
          <p:cNvSpPr txBox="1">
            <a:spLocks noChangeArrowheads="1"/>
          </p:cNvSpPr>
          <p:nvPr/>
        </p:nvSpPr>
        <p:spPr bwMode="auto">
          <a:xfrm>
            <a:off x="5029200" y="32766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400" b="1"/>
              <a:t>x</a:t>
            </a:r>
            <a:r>
              <a:rPr lang="ja-JP" altLang="en-US" sz="1400" b="1"/>
              <a:t>’</a:t>
            </a:r>
            <a:r>
              <a:rPr lang="en-US" sz="1400" b="1"/>
              <a:t> = f(x)</a:t>
            </a:r>
          </a:p>
        </p:txBody>
      </p:sp>
      <p:sp>
        <p:nvSpPr>
          <p:cNvPr id="648265" name="Text Box 73"/>
          <p:cNvSpPr txBox="1">
            <a:spLocks noChangeArrowheads="1"/>
          </p:cNvSpPr>
          <p:nvPr/>
        </p:nvSpPr>
        <p:spPr bwMode="auto">
          <a:xfrm>
            <a:off x="5257800" y="40386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400" b="1"/>
              <a:t>x &lt; 0</a:t>
            </a:r>
          </a:p>
        </p:txBody>
      </p:sp>
      <p:sp>
        <p:nvSpPr>
          <p:cNvPr id="648266" name="Text Box 74"/>
          <p:cNvSpPr txBox="1">
            <a:spLocks noChangeArrowheads="1"/>
          </p:cNvSpPr>
          <p:nvPr/>
        </p:nvSpPr>
        <p:spPr bwMode="auto">
          <a:xfrm>
            <a:off x="4343400" y="43434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400" b="1"/>
              <a:t>x </a:t>
            </a:r>
            <a:r>
              <a:rPr lang="en-US" sz="1400" b="1">
                <a:latin typeface="cmsy10" charset="0"/>
              </a:rPr>
              <a:t>¸</a:t>
            </a:r>
            <a:r>
              <a:rPr lang="en-US" sz="1400" b="1"/>
              <a:t> 0</a:t>
            </a:r>
          </a:p>
        </p:txBody>
      </p:sp>
      <p:sp>
        <p:nvSpPr>
          <p:cNvPr id="648267" name="Text Box 75"/>
          <p:cNvSpPr txBox="1">
            <a:spLocks noChangeArrowheads="1"/>
          </p:cNvSpPr>
          <p:nvPr/>
        </p:nvSpPr>
        <p:spPr bwMode="auto">
          <a:xfrm>
            <a:off x="2895600" y="36576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400" b="1"/>
              <a:t>x &lt; 0</a:t>
            </a:r>
          </a:p>
        </p:txBody>
      </p:sp>
      <p:cxnSp>
        <p:nvCxnSpPr>
          <p:cNvPr id="648268" name="AutoShape 76"/>
          <p:cNvCxnSpPr>
            <a:cxnSpLocks noChangeShapeType="1"/>
            <a:stCxn id="648198" idx="2"/>
            <a:endCxn id="648199" idx="0"/>
          </p:cNvCxnSpPr>
          <p:nvPr/>
        </p:nvCxnSpPr>
        <p:spPr bwMode="auto">
          <a:xfrm>
            <a:off x="3979863" y="2376488"/>
            <a:ext cx="1006475" cy="433387"/>
          </a:xfrm>
          <a:prstGeom prst="straightConnector1">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8269" name="Text Box 77"/>
          <p:cNvSpPr txBox="1">
            <a:spLocks noChangeArrowheads="1"/>
          </p:cNvSpPr>
          <p:nvPr/>
        </p:nvSpPr>
        <p:spPr bwMode="auto">
          <a:xfrm>
            <a:off x="3124200" y="1600200"/>
            <a:ext cx="838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spcBef>
                <a:spcPct val="50000"/>
              </a:spcBef>
            </a:pPr>
            <a:r>
              <a:rPr lang="en-US" sz="1400" dirty="0"/>
              <a:t>x</a:t>
            </a:r>
            <a:r>
              <a:rPr lang="ja-JP" altLang="en-US" sz="1400" dirty="0">
                <a:latin typeface="Arial"/>
              </a:rPr>
              <a:t>’</a:t>
            </a:r>
            <a:r>
              <a:rPr lang="en-US" sz="1400" dirty="0"/>
              <a:t>=x+1</a:t>
            </a:r>
          </a:p>
        </p:txBody>
      </p:sp>
      <p:sp>
        <p:nvSpPr>
          <p:cNvPr id="648270" name="Text Box 78"/>
          <p:cNvSpPr txBox="1">
            <a:spLocks noChangeArrowheads="1"/>
          </p:cNvSpPr>
          <p:nvPr/>
        </p:nvSpPr>
        <p:spPr bwMode="auto">
          <a:xfrm>
            <a:off x="5410200" y="16764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400" b="1"/>
              <a:t>y</a:t>
            </a:r>
            <a:r>
              <a:rPr lang="ja-JP" altLang="en-US" sz="1400" b="1">
                <a:latin typeface="Arial"/>
              </a:rPr>
              <a:t>’</a:t>
            </a:r>
            <a:r>
              <a:rPr lang="en-US" sz="1400" b="1"/>
              <a:t>=x</a:t>
            </a:r>
          </a:p>
        </p:txBody>
      </p:sp>
      <p:sp>
        <p:nvSpPr>
          <p:cNvPr id="648271" name="Text Box 79"/>
          <p:cNvSpPr txBox="1">
            <a:spLocks noChangeArrowheads="1"/>
          </p:cNvSpPr>
          <p:nvPr/>
        </p:nvSpPr>
        <p:spPr bwMode="auto">
          <a:xfrm>
            <a:off x="8229600" y="3810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400" b="1"/>
              <a:t>y</a:t>
            </a:r>
            <a:r>
              <a:rPr lang="ja-JP" altLang="en-US" sz="1400" b="1">
                <a:latin typeface="Arial"/>
              </a:rPr>
              <a:t>’</a:t>
            </a:r>
            <a:r>
              <a:rPr lang="en-US" sz="1400" b="1"/>
              <a:t>=y</a:t>
            </a:r>
          </a:p>
        </p:txBody>
      </p:sp>
      <p:sp>
        <p:nvSpPr>
          <p:cNvPr id="648272" name="AutoShape 80"/>
          <p:cNvSpPr>
            <a:spLocks noChangeArrowheads="1"/>
          </p:cNvSpPr>
          <p:nvPr/>
        </p:nvSpPr>
        <p:spPr bwMode="auto">
          <a:xfrm>
            <a:off x="2590800" y="2819400"/>
            <a:ext cx="2057400" cy="685800"/>
          </a:xfrm>
          <a:prstGeom prst="wedgeRoundRectCallout">
            <a:avLst>
              <a:gd name="adj1" fmla="val 61884"/>
              <a:gd name="adj2" fmla="val 42361"/>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l"/>
            <a:r>
              <a:rPr lang="en-US" sz="1600" dirty="0">
                <a:solidFill>
                  <a:srgbClr val="000000"/>
                </a:solidFill>
              </a:rPr>
              <a:t>   (1</a:t>
            </a:r>
            <a:r>
              <a:rPr lang="en-US" sz="1600" dirty="0">
                <a:solidFill>
                  <a:srgbClr val="000000"/>
                </a:solidFill>
                <a:latin typeface="cmsy10" charset="0"/>
              </a:rPr>
              <a:t>·</a:t>
            </a:r>
            <a:r>
              <a:rPr lang="en-US" sz="1600" dirty="0">
                <a:solidFill>
                  <a:srgbClr val="000000"/>
                </a:solidFill>
              </a:rPr>
              <a:t>x</a:t>
            </a:r>
            <a:r>
              <a:rPr lang="en-US" sz="1600" dirty="0">
                <a:solidFill>
                  <a:srgbClr val="000000"/>
                </a:solidFill>
                <a:latin typeface="cmsy10" charset="0"/>
              </a:rPr>
              <a:t>·</a:t>
            </a:r>
            <a:r>
              <a:rPr lang="en-US" sz="1600" dirty="0">
                <a:solidFill>
                  <a:srgbClr val="000000"/>
                </a:solidFill>
              </a:rPr>
              <a:t>9 </a:t>
            </a:r>
            <a:r>
              <a:rPr lang="en-US" sz="1600" dirty="0" err="1">
                <a:solidFill>
                  <a:srgbClr val="000000"/>
                </a:solidFill>
                <a:latin typeface="cmsy10" charset="0"/>
              </a:rPr>
              <a:t>Æ</a:t>
            </a:r>
            <a:r>
              <a:rPr lang="en-US" sz="1600" dirty="0">
                <a:solidFill>
                  <a:srgbClr val="000000"/>
                </a:solidFill>
              </a:rPr>
              <a:t> x</a:t>
            </a:r>
            <a:r>
              <a:rPr lang="ja-JP" altLang="en-US" sz="1600" dirty="0">
                <a:solidFill>
                  <a:srgbClr val="000000"/>
                </a:solidFill>
                <a:latin typeface="Arial"/>
              </a:rPr>
              <a:t>’</a:t>
            </a:r>
            <a:r>
              <a:rPr lang="en-US" sz="1600" dirty="0">
                <a:solidFill>
                  <a:srgbClr val="000000"/>
                </a:solidFill>
              </a:rPr>
              <a:t>=x) </a:t>
            </a:r>
            <a:r>
              <a:rPr lang="en-US" sz="1600" dirty="0" err="1">
                <a:solidFill>
                  <a:srgbClr val="000000"/>
                </a:solidFill>
                <a:latin typeface="cmsy10" charset="0"/>
              </a:rPr>
              <a:t>Ç</a:t>
            </a:r>
            <a:r>
              <a:rPr lang="en-US" sz="1600" dirty="0">
                <a:solidFill>
                  <a:srgbClr val="000000"/>
                </a:solidFill>
              </a:rPr>
              <a:t> (x</a:t>
            </a:r>
            <a:r>
              <a:rPr lang="en-US" sz="1600" dirty="0">
                <a:solidFill>
                  <a:srgbClr val="000000"/>
                </a:solidFill>
                <a:latin typeface="cmsy10" charset="0"/>
              </a:rPr>
              <a:t>·</a:t>
            </a:r>
            <a:r>
              <a:rPr lang="en-US" sz="1600" dirty="0">
                <a:solidFill>
                  <a:srgbClr val="000000"/>
                </a:solidFill>
              </a:rPr>
              <a:t>0 </a:t>
            </a:r>
            <a:r>
              <a:rPr lang="en-US" sz="1600" dirty="0" err="1">
                <a:solidFill>
                  <a:srgbClr val="000000"/>
                </a:solidFill>
                <a:latin typeface="cmsy10" charset="0"/>
              </a:rPr>
              <a:t>Æ</a:t>
            </a:r>
            <a:r>
              <a:rPr lang="en-US" sz="1600" dirty="0">
                <a:solidFill>
                  <a:srgbClr val="000000"/>
                </a:solidFill>
              </a:rPr>
              <a:t> x</a:t>
            </a:r>
            <a:r>
              <a:rPr lang="ja-JP" altLang="en-US" sz="1600" dirty="0">
                <a:solidFill>
                  <a:srgbClr val="000000"/>
                </a:solidFill>
                <a:latin typeface="Arial"/>
              </a:rPr>
              <a:t>’</a:t>
            </a:r>
            <a:r>
              <a:rPr lang="en-US" sz="1600" dirty="0">
                <a:solidFill>
                  <a:srgbClr val="000000"/>
                </a:solidFill>
              </a:rPr>
              <a:t>=x-1)</a:t>
            </a:r>
          </a:p>
        </p:txBody>
      </p:sp>
      <p:sp>
        <p:nvSpPr>
          <p:cNvPr id="648274" name="AutoShape 82"/>
          <p:cNvSpPr>
            <a:spLocks noChangeArrowheads="1"/>
          </p:cNvSpPr>
          <p:nvPr/>
        </p:nvSpPr>
        <p:spPr bwMode="auto">
          <a:xfrm>
            <a:off x="4495800" y="990600"/>
            <a:ext cx="955675" cy="457200"/>
          </a:xfrm>
          <a:prstGeom prst="wedgeEllipseCallout">
            <a:avLst>
              <a:gd name="adj1" fmla="val -69102"/>
              <a:gd name="adj2" fmla="val 31944"/>
            </a:avLst>
          </a:prstGeom>
          <a:ln>
            <a:headEnd/>
            <a:tailEnd/>
          </a:ln>
        </p:spPr>
        <p:style>
          <a:lnRef idx="1">
            <a:schemeClr val="accent1"/>
          </a:lnRef>
          <a:fillRef idx="2">
            <a:schemeClr val="accent1"/>
          </a:fillRef>
          <a:effectRef idx="1">
            <a:schemeClr val="accent1"/>
          </a:effectRef>
          <a:fontRef idx="minor">
            <a:schemeClr val="dk1"/>
          </a:fontRef>
        </p:style>
        <p:txBody>
          <a:bodyPr/>
          <a:lstStyle/>
          <a:p>
            <a:r>
              <a:rPr lang="en-US" sz="1600" b="1" dirty="0">
                <a:solidFill>
                  <a:srgbClr val="000000"/>
                </a:solidFill>
                <a:latin typeface="Arial Unicode MS" charset="0"/>
                <a:cs typeface="Arial Unicode MS" charset="0"/>
              </a:rPr>
              <a:t>x=3</a:t>
            </a:r>
          </a:p>
        </p:txBody>
      </p:sp>
      <p:sp>
        <p:nvSpPr>
          <p:cNvPr id="648275" name="AutoShape 83"/>
          <p:cNvSpPr>
            <a:spLocks noChangeArrowheads="1"/>
          </p:cNvSpPr>
          <p:nvPr/>
        </p:nvSpPr>
        <p:spPr bwMode="auto">
          <a:xfrm>
            <a:off x="4419600" y="1752600"/>
            <a:ext cx="955675" cy="457200"/>
          </a:xfrm>
          <a:prstGeom prst="wedgeEllipseCallout">
            <a:avLst>
              <a:gd name="adj1" fmla="val -69102"/>
              <a:gd name="adj2" fmla="val 31944"/>
            </a:avLst>
          </a:prstGeom>
          <a:ln>
            <a:headEnd/>
            <a:tailEnd/>
          </a:ln>
        </p:spPr>
        <p:style>
          <a:lnRef idx="1">
            <a:schemeClr val="accent1"/>
          </a:lnRef>
          <a:fillRef idx="2">
            <a:schemeClr val="accent1"/>
          </a:fillRef>
          <a:effectRef idx="1">
            <a:schemeClr val="accent1"/>
          </a:effectRef>
          <a:fontRef idx="minor">
            <a:schemeClr val="dk1"/>
          </a:fontRef>
        </p:style>
        <p:txBody>
          <a:bodyPr/>
          <a:lstStyle/>
          <a:p>
            <a:r>
              <a:rPr lang="en-US" sz="1600" b="1" dirty="0">
                <a:solidFill>
                  <a:srgbClr val="000000"/>
                </a:solidFill>
                <a:latin typeface="Arial Unicode MS" charset="0"/>
                <a:cs typeface="Arial Unicode MS" charset="0"/>
              </a:rPr>
              <a:t>x=4</a:t>
            </a:r>
          </a:p>
        </p:txBody>
      </p:sp>
      <p:sp>
        <p:nvSpPr>
          <p:cNvPr id="648276" name="AutoShape 84"/>
          <p:cNvSpPr>
            <a:spLocks noChangeArrowheads="1"/>
          </p:cNvSpPr>
          <p:nvPr/>
        </p:nvSpPr>
        <p:spPr bwMode="auto">
          <a:xfrm>
            <a:off x="5486400" y="2819400"/>
            <a:ext cx="955675" cy="457200"/>
          </a:xfrm>
          <a:prstGeom prst="wedgeEllipseCallout">
            <a:avLst>
              <a:gd name="adj1" fmla="val -77079"/>
              <a:gd name="adj2" fmla="val -7292"/>
            </a:avLst>
          </a:prstGeom>
          <a:ln>
            <a:headEnd/>
            <a:tailEnd/>
          </a:ln>
        </p:spPr>
        <p:style>
          <a:lnRef idx="1">
            <a:schemeClr val="accent1"/>
          </a:lnRef>
          <a:fillRef idx="2">
            <a:schemeClr val="accent1"/>
          </a:fillRef>
          <a:effectRef idx="1">
            <a:schemeClr val="accent1"/>
          </a:effectRef>
          <a:fontRef idx="minor">
            <a:schemeClr val="dk1"/>
          </a:fontRef>
        </p:style>
        <p:txBody>
          <a:bodyPr/>
          <a:lstStyle/>
          <a:p>
            <a:r>
              <a:rPr lang="en-US" sz="1600" b="1" dirty="0">
                <a:solidFill>
                  <a:srgbClr val="000000"/>
                </a:solidFill>
                <a:latin typeface="Arial Unicode MS" charset="0"/>
                <a:cs typeface="Arial Unicode MS" charset="0"/>
              </a:rPr>
              <a:t>x=4</a:t>
            </a:r>
          </a:p>
        </p:txBody>
      </p:sp>
      <p:sp>
        <p:nvSpPr>
          <p:cNvPr id="648277" name="AutoShape 85"/>
          <p:cNvSpPr>
            <a:spLocks noChangeArrowheads="1"/>
          </p:cNvSpPr>
          <p:nvPr/>
        </p:nvSpPr>
        <p:spPr bwMode="auto">
          <a:xfrm>
            <a:off x="5562600" y="3581400"/>
            <a:ext cx="955675" cy="457200"/>
          </a:xfrm>
          <a:prstGeom prst="wedgeEllipseCallout">
            <a:avLst>
              <a:gd name="adj1" fmla="val -86213"/>
              <a:gd name="adj2" fmla="val 29514"/>
            </a:avLst>
          </a:prstGeom>
          <a:ln>
            <a:headEnd/>
            <a:tailEnd/>
          </a:ln>
        </p:spPr>
        <p:style>
          <a:lnRef idx="1">
            <a:schemeClr val="accent1"/>
          </a:lnRef>
          <a:fillRef idx="2">
            <a:schemeClr val="accent1"/>
          </a:fillRef>
          <a:effectRef idx="1">
            <a:schemeClr val="accent1"/>
          </a:effectRef>
          <a:fontRef idx="minor">
            <a:schemeClr val="dk1"/>
          </a:fontRef>
        </p:style>
        <p:txBody>
          <a:bodyPr/>
          <a:lstStyle/>
          <a:p>
            <a:r>
              <a:rPr lang="en-US" sz="1600" b="1" dirty="0">
                <a:solidFill>
                  <a:srgbClr val="000000"/>
                </a:solidFill>
                <a:latin typeface="Arial Unicode MS" charset="0"/>
                <a:cs typeface="Arial Unicode MS" charset="0"/>
              </a:rPr>
              <a:t>x=4</a:t>
            </a:r>
          </a:p>
        </p:txBody>
      </p:sp>
      <p:sp>
        <p:nvSpPr>
          <p:cNvPr id="648278" name="AutoShape 86"/>
          <p:cNvSpPr>
            <a:spLocks noChangeArrowheads="1"/>
          </p:cNvSpPr>
          <p:nvPr/>
        </p:nvSpPr>
        <p:spPr bwMode="auto">
          <a:xfrm>
            <a:off x="5673725" y="304800"/>
            <a:ext cx="955675" cy="457200"/>
          </a:xfrm>
          <a:prstGeom prst="wedgeEllipseCallout">
            <a:avLst>
              <a:gd name="adj1" fmla="val 53324"/>
              <a:gd name="adj2" fmla="val 75347"/>
            </a:avLst>
          </a:prstGeom>
          <a:ln>
            <a:headEnd/>
            <a:tailEnd/>
          </a:ln>
        </p:spPr>
        <p:style>
          <a:lnRef idx="1">
            <a:schemeClr val="accent1"/>
          </a:lnRef>
          <a:fillRef idx="2">
            <a:schemeClr val="accent1"/>
          </a:fillRef>
          <a:effectRef idx="1">
            <a:schemeClr val="accent1"/>
          </a:effectRef>
          <a:fontRef idx="minor">
            <a:schemeClr val="dk1"/>
          </a:fontRef>
        </p:style>
        <p:txBody>
          <a:bodyPr/>
          <a:lstStyle/>
          <a:p>
            <a:r>
              <a:rPr lang="en-US" sz="1600" b="1" dirty="0">
                <a:solidFill>
                  <a:srgbClr val="000000"/>
                </a:solidFill>
                <a:latin typeface="Arial Unicode MS" charset="0"/>
                <a:cs typeface="Arial Unicode MS" charset="0"/>
              </a:rPr>
              <a:t>y=4</a:t>
            </a:r>
          </a:p>
        </p:txBody>
      </p:sp>
      <p:sp>
        <p:nvSpPr>
          <p:cNvPr id="648279" name="Text Box 87"/>
          <p:cNvSpPr txBox="1">
            <a:spLocks noChangeArrowheads="1"/>
          </p:cNvSpPr>
          <p:nvPr/>
        </p:nvSpPr>
        <p:spPr bwMode="auto">
          <a:xfrm>
            <a:off x="7467600" y="312420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400" b="1"/>
              <a:t>y &gt; 0</a:t>
            </a:r>
          </a:p>
        </p:txBody>
      </p:sp>
      <p:sp>
        <p:nvSpPr>
          <p:cNvPr id="648280" name="AutoShape 88"/>
          <p:cNvSpPr>
            <a:spLocks noChangeArrowheads="1"/>
          </p:cNvSpPr>
          <p:nvPr/>
        </p:nvSpPr>
        <p:spPr bwMode="auto">
          <a:xfrm>
            <a:off x="5902325" y="2286000"/>
            <a:ext cx="879475" cy="457200"/>
          </a:xfrm>
          <a:prstGeom prst="wedgeEllipseCallout">
            <a:avLst>
              <a:gd name="adj1" fmla="val 53611"/>
              <a:gd name="adj2" fmla="val 58681"/>
            </a:avLst>
          </a:prstGeom>
          <a:ln>
            <a:headEnd/>
            <a:tailEnd/>
          </a:ln>
        </p:spPr>
        <p:style>
          <a:lnRef idx="1">
            <a:schemeClr val="accent1"/>
          </a:lnRef>
          <a:fillRef idx="2">
            <a:schemeClr val="accent1"/>
          </a:fillRef>
          <a:effectRef idx="1">
            <a:schemeClr val="accent1"/>
          </a:effectRef>
          <a:fontRef idx="minor">
            <a:schemeClr val="dk1"/>
          </a:fontRef>
        </p:style>
        <p:txBody>
          <a:bodyPr/>
          <a:lstStyle/>
          <a:p>
            <a:r>
              <a:rPr lang="en-US" sz="1600" b="1" dirty="0">
                <a:solidFill>
                  <a:srgbClr val="000000"/>
                </a:solidFill>
                <a:latin typeface="Arial Unicode MS" charset="0"/>
                <a:cs typeface="Arial Unicode MS" charset="0"/>
              </a:rPr>
              <a:t>y=4</a:t>
            </a:r>
          </a:p>
        </p:txBody>
      </p:sp>
      <p:sp>
        <p:nvSpPr>
          <p:cNvPr id="648281" name="AutoShape 89"/>
          <p:cNvSpPr>
            <a:spLocks noChangeArrowheads="1"/>
          </p:cNvSpPr>
          <p:nvPr/>
        </p:nvSpPr>
        <p:spPr bwMode="auto">
          <a:xfrm>
            <a:off x="8188325" y="3124200"/>
            <a:ext cx="955675" cy="457200"/>
          </a:xfrm>
          <a:prstGeom prst="wedgeEllipseCallout">
            <a:avLst>
              <a:gd name="adj1" fmla="val -34384"/>
              <a:gd name="adj2" fmla="val 108681"/>
            </a:avLst>
          </a:prstGeom>
          <a:ln>
            <a:headEnd/>
            <a:tailEnd/>
          </a:ln>
        </p:spPr>
        <p:style>
          <a:lnRef idx="1">
            <a:schemeClr val="accent1"/>
          </a:lnRef>
          <a:fillRef idx="2">
            <a:schemeClr val="accent1"/>
          </a:fillRef>
          <a:effectRef idx="1">
            <a:schemeClr val="accent1"/>
          </a:effectRef>
          <a:fontRef idx="minor">
            <a:schemeClr val="dk1"/>
          </a:fontRef>
        </p:style>
        <p:txBody>
          <a:bodyPr/>
          <a:lstStyle/>
          <a:p>
            <a:r>
              <a:rPr lang="en-US" sz="1600" b="1" dirty="0">
                <a:solidFill>
                  <a:srgbClr val="000000"/>
                </a:solidFill>
                <a:latin typeface="Arial Unicode MS" charset="0"/>
                <a:cs typeface="Arial Unicode MS" charset="0"/>
              </a:rPr>
              <a:t>y=4</a:t>
            </a:r>
          </a:p>
        </p:txBody>
      </p:sp>
      <p:sp>
        <p:nvSpPr>
          <p:cNvPr id="648282" name="AutoShape 90"/>
          <p:cNvSpPr>
            <a:spLocks noChangeArrowheads="1"/>
          </p:cNvSpPr>
          <p:nvPr/>
        </p:nvSpPr>
        <p:spPr bwMode="auto">
          <a:xfrm>
            <a:off x="7467600" y="4572000"/>
            <a:ext cx="955675" cy="457200"/>
          </a:xfrm>
          <a:prstGeom prst="wedgeEllipseCallout">
            <a:avLst>
              <a:gd name="adj1" fmla="val -70597"/>
              <a:gd name="adj2" fmla="val -7986"/>
            </a:avLst>
          </a:prstGeom>
          <a:ln>
            <a:headEnd/>
            <a:tailEnd/>
          </a:ln>
        </p:spPr>
        <p:style>
          <a:lnRef idx="1">
            <a:schemeClr val="accent1"/>
          </a:lnRef>
          <a:fillRef idx="2">
            <a:schemeClr val="accent1"/>
          </a:fillRef>
          <a:effectRef idx="1">
            <a:schemeClr val="accent1"/>
          </a:effectRef>
          <a:fontRef idx="minor">
            <a:schemeClr val="dk1"/>
          </a:fontRef>
        </p:style>
        <p:txBody>
          <a:bodyPr/>
          <a:lstStyle/>
          <a:p>
            <a:r>
              <a:rPr lang="en-US" sz="1600" b="1" dirty="0">
                <a:solidFill>
                  <a:srgbClr val="000000"/>
                </a:solidFill>
                <a:latin typeface="Arial Unicode MS" charset="0"/>
                <a:cs typeface="Arial Unicode MS" charset="0"/>
              </a:rPr>
              <a:t>y=5</a:t>
            </a:r>
          </a:p>
        </p:txBody>
      </p:sp>
      <p:sp>
        <p:nvSpPr>
          <p:cNvPr id="648283" name="AutoShape 91"/>
          <p:cNvSpPr>
            <a:spLocks noChangeArrowheads="1"/>
          </p:cNvSpPr>
          <p:nvPr/>
        </p:nvSpPr>
        <p:spPr bwMode="auto">
          <a:xfrm>
            <a:off x="7467600" y="5562600"/>
            <a:ext cx="955675" cy="457200"/>
          </a:xfrm>
          <a:prstGeom prst="wedgeEllipseCallout">
            <a:avLst>
              <a:gd name="adj1" fmla="val -70597"/>
              <a:gd name="adj2" fmla="val -7986"/>
            </a:avLst>
          </a:prstGeom>
          <a:ln>
            <a:headEnd/>
            <a:tailEnd/>
          </a:ln>
        </p:spPr>
        <p:style>
          <a:lnRef idx="1">
            <a:schemeClr val="accent1"/>
          </a:lnRef>
          <a:fillRef idx="2">
            <a:schemeClr val="accent1"/>
          </a:fillRef>
          <a:effectRef idx="1">
            <a:schemeClr val="accent1"/>
          </a:effectRef>
          <a:fontRef idx="minor">
            <a:schemeClr val="dk1"/>
          </a:fontRef>
        </p:style>
        <p:txBody>
          <a:bodyPr/>
          <a:lstStyle/>
          <a:p>
            <a:r>
              <a:rPr lang="en-US" sz="1600" b="1" dirty="0">
                <a:solidFill>
                  <a:srgbClr val="000000"/>
                </a:solidFill>
                <a:latin typeface="Arial Unicode MS" charset="0"/>
                <a:cs typeface="Arial Unicode MS" charset="0"/>
              </a:rPr>
              <a:t>y=4</a:t>
            </a:r>
          </a:p>
        </p:txBody>
      </p:sp>
    </p:spTree>
    <p:extLst>
      <p:ext uri="{BB962C8B-B14F-4D97-AF65-F5344CB8AC3E}">
        <p14:creationId xmlns:p14="http://schemas.microsoft.com/office/powerpoint/2010/main" val="35261527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82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82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82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82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827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48258"/>
                                        </p:tgtEl>
                                        <p:attrNameLst>
                                          <p:attrName>style.visibility</p:attrName>
                                        </p:attrNameLst>
                                      </p:cBhvr>
                                      <p:to>
                                        <p:strVal val="visible"/>
                                      </p:to>
                                    </p:set>
                                    <p:animEffect transition="in" filter="blinds(horizontal)">
                                      <p:cBhvr>
                                        <p:cTn id="27" dur="500"/>
                                        <p:tgtEl>
                                          <p:spTgt spid="64825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48270"/>
                                        </p:tgtEl>
                                        <p:attrNameLst>
                                          <p:attrName>style.visibility</p:attrName>
                                        </p:attrNameLst>
                                      </p:cBhvr>
                                      <p:to>
                                        <p:strVal val="visible"/>
                                      </p:to>
                                    </p:set>
                                    <p:animEffect transition="in" filter="blinds(horizontal)">
                                      <p:cBhvr>
                                        <p:cTn id="30" dur="500"/>
                                        <p:tgtEl>
                                          <p:spTgt spid="64827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827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828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828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828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4828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648256"/>
                                        </p:tgtEl>
                                        <p:attrNameLst>
                                          <p:attrName>style.visibility</p:attrName>
                                        </p:attrNameLst>
                                      </p:cBhvr>
                                      <p:to>
                                        <p:strVal val="visible"/>
                                      </p:to>
                                    </p:set>
                                    <p:animEffect transition="in" filter="blinds(horizontal)">
                                      <p:cBhvr>
                                        <p:cTn id="55" dur="500"/>
                                        <p:tgtEl>
                                          <p:spTgt spid="64825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648271"/>
                                        </p:tgtEl>
                                        <p:attrNameLst>
                                          <p:attrName>style.visibility</p:attrName>
                                        </p:attrNameLst>
                                      </p:cBhvr>
                                      <p:to>
                                        <p:strVal val="visible"/>
                                      </p:to>
                                    </p:set>
                                    <p:animEffect transition="in" filter="blinds(horizontal)">
                                      <p:cBhvr>
                                        <p:cTn id="58" dur="500"/>
                                        <p:tgtEl>
                                          <p:spTgt spid="648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270" grpId="0"/>
      <p:bldP spid="648271" grpId="0"/>
      <p:bldP spid="648272" grpId="0" animBg="1"/>
      <p:bldP spid="648274" grpId="0" animBg="1"/>
      <p:bldP spid="648275" grpId="0" animBg="1"/>
      <p:bldP spid="648276" grpId="0" animBg="1"/>
      <p:bldP spid="648277" grpId="0" animBg="1"/>
      <p:bldP spid="648278" grpId="0" animBg="1"/>
      <p:bldP spid="648280" grpId="0" animBg="1"/>
      <p:bldP spid="648281" grpId="0" animBg="1"/>
      <p:bldP spid="648282" grpId="0" animBg="1"/>
      <p:bldP spid="64828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Semantics as Program Transformation</a:t>
            </a:r>
            <a:endParaRPr lang="en-US" dirty="0"/>
          </a:p>
        </p:txBody>
      </p:sp>
      <p:pic>
        <p:nvPicPr>
          <p:cNvPr id="4" name="Picture 3"/>
          <p:cNvPicPr>
            <a:picLocks noChangeAspect="1"/>
          </p:cNvPicPr>
          <p:nvPr/>
        </p:nvPicPr>
        <p:blipFill>
          <a:blip r:embed="rId2"/>
          <a:stretch>
            <a:fillRect/>
          </a:stretch>
        </p:blipFill>
        <p:spPr>
          <a:xfrm>
            <a:off x="533400" y="1143000"/>
            <a:ext cx="1600200" cy="2114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914400" y="3429000"/>
            <a:ext cx="7742003" cy="2594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9" name="Group 8"/>
          <p:cNvGrpSpPr/>
          <p:nvPr/>
        </p:nvGrpSpPr>
        <p:grpSpPr>
          <a:xfrm>
            <a:off x="2438400" y="1828800"/>
            <a:ext cx="3733800" cy="1295400"/>
            <a:chOff x="2438400" y="1828800"/>
            <a:chExt cx="3733800" cy="1295400"/>
          </a:xfrm>
        </p:grpSpPr>
        <p:sp>
          <p:nvSpPr>
            <p:cNvPr id="7" name="Bent Arrow 6"/>
            <p:cNvSpPr/>
            <p:nvPr/>
          </p:nvSpPr>
          <p:spPr bwMode="auto">
            <a:xfrm rot="5400000">
              <a:off x="3657600" y="609600"/>
              <a:ext cx="1295400" cy="3733800"/>
            </a:xfrm>
            <a:prstGeom prst="bentArrow">
              <a:avLst>
                <a:gd name="adj1" fmla="val 50000"/>
                <a:gd name="adj2" fmla="val 40571"/>
                <a:gd name="adj3" fmla="val 31920"/>
                <a:gd name="adj4" fmla="val 4375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8" name="TextBox 7"/>
            <p:cNvSpPr txBox="1"/>
            <p:nvPr/>
          </p:nvSpPr>
          <p:spPr>
            <a:xfrm>
              <a:off x="3196551" y="1962090"/>
              <a:ext cx="2137449" cy="400110"/>
            </a:xfrm>
            <a:prstGeom prst="rect">
              <a:avLst/>
            </a:prstGeom>
            <a:noFill/>
          </p:spPr>
          <p:txBody>
            <a:bodyPr wrap="none" rtlCol="0">
              <a:spAutoFit/>
            </a:bodyPr>
            <a:lstStyle/>
            <a:p>
              <a:r>
                <a:rPr lang="en-US" b="0" dirty="0" smtClean="0"/>
                <a:t>Mixed Semantics</a:t>
              </a:r>
              <a:endParaRPr lang="en-US" b="0" dirty="0"/>
            </a:p>
          </p:txBody>
        </p:sp>
      </p:grpSp>
    </p:spTree>
    <p:extLst>
      <p:ext uri="{BB962C8B-B14F-4D97-AF65-F5344CB8AC3E}">
        <p14:creationId xmlns:p14="http://schemas.microsoft.com/office/powerpoint/2010/main" val="28478213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Mixed Semantics: Summary</a:t>
            </a:r>
            <a:endParaRPr lang="en-US" dirty="0"/>
          </a:p>
        </p:txBody>
      </p:sp>
      <p:sp>
        <p:nvSpPr>
          <p:cNvPr id="3" name="Content Placeholder 2"/>
          <p:cNvSpPr>
            <a:spLocks noGrp="1"/>
          </p:cNvSpPr>
          <p:nvPr>
            <p:ph idx="1"/>
          </p:nvPr>
        </p:nvSpPr>
        <p:spPr/>
        <p:txBody>
          <a:bodyPr/>
          <a:lstStyle/>
          <a:p>
            <a:r>
              <a:rPr lang="en-US" dirty="0" smtClean="0"/>
              <a:t>Every procedure is </a:t>
            </a:r>
            <a:r>
              <a:rPr lang="en-US" dirty="0" err="1" smtClean="0"/>
              <a:t>inlined</a:t>
            </a:r>
            <a:r>
              <a:rPr lang="en-US" dirty="0" smtClean="0"/>
              <a:t> at most once</a:t>
            </a:r>
          </a:p>
          <a:p>
            <a:pPr lvl="1"/>
            <a:r>
              <a:rPr lang="en-US" dirty="0" smtClean="0"/>
              <a:t>in the worst case, doubles the size of the program</a:t>
            </a:r>
          </a:p>
          <a:p>
            <a:pPr lvl="1"/>
            <a:r>
              <a:rPr lang="en-US" dirty="0" smtClean="0"/>
              <a:t>can be restricted to only inline functions that directly or indirectly call </a:t>
            </a:r>
            <a:r>
              <a:rPr lang="en-US" dirty="0" err="1" smtClean="0"/>
              <a:t>errror</a:t>
            </a:r>
            <a:r>
              <a:rPr lang="en-US" dirty="0" smtClean="0"/>
              <a:t>() function</a:t>
            </a:r>
            <a:endParaRPr lang="en-US" dirty="0"/>
          </a:p>
          <a:p>
            <a:r>
              <a:rPr lang="en-US" dirty="0" smtClean="0"/>
              <a:t>Easy to implement at compiler level</a:t>
            </a:r>
          </a:p>
          <a:p>
            <a:pPr lvl="1"/>
            <a:r>
              <a:rPr lang="en-US" dirty="0" smtClean="0"/>
              <a:t>create “failing” and “passing” versions of each function</a:t>
            </a:r>
          </a:p>
          <a:p>
            <a:pPr lvl="1"/>
            <a:r>
              <a:rPr lang="en-US" dirty="0" smtClean="0"/>
              <a:t>reduce “passing” functions to returning paths</a:t>
            </a:r>
          </a:p>
          <a:p>
            <a:pPr lvl="1"/>
            <a:r>
              <a:rPr lang="en-US" dirty="0" smtClean="0"/>
              <a:t>in main(), introduce new basic block </a:t>
            </a:r>
            <a:r>
              <a:rPr lang="en-US" dirty="0" err="1" smtClean="0"/>
              <a:t>bb.F</a:t>
            </a:r>
            <a:r>
              <a:rPr lang="en-US" dirty="0" smtClean="0"/>
              <a:t> for every failing function F(), and call </a:t>
            </a:r>
            <a:r>
              <a:rPr lang="en-US" dirty="0" err="1" smtClean="0"/>
              <a:t>failing.F</a:t>
            </a:r>
            <a:r>
              <a:rPr lang="en-US" dirty="0" smtClean="0"/>
              <a:t> in </a:t>
            </a:r>
            <a:r>
              <a:rPr lang="en-US" dirty="0" err="1" smtClean="0"/>
              <a:t>bb.F</a:t>
            </a:r>
            <a:endParaRPr lang="en-US" dirty="0" smtClean="0"/>
          </a:p>
          <a:p>
            <a:pPr lvl="1"/>
            <a:r>
              <a:rPr lang="en-US" dirty="0" smtClean="0"/>
              <a:t>inline all failing calls</a:t>
            </a:r>
          </a:p>
          <a:p>
            <a:pPr lvl="1"/>
            <a:r>
              <a:rPr lang="en-US" dirty="0" smtClean="0"/>
              <a:t>replace every call to F to non-deterministic jump to </a:t>
            </a:r>
            <a:r>
              <a:rPr lang="en-US" dirty="0" err="1" smtClean="0"/>
              <a:t>bb.F</a:t>
            </a:r>
            <a:r>
              <a:rPr lang="en-US" dirty="0" smtClean="0"/>
              <a:t> or call to passing F</a:t>
            </a:r>
          </a:p>
          <a:p>
            <a:r>
              <a:rPr lang="en-US" dirty="0" smtClean="0"/>
              <a:t>Increases context-sensitivity of context-insensitive analyses</a:t>
            </a:r>
          </a:p>
          <a:p>
            <a:pPr lvl="1"/>
            <a:r>
              <a:rPr lang="en-US" dirty="0" smtClean="0"/>
              <a:t>context of failing paths is explicit in main (because of </a:t>
            </a:r>
            <a:r>
              <a:rPr lang="en-US" dirty="0" err="1" smtClean="0"/>
              <a:t>inlining</a:t>
            </a:r>
            <a:r>
              <a:rPr lang="en-US" dirty="0" smtClean="0"/>
              <a:t>)</a:t>
            </a:r>
          </a:p>
          <a:p>
            <a:pPr lvl="1"/>
            <a:r>
              <a:rPr lang="en-US" dirty="0" smtClean="0"/>
              <a:t>enables / improves many traditional analyses</a:t>
            </a:r>
          </a:p>
          <a:p>
            <a:pPr lvl="1"/>
            <a:endParaRPr lang="en-US" dirty="0" smtClean="0"/>
          </a:p>
        </p:txBody>
      </p:sp>
    </p:spTree>
    <p:extLst>
      <p:ext uri="{BB962C8B-B14F-4D97-AF65-F5344CB8AC3E}">
        <p14:creationId xmlns:p14="http://schemas.microsoft.com/office/powerpoint/2010/main" val="4004369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7772400" cy="564257"/>
          </a:xfrm>
        </p:spPr>
        <p:txBody>
          <a:bodyPr/>
          <a:lstStyle/>
          <a:p>
            <a:r>
              <a:rPr lang="en-US" dirty="0" smtClean="0"/>
              <a:t>Solving </a:t>
            </a:r>
            <a:r>
              <a:rPr lang="en-US" dirty="0" err="1" smtClean="0"/>
              <a:t>chc</a:t>
            </a:r>
            <a:r>
              <a:rPr lang="en-US" dirty="0" smtClean="0"/>
              <a:t> with </a:t>
            </a:r>
            <a:r>
              <a:rPr lang="en-US" dirty="0" err="1" smtClean="0"/>
              <a:t>smt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752089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Programs, </a:t>
            </a:r>
            <a:r>
              <a:rPr lang="en-US" dirty="0" err="1" smtClean="0"/>
              <a:t>Cexs</a:t>
            </a:r>
            <a:r>
              <a:rPr lang="en-US" dirty="0" smtClean="0"/>
              <a:t>, Invariants</a:t>
            </a:r>
            <a:endParaRPr lang="en-US" dirty="0"/>
          </a:p>
        </p:txBody>
      </p:sp>
      <p:sp>
        <p:nvSpPr>
          <p:cNvPr id="3" name="Content Placeholder 2"/>
          <p:cNvSpPr>
            <a:spLocks noGrp="1"/>
          </p:cNvSpPr>
          <p:nvPr>
            <p:ph idx="1"/>
          </p:nvPr>
        </p:nvSpPr>
        <p:spPr/>
        <p:txBody>
          <a:bodyPr/>
          <a:lstStyle/>
          <a:p>
            <a:r>
              <a:rPr lang="en-US" dirty="0" smtClean="0"/>
              <a:t>A program </a:t>
            </a:r>
            <a:r>
              <a:rPr lang="en-US" i="1" dirty="0">
                <a:solidFill>
                  <a:schemeClr val="accent2">
                    <a:lumMod val="75000"/>
                  </a:schemeClr>
                </a:solidFill>
              </a:rPr>
              <a:t>P = (V, </a:t>
            </a:r>
            <a:r>
              <a:rPr lang="en-US" i="1" dirty="0" err="1" smtClean="0">
                <a:solidFill>
                  <a:schemeClr val="accent2">
                    <a:lumMod val="75000"/>
                  </a:schemeClr>
                </a:solidFill>
              </a:rPr>
              <a:t>Init</a:t>
            </a:r>
            <a:r>
              <a:rPr lang="en-US" i="1" dirty="0" smtClean="0">
                <a:solidFill>
                  <a:schemeClr val="accent2">
                    <a:lumMod val="75000"/>
                  </a:schemeClr>
                </a:solidFill>
              </a:rPr>
              <a:t>, </a:t>
            </a:r>
            <a:r>
              <a:rPr lang="en-US" i="1" dirty="0" smtClean="0">
                <a:solidFill>
                  <a:schemeClr val="accent2">
                    <a:lumMod val="75000"/>
                  </a:schemeClr>
                </a:solidFill>
                <a:latin typeface="cmmi10"/>
                <a:ea typeface="cmmi10"/>
                <a:cs typeface="cmmi10"/>
              </a:rPr>
              <a:t>½</a:t>
            </a:r>
            <a:r>
              <a:rPr lang="en-US" i="1" dirty="0" smtClean="0">
                <a:solidFill>
                  <a:schemeClr val="accent2">
                    <a:lumMod val="75000"/>
                  </a:schemeClr>
                </a:solidFill>
              </a:rPr>
              <a:t>, </a:t>
            </a:r>
            <a:r>
              <a:rPr lang="en-US" i="1" dirty="0">
                <a:solidFill>
                  <a:schemeClr val="accent2">
                    <a:lumMod val="75000"/>
                  </a:schemeClr>
                </a:solidFill>
              </a:rPr>
              <a:t>Bad</a:t>
            </a:r>
            <a:r>
              <a:rPr lang="en-US" i="1" dirty="0" smtClean="0">
                <a:solidFill>
                  <a:schemeClr val="accent2">
                    <a:lumMod val="75000"/>
                  </a:schemeClr>
                </a:solidFill>
              </a:rPr>
              <a:t>)</a:t>
            </a:r>
          </a:p>
          <a:p>
            <a:pPr lvl="1"/>
            <a:r>
              <a:rPr lang="en-US" dirty="0" smtClean="0">
                <a:ea typeface="cmsy10"/>
                <a:cs typeface="cmsy10"/>
              </a:rPr>
              <a:t>Notation: </a:t>
            </a:r>
            <a:r>
              <a:rPr lang="en-US" dirty="0" smtClean="0">
                <a:latin typeface="cmsy10"/>
                <a:ea typeface="cmsy10"/>
                <a:cs typeface="cmsy10"/>
              </a:rPr>
              <a:t>F</a:t>
            </a:r>
            <a:r>
              <a:rPr lang="en-US" dirty="0"/>
              <a:t>(X) = </a:t>
            </a:r>
            <a:r>
              <a:rPr lang="en-US" dirty="0">
                <a:latin typeface="cmsy10"/>
                <a:ea typeface="cmsy10"/>
                <a:cs typeface="cmsy10"/>
              </a:rPr>
              <a:t>9</a:t>
            </a:r>
            <a:r>
              <a:rPr lang="en-US" dirty="0"/>
              <a:t> </a:t>
            </a:r>
            <a:r>
              <a:rPr lang="en-US" b="1" i="1" dirty="0"/>
              <a:t>u</a:t>
            </a:r>
            <a:r>
              <a:rPr lang="en-US" dirty="0"/>
              <a:t> . (X </a:t>
            </a:r>
            <a:r>
              <a:rPr lang="en-US" dirty="0" err="1">
                <a:latin typeface="cmsy10"/>
                <a:ea typeface="cmsy10"/>
                <a:cs typeface="cmsy10"/>
              </a:rPr>
              <a:t>Æ</a:t>
            </a:r>
            <a:r>
              <a:rPr lang="en-US" dirty="0"/>
              <a:t> </a:t>
            </a:r>
            <a:r>
              <a:rPr lang="en-US" dirty="0">
                <a:latin typeface="cmmi10"/>
                <a:ea typeface="cmmi10"/>
                <a:cs typeface="cmmi10"/>
              </a:rPr>
              <a:t>½</a:t>
            </a:r>
            <a:r>
              <a:rPr lang="en-US" dirty="0"/>
              <a:t>) </a:t>
            </a:r>
            <a:r>
              <a:rPr lang="en-US" dirty="0" err="1">
                <a:latin typeface="cmsy10"/>
                <a:ea typeface="cmsy10"/>
                <a:cs typeface="cmsy10"/>
              </a:rPr>
              <a:t>Ç</a:t>
            </a:r>
            <a:r>
              <a:rPr lang="en-US" dirty="0"/>
              <a:t> </a:t>
            </a:r>
            <a:r>
              <a:rPr lang="en-US" dirty="0" err="1"/>
              <a:t>Init</a:t>
            </a:r>
            <a:endParaRPr lang="en-US" i="1" dirty="0">
              <a:solidFill>
                <a:schemeClr val="accent2">
                  <a:lumMod val="75000"/>
                </a:schemeClr>
              </a:solidFill>
            </a:endParaRPr>
          </a:p>
          <a:p>
            <a:r>
              <a:rPr lang="en-US" i="1" dirty="0">
                <a:solidFill>
                  <a:schemeClr val="accent2">
                    <a:lumMod val="75000"/>
                  </a:schemeClr>
                </a:solidFill>
              </a:rPr>
              <a:t>P</a:t>
            </a:r>
            <a:r>
              <a:rPr lang="en-US" i="1" dirty="0" smtClean="0"/>
              <a:t> </a:t>
            </a:r>
            <a:r>
              <a:rPr lang="en-US" dirty="0" smtClean="0"/>
              <a:t>is UNSAFE if and only if there exists a number </a:t>
            </a:r>
            <a:r>
              <a:rPr lang="en-US" i="1" dirty="0">
                <a:solidFill>
                  <a:schemeClr val="accent2">
                    <a:lumMod val="75000"/>
                  </a:schemeClr>
                </a:solidFill>
              </a:rPr>
              <a:t>N</a:t>
            </a:r>
            <a:r>
              <a:rPr lang="en-US" dirty="0" smtClean="0"/>
              <a:t> </a:t>
            </a:r>
            <a:r>
              <a:rPr lang="en-US" dirty="0" err="1" smtClean="0"/>
              <a:t>s.t.</a:t>
            </a:r>
            <a:endParaRPr lang="en-US" dirty="0" smtClean="0"/>
          </a:p>
          <a:p>
            <a:endParaRPr lang="en-US" i="1" dirty="0"/>
          </a:p>
          <a:p>
            <a:endParaRPr lang="en-US" i="1" dirty="0" smtClean="0"/>
          </a:p>
          <a:p>
            <a:endParaRPr lang="en-US" i="1" dirty="0"/>
          </a:p>
          <a:p>
            <a:r>
              <a:rPr lang="en-US" i="1" dirty="0">
                <a:solidFill>
                  <a:schemeClr val="accent2">
                    <a:lumMod val="75000"/>
                  </a:schemeClr>
                </a:solidFill>
              </a:rPr>
              <a:t>P</a:t>
            </a:r>
            <a:r>
              <a:rPr lang="en-US" i="1" dirty="0" smtClean="0"/>
              <a:t> </a:t>
            </a:r>
            <a:r>
              <a:rPr lang="en-US" dirty="0" smtClean="0"/>
              <a:t>is SAFE if and only if there exists a </a:t>
            </a:r>
            <a:r>
              <a:rPr lang="en-US" i="1" dirty="0" smtClean="0"/>
              <a:t>safe inductive invariant </a:t>
            </a:r>
            <a:r>
              <a:rPr lang="en-US" i="1" dirty="0" err="1">
                <a:solidFill>
                  <a:schemeClr val="accent2">
                    <a:lumMod val="75000"/>
                  </a:schemeClr>
                </a:solidFill>
              </a:rPr>
              <a:t>Inv</a:t>
            </a:r>
            <a:r>
              <a:rPr lang="en-US" i="1" dirty="0" smtClean="0"/>
              <a:t> </a:t>
            </a:r>
            <a:r>
              <a:rPr lang="en-US" i="1" dirty="0" err="1" smtClean="0"/>
              <a:t>s.t.</a:t>
            </a:r>
            <a:endParaRPr lang="en-US" i="1" dirty="0"/>
          </a:p>
        </p:txBody>
      </p:sp>
      <p:sp>
        <p:nvSpPr>
          <p:cNvPr id="8" name="Right Brace 7"/>
          <p:cNvSpPr/>
          <p:nvPr/>
        </p:nvSpPr>
        <p:spPr bwMode="auto">
          <a:xfrm>
            <a:off x="5638800" y="4191000"/>
            <a:ext cx="381000" cy="1066800"/>
          </a:xfrm>
          <a:prstGeom prst="rightBrace">
            <a:avLst>
              <a:gd name="adj1" fmla="val 55205"/>
              <a:gd name="adj2" fmla="val 50000"/>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9" name="TextBox 8"/>
          <p:cNvSpPr txBox="1"/>
          <p:nvPr/>
        </p:nvSpPr>
        <p:spPr>
          <a:xfrm>
            <a:off x="6400800" y="4495800"/>
            <a:ext cx="1211214"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b="0" dirty="0" smtClean="0"/>
              <a:t>Inductive</a:t>
            </a:r>
            <a:endParaRPr lang="en-US" b="0" dirty="0"/>
          </a:p>
        </p:txBody>
      </p:sp>
      <p:sp>
        <p:nvSpPr>
          <p:cNvPr id="10" name="TextBox 9"/>
          <p:cNvSpPr txBox="1"/>
          <p:nvPr/>
        </p:nvSpPr>
        <p:spPr>
          <a:xfrm>
            <a:off x="6629400" y="5334000"/>
            <a:ext cx="712279" cy="40011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b="0" dirty="0" smtClean="0"/>
              <a:t>Safe</a:t>
            </a:r>
            <a:endParaRPr lang="en-US" b="0"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2438400"/>
            <a:ext cx="6121400" cy="927100"/>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00" y="4191000"/>
            <a:ext cx="3683000" cy="1574800"/>
          </a:xfrm>
          <a:prstGeom prst="rect">
            <a:avLst/>
          </a:prstGeom>
        </p:spPr>
      </p:pic>
    </p:spTree>
    <p:extLst>
      <p:ext uri="{BB962C8B-B14F-4D97-AF65-F5344CB8AC3E}">
        <p14:creationId xmlns:p14="http://schemas.microsoft.com/office/powerpoint/2010/main" val="36654165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228600" y="3581400"/>
            <a:ext cx="8763000" cy="457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 name="Rounded Rectangle 1"/>
          <p:cNvSpPr/>
          <p:nvPr/>
        </p:nvSpPr>
        <p:spPr bwMode="auto">
          <a:xfrm>
            <a:off x="230006" y="2234959"/>
            <a:ext cx="8761594" cy="432041"/>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 name="Title 3"/>
          <p:cNvSpPr>
            <a:spLocks noGrp="1"/>
          </p:cNvSpPr>
          <p:nvPr>
            <p:ph type="title"/>
          </p:nvPr>
        </p:nvSpPr>
        <p:spPr>
          <a:xfrm>
            <a:off x="533400" y="422275"/>
            <a:ext cx="8153400" cy="394980"/>
          </a:xfrm>
        </p:spPr>
        <p:txBody>
          <a:bodyPr/>
          <a:lstStyle/>
          <a:p>
            <a:r>
              <a:rPr lang="en-US" dirty="0" smtClean="0"/>
              <a:t>IC3/PDR Algorithm Overview</a:t>
            </a:r>
            <a:endParaRPr lang="en-US" dirty="0"/>
          </a:p>
        </p:txBody>
      </p:sp>
      <p:pic>
        <p:nvPicPr>
          <p:cNvPr id="7" name="Picture 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71600"/>
            <a:ext cx="8272958" cy="4080328"/>
          </a:xfrm>
          <a:prstGeom prst="rect">
            <a:avLst/>
          </a:prstGeom>
        </p:spPr>
      </p:pic>
      <p:sp>
        <p:nvSpPr>
          <p:cNvPr id="3" name="Rounded Rectangular Callout 2"/>
          <p:cNvSpPr/>
          <p:nvPr/>
        </p:nvSpPr>
        <p:spPr bwMode="auto">
          <a:xfrm>
            <a:off x="7696200" y="381000"/>
            <a:ext cx="1219200" cy="1066800"/>
          </a:xfrm>
          <a:prstGeom prst="wedgeRoundRectCallout">
            <a:avLst>
              <a:gd name="adj1" fmla="val -19770"/>
              <a:gd name="adj2" fmla="val 134165"/>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 charset="-128"/>
              </a:rPr>
              <a:t>bounded safety</a:t>
            </a:r>
            <a:endParaRPr kumimoji="0" lang="en-US" sz="20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8" name="Rounded Rectangular Callout 7"/>
          <p:cNvSpPr/>
          <p:nvPr/>
        </p:nvSpPr>
        <p:spPr bwMode="auto">
          <a:xfrm>
            <a:off x="7467600" y="4572000"/>
            <a:ext cx="1371600" cy="762000"/>
          </a:xfrm>
          <a:prstGeom prst="wedgeRoundRectCallout">
            <a:avLst>
              <a:gd name="adj1" fmla="val -9614"/>
              <a:gd name="adj2" fmla="val -152008"/>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b="0" dirty="0" smtClean="0">
                <a:solidFill>
                  <a:schemeClr val="tx1"/>
                </a:solidFill>
                <a:latin typeface="Arial" charset="0"/>
                <a:ea typeface="ＭＳ Ｐゴシック" pitchFamily="1" charset="-128"/>
              </a:rPr>
              <a:t>strengthen result</a:t>
            </a:r>
            <a:endParaRPr kumimoji="0" lang="en-US" sz="2000" b="0" i="0" u="none" strike="noStrike" cap="none" normalizeH="0" baseline="0" dirty="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3603255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IC3/PDR in Pictures</a:t>
            </a:r>
            <a:endParaRPr lang="en-US" dirty="0"/>
          </a:p>
        </p:txBody>
      </p:sp>
      <p:grpSp>
        <p:nvGrpSpPr>
          <p:cNvPr id="14" name="Group 13"/>
          <p:cNvGrpSpPr/>
          <p:nvPr/>
        </p:nvGrpSpPr>
        <p:grpSpPr>
          <a:xfrm>
            <a:off x="533400" y="1905000"/>
            <a:ext cx="7315200" cy="457200"/>
            <a:chOff x="838200" y="2438400"/>
            <a:chExt cx="7315200" cy="457200"/>
          </a:xfrm>
        </p:grpSpPr>
        <p:cxnSp>
          <p:nvCxnSpPr>
            <p:cNvPr id="6" name="Straight Connector 5"/>
            <p:cNvCxnSpPr/>
            <p:nvPr/>
          </p:nvCxnSpPr>
          <p:spPr bwMode="auto">
            <a:xfrm flipV="1">
              <a:off x="83820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bwMode="auto">
            <a:xfrm flipV="1">
              <a:off x="230124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bwMode="auto">
            <a:xfrm flipV="1">
              <a:off x="376428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bwMode="auto">
            <a:xfrm flipV="1">
              <a:off x="522732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bwMode="auto">
            <a:xfrm flipV="1">
              <a:off x="669036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bwMode="auto">
            <a:xfrm flipV="1">
              <a:off x="815340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bwMode="auto">
            <a:xfrm>
              <a:off x="838200" y="2895600"/>
              <a:ext cx="731520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15" name="Rectangle 14"/>
          <p:cNvSpPr/>
          <p:nvPr/>
        </p:nvSpPr>
        <p:spPr bwMode="auto">
          <a:xfrm>
            <a:off x="609600" y="2667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bwMode="auto">
          <a:xfrm>
            <a:off x="2133600" y="2667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8" name="Oval 17"/>
          <p:cNvSpPr/>
          <p:nvPr/>
        </p:nvSpPr>
        <p:spPr bwMode="auto">
          <a:xfrm>
            <a:off x="7467600" y="1600200"/>
            <a:ext cx="228600"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9" name="Oval 18"/>
          <p:cNvSpPr/>
          <p:nvPr/>
        </p:nvSpPr>
        <p:spPr bwMode="auto">
          <a:xfrm>
            <a:off x="5791200" y="1600200"/>
            <a:ext cx="228600"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21" name="Straight Arrow Connector 20"/>
          <p:cNvCxnSpPr>
            <a:stCxn id="18" idx="2"/>
            <a:endCxn id="19" idx="6"/>
          </p:cNvCxnSpPr>
          <p:nvPr/>
        </p:nvCxnSpPr>
        <p:spPr bwMode="auto">
          <a:xfrm flipH="1">
            <a:off x="6019800" y="1714500"/>
            <a:ext cx="1447800"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22" name="Oval 21"/>
          <p:cNvSpPr/>
          <p:nvPr/>
        </p:nvSpPr>
        <p:spPr bwMode="auto">
          <a:xfrm>
            <a:off x="4495800" y="1600200"/>
            <a:ext cx="228600"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23" name="Straight Arrow Connector 22"/>
          <p:cNvCxnSpPr>
            <a:stCxn id="19" idx="2"/>
            <a:endCxn id="22" idx="6"/>
          </p:cNvCxnSpPr>
          <p:nvPr/>
        </p:nvCxnSpPr>
        <p:spPr bwMode="auto">
          <a:xfrm flipH="1">
            <a:off x="4724400" y="1714500"/>
            <a:ext cx="1066800"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26" name="Straight Arrow Connector 25"/>
          <p:cNvCxnSpPr>
            <a:stCxn id="22" idx="2"/>
          </p:cNvCxnSpPr>
          <p:nvPr/>
        </p:nvCxnSpPr>
        <p:spPr bwMode="auto">
          <a:xfrm flipH="1">
            <a:off x="3352800" y="1714500"/>
            <a:ext cx="1143000" cy="0"/>
          </a:xfrm>
          <a:prstGeom prst="straightConnector1">
            <a:avLst/>
          </a:prstGeom>
          <a:solidFill>
            <a:srgbClr val="5CA1FB"/>
          </a:solidFill>
          <a:ln w="38100" cap="flat" cmpd="sng" algn="ctr">
            <a:solidFill>
              <a:schemeClr val="tx1">
                <a:alpha val="40000"/>
              </a:schemeClr>
            </a:solidFill>
            <a:prstDash val="solid"/>
            <a:round/>
            <a:headEnd type="none" w="med" len="med"/>
            <a:tailEnd type="arrow"/>
          </a:ln>
          <a:effectLst/>
        </p:spPr>
      </p:cxnSp>
      <p:sp>
        <p:nvSpPr>
          <p:cNvPr id="31" name="Rectangle 30"/>
          <p:cNvSpPr/>
          <p:nvPr/>
        </p:nvSpPr>
        <p:spPr bwMode="auto">
          <a:xfrm>
            <a:off x="3581400" y="2667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2" name="Oval 31"/>
          <p:cNvSpPr/>
          <p:nvPr/>
        </p:nvSpPr>
        <p:spPr bwMode="auto">
          <a:xfrm>
            <a:off x="4495800" y="1143000"/>
            <a:ext cx="228600"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33" name="Straight Arrow Connector 32"/>
          <p:cNvCxnSpPr>
            <a:stCxn id="19" idx="1"/>
            <a:endCxn id="32" idx="6"/>
          </p:cNvCxnSpPr>
          <p:nvPr/>
        </p:nvCxnSpPr>
        <p:spPr bwMode="auto">
          <a:xfrm flipH="1" flipV="1">
            <a:off x="4724400" y="1257300"/>
            <a:ext cx="1100278" cy="376378"/>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36" name="Oval 35"/>
          <p:cNvSpPr/>
          <p:nvPr/>
        </p:nvSpPr>
        <p:spPr bwMode="auto">
          <a:xfrm>
            <a:off x="3048000" y="1143000"/>
            <a:ext cx="228600"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37" name="Straight Arrow Connector 36"/>
          <p:cNvCxnSpPr>
            <a:stCxn id="32" idx="2"/>
            <a:endCxn id="36" idx="6"/>
          </p:cNvCxnSpPr>
          <p:nvPr/>
        </p:nvCxnSpPr>
        <p:spPr bwMode="auto">
          <a:xfrm flipH="1">
            <a:off x="3276600" y="1257300"/>
            <a:ext cx="1219200"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40" name="Straight Arrow Connector 39"/>
          <p:cNvCxnSpPr>
            <a:stCxn id="36" idx="2"/>
          </p:cNvCxnSpPr>
          <p:nvPr/>
        </p:nvCxnSpPr>
        <p:spPr bwMode="auto">
          <a:xfrm flipH="1">
            <a:off x="1905000" y="1257300"/>
            <a:ext cx="1143000" cy="0"/>
          </a:xfrm>
          <a:prstGeom prst="straightConnector1">
            <a:avLst/>
          </a:prstGeom>
          <a:solidFill>
            <a:srgbClr val="5CA1FB"/>
          </a:solidFill>
          <a:ln w="38100" cap="flat" cmpd="sng" algn="ctr">
            <a:solidFill>
              <a:schemeClr val="tx1">
                <a:alpha val="40000"/>
              </a:schemeClr>
            </a:solidFill>
            <a:prstDash val="solid"/>
            <a:round/>
            <a:headEnd type="none" w="med" len="med"/>
            <a:tailEnd type="arrow"/>
          </a:ln>
          <a:effectLst/>
        </p:spPr>
      </p:cxnSp>
      <p:sp>
        <p:nvSpPr>
          <p:cNvPr id="44" name="Rectangle 43"/>
          <p:cNvSpPr/>
          <p:nvPr/>
        </p:nvSpPr>
        <p:spPr bwMode="auto">
          <a:xfrm>
            <a:off x="609600" y="32004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5" name="Rectangle 44"/>
          <p:cNvSpPr/>
          <p:nvPr/>
        </p:nvSpPr>
        <p:spPr bwMode="auto">
          <a:xfrm>
            <a:off x="2133600" y="32004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6" name="Rectangle 45"/>
          <p:cNvSpPr/>
          <p:nvPr/>
        </p:nvSpPr>
        <p:spPr bwMode="auto">
          <a:xfrm>
            <a:off x="2133600" y="37338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7" name="Rectangle 46"/>
          <p:cNvSpPr/>
          <p:nvPr/>
        </p:nvSpPr>
        <p:spPr bwMode="auto">
          <a:xfrm>
            <a:off x="3581400" y="37338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609600" y="37338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8" name="TextBox 37"/>
          <p:cNvSpPr txBox="1"/>
          <p:nvPr/>
        </p:nvSpPr>
        <p:spPr>
          <a:xfrm>
            <a:off x="7431909" y="228600"/>
            <a:ext cx="1510274"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err="1" smtClean="0"/>
              <a:t>PdrMkSafe</a:t>
            </a:r>
            <a:endParaRPr lang="en-US" dirty="0"/>
          </a:p>
        </p:txBody>
      </p:sp>
    </p:spTree>
    <p:extLst>
      <p:ext uri="{BB962C8B-B14F-4D97-AF65-F5344CB8AC3E}">
        <p14:creationId xmlns:p14="http://schemas.microsoft.com/office/powerpoint/2010/main" val="30766096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2" grpId="0" animBg="1"/>
      <p:bldP spid="31" grpId="0" animBg="1"/>
      <p:bldP spid="32" grpId="0" animBg="1"/>
      <p:bldP spid="36" grpId="0" animBg="1"/>
      <p:bldP spid="44" grpId="0" animBg="1"/>
      <p:bldP spid="45" grpId="0" animBg="1"/>
      <p:bldP spid="46" grpId="0" animBg="1"/>
      <p:bldP spid="47" grpId="0" animBg="1"/>
      <p:bldP spid="4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IC3/PDR in Pictures</a:t>
            </a:r>
            <a:endParaRPr lang="en-US" dirty="0"/>
          </a:p>
        </p:txBody>
      </p:sp>
      <p:grpSp>
        <p:nvGrpSpPr>
          <p:cNvPr id="14" name="Group 13"/>
          <p:cNvGrpSpPr/>
          <p:nvPr/>
        </p:nvGrpSpPr>
        <p:grpSpPr>
          <a:xfrm>
            <a:off x="533400" y="1905000"/>
            <a:ext cx="7315200" cy="457200"/>
            <a:chOff x="838200" y="2438400"/>
            <a:chExt cx="7315200" cy="457200"/>
          </a:xfrm>
        </p:grpSpPr>
        <p:cxnSp>
          <p:nvCxnSpPr>
            <p:cNvPr id="6" name="Straight Connector 5"/>
            <p:cNvCxnSpPr/>
            <p:nvPr/>
          </p:nvCxnSpPr>
          <p:spPr bwMode="auto">
            <a:xfrm flipV="1">
              <a:off x="83820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bwMode="auto">
            <a:xfrm flipV="1">
              <a:off x="230124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bwMode="auto">
            <a:xfrm flipV="1">
              <a:off x="376428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bwMode="auto">
            <a:xfrm flipV="1">
              <a:off x="522732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bwMode="auto">
            <a:xfrm flipV="1">
              <a:off x="669036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bwMode="auto">
            <a:xfrm flipV="1">
              <a:off x="815340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bwMode="auto">
            <a:xfrm>
              <a:off x="838200" y="2895600"/>
              <a:ext cx="731520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15" name="Rectangle 14"/>
          <p:cNvSpPr/>
          <p:nvPr/>
        </p:nvSpPr>
        <p:spPr bwMode="auto">
          <a:xfrm>
            <a:off x="609600" y="2667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bwMode="auto">
          <a:xfrm>
            <a:off x="2133600" y="2667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8" name="Oval 17"/>
          <p:cNvSpPr/>
          <p:nvPr/>
        </p:nvSpPr>
        <p:spPr bwMode="auto">
          <a:xfrm>
            <a:off x="7467600" y="1600200"/>
            <a:ext cx="228600"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9" name="Oval 18"/>
          <p:cNvSpPr/>
          <p:nvPr/>
        </p:nvSpPr>
        <p:spPr bwMode="auto">
          <a:xfrm>
            <a:off x="5791200" y="1600200"/>
            <a:ext cx="228600"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21" name="Straight Arrow Connector 20"/>
          <p:cNvCxnSpPr>
            <a:stCxn id="18" idx="2"/>
            <a:endCxn id="19" idx="6"/>
          </p:cNvCxnSpPr>
          <p:nvPr/>
        </p:nvCxnSpPr>
        <p:spPr bwMode="auto">
          <a:xfrm flipH="1">
            <a:off x="6019800" y="1714500"/>
            <a:ext cx="1447800"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22" name="Oval 21"/>
          <p:cNvSpPr/>
          <p:nvPr/>
        </p:nvSpPr>
        <p:spPr bwMode="auto">
          <a:xfrm>
            <a:off x="4495800" y="1600200"/>
            <a:ext cx="228600"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23" name="Straight Arrow Connector 22"/>
          <p:cNvCxnSpPr>
            <a:stCxn id="19" idx="2"/>
            <a:endCxn id="22" idx="6"/>
          </p:cNvCxnSpPr>
          <p:nvPr/>
        </p:nvCxnSpPr>
        <p:spPr bwMode="auto">
          <a:xfrm flipH="1">
            <a:off x="4724400" y="1714500"/>
            <a:ext cx="1066800"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26" name="Straight Arrow Connector 25"/>
          <p:cNvCxnSpPr>
            <a:stCxn id="22" idx="2"/>
          </p:cNvCxnSpPr>
          <p:nvPr/>
        </p:nvCxnSpPr>
        <p:spPr bwMode="auto">
          <a:xfrm flipH="1">
            <a:off x="3352800" y="1714500"/>
            <a:ext cx="1143000" cy="0"/>
          </a:xfrm>
          <a:prstGeom prst="straightConnector1">
            <a:avLst/>
          </a:prstGeom>
          <a:solidFill>
            <a:srgbClr val="5CA1FB"/>
          </a:solidFill>
          <a:ln w="38100" cap="flat" cmpd="sng" algn="ctr">
            <a:solidFill>
              <a:schemeClr val="tx1">
                <a:alpha val="40000"/>
              </a:schemeClr>
            </a:solidFill>
            <a:prstDash val="solid"/>
            <a:round/>
            <a:headEnd type="none" w="med" len="med"/>
            <a:tailEnd type="arrow"/>
          </a:ln>
          <a:effectLst/>
        </p:spPr>
      </p:cxnSp>
      <p:sp>
        <p:nvSpPr>
          <p:cNvPr id="31" name="Rectangle 30"/>
          <p:cNvSpPr/>
          <p:nvPr/>
        </p:nvSpPr>
        <p:spPr bwMode="auto">
          <a:xfrm>
            <a:off x="3581400" y="2667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2" name="Oval 31"/>
          <p:cNvSpPr/>
          <p:nvPr/>
        </p:nvSpPr>
        <p:spPr bwMode="auto">
          <a:xfrm>
            <a:off x="4495800" y="1143000"/>
            <a:ext cx="228600"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33" name="Straight Arrow Connector 32"/>
          <p:cNvCxnSpPr>
            <a:stCxn id="19" idx="1"/>
            <a:endCxn id="32" idx="6"/>
          </p:cNvCxnSpPr>
          <p:nvPr/>
        </p:nvCxnSpPr>
        <p:spPr bwMode="auto">
          <a:xfrm flipH="1" flipV="1">
            <a:off x="4724400" y="1257300"/>
            <a:ext cx="1100278" cy="376378"/>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36" name="Oval 35"/>
          <p:cNvSpPr/>
          <p:nvPr/>
        </p:nvSpPr>
        <p:spPr bwMode="auto">
          <a:xfrm>
            <a:off x="3048000" y="1143000"/>
            <a:ext cx="228600"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37" name="Straight Arrow Connector 36"/>
          <p:cNvCxnSpPr>
            <a:stCxn id="32" idx="2"/>
            <a:endCxn id="36" idx="6"/>
          </p:cNvCxnSpPr>
          <p:nvPr/>
        </p:nvCxnSpPr>
        <p:spPr bwMode="auto">
          <a:xfrm flipH="1">
            <a:off x="3276600" y="1257300"/>
            <a:ext cx="1219200"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40" name="Straight Arrow Connector 39"/>
          <p:cNvCxnSpPr>
            <a:stCxn id="36" idx="2"/>
          </p:cNvCxnSpPr>
          <p:nvPr/>
        </p:nvCxnSpPr>
        <p:spPr bwMode="auto">
          <a:xfrm flipH="1">
            <a:off x="1905000" y="1257300"/>
            <a:ext cx="1143000" cy="0"/>
          </a:xfrm>
          <a:prstGeom prst="straightConnector1">
            <a:avLst/>
          </a:prstGeom>
          <a:solidFill>
            <a:srgbClr val="5CA1FB"/>
          </a:solidFill>
          <a:ln w="38100" cap="flat" cmpd="sng" algn="ctr">
            <a:solidFill>
              <a:schemeClr val="tx1">
                <a:alpha val="40000"/>
              </a:schemeClr>
            </a:solidFill>
            <a:prstDash val="solid"/>
            <a:round/>
            <a:headEnd type="none" w="med" len="med"/>
            <a:tailEnd type="arrow"/>
          </a:ln>
          <a:effectLst/>
        </p:spPr>
      </p:cxnSp>
      <p:sp>
        <p:nvSpPr>
          <p:cNvPr id="44" name="Rectangle 43"/>
          <p:cNvSpPr/>
          <p:nvPr/>
        </p:nvSpPr>
        <p:spPr bwMode="auto">
          <a:xfrm>
            <a:off x="609600" y="32004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5" name="Rectangle 44"/>
          <p:cNvSpPr/>
          <p:nvPr/>
        </p:nvSpPr>
        <p:spPr bwMode="auto">
          <a:xfrm>
            <a:off x="2133600" y="32004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6" name="Rectangle 45"/>
          <p:cNvSpPr/>
          <p:nvPr/>
        </p:nvSpPr>
        <p:spPr bwMode="auto">
          <a:xfrm>
            <a:off x="2133600" y="37338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7" name="Rectangle 46"/>
          <p:cNvSpPr/>
          <p:nvPr/>
        </p:nvSpPr>
        <p:spPr bwMode="auto">
          <a:xfrm>
            <a:off x="3581400" y="37338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609600" y="37338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9" name="TextBox 48"/>
          <p:cNvSpPr txBox="1"/>
          <p:nvPr/>
        </p:nvSpPr>
        <p:spPr>
          <a:xfrm>
            <a:off x="7467600" y="914400"/>
            <a:ext cx="1482096"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b="0" dirty="0" err="1" smtClean="0"/>
              <a:t>Cex</a:t>
            </a:r>
            <a:r>
              <a:rPr lang="en-US" b="0" dirty="0"/>
              <a:t> </a:t>
            </a:r>
            <a:r>
              <a:rPr lang="en-US" b="0" dirty="0" smtClean="0"/>
              <a:t>Queue</a:t>
            </a:r>
            <a:endParaRPr lang="en-US" b="0" dirty="0"/>
          </a:p>
        </p:txBody>
      </p:sp>
      <p:sp>
        <p:nvSpPr>
          <p:cNvPr id="50" name="TextBox 49"/>
          <p:cNvSpPr txBox="1"/>
          <p:nvPr/>
        </p:nvSpPr>
        <p:spPr>
          <a:xfrm>
            <a:off x="8153400" y="2971800"/>
            <a:ext cx="830751"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b="0" dirty="0" smtClean="0"/>
              <a:t>Trace</a:t>
            </a:r>
            <a:endParaRPr lang="en-US" b="0" dirty="0"/>
          </a:p>
        </p:txBody>
      </p:sp>
      <p:sp>
        <p:nvSpPr>
          <p:cNvPr id="52" name="TextBox 51"/>
          <p:cNvSpPr txBox="1"/>
          <p:nvPr/>
        </p:nvSpPr>
        <p:spPr>
          <a:xfrm>
            <a:off x="580198" y="4267200"/>
            <a:ext cx="1324802"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b="0" dirty="0" smtClean="0"/>
              <a:t>Frame </a:t>
            </a:r>
            <a:r>
              <a:rPr lang="en-US" b="0" dirty="0" smtClean="0">
                <a:latin typeface="Arial"/>
              </a:rPr>
              <a:t>R</a:t>
            </a:r>
            <a:r>
              <a:rPr lang="en-US" b="0" baseline="-25000" dirty="0" smtClean="0">
                <a:latin typeface="Arial"/>
              </a:rPr>
              <a:t>0</a:t>
            </a:r>
            <a:endParaRPr lang="en-US" b="0" baseline="-25000" dirty="0">
              <a:latin typeface="Arial"/>
            </a:endParaRPr>
          </a:p>
        </p:txBody>
      </p:sp>
      <p:sp>
        <p:nvSpPr>
          <p:cNvPr id="53" name="TextBox 52"/>
          <p:cNvSpPr txBox="1"/>
          <p:nvPr/>
        </p:nvSpPr>
        <p:spPr>
          <a:xfrm>
            <a:off x="2157374" y="4267200"/>
            <a:ext cx="1277254"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b="0" dirty="0" smtClean="0"/>
              <a:t>Frame </a:t>
            </a:r>
            <a:r>
              <a:rPr lang="en-US" b="0" dirty="0" smtClean="0">
                <a:latin typeface="Arial"/>
              </a:rPr>
              <a:t>R</a:t>
            </a:r>
            <a:r>
              <a:rPr lang="en-US" b="0" baseline="-25000" dirty="0">
                <a:latin typeface="Arial"/>
              </a:rPr>
              <a:t>1</a:t>
            </a:r>
          </a:p>
        </p:txBody>
      </p:sp>
      <p:sp>
        <p:nvSpPr>
          <p:cNvPr id="54" name="Rectangular Callout 53"/>
          <p:cNvSpPr/>
          <p:nvPr/>
        </p:nvSpPr>
        <p:spPr bwMode="auto">
          <a:xfrm>
            <a:off x="4343400" y="4114800"/>
            <a:ext cx="1295400" cy="457200"/>
          </a:xfrm>
          <a:prstGeom prst="wedgeRectCallout">
            <a:avLst>
              <a:gd name="adj1" fmla="val -63598"/>
              <a:gd name="adj2" fmla="val -88202"/>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r>
              <a:rPr lang="en-US" b="0" dirty="0"/>
              <a:t>lemma</a:t>
            </a:r>
          </a:p>
        </p:txBody>
      </p:sp>
      <p:sp>
        <p:nvSpPr>
          <p:cNvPr id="55" name="Rectangular Callout 54"/>
          <p:cNvSpPr/>
          <p:nvPr/>
        </p:nvSpPr>
        <p:spPr bwMode="auto">
          <a:xfrm>
            <a:off x="5638800" y="685800"/>
            <a:ext cx="1295400" cy="457200"/>
          </a:xfrm>
          <a:prstGeom prst="wedgeRectCallout">
            <a:avLst>
              <a:gd name="adj1" fmla="val -25005"/>
              <a:gd name="adj2" fmla="val 121599"/>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r>
              <a:rPr lang="en-US" b="0" dirty="0" err="1" smtClean="0"/>
              <a:t>cex</a:t>
            </a:r>
            <a:endParaRPr lang="en-US" b="0" dirty="0"/>
          </a:p>
        </p:txBody>
      </p:sp>
      <p:sp>
        <p:nvSpPr>
          <p:cNvPr id="56" name="TextBox 55"/>
          <p:cNvSpPr txBox="1"/>
          <p:nvPr/>
        </p:nvSpPr>
        <p:spPr>
          <a:xfrm>
            <a:off x="7431909" y="228600"/>
            <a:ext cx="1510274"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err="1" smtClean="0"/>
              <a:t>PdrMkSafe</a:t>
            </a:r>
            <a:endParaRPr lang="en-US" dirty="0"/>
          </a:p>
        </p:txBody>
      </p:sp>
    </p:spTree>
    <p:extLst>
      <p:ext uri="{BB962C8B-B14F-4D97-AF65-F5344CB8AC3E}">
        <p14:creationId xmlns:p14="http://schemas.microsoft.com/office/powerpoint/2010/main" val="23740178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 y="1535906"/>
            <a:ext cx="8643938" cy="74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60" y="928687"/>
            <a:ext cx="8842623" cy="51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3555" name="Rectangle 3"/>
          <p:cNvSpPr>
            <a:spLocks/>
          </p:cNvSpPr>
          <p:nvPr/>
        </p:nvSpPr>
        <p:spPr bwMode="auto">
          <a:xfrm>
            <a:off x="258961" y="1544836"/>
            <a:ext cx="1250156" cy="241102"/>
          </a:xfrm>
          <a:prstGeom prst="rect">
            <a:avLst/>
          </a:prstGeom>
          <a:noFill/>
          <a:ln w="76200" cap="flat">
            <a:solidFill>
              <a:srgbClr val="FF66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258" y="2384227"/>
            <a:ext cx="8436322" cy="416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3558" name="Rectangle 6"/>
          <p:cNvSpPr>
            <a:spLocks/>
          </p:cNvSpPr>
          <p:nvPr/>
        </p:nvSpPr>
        <p:spPr bwMode="auto">
          <a:xfrm>
            <a:off x="669727" y="3241476"/>
            <a:ext cx="651867" cy="241102"/>
          </a:xfrm>
          <a:prstGeom prst="rect">
            <a:avLst/>
          </a:prstGeom>
          <a:noFill/>
          <a:ln w="25400" cap="flat">
            <a:solidFill>
              <a:srgbClr val="FF66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59" name="Rectangle 7"/>
          <p:cNvSpPr>
            <a:spLocks/>
          </p:cNvSpPr>
          <p:nvPr/>
        </p:nvSpPr>
        <p:spPr bwMode="auto">
          <a:xfrm>
            <a:off x="2223492" y="2875359"/>
            <a:ext cx="651867" cy="401836"/>
          </a:xfrm>
          <a:prstGeom prst="rect">
            <a:avLst/>
          </a:prstGeom>
          <a:noFill/>
          <a:ln w="25400" cap="flat">
            <a:solidFill>
              <a:srgbClr val="FF66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0" name="Rectangle 8"/>
          <p:cNvSpPr>
            <a:spLocks/>
          </p:cNvSpPr>
          <p:nvPr/>
        </p:nvSpPr>
        <p:spPr bwMode="auto">
          <a:xfrm>
            <a:off x="4125516" y="2366367"/>
            <a:ext cx="678656" cy="348258"/>
          </a:xfrm>
          <a:prstGeom prst="rect">
            <a:avLst/>
          </a:prstGeom>
          <a:noFill/>
          <a:ln w="88900" cap="flat">
            <a:solidFill>
              <a:srgbClr val="FF66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1" name="Line 9"/>
          <p:cNvSpPr>
            <a:spLocks noChangeShapeType="1"/>
          </p:cNvSpPr>
          <p:nvPr/>
        </p:nvSpPr>
        <p:spPr bwMode="auto">
          <a:xfrm flipH="1">
            <a:off x="1369591" y="3049488"/>
            <a:ext cx="799207" cy="285750"/>
          </a:xfrm>
          <a:prstGeom prst="line">
            <a:avLst/>
          </a:prstGeom>
          <a:noFill/>
          <a:ln w="76200" cap="flat">
            <a:solidFill>
              <a:srgbClr val="FF6633"/>
            </a:solidFill>
            <a:prstDash val="sysDot"/>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2" name="Text Box 10"/>
          <p:cNvSpPr txBox="1">
            <a:spLocks noChangeArrowheads="1"/>
          </p:cNvSpPr>
          <p:nvPr/>
        </p:nvSpPr>
        <p:spPr bwMode="auto">
          <a:xfrm>
            <a:off x="4446984" y="6509742"/>
            <a:ext cx="241102" cy="25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64291" tIns="32146" rIns="64291" bIns="32146"/>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ctr"/>
            <a:fld id="{4BFD50B4-28CC-B549-A974-73F3ED444059}" type="slidenum">
              <a:rPr lang="en-US" sz="1300">
                <a:cs typeface="Gill Sans" charset="0"/>
              </a:rPr>
              <a:pPr algn="ctr"/>
              <a:t>5</a:t>
            </a:fld>
            <a:endParaRPr lang="en-US" sz="1300">
              <a:cs typeface="Gill Sans" charset="0"/>
            </a:endParaRPr>
          </a:p>
        </p:txBody>
      </p:sp>
      <p:sp>
        <p:nvSpPr>
          <p:cNvPr id="4" name="Title 3"/>
          <p:cNvSpPr>
            <a:spLocks noGrp="1"/>
          </p:cNvSpPr>
          <p:nvPr>
            <p:ph type="title"/>
          </p:nvPr>
        </p:nvSpPr>
        <p:spPr>
          <a:xfrm>
            <a:off x="533400" y="422275"/>
            <a:ext cx="8153400" cy="394980"/>
          </a:xfrm>
        </p:spPr>
        <p:txBody>
          <a:bodyPr/>
          <a:lstStyle/>
          <a:p>
            <a:r>
              <a:rPr lang="en-US" dirty="0" smtClean="0"/>
              <a:t>Turing, 1949</a:t>
            </a:r>
            <a:endParaRPr lang="en-US" dirty="0"/>
          </a:p>
        </p:txBody>
      </p:sp>
      <p:sp>
        <p:nvSpPr>
          <p:cNvPr id="2" name="Rectangle 1"/>
          <p:cNvSpPr/>
          <p:nvPr/>
        </p:nvSpPr>
        <p:spPr>
          <a:xfrm>
            <a:off x="4343400" y="457200"/>
            <a:ext cx="4552849" cy="338554"/>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1600" b="0" dirty="0" smtClean="0"/>
              <a:t>Alan M. Turing. “Checking </a:t>
            </a:r>
            <a:r>
              <a:rPr lang="en-US" sz="1600" b="0" dirty="0"/>
              <a:t>a large </a:t>
            </a:r>
            <a:r>
              <a:rPr lang="en-US" sz="1600" b="0" dirty="0" smtClean="0"/>
              <a:t>routine”, 1949 </a:t>
            </a:r>
            <a:endParaRPr lang="en-US" sz="1600" b="0" dirty="0"/>
          </a:p>
        </p:txBody>
      </p:sp>
    </p:spTree>
    <p:extLst>
      <p:ext uri="{BB962C8B-B14F-4D97-AF65-F5344CB8AC3E}">
        <p14:creationId xmlns:p14="http://schemas.microsoft.com/office/powerpoint/2010/main" val="40767550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nodeType="clickEffect">
                                  <p:stCondLst>
                                    <p:cond delay="0"/>
                                  </p:stCondLst>
                                  <p:childTnLst>
                                    <p:set>
                                      <p:cBhvr>
                                        <p:cTn id="6" dur="1" fill="hold">
                                          <p:stCondLst>
                                            <p:cond delay="499"/>
                                          </p:stCondLst>
                                        </p:cTn>
                                        <p:tgtEl>
                                          <p:spTgt spid="235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235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23559"/>
                                        </p:tgtEl>
                                        <p:attrNameLst>
                                          <p:attrName>style.visibility</p:attrName>
                                        </p:attrNameLst>
                                      </p:cBhvr>
                                      <p:to>
                                        <p:strVal val="visible"/>
                                      </p:to>
                                    </p:set>
                                  </p:childTnLst>
                                </p:cTn>
                              </p:par>
                            </p:childTnLst>
                          </p:cTn>
                        </p:par>
                        <p:par>
                          <p:cTn id="15" fill="hold" nodeType="afterGroup">
                            <p:stCondLst>
                              <p:cond delay="500"/>
                            </p:stCondLst>
                            <p:childTnLst>
                              <p:par>
                                <p:cTn id="16" presetID="168" presetClass="entr" presetSubtype="0" fill="hold" grpId="0" nodeType="afterEffect">
                                  <p:stCondLst>
                                    <p:cond delay="0"/>
                                  </p:stCondLst>
                                  <p:childTnLst>
                                    <p:set>
                                      <p:cBhvr>
                                        <p:cTn id="17" dur="1" fill="hold">
                                          <p:stCondLst>
                                            <p:cond delay="499"/>
                                          </p:stCondLst>
                                        </p:cTn>
                                        <p:tgtEl>
                                          <p:spTgt spid="23561"/>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68" presetClass="entr" presetSubtype="0" fill="hold" grpId="0" nodeType="clickEffect">
                                  <p:stCondLst>
                                    <p:cond delay="0"/>
                                  </p:stCondLst>
                                  <p:childTnLst>
                                    <p:set>
                                      <p:cBhvr>
                                        <p:cTn id="21" dur="1" fill="hold">
                                          <p:stCondLst>
                                            <p:cond delay="499"/>
                                          </p:stCondLst>
                                        </p:cTn>
                                        <p:tgtEl>
                                          <p:spTgt spid="23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P spid="23559" grpId="0" animBg="1"/>
      <p:bldP spid="23560" grpId="0" animBg="1"/>
      <p:bldP spid="2356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505200" y="2514600"/>
            <a:ext cx="1447800" cy="3276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b"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 charset="-128"/>
              </a:rPr>
              <a:t>Inductive</a:t>
            </a:r>
          </a:p>
        </p:txBody>
      </p:sp>
      <p:sp>
        <p:nvSpPr>
          <p:cNvPr id="2" name="Title 1"/>
          <p:cNvSpPr>
            <a:spLocks noGrp="1"/>
          </p:cNvSpPr>
          <p:nvPr>
            <p:ph type="title"/>
          </p:nvPr>
        </p:nvSpPr>
        <p:spPr/>
        <p:txBody>
          <a:bodyPr/>
          <a:lstStyle/>
          <a:p>
            <a:r>
              <a:rPr lang="en-US" dirty="0" smtClean="0"/>
              <a:t>IC3/PDR in Pictures</a:t>
            </a:r>
            <a:endParaRPr lang="en-US" dirty="0"/>
          </a:p>
        </p:txBody>
      </p:sp>
      <p:grpSp>
        <p:nvGrpSpPr>
          <p:cNvPr id="14" name="Group 13"/>
          <p:cNvGrpSpPr/>
          <p:nvPr/>
        </p:nvGrpSpPr>
        <p:grpSpPr>
          <a:xfrm>
            <a:off x="533400" y="1905000"/>
            <a:ext cx="7315200" cy="457200"/>
            <a:chOff x="838200" y="2438400"/>
            <a:chExt cx="7315200" cy="457200"/>
          </a:xfrm>
        </p:grpSpPr>
        <p:cxnSp>
          <p:nvCxnSpPr>
            <p:cNvPr id="6" name="Straight Connector 5"/>
            <p:cNvCxnSpPr/>
            <p:nvPr/>
          </p:nvCxnSpPr>
          <p:spPr bwMode="auto">
            <a:xfrm flipV="1">
              <a:off x="83820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bwMode="auto">
            <a:xfrm flipV="1">
              <a:off x="230124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bwMode="auto">
            <a:xfrm flipV="1">
              <a:off x="376428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bwMode="auto">
            <a:xfrm flipV="1">
              <a:off x="522732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bwMode="auto">
            <a:xfrm flipV="1">
              <a:off x="669036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bwMode="auto">
            <a:xfrm flipV="1">
              <a:off x="815340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bwMode="auto">
            <a:xfrm>
              <a:off x="838200" y="2895600"/>
              <a:ext cx="731520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15" name="Rectangle 14"/>
          <p:cNvSpPr/>
          <p:nvPr/>
        </p:nvSpPr>
        <p:spPr bwMode="auto">
          <a:xfrm>
            <a:off x="609600" y="2667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bwMode="auto">
          <a:xfrm>
            <a:off x="2133600" y="2667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8" name="Oval 17"/>
          <p:cNvSpPr/>
          <p:nvPr/>
        </p:nvSpPr>
        <p:spPr bwMode="auto">
          <a:xfrm>
            <a:off x="7467600" y="1600200"/>
            <a:ext cx="228600"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9" name="Oval 18"/>
          <p:cNvSpPr/>
          <p:nvPr/>
        </p:nvSpPr>
        <p:spPr bwMode="auto">
          <a:xfrm>
            <a:off x="5791200" y="1600200"/>
            <a:ext cx="228600"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21" name="Straight Arrow Connector 20"/>
          <p:cNvCxnSpPr>
            <a:stCxn id="18" idx="2"/>
            <a:endCxn id="19" idx="6"/>
          </p:cNvCxnSpPr>
          <p:nvPr/>
        </p:nvCxnSpPr>
        <p:spPr bwMode="auto">
          <a:xfrm flipH="1">
            <a:off x="6019800" y="1714500"/>
            <a:ext cx="1447800"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22" name="Oval 21"/>
          <p:cNvSpPr/>
          <p:nvPr/>
        </p:nvSpPr>
        <p:spPr bwMode="auto">
          <a:xfrm>
            <a:off x="4495800" y="1600200"/>
            <a:ext cx="228600"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23" name="Straight Arrow Connector 22"/>
          <p:cNvCxnSpPr>
            <a:stCxn id="19" idx="2"/>
            <a:endCxn id="22" idx="6"/>
          </p:cNvCxnSpPr>
          <p:nvPr/>
        </p:nvCxnSpPr>
        <p:spPr bwMode="auto">
          <a:xfrm flipH="1">
            <a:off x="4724400" y="1714500"/>
            <a:ext cx="1066800"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26" name="Straight Arrow Connector 25"/>
          <p:cNvCxnSpPr>
            <a:stCxn id="22" idx="2"/>
          </p:cNvCxnSpPr>
          <p:nvPr/>
        </p:nvCxnSpPr>
        <p:spPr bwMode="auto">
          <a:xfrm flipH="1">
            <a:off x="3352800" y="1714500"/>
            <a:ext cx="1143000" cy="0"/>
          </a:xfrm>
          <a:prstGeom prst="straightConnector1">
            <a:avLst/>
          </a:prstGeom>
          <a:solidFill>
            <a:srgbClr val="5CA1FB"/>
          </a:solidFill>
          <a:ln w="38100" cap="flat" cmpd="sng" algn="ctr">
            <a:solidFill>
              <a:schemeClr val="tx1">
                <a:alpha val="40000"/>
              </a:schemeClr>
            </a:solidFill>
            <a:prstDash val="solid"/>
            <a:round/>
            <a:headEnd type="none" w="med" len="med"/>
            <a:tailEnd type="arrow"/>
          </a:ln>
          <a:effectLst/>
        </p:spPr>
      </p:cxnSp>
      <p:sp>
        <p:nvSpPr>
          <p:cNvPr id="31" name="Rectangle 30"/>
          <p:cNvSpPr/>
          <p:nvPr/>
        </p:nvSpPr>
        <p:spPr bwMode="auto">
          <a:xfrm>
            <a:off x="3581400" y="2667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2" name="Oval 31"/>
          <p:cNvSpPr/>
          <p:nvPr/>
        </p:nvSpPr>
        <p:spPr bwMode="auto">
          <a:xfrm>
            <a:off x="4495800" y="1143000"/>
            <a:ext cx="228600"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33" name="Straight Arrow Connector 32"/>
          <p:cNvCxnSpPr>
            <a:stCxn id="19" idx="1"/>
            <a:endCxn id="32" idx="6"/>
          </p:cNvCxnSpPr>
          <p:nvPr/>
        </p:nvCxnSpPr>
        <p:spPr bwMode="auto">
          <a:xfrm flipH="1" flipV="1">
            <a:off x="4724400" y="1257300"/>
            <a:ext cx="1100278" cy="376378"/>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36" name="Oval 35"/>
          <p:cNvSpPr/>
          <p:nvPr/>
        </p:nvSpPr>
        <p:spPr bwMode="auto">
          <a:xfrm>
            <a:off x="3048000" y="1143000"/>
            <a:ext cx="228600"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37" name="Straight Arrow Connector 36"/>
          <p:cNvCxnSpPr>
            <a:stCxn id="32" idx="2"/>
            <a:endCxn id="36" idx="6"/>
          </p:cNvCxnSpPr>
          <p:nvPr/>
        </p:nvCxnSpPr>
        <p:spPr bwMode="auto">
          <a:xfrm flipH="1">
            <a:off x="3276600" y="1257300"/>
            <a:ext cx="1219200"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40" name="Straight Arrow Connector 39"/>
          <p:cNvCxnSpPr>
            <a:stCxn id="36" idx="2"/>
          </p:cNvCxnSpPr>
          <p:nvPr/>
        </p:nvCxnSpPr>
        <p:spPr bwMode="auto">
          <a:xfrm flipH="1">
            <a:off x="1905000" y="1257300"/>
            <a:ext cx="1143000" cy="0"/>
          </a:xfrm>
          <a:prstGeom prst="straightConnector1">
            <a:avLst/>
          </a:prstGeom>
          <a:solidFill>
            <a:srgbClr val="5CA1FB"/>
          </a:solidFill>
          <a:ln w="38100" cap="flat" cmpd="sng" algn="ctr">
            <a:solidFill>
              <a:schemeClr val="tx1">
                <a:alpha val="40000"/>
              </a:schemeClr>
            </a:solidFill>
            <a:prstDash val="solid"/>
            <a:round/>
            <a:headEnd type="none" w="med" len="med"/>
            <a:tailEnd type="arrow"/>
          </a:ln>
          <a:effectLst/>
        </p:spPr>
      </p:cxnSp>
      <p:sp>
        <p:nvSpPr>
          <p:cNvPr id="44" name="Rectangle 43"/>
          <p:cNvSpPr/>
          <p:nvPr/>
        </p:nvSpPr>
        <p:spPr bwMode="auto">
          <a:xfrm>
            <a:off x="609600" y="32004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5" name="Rectangle 44"/>
          <p:cNvSpPr/>
          <p:nvPr/>
        </p:nvSpPr>
        <p:spPr bwMode="auto">
          <a:xfrm>
            <a:off x="2133600" y="32004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6" name="Rectangle 45"/>
          <p:cNvSpPr/>
          <p:nvPr/>
        </p:nvSpPr>
        <p:spPr bwMode="auto">
          <a:xfrm>
            <a:off x="2133600" y="37338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7" name="Rectangle 46"/>
          <p:cNvSpPr/>
          <p:nvPr/>
        </p:nvSpPr>
        <p:spPr bwMode="auto">
          <a:xfrm>
            <a:off x="3581400" y="37338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609600" y="37338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0" name="Rectangle 29"/>
          <p:cNvSpPr/>
          <p:nvPr/>
        </p:nvSpPr>
        <p:spPr bwMode="auto">
          <a:xfrm>
            <a:off x="2133600" y="43434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4" name="Rectangle 33"/>
          <p:cNvSpPr/>
          <p:nvPr/>
        </p:nvSpPr>
        <p:spPr bwMode="auto">
          <a:xfrm>
            <a:off x="3581400" y="43434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5" name="Rectangle 34"/>
          <p:cNvSpPr/>
          <p:nvPr/>
        </p:nvSpPr>
        <p:spPr bwMode="auto">
          <a:xfrm>
            <a:off x="609600" y="43434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8" name="Rectangle 37"/>
          <p:cNvSpPr/>
          <p:nvPr/>
        </p:nvSpPr>
        <p:spPr bwMode="auto">
          <a:xfrm>
            <a:off x="5105400" y="43434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1" name="Rectangle 40"/>
          <p:cNvSpPr/>
          <p:nvPr/>
        </p:nvSpPr>
        <p:spPr bwMode="auto">
          <a:xfrm>
            <a:off x="2133600" y="4953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2" name="Rectangle 41"/>
          <p:cNvSpPr/>
          <p:nvPr/>
        </p:nvSpPr>
        <p:spPr bwMode="auto">
          <a:xfrm>
            <a:off x="3581400" y="4953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3" name="Rectangle 42"/>
          <p:cNvSpPr/>
          <p:nvPr/>
        </p:nvSpPr>
        <p:spPr bwMode="auto">
          <a:xfrm>
            <a:off x="609600" y="4953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9" name="Rectangle 48"/>
          <p:cNvSpPr/>
          <p:nvPr/>
        </p:nvSpPr>
        <p:spPr bwMode="auto">
          <a:xfrm>
            <a:off x="5105400" y="4953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0" name="Rectangle 49"/>
          <p:cNvSpPr/>
          <p:nvPr/>
        </p:nvSpPr>
        <p:spPr bwMode="auto">
          <a:xfrm>
            <a:off x="6781800" y="4953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bwMode="auto">
          <a:xfrm>
            <a:off x="3581400" y="32004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 name="TextBox 3"/>
          <p:cNvSpPr txBox="1"/>
          <p:nvPr/>
        </p:nvSpPr>
        <p:spPr>
          <a:xfrm>
            <a:off x="7576322" y="228600"/>
            <a:ext cx="1239267"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err="1" smtClean="0"/>
              <a:t>PdrPush</a:t>
            </a:r>
            <a:endParaRPr lang="en-US" dirty="0"/>
          </a:p>
        </p:txBody>
      </p:sp>
      <p:sp>
        <p:nvSpPr>
          <p:cNvPr id="52" name="Rectangle 51"/>
          <p:cNvSpPr/>
          <p:nvPr/>
        </p:nvSpPr>
        <p:spPr bwMode="auto">
          <a:xfrm>
            <a:off x="609600" y="55626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724734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1000" fill="hold"/>
                                        <p:tgtEl>
                                          <p:spTgt spid="51"/>
                                        </p:tgtEl>
                                        <p:attrNameLst>
                                          <p:attrName>ppt_w</p:attrName>
                                        </p:attrNameLst>
                                      </p:cBhvr>
                                      <p:tavLst>
                                        <p:tav tm="0">
                                          <p:val>
                                            <p:strVal val="#ppt_w*0.70"/>
                                          </p:val>
                                        </p:tav>
                                        <p:tav tm="100000">
                                          <p:val>
                                            <p:strVal val="#ppt_w"/>
                                          </p:val>
                                        </p:tav>
                                      </p:tavLst>
                                    </p:anim>
                                    <p:anim calcmode="lin" valueType="num">
                                      <p:cBhvr>
                                        <p:cTn id="8" dur="1000" fill="hold"/>
                                        <p:tgtEl>
                                          <p:spTgt spid="51"/>
                                        </p:tgtEl>
                                        <p:attrNameLst>
                                          <p:attrName>ppt_h</p:attrName>
                                        </p:attrNameLst>
                                      </p:cBhvr>
                                      <p:tavLst>
                                        <p:tav tm="0">
                                          <p:val>
                                            <p:strVal val="#ppt_h"/>
                                          </p:val>
                                        </p:tav>
                                        <p:tav tm="100000">
                                          <p:val>
                                            <p:strVal val="#ppt_h"/>
                                          </p:val>
                                        </p:tav>
                                      </p:tavLst>
                                    </p:anim>
                                    <p:animEffect transition="in" filter="fade">
                                      <p:cBhvr>
                                        <p:cTn id="9" dur="10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505200" y="2514600"/>
            <a:ext cx="1447800" cy="32766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b"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ＭＳ Ｐゴシック" pitchFamily="1" charset="-128"/>
              </a:rPr>
              <a:t>Inductive</a:t>
            </a:r>
          </a:p>
        </p:txBody>
      </p:sp>
      <p:sp>
        <p:nvSpPr>
          <p:cNvPr id="2" name="Title 1"/>
          <p:cNvSpPr>
            <a:spLocks noGrp="1"/>
          </p:cNvSpPr>
          <p:nvPr>
            <p:ph type="title"/>
          </p:nvPr>
        </p:nvSpPr>
        <p:spPr/>
        <p:txBody>
          <a:bodyPr/>
          <a:lstStyle/>
          <a:p>
            <a:r>
              <a:rPr lang="en-US" dirty="0" smtClean="0"/>
              <a:t>IC3/PDR in Pictures</a:t>
            </a:r>
            <a:endParaRPr lang="en-US" dirty="0"/>
          </a:p>
        </p:txBody>
      </p:sp>
      <p:grpSp>
        <p:nvGrpSpPr>
          <p:cNvPr id="14" name="Group 13"/>
          <p:cNvGrpSpPr/>
          <p:nvPr/>
        </p:nvGrpSpPr>
        <p:grpSpPr>
          <a:xfrm>
            <a:off x="533400" y="1905000"/>
            <a:ext cx="7315200" cy="457200"/>
            <a:chOff x="838200" y="2438400"/>
            <a:chExt cx="7315200" cy="457200"/>
          </a:xfrm>
        </p:grpSpPr>
        <p:cxnSp>
          <p:nvCxnSpPr>
            <p:cNvPr id="6" name="Straight Connector 5"/>
            <p:cNvCxnSpPr/>
            <p:nvPr/>
          </p:nvCxnSpPr>
          <p:spPr bwMode="auto">
            <a:xfrm flipV="1">
              <a:off x="83820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bwMode="auto">
            <a:xfrm flipV="1">
              <a:off x="230124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bwMode="auto">
            <a:xfrm flipV="1">
              <a:off x="376428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bwMode="auto">
            <a:xfrm flipV="1">
              <a:off x="522732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bwMode="auto">
            <a:xfrm flipV="1">
              <a:off x="669036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bwMode="auto">
            <a:xfrm flipV="1">
              <a:off x="8153400" y="2438400"/>
              <a:ext cx="0" cy="457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bwMode="auto">
            <a:xfrm>
              <a:off x="838200" y="2895600"/>
              <a:ext cx="731520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15" name="Rectangle 14"/>
          <p:cNvSpPr/>
          <p:nvPr/>
        </p:nvSpPr>
        <p:spPr bwMode="auto">
          <a:xfrm>
            <a:off x="609600" y="2667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bwMode="auto">
          <a:xfrm>
            <a:off x="2133600" y="2667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8" name="Oval 17"/>
          <p:cNvSpPr/>
          <p:nvPr/>
        </p:nvSpPr>
        <p:spPr bwMode="auto">
          <a:xfrm>
            <a:off x="7467600" y="1600200"/>
            <a:ext cx="228600"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9" name="Oval 18"/>
          <p:cNvSpPr/>
          <p:nvPr/>
        </p:nvSpPr>
        <p:spPr bwMode="auto">
          <a:xfrm>
            <a:off x="5791200" y="1600200"/>
            <a:ext cx="228600"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21" name="Straight Arrow Connector 20"/>
          <p:cNvCxnSpPr>
            <a:stCxn id="18" idx="2"/>
            <a:endCxn id="19" idx="6"/>
          </p:cNvCxnSpPr>
          <p:nvPr/>
        </p:nvCxnSpPr>
        <p:spPr bwMode="auto">
          <a:xfrm flipH="1">
            <a:off x="6019800" y="1714500"/>
            <a:ext cx="1447800"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22" name="Oval 21"/>
          <p:cNvSpPr/>
          <p:nvPr/>
        </p:nvSpPr>
        <p:spPr bwMode="auto">
          <a:xfrm>
            <a:off x="4495800" y="1600200"/>
            <a:ext cx="228600"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23" name="Straight Arrow Connector 22"/>
          <p:cNvCxnSpPr>
            <a:stCxn id="19" idx="2"/>
            <a:endCxn id="22" idx="6"/>
          </p:cNvCxnSpPr>
          <p:nvPr/>
        </p:nvCxnSpPr>
        <p:spPr bwMode="auto">
          <a:xfrm flipH="1">
            <a:off x="4724400" y="1714500"/>
            <a:ext cx="1066800"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26" name="Straight Arrow Connector 25"/>
          <p:cNvCxnSpPr>
            <a:stCxn id="22" idx="2"/>
          </p:cNvCxnSpPr>
          <p:nvPr/>
        </p:nvCxnSpPr>
        <p:spPr bwMode="auto">
          <a:xfrm flipH="1">
            <a:off x="3352800" y="1714500"/>
            <a:ext cx="1143000" cy="0"/>
          </a:xfrm>
          <a:prstGeom prst="straightConnector1">
            <a:avLst/>
          </a:prstGeom>
          <a:solidFill>
            <a:srgbClr val="5CA1FB"/>
          </a:solidFill>
          <a:ln w="38100" cap="flat" cmpd="sng" algn="ctr">
            <a:solidFill>
              <a:schemeClr val="tx1">
                <a:alpha val="40000"/>
              </a:schemeClr>
            </a:solidFill>
            <a:prstDash val="solid"/>
            <a:round/>
            <a:headEnd type="none" w="med" len="med"/>
            <a:tailEnd type="arrow"/>
          </a:ln>
          <a:effectLst/>
        </p:spPr>
      </p:cxnSp>
      <p:sp>
        <p:nvSpPr>
          <p:cNvPr id="31" name="Rectangle 30"/>
          <p:cNvSpPr/>
          <p:nvPr/>
        </p:nvSpPr>
        <p:spPr bwMode="auto">
          <a:xfrm>
            <a:off x="3581400" y="2667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2" name="Oval 31"/>
          <p:cNvSpPr/>
          <p:nvPr/>
        </p:nvSpPr>
        <p:spPr bwMode="auto">
          <a:xfrm>
            <a:off x="4495800" y="1143000"/>
            <a:ext cx="228600"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33" name="Straight Arrow Connector 32"/>
          <p:cNvCxnSpPr>
            <a:stCxn id="19" idx="1"/>
            <a:endCxn id="32" idx="6"/>
          </p:cNvCxnSpPr>
          <p:nvPr/>
        </p:nvCxnSpPr>
        <p:spPr bwMode="auto">
          <a:xfrm flipH="1" flipV="1">
            <a:off x="4724400" y="1257300"/>
            <a:ext cx="1100278" cy="376378"/>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36" name="Oval 35"/>
          <p:cNvSpPr/>
          <p:nvPr/>
        </p:nvSpPr>
        <p:spPr bwMode="auto">
          <a:xfrm>
            <a:off x="3048000" y="1143000"/>
            <a:ext cx="228600" cy="2286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37" name="Straight Arrow Connector 36"/>
          <p:cNvCxnSpPr>
            <a:stCxn id="32" idx="2"/>
            <a:endCxn id="36" idx="6"/>
          </p:cNvCxnSpPr>
          <p:nvPr/>
        </p:nvCxnSpPr>
        <p:spPr bwMode="auto">
          <a:xfrm flipH="1">
            <a:off x="3276600" y="1257300"/>
            <a:ext cx="1219200" cy="0"/>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40" name="Straight Arrow Connector 39"/>
          <p:cNvCxnSpPr>
            <a:stCxn id="36" idx="2"/>
          </p:cNvCxnSpPr>
          <p:nvPr/>
        </p:nvCxnSpPr>
        <p:spPr bwMode="auto">
          <a:xfrm flipH="1">
            <a:off x="1905000" y="1257300"/>
            <a:ext cx="1143000" cy="0"/>
          </a:xfrm>
          <a:prstGeom prst="straightConnector1">
            <a:avLst/>
          </a:prstGeom>
          <a:solidFill>
            <a:srgbClr val="5CA1FB"/>
          </a:solidFill>
          <a:ln w="38100" cap="flat" cmpd="sng" algn="ctr">
            <a:solidFill>
              <a:schemeClr val="tx1">
                <a:alpha val="40000"/>
              </a:schemeClr>
            </a:solidFill>
            <a:prstDash val="solid"/>
            <a:round/>
            <a:headEnd type="none" w="med" len="med"/>
            <a:tailEnd type="arrow"/>
          </a:ln>
          <a:effectLst/>
        </p:spPr>
      </p:cxnSp>
      <p:sp>
        <p:nvSpPr>
          <p:cNvPr id="44" name="Rectangle 43"/>
          <p:cNvSpPr/>
          <p:nvPr/>
        </p:nvSpPr>
        <p:spPr bwMode="auto">
          <a:xfrm>
            <a:off x="609600" y="32004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5" name="Rectangle 44"/>
          <p:cNvSpPr/>
          <p:nvPr/>
        </p:nvSpPr>
        <p:spPr bwMode="auto">
          <a:xfrm>
            <a:off x="2133600" y="32004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6" name="Rectangle 45"/>
          <p:cNvSpPr/>
          <p:nvPr/>
        </p:nvSpPr>
        <p:spPr bwMode="auto">
          <a:xfrm>
            <a:off x="2133600" y="37338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7" name="Rectangle 46"/>
          <p:cNvSpPr/>
          <p:nvPr/>
        </p:nvSpPr>
        <p:spPr bwMode="auto">
          <a:xfrm>
            <a:off x="3581400" y="37338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8" name="Rectangle 47"/>
          <p:cNvSpPr/>
          <p:nvPr/>
        </p:nvSpPr>
        <p:spPr bwMode="auto">
          <a:xfrm>
            <a:off x="609600" y="37338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0" name="Rectangle 29"/>
          <p:cNvSpPr/>
          <p:nvPr/>
        </p:nvSpPr>
        <p:spPr bwMode="auto">
          <a:xfrm>
            <a:off x="2133600" y="43434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4" name="Rectangle 33"/>
          <p:cNvSpPr/>
          <p:nvPr/>
        </p:nvSpPr>
        <p:spPr bwMode="auto">
          <a:xfrm>
            <a:off x="3581400" y="43434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5" name="Rectangle 34"/>
          <p:cNvSpPr/>
          <p:nvPr/>
        </p:nvSpPr>
        <p:spPr bwMode="auto">
          <a:xfrm>
            <a:off x="609600" y="43434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38" name="Rectangle 37"/>
          <p:cNvSpPr/>
          <p:nvPr/>
        </p:nvSpPr>
        <p:spPr bwMode="auto">
          <a:xfrm>
            <a:off x="5105400" y="43434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1" name="Rectangle 40"/>
          <p:cNvSpPr/>
          <p:nvPr/>
        </p:nvSpPr>
        <p:spPr bwMode="auto">
          <a:xfrm>
            <a:off x="2133600" y="4953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2" name="Rectangle 41"/>
          <p:cNvSpPr/>
          <p:nvPr/>
        </p:nvSpPr>
        <p:spPr bwMode="auto">
          <a:xfrm>
            <a:off x="3581400" y="4953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3" name="Rectangle 42"/>
          <p:cNvSpPr/>
          <p:nvPr/>
        </p:nvSpPr>
        <p:spPr bwMode="auto">
          <a:xfrm>
            <a:off x="609600" y="4953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9" name="Rectangle 48"/>
          <p:cNvSpPr/>
          <p:nvPr/>
        </p:nvSpPr>
        <p:spPr bwMode="auto">
          <a:xfrm>
            <a:off x="5105400" y="4953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0" name="Rectangle 49"/>
          <p:cNvSpPr/>
          <p:nvPr/>
        </p:nvSpPr>
        <p:spPr bwMode="auto">
          <a:xfrm>
            <a:off x="6781800" y="49530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1" name="Rectangle 50"/>
          <p:cNvSpPr/>
          <p:nvPr/>
        </p:nvSpPr>
        <p:spPr bwMode="auto">
          <a:xfrm>
            <a:off x="3581400" y="32004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 name="TextBox 3"/>
          <p:cNvSpPr txBox="1"/>
          <p:nvPr/>
        </p:nvSpPr>
        <p:spPr>
          <a:xfrm>
            <a:off x="7576322" y="228600"/>
            <a:ext cx="1239267"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err="1" smtClean="0"/>
              <a:t>PdrPush</a:t>
            </a:r>
            <a:endParaRPr lang="en-US" dirty="0"/>
          </a:p>
        </p:txBody>
      </p:sp>
      <p:sp>
        <p:nvSpPr>
          <p:cNvPr id="7" name="TextBox 6"/>
          <p:cNvSpPr txBox="1"/>
          <p:nvPr/>
        </p:nvSpPr>
        <p:spPr>
          <a:xfrm>
            <a:off x="5029200" y="2743200"/>
            <a:ext cx="3962400" cy="132343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PDR Invariants</a:t>
            </a:r>
          </a:p>
          <a:p>
            <a:pPr algn="l"/>
            <a:r>
              <a:rPr lang="en-US" b="0" dirty="0" smtClean="0">
                <a:latin typeface="Arial"/>
              </a:rPr>
              <a:t>      </a:t>
            </a:r>
            <a:r>
              <a:rPr lang="en-US" b="0" dirty="0" err="1" smtClean="0">
                <a:latin typeface="Arial"/>
              </a:rPr>
              <a:t>R</a:t>
            </a:r>
            <a:r>
              <a:rPr lang="en-US" baseline="-25000" dirty="0" err="1" smtClean="0">
                <a:latin typeface="Arial"/>
              </a:rPr>
              <a:t>i</a:t>
            </a:r>
            <a:r>
              <a:rPr lang="en-US" dirty="0" smtClean="0"/>
              <a:t> </a:t>
            </a:r>
            <a:r>
              <a:rPr lang="en-US" dirty="0" smtClean="0">
                <a:latin typeface="Symbol"/>
                <a:sym typeface="Symbol"/>
              </a:rPr>
              <a:t></a:t>
            </a:r>
            <a:r>
              <a:rPr lang="en-US" dirty="0" smtClean="0"/>
              <a:t> </a:t>
            </a:r>
            <a:r>
              <a:rPr lang="en-US" dirty="0" smtClean="0">
                <a:latin typeface="cmsy10"/>
                <a:ea typeface="cmsy10"/>
                <a:cs typeface="cmsy10"/>
              </a:rPr>
              <a:t>:</a:t>
            </a:r>
            <a:r>
              <a:rPr lang="en-US" dirty="0" smtClean="0"/>
              <a:t> </a:t>
            </a:r>
            <a:r>
              <a:rPr lang="en-US" b="0" dirty="0" smtClean="0"/>
              <a:t>Bad</a:t>
            </a:r>
            <a:r>
              <a:rPr lang="en-US" dirty="0" smtClean="0"/>
              <a:t>     </a:t>
            </a:r>
            <a:r>
              <a:rPr lang="en-US" b="0" dirty="0" err="1" smtClean="0"/>
              <a:t>Init</a:t>
            </a:r>
            <a:r>
              <a:rPr lang="en-US" dirty="0" smtClean="0"/>
              <a:t> </a:t>
            </a:r>
            <a:r>
              <a:rPr lang="en-US" dirty="0" smtClean="0">
                <a:latin typeface="Symbol"/>
                <a:sym typeface="Symbol"/>
              </a:rPr>
              <a:t></a:t>
            </a:r>
            <a:r>
              <a:rPr lang="en-US" dirty="0" smtClean="0"/>
              <a:t> </a:t>
            </a:r>
            <a:r>
              <a:rPr lang="en-US" b="0" dirty="0" err="1" smtClean="0">
                <a:latin typeface="Arial"/>
              </a:rPr>
              <a:t>R</a:t>
            </a:r>
            <a:r>
              <a:rPr lang="en-US" baseline="-25000" dirty="0" err="1" smtClean="0">
                <a:latin typeface="Arial"/>
              </a:rPr>
              <a:t>i</a:t>
            </a:r>
            <a:endParaRPr lang="en-US" baseline="-25000" dirty="0" smtClean="0">
              <a:latin typeface="Arial"/>
            </a:endParaRPr>
          </a:p>
          <a:p>
            <a:pPr algn="l"/>
            <a:r>
              <a:rPr lang="en-US" b="0" dirty="0" smtClean="0">
                <a:latin typeface="Arial"/>
              </a:rPr>
              <a:t>      </a:t>
            </a:r>
            <a:r>
              <a:rPr lang="en-US" b="0" dirty="0" err="1" smtClean="0">
                <a:latin typeface="Arial"/>
              </a:rPr>
              <a:t>R</a:t>
            </a:r>
            <a:r>
              <a:rPr lang="en-US" baseline="-25000" dirty="0" err="1" smtClean="0">
                <a:latin typeface="Arial"/>
              </a:rPr>
              <a:t>i</a:t>
            </a:r>
            <a:r>
              <a:rPr lang="en-US" dirty="0" smtClean="0"/>
              <a:t> </a:t>
            </a:r>
            <a:r>
              <a:rPr lang="en-US" dirty="0" smtClean="0">
                <a:latin typeface="Symbol"/>
                <a:sym typeface="Symbol"/>
              </a:rPr>
              <a:t></a:t>
            </a:r>
            <a:r>
              <a:rPr lang="en-US" dirty="0" smtClean="0"/>
              <a:t> </a:t>
            </a:r>
            <a:r>
              <a:rPr lang="en-US" b="0" dirty="0" smtClean="0">
                <a:latin typeface="Arial"/>
              </a:rPr>
              <a:t>R</a:t>
            </a:r>
            <a:r>
              <a:rPr lang="en-US" baseline="-25000" dirty="0" smtClean="0">
                <a:latin typeface="Arial"/>
              </a:rPr>
              <a:t>i</a:t>
            </a:r>
            <a:r>
              <a:rPr lang="en-US" baseline="-25000" dirty="0" smtClean="0"/>
              <a:t>+1</a:t>
            </a:r>
            <a:r>
              <a:rPr lang="en-US" dirty="0" smtClean="0"/>
              <a:t>         </a:t>
            </a:r>
            <a:r>
              <a:rPr lang="en-US" b="0" dirty="0" err="1" smtClean="0">
                <a:latin typeface="Arial"/>
              </a:rPr>
              <a:t>R</a:t>
            </a:r>
            <a:r>
              <a:rPr lang="en-US" baseline="-25000" dirty="0" err="1" smtClean="0">
                <a:latin typeface="Arial"/>
              </a:rPr>
              <a:t>i</a:t>
            </a:r>
            <a:r>
              <a:rPr lang="en-US" dirty="0" smtClean="0"/>
              <a:t> </a:t>
            </a:r>
            <a:r>
              <a:rPr lang="en-US" dirty="0" err="1" smtClean="0">
                <a:latin typeface="cmsy10"/>
                <a:ea typeface="cmsy10"/>
                <a:cs typeface="cmsy10"/>
              </a:rPr>
              <a:t>Æ</a:t>
            </a:r>
            <a:r>
              <a:rPr lang="en-US" dirty="0" smtClean="0"/>
              <a:t> </a:t>
            </a:r>
            <a:r>
              <a:rPr lang="en-US" dirty="0" smtClean="0">
                <a:latin typeface="cmmi10"/>
                <a:ea typeface="cmmi10"/>
                <a:cs typeface="cmmi10"/>
              </a:rPr>
              <a:t>½</a:t>
            </a:r>
            <a:r>
              <a:rPr lang="en-US" dirty="0" smtClean="0"/>
              <a:t> </a:t>
            </a:r>
            <a:r>
              <a:rPr lang="en-US" dirty="0" smtClean="0">
                <a:latin typeface="Symbol"/>
                <a:sym typeface="Symbol"/>
              </a:rPr>
              <a:t></a:t>
            </a:r>
            <a:r>
              <a:rPr lang="en-US" dirty="0" smtClean="0"/>
              <a:t> </a:t>
            </a:r>
            <a:r>
              <a:rPr lang="en-US" b="0" dirty="0" smtClean="0">
                <a:latin typeface="Arial"/>
              </a:rPr>
              <a:t>R</a:t>
            </a:r>
            <a:r>
              <a:rPr lang="en-US" baseline="-25000" dirty="0" smtClean="0">
                <a:latin typeface="Arial"/>
              </a:rPr>
              <a:t>i</a:t>
            </a:r>
            <a:r>
              <a:rPr lang="en-US" baseline="-25000" dirty="0" smtClean="0"/>
              <a:t>+1</a:t>
            </a:r>
            <a:endParaRPr lang="en-US" baseline="-25000" dirty="0"/>
          </a:p>
        </p:txBody>
      </p:sp>
      <p:sp>
        <p:nvSpPr>
          <p:cNvPr id="52" name="Rectangle 51"/>
          <p:cNvSpPr/>
          <p:nvPr/>
        </p:nvSpPr>
        <p:spPr bwMode="auto">
          <a:xfrm>
            <a:off x="609600" y="5562600"/>
            <a:ext cx="1219200" cy="1524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827191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Spacer: Solving CHC in Z3</a:t>
            </a:r>
            <a:endParaRPr lang="en-US" dirty="0"/>
          </a:p>
        </p:txBody>
      </p:sp>
      <p:sp>
        <p:nvSpPr>
          <p:cNvPr id="3" name="Content Placeholder 2"/>
          <p:cNvSpPr>
            <a:spLocks noGrp="1"/>
          </p:cNvSpPr>
          <p:nvPr>
            <p:ph idx="1"/>
          </p:nvPr>
        </p:nvSpPr>
        <p:spPr/>
        <p:txBody>
          <a:bodyPr/>
          <a:lstStyle/>
          <a:p>
            <a:r>
              <a:rPr lang="en-US" dirty="0" smtClean="0"/>
              <a:t>Spacer: solver for SMT-constrained Horn Clauses</a:t>
            </a:r>
          </a:p>
          <a:p>
            <a:pPr lvl="1"/>
            <a:r>
              <a:rPr lang="en-US" dirty="0" smtClean="0"/>
              <a:t>stand-alone implementation in a fork of Z3</a:t>
            </a:r>
          </a:p>
          <a:p>
            <a:pPr lvl="1"/>
            <a:r>
              <a:rPr lang="en-US" dirty="0" smtClean="0">
                <a:hlinkClick r:id="rId2"/>
              </a:rPr>
              <a:t>http://bitbucket.org/spacer/code</a:t>
            </a:r>
            <a:endParaRPr lang="en-US" dirty="0" smtClean="0"/>
          </a:p>
          <a:p>
            <a:r>
              <a:rPr lang="en-US" dirty="0" smtClean="0"/>
              <a:t>Support for Non-Linear CHC</a:t>
            </a:r>
          </a:p>
          <a:p>
            <a:pPr lvl="1"/>
            <a:r>
              <a:rPr lang="en-US" dirty="0" smtClean="0"/>
              <a:t>model procedure summaries in inter-procedural verification conditions</a:t>
            </a:r>
          </a:p>
          <a:p>
            <a:pPr lvl="1"/>
            <a:r>
              <a:rPr lang="en-US" dirty="0" smtClean="0"/>
              <a:t>model assume-guarantee reasoning</a:t>
            </a:r>
          </a:p>
          <a:p>
            <a:pPr lvl="1"/>
            <a:r>
              <a:rPr lang="en-US" dirty="0" smtClean="0"/>
              <a:t>uses MBP to under-approximate models for finite </a:t>
            </a:r>
            <a:r>
              <a:rPr lang="en-US" dirty="0" err="1" smtClean="0"/>
              <a:t>unfoldings</a:t>
            </a:r>
            <a:r>
              <a:rPr lang="en-US" dirty="0"/>
              <a:t> </a:t>
            </a:r>
            <a:r>
              <a:rPr lang="en-US" dirty="0" smtClean="0"/>
              <a:t>of predicates</a:t>
            </a:r>
          </a:p>
          <a:p>
            <a:pPr lvl="1"/>
            <a:r>
              <a:rPr lang="en-US" dirty="0" smtClean="0"/>
              <a:t>uses MAX-SAT to decide on an unfolding strategy</a:t>
            </a:r>
          </a:p>
          <a:p>
            <a:r>
              <a:rPr lang="en-US" dirty="0" smtClean="0"/>
              <a:t>Supported SMT-Theories</a:t>
            </a:r>
          </a:p>
          <a:p>
            <a:pPr lvl="1"/>
            <a:r>
              <a:rPr lang="en-US" dirty="0" smtClean="0"/>
              <a:t>Best-effort support for arbitrary SMT-theories</a:t>
            </a:r>
          </a:p>
          <a:p>
            <a:pPr lvl="2"/>
            <a:r>
              <a:rPr lang="en-US" dirty="0" smtClean="0"/>
              <a:t>data-structures, bit-vectors, non-linear arithmetic</a:t>
            </a:r>
          </a:p>
          <a:p>
            <a:pPr lvl="1"/>
            <a:r>
              <a:rPr lang="en-US" dirty="0" smtClean="0"/>
              <a:t>Full support for Linear arithmetic (rational and integer)</a:t>
            </a:r>
          </a:p>
          <a:p>
            <a:pPr lvl="1"/>
            <a:r>
              <a:rPr lang="en-US" dirty="0" smtClean="0"/>
              <a:t>Quantifier-free theory of arrays</a:t>
            </a:r>
          </a:p>
          <a:p>
            <a:pPr lvl="2"/>
            <a:r>
              <a:rPr lang="en-US" dirty="0" smtClean="0"/>
              <a:t>only quantifier free models with limited applications of array equality</a:t>
            </a:r>
            <a:endParaRPr lang="en-US" dirty="0"/>
          </a:p>
        </p:txBody>
      </p:sp>
      <p:pic>
        <p:nvPicPr>
          <p:cNvPr id="4" name="Picture 3" descr="zyckeko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09600"/>
            <a:ext cx="1586897" cy="2115863"/>
          </a:xfrm>
          <a:prstGeom prst="rect">
            <a:avLst/>
          </a:prstGeom>
        </p:spPr>
      </p:pic>
    </p:spTree>
    <p:extLst>
      <p:ext uri="{BB962C8B-B14F-4D97-AF65-F5344CB8AC3E}">
        <p14:creationId xmlns:p14="http://schemas.microsoft.com/office/powerpoint/2010/main" val="11446341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7772400" cy="564257"/>
          </a:xfrm>
        </p:spPr>
        <p:txBody>
          <a:bodyPr/>
          <a:lstStyle/>
          <a:p>
            <a:r>
              <a:rPr lang="en-US" dirty="0" err="1" smtClean="0"/>
              <a:t>REsults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9159399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SV-COMP 2015</a:t>
            </a:r>
            <a:endParaRPr lang="en-US" dirty="0"/>
          </a:p>
        </p:txBody>
      </p:sp>
      <p:sp>
        <p:nvSpPr>
          <p:cNvPr id="3" name="Content Placeholder 2"/>
          <p:cNvSpPr>
            <a:spLocks noGrp="1"/>
          </p:cNvSpPr>
          <p:nvPr>
            <p:ph idx="1"/>
          </p:nvPr>
        </p:nvSpPr>
        <p:spPr/>
        <p:txBody>
          <a:bodyPr/>
          <a:lstStyle/>
          <a:p>
            <a:r>
              <a:rPr lang="en-US" dirty="0" smtClean="0"/>
              <a:t>4</a:t>
            </a:r>
            <a:r>
              <a:rPr lang="en-US" baseline="30000" dirty="0" smtClean="0"/>
              <a:t>th</a:t>
            </a:r>
            <a:r>
              <a:rPr lang="en-US" dirty="0" smtClean="0"/>
              <a:t> Competition on Software Verification held (here!) at TACAS 2015</a:t>
            </a:r>
          </a:p>
          <a:p>
            <a:r>
              <a:rPr lang="en-US" dirty="0" smtClean="0"/>
              <a:t>Goals</a:t>
            </a:r>
          </a:p>
          <a:p>
            <a:pPr lvl="1"/>
            <a:r>
              <a:rPr lang="en-US" dirty="0" smtClean="0"/>
              <a:t>Provide a snapshot of the state-of-the-art in software verification to the community. </a:t>
            </a:r>
          </a:p>
          <a:p>
            <a:pPr lvl="1"/>
            <a:r>
              <a:rPr lang="en-US" dirty="0" smtClean="0"/>
              <a:t>Increase the visibility and credits that tool developers receive. </a:t>
            </a:r>
          </a:p>
          <a:p>
            <a:pPr lvl="1"/>
            <a:r>
              <a:rPr lang="en-US" dirty="0" smtClean="0"/>
              <a:t>Establish a set of benchmarks for software verification in the community. </a:t>
            </a:r>
          </a:p>
          <a:p>
            <a:r>
              <a:rPr lang="en-US" dirty="0" smtClean="0"/>
              <a:t>Participants:</a:t>
            </a:r>
          </a:p>
          <a:p>
            <a:pPr lvl="1"/>
            <a:r>
              <a:rPr lang="en-US" dirty="0" smtClean="0"/>
              <a:t>Over 22 participants, including most popular Software Model Checkers and Bounded Model Checkers</a:t>
            </a:r>
          </a:p>
          <a:p>
            <a:r>
              <a:rPr lang="en-US" dirty="0" smtClean="0"/>
              <a:t>Benchmarks:</a:t>
            </a:r>
          </a:p>
          <a:p>
            <a:pPr lvl="1"/>
            <a:r>
              <a:rPr lang="en-US" dirty="0" smtClean="0"/>
              <a:t>C programs with error location (programs include pointers, structures, etc.)</a:t>
            </a:r>
          </a:p>
          <a:p>
            <a:pPr lvl="1"/>
            <a:r>
              <a:rPr lang="en-US" dirty="0" smtClean="0"/>
              <a:t>Over 6,000 files, each 2K – 100K LOC</a:t>
            </a:r>
          </a:p>
          <a:p>
            <a:pPr lvl="1"/>
            <a:r>
              <a:rPr lang="en-US" dirty="0" smtClean="0"/>
              <a:t>Linux Device Drivers, Product Lines, Regressions/Tricky examples</a:t>
            </a:r>
          </a:p>
          <a:p>
            <a:pPr lvl="1"/>
            <a:r>
              <a:rPr lang="en-US" dirty="0" smtClean="0">
                <a:hlinkClick r:id="rId2"/>
              </a:rPr>
              <a:t>http://sv-comp.sosy-lab.org/2015/benchmarks.php</a:t>
            </a:r>
            <a:endParaRPr lang="en-US" dirty="0"/>
          </a:p>
        </p:txBody>
      </p:sp>
      <p:sp>
        <p:nvSpPr>
          <p:cNvPr id="4" name="TextBox 3"/>
          <p:cNvSpPr txBox="1"/>
          <p:nvPr/>
        </p:nvSpPr>
        <p:spPr>
          <a:xfrm>
            <a:off x="4648200" y="304800"/>
            <a:ext cx="4262705" cy="400110"/>
          </a:xfrm>
          <a:prstGeom prst="rect">
            <a:avLst/>
          </a:prstGeom>
          <a:noFill/>
        </p:spPr>
        <p:txBody>
          <a:bodyPr wrap="none" rtlCol="0">
            <a:spAutoFit/>
          </a:bodyPr>
          <a:lstStyle/>
          <a:p>
            <a:r>
              <a:rPr lang="en-US" dirty="0" smtClean="0">
                <a:hlinkClick r:id="rId3"/>
              </a:rPr>
              <a:t>http://sv-comp.sosy-lab.org/2015/</a:t>
            </a:r>
            <a:endParaRPr lang="en-US" dirty="0"/>
          </a:p>
        </p:txBody>
      </p:sp>
    </p:spTree>
    <p:extLst>
      <p:ext uri="{BB962C8B-B14F-4D97-AF65-F5344CB8AC3E}">
        <p14:creationId xmlns:p14="http://schemas.microsoft.com/office/powerpoint/2010/main" val="22378644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Results for </a:t>
            </a:r>
            <a:r>
              <a:rPr lang="en-US" dirty="0" err="1" smtClean="0"/>
              <a:t>DeviceDriver</a:t>
            </a:r>
            <a:r>
              <a:rPr lang="en-US" dirty="0" smtClean="0"/>
              <a:t> category</a:t>
            </a:r>
            <a:endParaRPr lang="en-US" dirty="0"/>
          </a:p>
        </p:txBody>
      </p:sp>
      <p:pic>
        <p:nvPicPr>
          <p:cNvPr id="4" name="Picture 3" descr="quantilePlot-DeviceDrivers64.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0"/>
            <a:ext cx="8686800" cy="4343400"/>
          </a:xfrm>
          <a:prstGeom prst="rect">
            <a:avLst/>
          </a:prstGeom>
        </p:spPr>
      </p:pic>
    </p:spTree>
    <p:extLst>
      <p:ext uri="{BB962C8B-B14F-4D97-AF65-F5344CB8AC3E}">
        <p14:creationId xmlns:p14="http://schemas.microsoft.com/office/powerpoint/2010/main" val="1472471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Buffer Overflow in Auto-pilot software</a:t>
            </a:r>
            <a:endParaRPr lang="en-US" dirty="0"/>
          </a:p>
        </p:txBody>
      </p:sp>
      <p:sp>
        <p:nvSpPr>
          <p:cNvPr id="6" name="Content Placeholder 5"/>
          <p:cNvSpPr>
            <a:spLocks noGrp="1"/>
          </p:cNvSpPr>
          <p:nvPr>
            <p:ph idx="1"/>
          </p:nvPr>
        </p:nvSpPr>
        <p:spPr/>
        <p:txBody>
          <a:bodyPr/>
          <a:lstStyle/>
          <a:p>
            <a:r>
              <a:rPr lang="en-US" dirty="0" smtClean="0"/>
              <a:t>Show absence of Buffer Overflows in</a:t>
            </a:r>
          </a:p>
          <a:p>
            <a:pPr lvl="1"/>
            <a:r>
              <a:rPr lang="en-US" dirty="0" smtClean="0"/>
              <a:t>paparazzi and </a:t>
            </a:r>
            <a:r>
              <a:rPr lang="en-US" dirty="0" err="1" smtClean="0"/>
              <a:t>mnav</a:t>
            </a:r>
            <a:r>
              <a:rPr lang="en-US" dirty="0" smtClean="0"/>
              <a:t> autopilots</a:t>
            </a:r>
          </a:p>
          <a:p>
            <a:r>
              <a:rPr lang="en-US" dirty="0" smtClean="0"/>
              <a:t>Automatically instrument buffer accesses with runtime checks</a:t>
            </a:r>
          </a:p>
          <a:p>
            <a:r>
              <a:rPr lang="en-US" dirty="0" smtClean="0"/>
              <a:t>Use </a:t>
            </a:r>
            <a:r>
              <a:rPr lang="en-US" dirty="0" err="1" smtClean="0"/>
              <a:t>SeaHorn</a:t>
            </a:r>
            <a:r>
              <a:rPr lang="en-US" dirty="0" smtClean="0"/>
              <a:t> to validate that run-time checks never fail</a:t>
            </a:r>
          </a:p>
          <a:p>
            <a:pPr lvl="1"/>
            <a:r>
              <a:rPr lang="en-US" dirty="0" smtClean="0"/>
              <a:t>somewhat slower than pure abstract interpretation</a:t>
            </a:r>
          </a:p>
          <a:p>
            <a:pPr lvl="1"/>
            <a:r>
              <a:rPr lang="en-US" dirty="0" smtClean="0"/>
              <a:t>much more precise!</a:t>
            </a:r>
          </a:p>
        </p:txBody>
      </p:sp>
      <p:pic>
        <p:nvPicPr>
          <p:cNvPr id="4" name="Picture 3"/>
          <p:cNvPicPr>
            <a:picLocks noChangeAspect="1"/>
          </p:cNvPicPr>
          <p:nvPr/>
        </p:nvPicPr>
        <p:blipFill>
          <a:blip r:embed="rId2"/>
          <a:stretch>
            <a:fillRect/>
          </a:stretch>
        </p:blipFill>
        <p:spPr>
          <a:xfrm>
            <a:off x="4800600" y="1066801"/>
            <a:ext cx="4127499" cy="969785"/>
          </a:xfrm>
          <a:prstGeom prst="rect">
            <a:avLst/>
          </a:prstGeom>
        </p:spPr>
      </p:pic>
      <p:pic>
        <p:nvPicPr>
          <p:cNvPr id="5" name="Picture 4"/>
          <p:cNvPicPr>
            <a:picLocks noChangeAspect="1"/>
          </p:cNvPicPr>
          <p:nvPr/>
        </p:nvPicPr>
        <p:blipFill>
          <a:blip r:embed="rId3"/>
          <a:stretch>
            <a:fillRect/>
          </a:stretch>
        </p:blipFill>
        <p:spPr>
          <a:xfrm>
            <a:off x="3517900" y="3964501"/>
            <a:ext cx="5549900" cy="1979099"/>
          </a:xfrm>
          <a:prstGeom prst="rect">
            <a:avLst/>
          </a:prstGeom>
        </p:spPr>
      </p:pic>
      <p:sp>
        <p:nvSpPr>
          <p:cNvPr id="7" name="Rectangle 6"/>
          <p:cNvSpPr/>
          <p:nvPr/>
        </p:nvSpPr>
        <p:spPr bwMode="auto">
          <a:xfrm>
            <a:off x="4114800" y="5486400"/>
            <a:ext cx="746004" cy="94322"/>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8" name="Rounded Rectangular Callout 7"/>
          <p:cNvSpPr/>
          <p:nvPr/>
        </p:nvSpPr>
        <p:spPr bwMode="auto">
          <a:xfrm>
            <a:off x="533400" y="4949952"/>
            <a:ext cx="2743200" cy="841248"/>
          </a:xfrm>
          <a:prstGeom prst="wedgeRoundRectCallout">
            <a:avLst>
              <a:gd name="adj1" fmla="val 80960"/>
              <a:gd name="adj2" fmla="val 22660"/>
              <a:gd name="adj3" fmla="val 16667"/>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LLVM Pass to insert</a:t>
            </a:r>
            <a:r>
              <a:rPr kumimoji="0" lang="en-US" sz="2000" b="1" i="0" u="none" strike="noStrike" cap="none" normalizeH="0" dirty="0" smtClean="0">
                <a:ln>
                  <a:noFill/>
                </a:ln>
                <a:solidFill>
                  <a:schemeClr val="tx1"/>
                </a:solidFill>
                <a:effectLst/>
                <a:latin typeface="Arial" charset="0"/>
                <a:ea typeface="ＭＳ Ｐゴシック" pitchFamily="1" charset="-128"/>
              </a:rPr>
              <a:t> BO checks</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665586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err="1" smtClean="0"/>
              <a:t>SeaHorn</a:t>
            </a:r>
            <a:r>
              <a:rPr lang="en-US" dirty="0" smtClean="0"/>
              <a:t> (</a:t>
            </a:r>
            <a:r>
              <a:rPr lang="en-US" dirty="0" smtClean="0">
                <a:hlinkClick r:id="rId2"/>
              </a:rPr>
              <a:t>http://seahorn.github.io</a:t>
            </a:r>
            <a:r>
              <a:rPr lang="en-US" dirty="0" smtClean="0"/>
              <a:t>)</a:t>
            </a:r>
          </a:p>
          <a:p>
            <a:pPr lvl="1"/>
            <a:r>
              <a:rPr lang="en-US" dirty="0" smtClean="0"/>
              <a:t>a state-of-the-art Software Model Checker</a:t>
            </a:r>
          </a:p>
          <a:p>
            <a:pPr lvl="1"/>
            <a:r>
              <a:rPr lang="en-US" dirty="0" smtClean="0"/>
              <a:t>LLVM-based front-end</a:t>
            </a:r>
          </a:p>
          <a:p>
            <a:pPr lvl="1"/>
            <a:r>
              <a:rPr lang="en-US" dirty="0" smtClean="0"/>
              <a:t>CHC-based verification engine</a:t>
            </a:r>
          </a:p>
          <a:p>
            <a:pPr lvl="1"/>
            <a:r>
              <a:rPr lang="en-US" dirty="0" smtClean="0"/>
              <a:t>a framework for research in logic-based verification</a:t>
            </a:r>
          </a:p>
          <a:p>
            <a:endParaRPr lang="en-US" dirty="0"/>
          </a:p>
          <a:p>
            <a:r>
              <a:rPr lang="en-US" dirty="0" smtClean="0"/>
              <a:t>The future</a:t>
            </a:r>
          </a:p>
          <a:p>
            <a:pPr lvl="1"/>
            <a:r>
              <a:rPr lang="en-US" dirty="0" smtClean="0"/>
              <a:t>making </a:t>
            </a:r>
            <a:r>
              <a:rPr lang="en-US" dirty="0" err="1" smtClean="0"/>
              <a:t>SeaHorn</a:t>
            </a:r>
            <a:r>
              <a:rPr lang="en-US" dirty="0" smtClean="0"/>
              <a:t> useful to users of verification technology</a:t>
            </a:r>
          </a:p>
          <a:p>
            <a:pPr lvl="2"/>
            <a:r>
              <a:rPr lang="en-US" dirty="0" smtClean="0"/>
              <a:t>counterexamples, build integration, property specification, proofs, etc.</a:t>
            </a:r>
          </a:p>
          <a:p>
            <a:pPr lvl="1"/>
            <a:r>
              <a:rPr lang="en-US" dirty="0" smtClean="0"/>
              <a:t>targeting many existing CHC engines</a:t>
            </a:r>
          </a:p>
          <a:p>
            <a:pPr lvl="2"/>
            <a:r>
              <a:rPr lang="en-US" dirty="0" smtClean="0"/>
              <a:t>specialize encoding and transformations to specific engines</a:t>
            </a:r>
          </a:p>
          <a:p>
            <a:pPr lvl="2"/>
            <a:r>
              <a:rPr lang="en-US" dirty="0" smtClean="0"/>
              <a:t>communicate results between engines </a:t>
            </a:r>
            <a:endParaRPr lang="en-US" dirty="0"/>
          </a:p>
          <a:p>
            <a:pPr lvl="1"/>
            <a:r>
              <a:rPr lang="en-US" dirty="0" smtClean="0"/>
              <a:t>richer properties</a:t>
            </a:r>
          </a:p>
          <a:p>
            <a:pPr lvl="2"/>
            <a:r>
              <a:rPr lang="en-US" dirty="0" smtClean="0"/>
              <a:t>termination, </a:t>
            </a:r>
            <a:r>
              <a:rPr lang="en-US" dirty="0" err="1" smtClean="0"/>
              <a:t>liveness</a:t>
            </a:r>
            <a:r>
              <a:rPr lang="en-US" dirty="0" smtClean="0"/>
              <a:t>, synthesis</a:t>
            </a:r>
          </a:p>
        </p:txBody>
      </p:sp>
      <p:pic>
        <p:nvPicPr>
          <p:cNvPr id="4" name="Picture 3" descr="68747470733a2f2f6269746275636b65742e6f72672f7265706f2f676e67476f392f696d616765732f3137343730313237362d31383039333431352d766563746f722d696c6c757374726174696f6e2d6f662d736561686f7273652d636172746f6f6e2d2d636f6c6f72696e672d626f6f6b2e6a706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407" y="381000"/>
            <a:ext cx="2361293" cy="2895600"/>
          </a:xfrm>
          <a:prstGeom prst="rect">
            <a:avLst/>
          </a:prstGeom>
        </p:spPr>
      </p:pic>
    </p:spTree>
    <p:extLst>
      <p:ext uri="{BB962C8B-B14F-4D97-AF65-F5344CB8AC3E}">
        <p14:creationId xmlns:p14="http://schemas.microsoft.com/office/powerpoint/2010/main" val="619630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a:xfrm>
            <a:off x="533400" y="422275"/>
            <a:ext cx="8153400" cy="394980"/>
          </a:xfrm>
        </p:spPr>
        <p:txBody>
          <a:bodyPr/>
          <a:lstStyle/>
          <a:p>
            <a:r>
              <a:rPr lang="en-US" dirty="0"/>
              <a:t>Contact </a:t>
            </a:r>
            <a:r>
              <a:rPr lang="en-US" dirty="0" smtClean="0"/>
              <a:t>Information</a:t>
            </a:r>
            <a:endParaRPr lang="en-US" dirty="0"/>
          </a:p>
        </p:txBody>
      </p:sp>
      <p:graphicFrame>
        <p:nvGraphicFramePr>
          <p:cNvPr id="922648" name="Group 24"/>
          <p:cNvGraphicFramePr>
            <a:graphicFrameLocks noGrp="1"/>
          </p:cNvGraphicFramePr>
          <p:nvPr>
            <p:ph idx="1"/>
            <p:extLst>
              <p:ext uri="{D42A27DB-BD31-4B8C-83A1-F6EECF244321}">
                <p14:modId xmlns:p14="http://schemas.microsoft.com/office/powerpoint/2010/main" val="1208672634"/>
              </p:ext>
            </p:extLst>
          </p:nvPr>
        </p:nvGraphicFramePr>
        <p:xfrm>
          <a:off x="533400" y="1303338"/>
          <a:ext cx="8120317" cy="4541520"/>
        </p:xfrm>
        <a:graphic>
          <a:graphicData uri="http://schemas.openxmlformats.org/drawingml/2006/table">
            <a:tbl>
              <a:tblPr/>
              <a:tblGrid>
                <a:gridCol w="4043617"/>
                <a:gridCol w="4076700"/>
              </a:tblGrid>
              <a:tr h="2400300">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Arie Gurfinkel, Ph. D.</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Sr. Researcher</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CSC/SSD</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Telephone:  +1 412-268-5800</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Email:</a:t>
                      </a:r>
                      <a:r>
                        <a:rPr kumimoji="0" lang="en-US" sz="2000" b="0" i="0" u="none" strike="noStrike" cap="none" normalizeH="0" baseline="0" dirty="0" smtClean="0">
                          <a:ln>
                            <a:noFill/>
                          </a:ln>
                          <a:solidFill>
                            <a:schemeClr val="tx2"/>
                          </a:solidFill>
                          <a:effectLst/>
                          <a:latin typeface="Arial" charset="0"/>
                        </a:rPr>
                        <a:t>  </a:t>
                      </a:r>
                      <a:r>
                        <a:rPr kumimoji="0" lang="en-US" sz="2000" b="0" i="0" u="none" strike="noStrike" cap="none" normalizeH="0" baseline="0" dirty="0" smtClean="0">
                          <a:ln>
                            <a:noFill/>
                          </a:ln>
                          <a:solidFill>
                            <a:schemeClr val="tx1"/>
                          </a:solidFill>
                          <a:effectLst/>
                          <a:latin typeface="Arial" charset="0"/>
                        </a:rPr>
                        <a:t>info@sei.cmu.edu</a:t>
                      </a: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U.S. Mail</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Software Engineering Institute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Customer Relations</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4500 Fifth Avenue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Pittsburgh, PA 15213-2612</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USA</a:t>
                      </a:r>
                      <a:endParaRPr kumimoji="0" lang="en-US" sz="20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a:noFill/>
                    </a:lnL>
                    <a:lnR cap="flat">
                      <a:noFill/>
                    </a:lnR>
                    <a:lnT cap="flat">
                      <a:noFill/>
                    </a:lnT>
                    <a:lnB>
                      <a:noFill/>
                    </a:lnB>
                    <a:lnTlToBr>
                      <a:noFill/>
                    </a:lnTlToBr>
                    <a:lnBlToTr>
                      <a:noFill/>
                    </a:lnBlToTr>
                    <a:noFill/>
                  </a:tcPr>
                </a:tc>
              </a:tr>
              <a:tr h="2057400">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Web</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www.sei.cmu.edu</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www.sei.cmu.edu/contact.cfm</a:t>
                      </a: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1" i="0" u="none" strike="noStrike" cap="none" normalizeH="0" baseline="0" dirty="0" smtClean="0">
                          <a:ln>
                            <a:noFill/>
                          </a:ln>
                          <a:solidFill>
                            <a:schemeClr val="tx1"/>
                          </a:solidFill>
                          <a:effectLst/>
                          <a:latin typeface="Arial" charset="0"/>
                        </a:rPr>
                        <a:t>Customer Relations</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1"/>
                          </a:solidFill>
                          <a:effectLst/>
                          <a:latin typeface="Arial" charset="0"/>
                        </a:rPr>
                        <a:t>Email:</a:t>
                      </a:r>
                      <a:r>
                        <a:rPr kumimoji="0" lang="en-US" sz="2000" b="0" i="0" u="none" strike="noStrike" cap="none" normalizeH="0" baseline="0" dirty="0" smtClean="0">
                          <a:ln>
                            <a:noFill/>
                          </a:ln>
                          <a:solidFill>
                            <a:schemeClr val="tx2"/>
                          </a:solidFill>
                          <a:effectLst/>
                          <a:latin typeface="Arial" charset="0"/>
                        </a:rPr>
                        <a:t> </a:t>
                      </a:r>
                      <a:r>
                        <a:rPr kumimoji="0" lang="en-US" sz="2000" b="0" i="0" u="none" strike="noStrike" cap="none" normalizeH="0" baseline="0" dirty="0" smtClean="0">
                          <a:ln>
                            <a:noFill/>
                          </a:ln>
                          <a:solidFill>
                            <a:schemeClr val="tx1"/>
                          </a:solidFill>
                          <a:effectLst/>
                          <a:latin typeface="Arial" charset="0"/>
                        </a:rPr>
                        <a:t>info@sei.cmu.edu</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1"/>
                          </a:solidFill>
                          <a:effectLst/>
                          <a:latin typeface="Arial" charset="0"/>
                        </a:rPr>
                        <a:t>Telephone: 	+1 412-268-5800</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2"/>
                          </a:solidFill>
                          <a:effectLst/>
                          <a:latin typeface="Arial" charset="0"/>
                        </a:rPr>
                        <a:t>SEI Phone: 	</a:t>
                      </a:r>
                      <a:r>
                        <a:rPr kumimoji="0" lang="en-US" sz="2000" b="0" i="0" u="none" strike="noStrike" cap="none" normalizeH="0" baseline="0" dirty="0" smtClean="0">
                          <a:ln>
                            <a:noFill/>
                          </a:ln>
                          <a:solidFill>
                            <a:schemeClr val="tx1"/>
                          </a:solidFill>
                          <a:effectLst/>
                          <a:latin typeface="Arial" charset="0"/>
                        </a:rPr>
                        <a:t>+1 412-268-5800</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2"/>
                          </a:solidFill>
                          <a:effectLst/>
                          <a:latin typeface="Arial" charset="0"/>
                        </a:rPr>
                        <a:t>SEI Fax:  		+1 </a:t>
                      </a:r>
                      <a:r>
                        <a:rPr kumimoji="0" lang="en-US" sz="2000" b="0" i="0" u="none" strike="noStrike" cap="none" normalizeH="0" baseline="0" dirty="0" smtClean="0">
                          <a:ln>
                            <a:noFill/>
                          </a:ln>
                          <a:solidFill>
                            <a:schemeClr val="tx1"/>
                          </a:solidFill>
                          <a:effectLst/>
                          <a:latin typeface="Arial" charset="0"/>
                        </a:rPr>
                        <a:t>412-268-6257</a:t>
                      </a:r>
                    </a:p>
                  </a:txBody>
                  <a:tcPr marL="0" marR="0" marT="0" marB="0"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Three-Layers of a Program Verifier</a:t>
            </a:r>
            <a:endParaRPr lang="en-US" dirty="0"/>
          </a:p>
        </p:txBody>
      </p:sp>
      <p:sp>
        <p:nvSpPr>
          <p:cNvPr id="3" name="Content Placeholder 2"/>
          <p:cNvSpPr>
            <a:spLocks noGrp="1"/>
          </p:cNvSpPr>
          <p:nvPr>
            <p:ph idx="1"/>
          </p:nvPr>
        </p:nvSpPr>
        <p:spPr/>
        <p:txBody>
          <a:bodyPr/>
          <a:lstStyle/>
          <a:p>
            <a:r>
              <a:rPr lang="en-US" dirty="0" smtClean="0"/>
              <a:t>Compiler</a:t>
            </a:r>
          </a:p>
          <a:p>
            <a:pPr lvl="1"/>
            <a:r>
              <a:rPr lang="en-US" dirty="0" smtClean="0"/>
              <a:t>compiles surface syntax to some machine </a:t>
            </a:r>
          </a:p>
          <a:p>
            <a:pPr lvl="1"/>
            <a:r>
              <a:rPr lang="en-US" dirty="0" smtClean="0"/>
              <a:t>embodies syntax with semantics</a:t>
            </a:r>
          </a:p>
          <a:p>
            <a:pPr lvl="1"/>
            <a:endParaRPr lang="en-US" dirty="0" smtClean="0"/>
          </a:p>
          <a:p>
            <a:r>
              <a:rPr lang="en-US" dirty="0" smtClean="0"/>
              <a:t>Verification Condition Generator</a:t>
            </a:r>
          </a:p>
          <a:p>
            <a:pPr lvl="1"/>
            <a:r>
              <a:rPr lang="en-US" dirty="0" smtClean="0"/>
              <a:t>transforms a program and a property to verification condition in logic</a:t>
            </a:r>
          </a:p>
          <a:p>
            <a:pPr lvl="1"/>
            <a:r>
              <a:rPr lang="en-US" dirty="0" smtClean="0"/>
              <a:t>employs different abstractions, refinements, proof-search strategies, etc</a:t>
            </a:r>
            <a:r>
              <a:rPr lang="en-US" dirty="0"/>
              <a:t>.</a:t>
            </a:r>
            <a:endParaRPr lang="en-US" dirty="0" smtClean="0"/>
          </a:p>
          <a:p>
            <a:endParaRPr lang="en-US" dirty="0" smtClean="0"/>
          </a:p>
          <a:p>
            <a:r>
              <a:rPr lang="en-US" dirty="0" smtClean="0"/>
              <a:t>Automated Theorem </a:t>
            </a:r>
            <a:r>
              <a:rPr lang="en-US" dirty="0" err="1" smtClean="0"/>
              <a:t>Prover</a:t>
            </a:r>
            <a:r>
              <a:rPr lang="en-US" dirty="0" smtClean="0"/>
              <a:t> / Reasoning Engine</a:t>
            </a:r>
          </a:p>
          <a:p>
            <a:pPr lvl="1"/>
            <a:r>
              <a:rPr lang="en-US" dirty="0" smtClean="0"/>
              <a:t>discharges verification conditions</a:t>
            </a:r>
          </a:p>
          <a:p>
            <a:pPr lvl="1"/>
            <a:r>
              <a:rPr lang="en-US" dirty="0" smtClean="0"/>
              <a:t>general purpose constraint solver</a:t>
            </a:r>
          </a:p>
          <a:p>
            <a:pPr lvl="1"/>
            <a:r>
              <a:rPr lang="en-US" dirty="0" smtClean="0"/>
              <a:t>SAT, SMT, Abstract Interpreter, Temporal Logic Model Checker,…</a:t>
            </a:r>
          </a:p>
          <a:p>
            <a:pPr lvl="1"/>
            <a:endParaRPr lang="en-US" dirty="0"/>
          </a:p>
        </p:txBody>
      </p:sp>
      <p:sp>
        <p:nvSpPr>
          <p:cNvPr id="4" name="Up-Down Arrow 3"/>
          <p:cNvSpPr/>
          <p:nvPr/>
        </p:nvSpPr>
        <p:spPr bwMode="auto">
          <a:xfrm>
            <a:off x="8229600" y="3886200"/>
            <a:ext cx="609600" cy="1524000"/>
          </a:xfrm>
          <a:prstGeom prst="upDownArrow">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5" name="Down Arrow 4"/>
          <p:cNvSpPr/>
          <p:nvPr/>
        </p:nvSpPr>
        <p:spPr bwMode="auto">
          <a:xfrm>
            <a:off x="8229600" y="1752600"/>
            <a:ext cx="612648" cy="1066800"/>
          </a:xfrm>
          <a:prstGeom prst="downArrow">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9635990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creen Shot 2015-04-12 at 3.19.37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66510"/>
            <a:ext cx="7162800" cy="582949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772195" y="5663624"/>
            <a:ext cx="5599610" cy="584776"/>
          </a:xfrm>
          <a:prstGeom prst="rect">
            <a:avLst/>
          </a:prstGeom>
          <a:noFill/>
        </p:spPr>
        <p:txBody>
          <a:bodyPr wrap="none" rtlCol="0">
            <a:spAutoFit/>
          </a:bodyPr>
          <a:lstStyle/>
          <a:p>
            <a:r>
              <a:rPr lang="en-US" sz="3200" dirty="0" smtClean="0">
                <a:solidFill>
                  <a:schemeClr val="bg1"/>
                </a:solidFill>
                <a:latin typeface="Consolas"/>
                <a:cs typeface="Consolas"/>
              </a:rPr>
              <a:t>http://</a:t>
            </a:r>
            <a:r>
              <a:rPr lang="en-US" sz="3200" dirty="0" err="1" smtClean="0">
                <a:solidFill>
                  <a:schemeClr val="bg1"/>
                </a:solidFill>
                <a:latin typeface="Consolas"/>
                <a:cs typeface="Consolas"/>
              </a:rPr>
              <a:t>seahorn.github.io</a:t>
            </a:r>
            <a:endParaRPr lang="en-US" sz="3200" dirty="0">
              <a:solidFill>
                <a:schemeClr val="bg1"/>
              </a:solidFill>
              <a:latin typeface="Consolas"/>
              <a:cs typeface="Consolas"/>
            </a:endParaRPr>
          </a:p>
        </p:txBody>
      </p:sp>
    </p:spTree>
    <p:extLst>
      <p:ext uri="{BB962C8B-B14F-4D97-AF65-F5344CB8AC3E}">
        <p14:creationId xmlns:p14="http://schemas.microsoft.com/office/powerpoint/2010/main" val="41048872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94980"/>
          </a:xfrm>
        </p:spPr>
        <p:txBody>
          <a:bodyPr/>
          <a:lstStyle/>
          <a:p>
            <a:r>
              <a:rPr lang="en-US" dirty="0" smtClean="0"/>
              <a:t>The Plan</a:t>
            </a:r>
            <a:endParaRPr lang="en-US" dirty="0"/>
          </a:p>
        </p:txBody>
      </p:sp>
      <p:sp>
        <p:nvSpPr>
          <p:cNvPr id="3" name="Content Placeholder 2"/>
          <p:cNvSpPr>
            <a:spLocks noGrp="1"/>
          </p:cNvSpPr>
          <p:nvPr>
            <p:ph idx="1"/>
          </p:nvPr>
        </p:nvSpPr>
        <p:spPr/>
        <p:txBody>
          <a:bodyPr/>
          <a:lstStyle/>
          <a:p>
            <a:r>
              <a:rPr lang="en-US" dirty="0" smtClean="0"/>
              <a:t>This Lecture</a:t>
            </a:r>
          </a:p>
          <a:p>
            <a:pPr lvl="1"/>
            <a:r>
              <a:rPr lang="en-US" dirty="0"/>
              <a:t>f</a:t>
            </a:r>
            <a:r>
              <a:rPr lang="en-US" dirty="0" smtClean="0"/>
              <a:t>ront-end: verification conditions, constrained horn clauses</a:t>
            </a:r>
          </a:p>
          <a:p>
            <a:pPr lvl="1"/>
            <a:r>
              <a:rPr lang="en-US" dirty="0" smtClean="0"/>
              <a:t>from verification problems to decision problems in logic</a:t>
            </a:r>
          </a:p>
          <a:p>
            <a:pPr indent="-169863"/>
            <a:r>
              <a:rPr lang="en-US" dirty="0" smtClean="0"/>
              <a:t>Next Lecture</a:t>
            </a:r>
          </a:p>
          <a:p>
            <a:pPr lvl="1"/>
            <a:r>
              <a:rPr lang="en-US" dirty="0" smtClean="0"/>
              <a:t>back-end: solving verification conditions</a:t>
            </a:r>
          </a:p>
          <a:p>
            <a:pPr lvl="1"/>
            <a:r>
              <a:rPr lang="en-US" dirty="0" smtClean="0"/>
              <a:t>IC3/PDR algorithms and extensions for software verification</a:t>
            </a:r>
          </a:p>
          <a:p>
            <a:pPr lvl="1"/>
            <a:r>
              <a:rPr lang="en-US" dirty="0" smtClean="0">
                <a:hlinkClick r:id="rId2"/>
              </a:rPr>
              <a:t>http://arieg.bitbucket.org/pdf/gurfinkel_ssft15.pdf</a:t>
            </a:r>
            <a:endParaRPr lang="en-US" dirty="0" smtClean="0"/>
          </a:p>
          <a:p>
            <a:r>
              <a:rPr lang="en-US" dirty="0" smtClean="0"/>
              <a:t>Labs</a:t>
            </a:r>
          </a:p>
          <a:p>
            <a:pPr lvl="1"/>
            <a:r>
              <a:rPr lang="en-US" dirty="0" smtClean="0"/>
              <a:t>we will play with tools</a:t>
            </a:r>
          </a:p>
          <a:p>
            <a:pPr lvl="1"/>
            <a:r>
              <a:rPr lang="en-US" dirty="0" smtClean="0"/>
              <a:t>get binary distribution from </a:t>
            </a:r>
            <a:r>
              <a:rPr lang="en-US" dirty="0" err="1" smtClean="0"/>
              <a:t>github.com</a:t>
            </a:r>
            <a:r>
              <a:rPr lang="en-US" dirty="0" smtClean="0"/>
              <a:t>/</a:t>
            </a:r>
            <a:r>
              <a:rPr lang="en-US" dirty="0" err="1" smtClean="0"/>
              <a:t>seahorn</a:t>
            </a:r>
            <a:endParaRPr lang="en-US" dirty="0" smtClean="0"/>
          </a:p>
          <a:p>
            <a:pPr lvl="1"/>
            <a:r>
              <a:rPr lang="en-US" dirty="0" smtClean="0"/>
              <a:t>get </a:t>
            </a:r>
            <a:r>
              <a:rPr lang="en-US" dirty="0" err="1" smtClean="0"/>
              <a:t>seahorn</a:t>
            </a:r>
            <a:r>
              <a:rPr lang="en-US" dirty="0" smtClean="0"/>
              <a:t>-tutorial repo from </a:t>
            </a:r>
            <a:r>
              <a:rPr lang="en-US" dirty="0" err="1" smtClean="0"/>
              <a:t>github.com</a:t>
            </a:r>
            <a:r>
              <a:rPr lang="en-US" dirty="0" smtClean="0"/>
              <a:t>/</a:t>
            </a:r>
            <a:r>
              <a:rPr lang="en-US" dirty="0" err="1" smtClean="0"/>
              <a:t>seahorn</a:t>
            </a:r>
            <a:r>
              <a:rPr lang="en-US" dirty="0" smtClean="0"/>
              <a:t>-tutorial</a:t>
            </a:r>
          </a:p>
          <a:p>
            <a:pPr lvl="1"/>
            <a:r>
              <a:rPr lang="en-US" dirty="0" smtClean="0"/>
              <a:t>pre-requisites: recent Linux or OSX + clang-3.6</a:t>
            </a:r>
          </a:p>
          <a:p>
            <a:pPr lvl="1"/>
            <a:r>
              <a:rPr lang="en-US" dirty="0" smtClean="0"/>
              <a:t>can use provided VM to satisfy the pre-requisites</a:t>
            </a:r>
          </a:p>
        </p:txBody>
      </p:sp>
    </p:spTree>
    <p:extLst>
      <p:ext uri="{BB962C8B-B14F-4D97-AF65-F5344CB8AC3E}">
        <p14:creationId xmlns:p14="http://schemas.microsoft.com/office/powerpoint/2010/main" val="1370501905"/>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SeaHorn</a:t>
            </a:r>
            <a:r>
              <a:rPr lang="en-US" dirty="0" smtClean="0"/>
              <a:t> Verification Framework</a:t>
            </a:r>
            <a:endParaRPr lang="en-US" dirty="0"/>
          </a:p>
        </p:txBody>
      </p:sp>
      <p:sp>
        <p:nvSpPr>
          <p:cNvPr id="3" name="Content Placeholder 2"/>
          <p:cNvSpPr>
            <a:spLocks noGrp="1"/>
          </p:cNvSpPr>
          <p:nvPr>
            <p:ph idx="1"/>
          </p:nvPr>
        </p:nvSpPr>
        <p:spPr>
          <a:xfrm>
            <a:off x="533400" y="3733800"/>
            <a:ext cx="8153400" cy="2286000"/>
          </a:xfrm>
        </p:spPr>
        <p:txBody>
          <a:bodyPr/>
          <a:lstStyle/>
          <a:p>
            <a:r>
              <a:rPr lang="en-US" dirty="0" smtClean="0"/>
              <a:t>Distinguishing Features</a:t>
            </a:r>
          </a:p>
          <a:p>
            <a:pPr lvl="1"/>
            <a:r>
              <a:rPr lang="en-US" dirty="0" smtClean="0"/>
              <a:t>LLVM front-end(s)</a:t>
            </a:r>
          </a:p>
          <a:p>
            <a:pPr lvl="1"/>
            <a:r>
              <a:rPr lang="en-US" dirty="0" smtClean="0"/>
              <a:t>Constrained Horn Clauses to represent Verification Conditions</a:t>
            </a:r>
          </a:p>
          <a:p>
            <a:pPr lvl="1"/>
            <a:r>
              <a:rPr lang="en-US" dirty="0" smtClean="0"/>
              <a:t>Comparable to state-of-the-art tools at SV-COMP’15</a:t>
            </a:r>
          </a:p>
          <a:p>
            <a:r>
              <a:rPr lang="en-US" dirty="0" smtClean="0"/>
              <a:t>Goals</a:t>
            </a:r>
          </a:p>
          <a:p>
            <a:pPr lvl="1"/>
            <a:r>
              <a:rPr lang="en-US" dirty="0" smtClean="0"/>
              <a:t>be a state-of-the-art Software Model Checker</a:t>
            </a:r>
          </a:p>
          <a:p>
            <a:pPr lvl="1"/>
            <a:r>
              <a:rPr lang="en-US" dirty="0" smtClean="0"/>
              <a:t>be a framework for experimenting and developing CHC-based verification</a:t>
            </a:r>
          </a:p>
          <a:p>
            <a:pPr lvl="1"/>
            <a:endParaRPr lang="en-US" dirty="0"/>
          </a:p>
        </p:txBody>
      </p:sp>
      <p:pic>
        <p:nvPicPr>
          <p:cNvPr id="4" name="Picture 3"/>
          <p:cNvPicPr>
            <a:picLocks noChangeAspect="1"/>
          </p:cNvPicPr>
          <p:nvPr/>
        </p:nvPicPr>
        <p:blipFill>
          <a:blip r:embed="rId2"/>
          <a:stretch>
            <a:fillRect/>
          </a:stretch>
        </p:blipFill>
        <p:spPr>
          <a:xfrm>
            <a:off x="1219200" y="914400"/>
            <a:ext cx="7543800" cy="2690752"/>
          </a:xfrm>
          <a:prstGeom prst="rect">
            <a:avLst/>
          </a:prstGeom>
        </p:spPr>
      </p:pic>
    </p:spTree>
    <p:extLst>
      <p:ext uri="{BB962C8B-B14F-4D97-AF65-F5344CB8AC3E}">
        <p14:creationId xmlns:p14="http://schemas.microsoft.com/office/powerpoint/2010/main" val="11645303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ARIE@C02KN0M1FFRT3PP7" val="5577"/>
  <p:tag name="DEFAULTDISPLAYSOURCE" val="\documentclass{article}&#10;&#10;\pagestyle{empty}&#10;&#10;\begin{document}&#10;&#10;&#10;\end{document}"/>
  <p:tag name="EMBEDFONTS" val="0"/>
</p:tagLst>
</file>

<file path=ppt/tags/tag2.xml><?xml version="1.0" encoding="utf-8"?>
<p:tagLst xmlns:a="http://schemas.openxmlformats.org/drawingml/2006/main" xmlns:r="http://schemas.openxmlformats.org/officeDocument/2006/relationships" xmlns:p="http://schemas.openxmlformats.org/presentationml/2006/main">
  <p:tag name="TIMING" val="|44.8"/>
</p:tagLst>
</file>

<file path=ppt/theme/theme1.xml><?xml version="1.0" encoding="utf-8"?>
<a:theme xmlns:a="http://schemas.openxmlformats.org/drawingml/2006/main" name="identity-presentation-fullcolor">
  <a:themeElements>
    <a:clrScheme name="">
      <a:dk1>
        <a:srgbClr val="000000"/>
      </a:dk1>
      <a:lt1>
        <a:srgbClr val="FFFFFF"/>
      </a:lt1>
      <a:dk2>
        <a:srgbClr val="000000"/>
      </a:dk2>
      <a:lt2>
        <a:srgbClr val="808080"/>
      </a:lt2>
      <a:accent1>
        <a:srgbClr val="0066FF"/>
      </a:accent1>
      <a:accent2>
        <a:srgbClr val="9933FF"/>
      </a:accent2>
      <a:accent3>
        <a:srgbClr val="FFFFFF"/>
      </a:accent3>
      <a:accent4>
        <a:srgbClr val="000000"/>
      </a:accent4>
      <a:accent5>
        <a:srgbClr val="AAB8FF"/>
      </a:accent5>
      <a:accent6>
        <a:srgbClr val="8A2DE7"/>
      </a:accent6>
      <a:hlink>
        <a:srgbClr val="3C4F82"/>
      </a:hlink>
      <a:folHlink>
        <a:srgbClr val="33CC3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B17B50F0-A7A2-4F08-B7B0-7BD53C084C56}" vid="{8913C94E-9336-4C7E-A817-69736CA853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identity-presentation-fullcolor.potx</Template>
  <TotalTime>11779</TotalTime>
  <Words>4054</Words>
  <Application>Microsoft Macintosh PowerPoint</Application>
  <PresentationFormat>On-screen Show (4:3)</PresentationFormat>
  <Paragraphs>605</Paragraphs>
  <Slides>58</Slides>
  <Notes>5</Notes>
  <HiddenSlides>1</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identity-presentation-fullcolor</vt:lpstr>
      <vt:lpstr>Building Program Verifiers from Compilers and Theorem Provers </vt:lpstr>
      <vt:lpstr>PowerPoint Presentation</vt:lpstr>
      <vt:lpstr>Automated Software Analysis</vt:lpstr>
      <vt:lpstr>PowerPoint Presentation</vt:lpstr>
      <vt:lpstr>Turing, 1949</vt:lpstr>
      <vt:lpstr>Three-Layers of a Program Verifier</vt:lpstr>
      <vt:lpstr>PowerPoint Presentation</vt:lpstr>
      <vt:lpstr>The Plan</vt:lpstr>
      <vt:lpstr>SeaHorn Verification Framework</vt:lpstr>
      <vt:lpstr>Related Tools</vt:lpstr>
      <vt:lpstr>SeaHorn Philosophy</vt:lpstr>
      <vt:lpstr>SeaHorn Usage</vt:lpstr>
      <vt:lpstr>Verification Pipeline</vt:lpstr>
      <vt:lpstr>Intermediate representation</vt:lpstr>
      <vt:lpstr>Constrained Horn Clauses (CHC)</vt:lpstr>
      <vt:lpstr>Example Horn Encoding</vt:lpstr>
      <vt:lpstr>CHC Terminology</vt:lpstr>
      <vt:lpstr>CHC Satisfiability</vt:lpstr>
      <vt:lpstr>Relationship between CHC and Verification</vt:lpstr>
      <vt:lpstr>From Programs to Clauses</vt:lpstr>
      <vt:lpstr>Hoare Triples</vt:lpstr>
      <vt:lpstr>Weakest Liberal Pre-Condition</vt:lpstr>
      <vt:lpstr>A Simple Programming Language</vt:lpstr>
      <vt:lpstr>Horn Clauses by Weakest Liberal Precondition</vt:lpstr>
      <vt:lpstr>Example of a WLP Horn Encoding</vt:lpstr>
      <vt:lpstr>Dual WLP</vt:lpstr>
      <vt:lpstr>Control Flow Graph</vt:lpstr>
      <vt:lpstr>Horn Clauses by Dual WLP</vt:lpstr>
      <vt:lpstr>Example Horn Encoding</vt:lpstr>
      <vt:lpstr>From CFG to Cut Point Graph</vt:lpstr>
      <vt:lpstr>Cut Point Graph Example</vt:lpstr>
      <vt:lpstr>From CFG to Cut Point Graph</vt:lpstr>
      <vt:lpstr>Single Static Assignment</vt:lpstr>
      <vt:lpstr>Single Static Assignment: An Example</vt:lpstr>
      <vt:lpstr>Large Step Encoding</vt:lpstr>
      <vt:lpstr>Large Step Encoding: Extract all Actions</vt:lpstr>
      <vt:lpstr>Example: Encode Control Flow</vt:lpstr>
      <vt:lpstr>Program transformation</vt:lpstr>
      <vt:lpstr>Deeply nested assertions</vt:lpstr>
      <vt:lpstr>Deeply nested assertions</vt:lpstr>
      <vt:lpstr>Mixed Semantics</vt:lpstr>
      <vt:lpstr>PowerPoint Presentation</vt:lpstr>
      <vt:lpstr>Mixed Semantics as Program Transformation</vt:lpstr>
      <vt:lpstr>Mixed Semantics: Summary</vt:lpstr>
      <vt:lpstr>Solving chc with smt</vt:lpstr>
      <vt:lpstr>Programs, Cexs, Invariants</vt:lpstr>
      <vt:lpstr>IC3/PDR Algorithm Overview</vt:lpstr>
      <vt:lpstr>IC3/PDR in Pictures</vt:lpstr>
      <vt:lpstr>IC3/PDR in Pictures</vt:lpstr>
      <vt:lpstr>IC3/PDR in Pictures</vt:lpstr>
      <vt:lpstr>IC3/PDR in Pictures</vt:lpstr>
      <vt:lpstr>Spacer: Solving CHC in Z3</vt:lpstr>
      <vt:lpstr>REsults</vt:lpstr>
      <vt:lpstr>SV-COMP 2015</vt:lpstr>
      <vt:lpstr>Results for DeviceDriver category</vt:lpstr>
      <vt:lpstr>Detecting Buffer Overflow in Auto-pilot software</vt:lpstr>
      <vt:lpstr>Conclusion</vt:lpstr>
      <vt:lpstr>Contact Information</vt:lpstr>
    </vt:vector>
  </TitlesOfParts>
  <Company>Software Engineering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Presentation (Full Color): Preformatted Design and Template Items</dc:title>
  <dc:creator>Mary Van Tyne</dc:creator>
  <cp:lastModifiedBy>Arie Gurfinkel</cp:lastModifiedBy>
  <cp:revision>109</cp:revision>
  <cp:lastPrinted>2006-06-21T20:45:34Z</cp:lastPrinted>
  <dcterms:created xsi:type="dcterms:W3CDTF">2013-12-16T13:47:47Z</dcterms:created>
  <dcterms:modified xsi:type="dcterms:W3CDTF">2015-05-19T05:41:21Z</dcterms:modified>
</cp:coreProperties>
</file>