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2" r:id="rId2"/>
    <p:sldMasterId id="2147483676" r:id="rId3"/>
    <p:sldMasterId id="2147483690" r:id="rId4"/>
  </p:sldMasterIdLst>
  <p:notesMasterIdLst>
    <p:notesMasterId r:id="rId74"/>
  </p:notesMasterIdLst>
  <p:handoutMasterIdLst>
    <p:handoutMasterId r:id="rId75"/>
  </p:handoutMasterIdLst>
  <p:sldIdLst>
    <p:sldId id="804" r:id="rId5"/>
    <p:sldId id="531" r:id="rId6"/>
    <p:sldId id="786" r:id="rId7"/>
    <p:sldId id="787" r:id="rId8"/>
    <p:sldId id="790" r:id="rId9"/>
    <p:sldId id="791" r:id="rId10"/>
    <p:sldId id="545" r:id="rId11"/>
    <p:sldId id="784" r:id="rId12"/>
    <p:sldId id="546" r:id="rId13"/>
    <p:sldId id="785" r:id="rId14"/>
    <p:sldId id="527" r:id="rId15"/>
    <p:sldId id="544" r:id="rId16"/>
    <p:sldId id="510" r:id="rId17"/>
    <p:sldId id="511" r:id="rId18"/>
    <p:sldId id="526" r:id="rId19"/>
    <p:sldId id="547" r:id="rId20"/>
    <p:sldId id="339" r:id="rId21"/>
    <p:sldId id="317" r:id="rId22"/>
    <p:sldId id="792" r:id="rId23"/>
    <p:sldId id="702" r:id="rId24"/>
    <p:sldId id="769" r:id="rId25"/>
    <p:sldId id="368" r:id="rId26"/>
    <p:sldId id="793" r:id="rId27"/>
    <p:sldId id="794" r:id="rId28"/>
    <p:sldId id="788" r:id="rId29"/>
    <p:sldId id="795" r:id="rId30"/>
    <p:sldId id="796" r:id="rId31"/>
    <p:sldId id="797" r:id="rId32"/>
    <p:sldId id="530" r:id="rId33"/>
    <p:sldId id="264" r:id="rId34"/>
    <p:sldId id="805" r:id="rId35"/>
    <p:sldId id="806" r:id="rId36"/>
    <p:sldId id="333" r:id="rId37"/>
    <p:sldId id="789" r:id="rId38"/>
    <p:sldId id="798" r:id="rId39"/>
    <p:sldId id="270" r:id="rId40"/>
    <p:sldId id="272" r:id="rId41"/>
    <p:sldId id="300" r:id="rId42"/>
    <p:sldId id="277" r:id="rId43"/>
    <p:sldId id="323" r:id="rId44"/>
    <p:sldId id="799" r:id="rId45"/>
    <p:sldId id="777" r:id="rId46"/>
    <p:sldId id="800" r:id="rId47"/>
    <p:sldId id="706" r:id="rId48"/>
    <p:sldId id="517" r:id="rId49"/>
    <p:sldId id="778" r:id="rId50"/>
    <p:sldId id="779" r:id="rId51"/>
    <p:sldId id="801" r:id="rId52"/>
    <p:sldId id="802" r:id="rId53"/>
    <p:sldId id="780" r:id="rId54"/>
    <p:sldId id="803" r:id="rId55"/>
    <p:sldId id="782" r:id="rId56"/>
    <p:sldId id="513" r:id="rId57"/>
    <p:sldId id="514" r:id="rId58"/>
    <p:sldId id="283" r:id="rId59"/>
    <p:sldId id="284" r:id="rId60"/>
    <p:sldId id="783" r:id="rId61"/>
    <p:sldId id="304" r:id="rId62"/>
    <p:sldId id="306" r:id="rId63"/>
    <p:sldId id="307" r:id="rId64"/>
    <p:sldId id="308" r:id="rId65"/>
    <p:sldId id="512" r:id="rId66"/>
    <p:sldId id="309" r:id="rId67"/>
    <p:sldId id="704" r:id="rId68"/>
    <p:sldId id="327" r:id="rId69"/>
    <p:sldId id="705" r:id="rId70"/>
    <p:sldId id="312" r:id="rId71"/>
    <p:sldId id="542" r:id="rId72"/>
    <p:sldId id="344" r:id="rId73"/>
  </p:sldIdLst>
  <p:sldSz cx="9144000" cy="6858000" type="screen4x3"/>
  <p:notesSz cx="6934200" cy="9220200"/>
  <p:custDataLst>
    <p:tags r:id="rId76"/>
  </p:custDataLst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720">
          <p15:clr>
            <a:srgbClr val="A4A3A4"/>
          </p15:clr>
        </p15:guide>
        <p15:guide id="5" pos="336">
          <p15:clr>
            <a:srgbClr val="A4A3A4"/>
          </p15:clr>
        </p15:guide>
        <p15:guide id="6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aj Bjorner" initials="NB" lastIdx="5" clrIdx="0">
    <p:extLst>
      <p:ext uri="{19B8F6BF-5375-455C-9EA6-DF929625EA0E}">
        <p15:presenceInfo xmlns:p15="http://schemas.microsoft.com/office/powerpoint/2012/main" userId="S::nbjorner@microsoft.com::063a94de-0c49-4d58-b22f-4505b39fd6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CCE5"/>
    <a:srgbClr val="5CA1FB"/>
    <a:srgbClr val="3C4F82"/>
    <a:srgbClr val="777777"/>
    <a:srgbClr val="8BADE5"/>
    <a:srgbClr val="B3C2D7"/>
    <a:srgbClr val="33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1" autoAdjust="0"/>
    <p:restoredTop sz="79955" autoAdjust="0"/>
  </p:normalViewPr>
  <p:slideViewPr>
    <p:cSldViewPr>
      <p:cViewPr varScale="1">
        <p:scale>
          <a:sx n="84" d="100"/>
          <a:sy n="84" d="100"/>
        </p:scale>
        <p:origin x="184" y="312"/>
      </p:cViewPr>
      <p:guideLst>
        <p:guide orient="horz" pos="288"/>
        <p:guide orient="horz" pos="3744"/>
        <p:guide orient="horz" pos="960"/>
        <p:guide orient="horz" pos="720"/>
        <p:guide pos="33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802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gs" Target="tags/tag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05T15:15:57.688" idx="5">
    <p:pos x="10" y="10"/>
    <p:text>removed L conjunct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9FEB0-281C-E74F-A73F-7C552BE44429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03EC89-1C8C-094B-9E1B-9B18E199BA03}">
      <dgm:prSet phldrT="[Text]"/>
      <dgm:spPr/>
      <dgm:t>
        <a:bodyPr/>
        <a:lstStyle/>
        <a:p>
          <a:r>
            <a:rPr lang="en-US" dirty="0"/>
            <a:t>s’</a:t>
          </a:r>
          <a:r>
            <a:rPr lang="en-US" baseline="-25000" dirty="0"/>
            <a:t>4</a:t>
          </a:r>
          <a:r>
            <a:rPr lang="en-US" dirty="0"/>
            <a:t> </a:t>
          </a:r>
          <a:r>
            <a:rPr lang="en-US" baseline="0" dirty="0">
              <a:latin typeface="cmsy10"/>
              <a:ea typeface="cmsy10"/>
              <a:cs typeface="cmsy10"/>
            </a:rPr>
            <a:t>2</a:t>
          </a:r>
          <a:r>
            <a:rPr lang="en-US" dirty="0"/>
            <a:t> </a:t>
          </a:r>
          <a:r>
            <a:rPr lang="en-US" b="0" i="0" u="none" baseline="0" dirty="0">
              <a:latin typeface="Arial"/>
            </a:rPr>
            <a:t>s</a:t>
          </a:r>
          <a:r>
            <a:rPr lang="en-US" b="0" i="0" u="none" baseline="-25000" dirty="0">
              <a:latin typeface="Arial"/>
            </a:rPr>
            <a:t>2</a:t>
          </a:r>
          <a:r>
            <a:rPr lang="en-US" dirty="0"/>
            <a:t> </a:t>
          </a:r>
          <a:r>
            <a:rPr lang="en-US" dirty="0">
              <a:latin typeface="cmsy10"/>
              <a:ea typeface="cmsy10"/>
              <a:cs typeface="cmsy10"/>
            </a:rPr>
            <a:t>∧</a:t>
          </a:r>
          <a:r>
            <a:rPr lang="en-US" dirty="0"/>
            <a:t> </a:t>
          </a:r>
          <a:r>
            <a:rPr lang="en-US" b="0" i="0" u="none" baseline="0" dirty="0">
              <a:latin typeface="Arial"/>
            </a:rPr>
            <a:t>s</a:t>
          </a:r>
          <a:r>
            <a:rPr lang="en-US" b="0" i="0" u="none" baseline="30000" dirty="0">
              <a:latin typeface="Arial"/>
            </a:rPr>
            <a:t>o</a:t>
          </a:r>
          <a:r>
            <a:rPr lang="en-US" b="0" i="0" u="none" baseline="-25000" dirty="0">
              <a:latin typeface="Arial"/>
            </a:rPr>
            <a:t>3</a:t>
          </a:r>
          <a:r>
            <a:rPr lang="en-US" dirty="0"/>
            <a:t> </a:t>
          </a:r>
          <a:r>
            <a:rPr lang="en-US" dirty="0">
              <a:latin typeface="cmsy10"/>
              <a:ea typeface="cmsy10"/>
              <a:cs typeface="cmsy10"/>
            </a:rPr>
            <a:t>∧</a:t>
          </a:r>
          <a:r>
            <a:rPr lang="en-US" dirty="0"/>
            <a:t> </a:t>
          </a:r>
          <a:r>
            <a:rPr lang="en-US" dirty="0" err="1"/>
            <a:t>Tr</a:t>
          </a:r>
          <a:endParaRPr lang="en-US" dirty="0"/>
        </a:p>
      </dgm:t>
    </dgm:pt>
    <dgm:pt modelId="{FF699AF6-331D-6A4E-A0B7-C88CF5DA6AD9}" type="parTrans" cxnId="{E823F340-44C1-B147-B90A-B7B3425F1815}">
      <dgm:prSet/>
      <dgm:spPr/>
      <dgm:t>
        <a:bodyPr/>
        <a:lstStyle/>
        <a:p>
          <a:endParaRPr lang="en-US"/>
        </a:p>
      </dgm:t>
    </dgm:pt>
    <dgm:pt modelId="{F99F1F76-7277-EC46-931C-A6A761BD74BA}" type="sibTrans" cxnId="{E823F340-44C1-B147-B90A-B7B3425F1815}">
      <dgm:prSet/>
      <dgm:spPr/>
      <dgm:t>
        <a:bodyPr/>
        <a:lstStyle/>
        <a:p>
          <a:endParaRPr lang="en-US"/>
        </a:p>
      </dgm:t>
    </dgm:pt>
    <dgm:pt modelId="{74722DF8-435B-0A47-B533-AD0AD42735A3}">
      <dgm:prSet phldrT="[Text]"/>
      <dgm:spPr/>
      <dgm:t>
        <a:bodyPr/>
        <a:lstStyle/>
        <a:p>
          <a:r>
            <a:rPr lang="en-US" b="0" i="0" u="none" baseline="0" dirty="0">
              <a:latin typeface="Arial"/>
            </a:rPr>
            <a:t>s</a:t>
          </a:r>
          <a:r>
            <a:rPr lang="en-US" b="0" i="0" u="none" baseline="-25000" dirty="0">
              <a:latin typeface="Arial"/>
            </a:rPr>
            <a:t>2</a:t>
          </a:r>
          <a:r>
            <a:rPr lang="en-US" dirty="0"/>
            <a:t> </a:t>
          </a:r>
          <a:r>
            <a:rPr lang="en-US" baseline="0" dirty="0">
              <a:latin typeface="cmsy10"/>
              <a:ea typeface="cmsy10"/>
              <a:cs typeface="cmsy10"/>
            </a:rPr>
            <a:t>2</a:t>
          </a:r>
          <a:r>
            <a:rPr lang="en-US" dirty="0"/>
            <a:t> </a:t>
          </a:r>
          <a:r>
            <a:rPr lang="en-US" dirty="0" err="1"/>
            <a:t>Init</a:t>
          </a:r>
          <a:endParaRPr lang="en-US" dirty="0"/>
        </a:p>
      </dgm:t>
    </dgm:pt>
    <dgm:pt modelId="{2D8B2864-4970-0742-96A1-2DE1B9D992E8}" type="parTrans" cxnId="{65B6AB55-F2DF-5949-9252-D387F7DC1D3B}">
      <dgm:prSet/>
      <dgm:spPr/>
      <dgm:t>
        <a:bodyPr/>
        <a:lstStyle/>
        <a:p>
          <a:endParaRPr lang="en-US"/>
        </a:p>
      </dgm:t>
    </dgm:pt>
    <dgm:pt modelId="{2897E156-2315-7244-8EE5-24721EEC02D5}" type="sibTrans" cxnId="{65B6AB55-F2DF-5949-9252-D387F7DC1D3B}">
      <dgm:prSet/>
      <dgm:spPr/>
      <dgm:t>
        <a:bodyPr/>
        <a:lstStyle/>
        <a:p>
          <a:endParaRPr lang="en-US"/>
        </a:p>
      </dgm:t>
    </dgm:pt>
    <dgm:pt modelId="{DCD77BCB-277B-6948-A7CD-3DB0C2AC9315}">
      <dgm:prSet phldrT="[Text]"/>
      <dgm:spPr/>
      <dgm:t>
        <a:bodyPr/>
        <a:lstStyle/>
        <a:p>
          <a:r>
            <a:rPr lang="en-US" b="0" i="0" u="none" baseline="0" dirty="0">
              <a:latin typeface="Arial"/>
            </a:rPr>
            <a:t>s</a:t>
          </a:r>
          <a:r>
            <a:rPr lang="en-US" b="0" i="0" u="none" baseline="-25000" dirty="0">
              <a:latin typeface="Arial"/>
            </a:rPr>
            <a:t>3</a:t>
          </a:r>
          <a:r>
            <a:rPr lang="en-US" dirty="0"/>
            <a:t> </a:t>
          </a:r>
          <a:r>
            <a:rPr lang="en-US" baseline="0" dirty="0">
              <a:latin typeface="cmsy10"/>
              <a:ea typeface="cmsy10"/>
              <a:cs typeface="cmsy10"/>
            </a:rPr>
            <a:t>2</a:t>
          </a:r>
          <a:r>
            <a:rPr lang="en-US" dirty="0"/>
            <a:t> </a:t>
          </a:r>
          <a:r>
            <a:rPr lang="en-US" dirty="0" err="1"/>
            <a:t>Init</a:t>
          </a:r>
          <a:endParaRPr lang="en-US" dirty="0"/>
        </a:p>
      </dgm:t>
    </dgm:pt>
    <dgm:pt modelId="{715F0B00-F9FE-1A4B-AD25-7DA7FC957DF7}" type="parTrans" cxnId="{18754B2D-A38A-A44D-8ED1-C6CAD624E47A}">
      <dgm:prSet/>
      <dgm:spPr/>
      <dgm:t>
        <a:bodyPr/>
        <a:lstStyle/>
        <a:p>
          <a:endParaRPr lang="en-US"/>
        </a:p>
      </dgm:t>
    </dgm:pt>
    <dgm:pt modelId="{1F76D6FA-7F20-F74A-AB14-73DEA161F4AA}" type="sibTrans" cxnId="{18754B2D-A38A-A44D-8ED1-C6CAD624E47A}">
      <dgm:prSet/>
      <dgm:spPr/>
      <dgm:t>
        <a:bodyPr/>
        <a:lstStyle/>
        <a:p>
          <a:endParaRPr lang="en-US"/>
        </a:p>
      </dgm:t>
    </dgm:pt>
    <dgm:pt modelId="{844E376D-B513-8143-A165-17594D4F4295}">
      <dgm:prSet phldrT="[Text]"/>
      <dgm:spPr/>
      <dgm:t>
        <a:bodyPr/>
        <a:lstStyle/>
        <a:p>
          <a:r>
            <a:rPr lang="en-US" b="0" i="0" u="none" baseline="0" dirty="0">
              <a:latin typeface="Arial"/>
            </a:rPr>
            <a:t>s’</a:t>
          </a:r>
          <a:r>
            <a:rPr lang="en-US" b="0" i="0" u="none" baseline="-25000" dirty="0">
              <a:latin typeface="Arial"/>
            </a:rPr>
            <a:t>5</a:t>
          </a:r>
          <a:r>
            <a:rPr lang="en-US" dirty="0"/>
            <a:t> </a:t>
          </a:r>
          <a:r>
            <a:rPr lang="en-US" baseline="0" dirty="0">
              <a:latin typeface="cmsy10"/>
              <a:ea typeface="cmsy10"/>
              <a:cs typeface="cmsy10"/>
            </a:rPr>
            <a:t>2</a:t>
          </a:r>
          <a:r>
            <a:rPr lang="en-US" dirty="0"/>
            <a:t> </a:t>
          </a:r>
          <a:r>
            <a:rPr lang="en-US" b="0" i="0" u="none" baseline="0" dirty="0">
              <a:latin typeface="Arial"/>
            </a:rPr>
            <a:t>s</a:t>
          </a:r>
          <a:r>
            <a:rPr lang="en-US" b="0" i="0" u="none" baseline="-25000" dirty="0">
              <a:latin typeface="Arial"/>
            </a:rPr>
            <a:t>0</a:t>
          </a:r>
          <a:r>
            <a:rPr lang="en-US" dirty="0"/>
            <a:t> </a:t>
          </a:r>
          <a:r>
            <a:rPr lang="en-US" dirty="0">
              <a:latin typeface="cmsy10"/>
              <a:ea typeface="cmsy10"/>
              <a:cs typeface="cmsy10"/>
            </a:rPr>
            <a:t>∧</a:t>
          </a:r>
          <a:r>
            <a:rPr lang="en-US" dirty="0"/>
            <a:t> </a:t>
          </a:r>
          <a:r>
            <a:rPr lang="en-US" b="0" i="0" u="none" baseline="0" dirty="0">
              <a:latin typeface="Arial"/>
            </a:rPr>
            <a:t>s</a:t>
          </a:r>
          <a:r>
            <a:rPr lang="en-US" b="0" i="0" u="none" baseline="30000" dirty="0">
              <a:latin typeface="Arial"/>
            </a:rPr>
            <a:t>o</a:t>
          </a:r>
          <a:r>
            <a:rPr lang="en-US" b="0" i="0" u="none" baseline="-25000" dirty="0">
              <a:latin typeface="Arial"/>
            </a:rPr>
            <a:t>1</a:t>
          </a:r>
          <a:r>
            <a:rPr lang="en-US" dirty="0"/>
            <a:t> </a:t>
          </a:r>
          <a:r>
            <a:rPr lang="en-US" dirty="0">
              <a:latin typeface="cmsy10"/>
              <a:ea typeface="cmsy10"/>
              <a:cs typeface="cmsy10"/>
            </a:rPr>
            <a:t>∧</a:t>
          </a:r>
          <a:r>
            <a:rPr lang="en-US" dirty="0"/>
            <a:t> </a:t>
          </a:r>
          <a:r>
            <a:rPr lang="en-US" dirty="0" err="1"/>
            <a:t>Tr</a:t>
          </a:r>
          <a:endParaRPr lang="en-US" dirty="0"/>
        </a:p>
      </dgm:t>
    </dgm:pt>
    <dgm:pt modelId="{D96B464A-142A-8946-988B-78E647AF745F}" type="parTrans" cxnId="{44F8F0A4-8A5A-EA4E-9F64-1B9771826713}">
      <dgm:prSet/>
      <dgm:spPr/>
      <dgm:t>
        <a:bodyPr/>
        <a:lstStyle/>
        <a:p>
          <a:endParaRPr lang="en-US"/>
        </a:p>
      </dgm:t>
    </dgm:pt>
    <dgm:pt modelId="{9A88EC78-9484-A740-B74E-DDE86198DBA5}" type="sibTrans" cxnId="{44F8F0A4-8A5A-EA4E-9F64-1B9771826713}">
      <dgm:prSet/>
      <dgm:spPr/>
      <dgm:t>
        <a:bodyPr/>
        <a:lstStyle/>
        <a:p>
          <a:endParaRPr lang="en-US"/>
        </a:p>
      </dgm:t>
    </dgm:pt>
    <dgm:pt modelId="{E984E6C7-92AC-254A-B006-55D308F23D68}">
      <dgm:prSet phldrT="[Text]"/>
      <dgm:spPr/>
      <dgm:t>
        <a:bodyPr/>
        <a:lstStyle/>
        <a:p>
          <a:r>
            <a:rPr lang="en-US" b="0" i="0" u="none" baseline="0" dirty="0">
              <a:latin typeface="Arial"/>
            </a:rPr>
            <a:t>s</a:t>
          </a:r>
          <a:r>
            <a:rPr lang="en-US" b="0" i="0" u="none" baseline="-25000" dirty="0">
              <a:latin typeface="Arial"/>
            </a:rPr>
            <a:t>0</a:t>
          </a:r>
          <a:r>
            <a:rPr lang="en-US" dirty="0"/>
            <a:t> </a:t>
          </a:r>
          <a:r>
            <a:rPr lang="en-US" baseline="0" dirty="0">
              <a:latin typeface="cmsy10"/>
              <a:ea typeface="cmsy10"/>
              <a:cs typeface="cmsy10"/>
            </a:rPr>
            <a:t>2</a:t>
          </a:r>
          <a:r>
            <a:rPr lang="en-US" dirty="0"/>
            <a:t> </a:t>
          </a:r>
          <a:r>
            <a:rPr lang="en-US" dirty="0" err="1"/>
            <a:t>Init</a:t>
          </a:r>
          <a:endParaRPr lang="en-US" dirty="0"/>
        </a:p>
      </dgm:t>
    </dgm:pt>
    <dgm:pt modelId="{6C12E28E-F472-6442-805E-3458F13E2437}" type="parTrans" cxnId="{478014E7-D7C3-764D-93F2-9E2746984433}">
      <dgm:prSet/>
      <dgm:spPr/>
      <dgm:t>
        <a:bodyPr/>
        <a:lstStyle/>
        <a:p>
          <a:endParaRPr lang="en-US"/>
        </a:p>
      </dgm:t>
    </dgm:pt>
    <dgm:pt modelId="{4595BFEC-F8AB-7343-9E38-15CF6259D3BB}" type="sibTrans" cxnId="{478014E7-D7C3-764D-93F2-9E2746984433}">
      <dgm:prSet/>
      <dgm:spPr/>
      <dgm:t>
        <a:bodyPr/>
        <a:lstStyle/>
        <a:p>
          <a:endParaRPr lang="en-US"/>
        </a:p>
      </dgm:t>
    </dgm:pt>
    <dgm:pt modelId="{ABE0EE69-7C0D-EF42-93E5-67E41071DDD4}">
      <dgm:prSet phldrT="[Text]"/>
      <dgm:spPr/>
      <dgm:t>
        <a:bodyPr/>
        <a:lstStyle/>
        <a:p>
          <a:r>
            <a:rPr lang="en-US" dirty="0"/>
            <a:t>FALSE</a:t>
          </a:r>
        </a:p>
      </dgm:t>
    </dgm:pt>
    <dgm:pt modelId="{672B6A55-F545-BD46-870D-28A0E7CD33B3}" type="sibTrans" cxnId="{7A4A72AD-5117-1547-AEE1-11BB2F53B0CE}">
      <dgm:prSet/>
      <dgm:spPr/>
      <dgm:t>
        <a:bodyPr/>
        <a:lstStyle/>
        <a:p>
          <a:endParaRPr lang="en-US"/>
        </a:p>
      </dgm:t>
    </dgm:pt>
    <dgm:pt modelId="{0978639C-4F51-2A43-8A07-FFC7B6B6E402}" type="parTrans" cxnId="{7A4A72AD-5117-1547-AEE1-11BB2F53B0CE}">
      <dgm:prSet/>
      <dgm:spPr/>
      <dgm:t>
        <a:bodyPr/>
        <a:lstStyle/>
        <a:p>
          <a:endParaRPr lang="en-US"/>
        </a:p>
      </dgm:t>
    </dgm:pt>
    <dgm:pt modelId="{D2BD49FA-F17F-F543-BD9B-19C01542446B}">
      <dgm:prSet phldrT="[Text]"/>
      <dgm:spPr/>
      <dgm:t>
        <a:bodyPr/>
        <a:lstStyle/>
        <a:p>
          <a:r>
            <a:rPr lang="en-US" b="0" i="0" u="none" baseline="0" dirty="0">
              <a:latin typeface="Arial"/>
            </a:rPr>
            <a:t>s</a:t>
          </a:r>
          <a:r>
            <a:rPr lang="en-US" b="0" i="0" u="none" baseline="-25000" dirty="0">
              <a:latin typeface="Arial"/>
            </a:rPr>
            <a:t>1</a:t>
          </a:r>
          <a:r>
            <a:rPr lang="en-US" dirty="0"/>
            <a:t> </a:t>
          </a:r>
          <a:r>
            <a:rPr lang="en-US" baseline="0" dirty="0">
              <a:latin typeface="cmsy10"/>
              <a:ea typeface="cmsy10"/>
              <a:cs typeface="cmsy10"/>
            </a:rPr>
            <a:t>2</a:t>
          </a:r>
          <a:r>
            <a:rPr lang="en-US" dirty="0"/>
            <a:t> </a:t>
          </a:r>
          <a:r>
            <a:rPr lang="en-US" dirty="0" err="1"/>
            <a:t>Init</a:t>
          </a:r>
          <a:endParaRPr lang="en-US" dirty="0"/>
        </a:p>
      </dgm:t>
    </dgm:pt>
    <dgm:pt modelId="{3CEFF35E-53DB-B44A-9421-82B1E56FEE36}" type="parTrans" cxnId="{90123DED-3C40-8943-894A-D2276867F2EE}">
      <dgm:prSet/>
      <dgm:spPr/>
      <dgm:t>
        <a:bodyPr/>
        <a:lstStyle/>
        <a:p>
          <a:endParaRPr lang="en-US"/>
        </a:p>
      </dgm:t>
    </dgm:pt>
    <dgm:pt modelId="{3CB9BE99-3AC9-7F48-A21F-6AEB9D879400}" type="sibTrans" cxnId="{90123DED-3C40-8943-894A-D2276867F2EE}">
      <dgm:prSet/>
      <dgm:spPr/>
      <dgm:t>
        <a:bodyPr/>
        <a:lstStyle/>
        <a:p>
          <a:endParaRPr lang="en-US"/>
        </a:p>
      </dgm:t>
    </dgm:pt>
    <dgm:pt modelId="{7804027A-3E64-4446-8B13-6E33A298C1FA}" type="pres">
      <dgm:prSet presAssocID="{C9F9FEB0-281C-E74F-A73F-7C552BE444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F0DB0B-3A8E-774B-8580-7A0578F92F95}" type="pres">
      <dgm:prSet presAssocID="{ABE0EE69-7C0D-EF42-93E5-67E41071DDD4}" presName="hierRoot1" presStyleCnt="0"/>
      <dgm:spPr/>
    </dgm:pt>
    <dgm:pt modelId="{FF9BEFB2-5D92-3D4F-BC27-FE6975CCA67C}" type="pres">
      <dgm:prSet presAssocID="{ABE0EE69-7C0D-EF42-93E5-67E41071DDD4}" presName="composite" presStyleCnt="0"/>
      <dgm:spPr/>
    </dgm:pt>
    <dgm:pt modelId="{530965F4-9F1E-F649-941C-E856C2A4619F}" type="pres">
      <dgm:prSet presAssocID="{ABE0EE69-7C0D-EF42-93E5-67E41071DDD4}" presName="background" presStyleLbl="node0" presStyleIdx="0" presStyleCnt="1"/>
      <dgm:spPr/>
    </dgm:pt>
    <dgm:pt modelId="{ECDE2191-492B-FD41-A81C-15167E6169E0}" type="pres">
      <dgm:prSet presAssocID="{ABE0EE69-7C0D-EF42-93E5-67E41071DDD4}" presName="text" presStyleLbl="fgAcc0" presStyleIdx="0" presStyleCnt="1" custScaleX="246685">
        <dgm:presLayoutVars>
          <dgm:chPref val="3"/>
        </dgm:presLayoutVars>
      </dgm:prSet>
      <dgm:spPr/>
    </dgm:pt>
    <dgm:pt modelId="{4C8E0D6A-1307-0846-9800-F8C4B9F735E5}" type="pres">
      <dgm:prSet presAssocID="{ABE0EE69-7C0D-EF42-93E5-67E41071DDD4}" presName="hierChild2" presStyleCnt="0"/>
      <dgm:spPr/>
    </dgm:pt>
    <dgm:pt modelId="{CC5B9FA5-639A-BC46-A198-863A3EDEF541}" type="pres">
      <dgm:prSet presAssocID="{FF699AF6-331D-6A4E-A0B7-C88CF5DA6AD9}" presName="Name10" presStyleLbl="parChTrans1D2" presStyleIdx="0" presStyleCnt="2"/>
      <dgm:spPr/>
    </dgm:pt>
    <dgm:pt modelId="{E88EBA60-4A80-1047-8C6E-C6FE8065468D}" type="pres">
      <dgm:prSet presAssocID="{9303EC89-1C8C-094B-9E1B-9B18E199BA03}" presName="hierRoot2" presStyleCnt="0"/>
      <dgm:spPr/>
    </dgm:pt>
    <dgm:pt modelId="{80ED69DD-95A7-2543-96F7-BB243B5D93BD}" type="pres">
      <dgm:prSet presAssocID="{9303EC89-1C8C-094B-9E1B-9B18E199BA03}" presName="composite2" presStyleCnt="0"/>
      <dgm:spPr/>
    </dgm:pt>
    <dgm:pt modelId="{6701A94E-B962-0B4C-B028-E76D751698A3}" type="pres">
      <dgm:prSet presAssocID="{9303EC89-1C8C-094B-9E1B-9B18E199BA03}" presName="background2" presStyleLbl="node2" presStyleIdx="0" presStyleCnt="2"/>
      <dgm:spPr/>
    </dgm:pt>
    <dgm:pt modelId="{58698F79-31CB-3F4C-8D13-7DA4569076C3}" type="pres">
      <dgm:prSet presAssocID="{9303EC89-1C8C-094B-9E1B-9B18E199BA03}" presName="text2" presStyleLbl="fgAcc2" presStyleIdx="0" presStyleCnt="2" custScaleX="221382">
        <dgm:presLayoutVars>
          <dgm:chPref val="3"/>
        </dgm:presLayoutVars>
      </dgm:prSet>
      <dgm:spPr/>
    </dgm:pt>
    <dgm:pt modelId="{67B92897-531E-FF43-81AF-E0AF07A216E0}" type="pres">
      <dgm:prSet presAssocID="{9303EC89-1C8C-094B-9E1B-9B18E199BA03}" presName="hierChild3" presStyleCnt="0"/>
      <dgm:spPr/>
    </dgm:pt>
    <dgm:pt modelId="{F4E171B5-0D47-2940-BF25-DAA8B86E7DF7}" type="pres">
      <dgm:prSet presAssocID="{2D8B2864-4970-0742-96A1-2DE1B9D992E8}" presName="Name17" presStyleLbl="parChTrans1D3" presStyleIdx="0" presStyleCnt="4"/>
      <dgm:spPr/>
    </dgm:pt>
    <dgm:pt modelId="{4918AA45-79B9-D34C-A7E6-924EF06C1FB9}" type="pres">
      <dgm:prSet presAssocID="{74722DF8-435B-0A47-B533-AD0AD42735A3}" presName="hierRoot3" presStyleCnt="0"/>
      <dgm:spPr/>
    </dgm:pt>
    <dgm:pt modelId="{0790E442-20BF-774D-A2B1-A3A5BDD5279E}" type="pres">
      <dgm:prSet presAssocID="{74722DF8-435B-0A47-B533-AD0AD42735A3}" presName="composite3" presStyleCnt="0"/>
      <dgm:spPr/>
    </dgm:pt>
    <dgm:pt modelId="{A42D215F-01F8-9D41-AAAD-714D3792E4AA}" type="pres">
      <dgm:prSet presAssocID="{74722DF8-435B-0A47-B533-AD0AD42735A3}" presName="background3" presStyleLbl="node3" presStyleIdx="0" presStyleCnt="4"/>
      <dgm:spPr/>
    </dgm:pt>
    <dgm:pt modelId="{E55469D1-BD1B-6745-B8A4-5E415F8DA902}" type="pres">
      <dgm:prSet presAssocID="{74722DF8-435B-0A47-B533-AD0AD42735A3}" presName="text3" presStyleLbl="fgAcc3" presStyleIdx="0" presStyleCnt="4">
        <dgm:presLayoutVars>
          <dgm:chPref val="3"/>
        </dgm:presLayoutVars>
      </dgm:prSet>
      <dgm:spPr/>
    </dgm:pt>
    <dgm:pt modelId="{F08078F3-9DCF-C741-B4C4-854D9A5DDFDE}" type="pres">
      <dgm:prSet presAssocID="{74722DF8-435B-0A47-B533-AD0AD42735A3}" presName="hierChild4" presStyleCnt="0"/>
      <dgm:spPr/>
    </dgm:pt>
    <dgm:pt modelId="{6AF18D1E-B862-C342-ABE2-B76BBA540BFF}" type="pres">
      <dgm:prSet presAssocID="{715F0B00-F9FE-1A4B-AD25-7DA7FC957DF7}" presName="Name17" presStyleLbl="parChTrans1D3" presStyleIdx="1" presStyleCnt="4"/>
      <dgm:spPr/>
    </dgm:pt>
    <dgm:pt modelId="{8B2EF3D3-AE97-1447-BE67-504529DBC7A3}" type="pres">
      <dgm:prSet presAssocID="{DCD77BCB-277B-6948-A7CD-3DB0C2AC9315}" presName="hierRoot3" presStyleCnt="0"/>
      <dgm:spPr/>
    </dgm:pt>
    <dgm:pt modelId="{2C348092-B09A-5446-B5FF-E7168040C235}" type="pres">
      <dgm:prSet presAssocID="{DCD77BCB-277B-6948-A7CD-3DB0C2AC9315}" presName="composite3" presStyleCnt="0"/>
      <dgm:spPr/>
    </dgm:pt>
    <dgm:pt modelId="{4EB9225A-407C-DD4E-B9F3-9FCF3FEE066E}" type="pres">
      <dgm:prSet presAssocID="{DCD77BCB-277B-6948-A7CD-3DB0C2AC9315}" presName="background3" presStyleLbl="node3" presStyleIdx="1" presStyleCnt="4"/>
      <dgm:spPr/>
    </dgm:pt>
    <dgm:pt modelId="{066DA516-83EA-0042-BE93-AF5C0A53FA04}" type="pres">
      <dgm:prSet presAssocID="{DCD77BCB-277B-6948-A7CD-3DB0C2AC9315}" presName="text3" presStyleLbl="fgAcc3" presStyleIdx="1" presStyleCnt="4">
        <dgm:presLayoutVars>
          <dgm:chPref val="3"/>
        </dgm:presLayoutVars>
      </dgm:prSet>
      <dgm:spPr/>
    </dgm:pt>
    <dgm:pt modelId="{D166F5D4-728E-2341-ABD7-2EFD4870F68F}" type="pres">
      <dgm:prSet presAssocID="{DCD77BCB-277B-6948-A7CD-3DB0C2AC9315}" presName="hierChild4" presStyleCnt="0"/>
      <dgm:spPr/>
    </dgm:pt>
    <dgm:pt modelId="{03C444F9-AB7D-5E4B-ADE3-EAA6EC3195BE}" type="pres">
      <dgm:prSet presAssocID="{D96B464A-142A-8946-988B-78E647AF745F}" presName="Name10" presStyleLbl="parChTrans1D2" presStyleIdx="1" presStyleCnt="2"/>
      <dgm:spPr/>
    </dgm:pt>
    <dgm:pt modelId="{D2FB0934-ECFC-CF47-A77F-F0C941FEAE20}" type="pres">
      <dgm:prSet presAssocID="{844E376D-B513-8143-A165-17594D4F4295}" presName="hierRoot2" presStyleCnt="0"/>
      <dgm:spPr/>
    </dgm:pt>
    <dgm:pt modelId="{3937259F-118E-A04E-B775-894DECEB05F7}" type="pres">
      <dgm:prSet presAssocID="{844E376D-B513-8143-A165-17594D4F4295}" presName="composite2" presStyleCnt="0"/>
      <dgm:spPr/>
    </dgm:pt>
    <dgm:pt modelId="{2ED17A13-B029-134B-9A05-C6373A96B32A}" type="pres">
      <dgm:prSet presAssocID="{844E376D-B513-8143-A165-17594D4F4295}" presName="background2" presStyleLbl="node2" presStyleIdx="1" presStyleCnt="2"/>
      <dgm:spPr/>
    </dgm:pt>
    <dgm:pt modelId="{7A3B9BE9-1941-7C4C-AB81-6A1803FE61C9}" type="pres">
      <dgm:prSet presAssocID="{844E376D-B513-8143-A165-17594D4F4295}" presName="text2" presStyleLbl="fgAcc2" presStyleIdx="1" presStyleCnt="2" custScaleX="207750">
        <dgm:presLayoutVars>
          <dgm:chPref val="3"/>
        </dgm:presLayoutVars>
      </dgm:prSet>
      <dgm:spPr/>
    </dgm:pt>
    <dgm:pt modelId="{456D293C-6AF1-7348-A89C-117C4BACFC29}" type="pres">
      <dgm:prSet presAssocID="{844E376D-B513-8143-A165-17594D4F4295}" presName="hierChild3" presStyleCnt="0"/>
      <dgm:spPr/>
    </dgm:pt>
    <dgm:pt modelId="{5E13BADA-570A-0D40-9498-38DA3D4E31D1}" type="pres">
      <dgm:prSet presAssocID="{6C12E28E-F472-6442-805E-3458F13E2437}" presName="Name17" presStyleLbl="parChTrans1D3" presStyleIdx="2" presStyleCnt="4"/>
      <dgm:spPr/>
    </dgm:pt>
    <dgm:pt modelId="{82B78DD8-778F-8449-A925-73CF521B9B57}" type="pres">
      <dgm:prSet presAssocID="{E984E6C7-92AC-254A-B006-55D308F23D68}" presName="hierRoot3" presStyleCnt="0"/>
      <dgm:spPr/>
    </dgm:pt>
    <dgm:pt modelId="{80D11B6B-6138-A944-807A-A51BFF11D544}" type="pres">
      <dgm:prSet presAssocID="{E984E6C7-92AC-254A-B006-55D308F23D68}" presName="composite3" presStyleCnt="0"/>
      <dgm:spPr/>
    </dgm:pt>
    <dgm:pt modelId="{9B28F5A0-C207-1F49-BF5E-A01F33F25E16}" type="pres">
      <dgm:prSet presAssocID="{E984E6C7-92AC-254A-B006-55D308F23D68}" presName="background3" presStyleLbl="node3" presStyleIdx="2" presStyleCnt="4"/>
      <dgm:spPr/>
    </dgm:pt>
    <dgm:pt modelId="{4F670FF2-F6F4-E94A-AFD0-53771939F5AC}" type="pres">
      <dgm:prSet presAssocID="{E984E6C7-92AC-254A-B006-55D308F23D68}" presName="text3" presStyleLbl="fgAcc3" presStyleIdx="2" presStyleCnt="4">
        <dgm:presLayoutVars>
          <dgm:chPref val="3"/>
        </dgm:presLayoutVars>
      </dgm:prSet>
      <dgm:spPr/>
    </dgm:pt>
    <dgm:pt modelId="{0C6A0127-C59D-2640-8231-E316853CD433}" type="pres">
      <dgm:prSet presAssocID="{E984E6C7-92AC-254A-B006-55D308F23D68}" presName="hierChild4" presStyleCnt="0"/>
      <dgm:spPr/>
    </dgm:pt>
    <dgm:pt modelId="{E60E21A1-3787-8341-98E2-F20569562BA6}" type="pres">
      <dgm:prSet presAssocID="{3CEFF35E-53DB-B44A-9421-82B1E56FEE36}" presName="Name17" presStyleLbl="parChTrans1D3" presStyleIdx="3" presStyleCnt="4"/>
      <dgm:spPr/>
    </dgm:pt>
    <dgm:pt modelId="{B0A83AC4-BB35-4741-97B9-975CABBB79DE}" type="pres">
      <dgm:prSet presAssocID="{D2BD49FA-F17F-F543-BD9B-19C01542446B}" presName="hierRoot3" presStyleCnt="0"/>
      <dgm:spPr/>
    </dgm:pt>
    <dgm:pt modelId="{B700C24E-85F2-294A-AF86-9BC3466359AE}" type="pres">
      <dgm:prSet presAssocID="{D2BD49FA-F17F-F543-BD9B-19C01542446B}" presName="composite3" presStyleCnt="0"/>
      <dgm:spPr/>
    </dgm:pt>
    <dgm:pt modelId="{11EA773D-1F25-B849-B94A-4996239A0D93}" type="pres">
      <dgm:prSet presAssocID="{D2BD49FA-F17F-F543-BD9B-19C01542446B}" presName="background3" presStyleLbl="node3" presStyleIdx="3" presStyleCnt="4"/>
      <dgm:spPr/>
    </dgm:pt>
    <dgm:pt modelId="{47D60A23-1A21-604F-BD7A-170DAFB0BD3A}" type="pres">
      <dgm:prSet presAssocID="{D2BD49FA-F17F-F543-BD9B-19C01542446B}" presName="text3" presStyleLbl="fgAcc3" presStyleIdx="3" presStyleCnt="4">
        <dgm:presLayoutVars>
          <dgm:chPref val="3"/>
        </dgm:presLayoutVars>
      </dgm:prSet>
      <dgm:spPr/>
    </dgm:pt>
    <dgm:pt modelId="{1027F7F6-3613-0A47-9407-8088DE51E36E}" type="pres">
      <dgm:prSet presAssocID="{D2BD49FA-F17F-F543-BD9B-19C01542446B}" presName="hierChild4" presStyleCnt="0"/>
      <dgm:spPr/>
    </dgm:pt>
  </dgm:ptLst>
  <dgm:cxnLst>
    <dgm:cxn modelId="{5FB2A80A-9383-CC46-8AB5-7F54488213EC}" type="presOf" srcId="{ABE0EE69-7C0D-EF42-93E5-67E41071DDD4}" destId="{ECDE2191-492B-FD41-A81C-15167E6169E0}" srcOrd="0" destOrd="0" presId="urn:microsoft.com/office/officeart/2005/8/layout/hierarchy1"/>
    <dgm:cxn modelId="{D6936E11-A4EC-654A-A711-67185F04639A}" type="presOf" srcId="{D2BD49FA-F17F-F543-BD9B-19C01542446B}" destId="{47D60A23-1A21-604F-BD7A-170DAFB0BD3A}" srcOrd="0" destOrd="0" presId="urn:microsoft.com/office/officeart/2005/8/layout/hierarchy1"/>
    <dgm:cxn modelId="{6650F011-11BE-464A-8A34-A14331DB2862}" type="presOf" srcId="{D96B464A-142A-8946-988B-78E647AF745F}" destId="{03C444F9-AB7D-5E4B-ADE3-EAA6EC3195BE}" srcOrd="0" destOrd="0" presId="urn:microsoft.com/office/officeart/2005/8/layout/hierarchy1"/>
    <dgm:cxn modelId="{F9810521-5AE7-774B-A660-4E12C4281638}" type="presOf" srcId="{844E376D-B513-8143-A165-17594D4F4295}" destId="{7A3B9BE9-1941-7C4C-AB81-6A1803FE61C9}" srcOrd="0" destOrd="0" presId="urn:microsoft.com/office/officeart/2005/8/layout/hierarchy1"/>
    <dgm:cxn modelId="{DF15F22C-B577-C04E-BC31-7EA5811FE507}" type="presOf" srcId="{C9F9FEB0-281C-E74F-A73F-7C552BE44429}" destId="{7804027A-3E64-4446-8B13-6E33A298C1FA}" srcOrd="0" destOrd="0" presId="urn:microsoft.com/office/officeart/2005/8/layout/hierarchy1"/>
    <dgm:cxn modelId="{18754B2D-A38A-A44D-8ED1-C6CAD624E47A}" srcId="{9303EC89-1C8C-094B-9E1B-9B18E199BA03}" destId="{DCD77BCB-277B-6948-A7CD-3DB0C2AC9315}" srcOrd="1" destOrd="0" parTransId="{715F0B00-F9FE-1A4B-AD25-7DA7FC957DF7}" sibTransId="{1F76D6FA-7F20-F74A-AB14-73DEA161F4AA}"/>
    <dgm:cxn modelId="{E823F340-44C1-B147-B90A-B7B3425F1815}" srcId="{ABE0EE69-7C0D-EF42-93E5-67E41071DDD4}" destId="{9303EC89-1C8C-094B-9E1B-9B18E199BA03}" srcOrd="0" destOrd="0" parTransId="{FF699AF6-331D-6A4E-A0B7-C88CF5DA6AD9}" sibTransId="{F99F1F76-7277-EC46-931C-A6A761BD74BA}"/>
    <dgm:cxn modelId="{17D01B49-43D2-E14E-AC3C-BAEA3DB0EBCE}" type="presOf" srcId="{FF699AF6-331D-6A4E-A0B7-C88CF5DA6AD9}" destId="{CC5B9FA5-639A-BC46-A198-863A3EDEF541}" srcOrd="0" destOrd="0" presId="urn:microsoft.com/office/officeart/2005/8/layout/hierarchy1"/>
    <dgm:cxn modelId="{EE0EB44B-A3BF-D549-807B-BC413D04D7AA}" type="presOf" srcId="{6C12E28E-F472-6442-805E-3458F13E2437}" destId="{5E13BADA-570A-0D40-9498-38DA3D4E31D1}" srcOrd="0" destOrd="0" presId="urn:microsoft.com/office/officeart/2005/8/layout/hierarchy1"/>
    <dgm:cxn modelId="{0F87A94F-0239-7E48-98A3-6841C5C2C5BD}" type="presOf" srcId="{74722DF8-435B-0A47-B533-AD0AD42735A3}" destId="{E55469D1-BD1B-6745-B8A4-5E415F8DA902}" srcOrd="0" destOrd="0" presId="urn:microsoft.com/office/officeart/2005/8/layout/hierarchy1"/>
    <dgm:cxn modelId="{65B6AB55-F2DF-5949-9252-D387F7DC1D3B}" srcId="{9303EC89-1C8C-094B-9E1B-9B18E199BA03}" destId="{74722DF8-435B-0A47-B533-AD0AD42735A3}" srcOrd="0" destOrd="0" parTransId="{2D8B2864-4970-0742-96A1-2DE1B9D992E8}" sibTransId="{2897E156-2315-7244-8EE5-24721EEC02D5}"/>
    <dgm:cxn modelId="{0C13177A-5927-364E-A684-5BDA1BEE0934}" type="presOf" srcId="{2D8B2864-4970-0742-96A1-2DE1B9D992E8}" destId="{F4E171B5-0D47-2940-BF25-DAA8B86E7DF7}" srcOrd="0" destOrd="0" presId="urn:microsoft.com/office/officeart/2005/8/layout/hierarchy1"/>
    <dgm:cxn modelId="{4809D692-2FED-EE43-8C9C-A7A4F7A72C54}" type="presOf" srcId="{DCD77BCB-277B-6948-A7CD-3DB0C2AC9315}" destId="{066DA516-83EA-0042-BE93-AF5C0A53FA04}" srcOrd="0" destOrd="0" presId="urn:microsoft.com/office/officeart/2005/8/layout/hierarchy1"/>
    <dgm:cxn modelId="{44F8F0A4-8A5A-EA4E-9F64-1B9771826713}" srcId="{ABE0EE69-7C0D-EF42-93E5-67E41071DDD4}" destId="{844E376D-B513-8143-A165-17594D4F4295}" srcOrd="1" destOrd="0" parTransId="{D96B464A-142A-8946-988B-78E647AF745F}" sibTransId="{9A88EC78-9484-A740-B74E-DDE86198DBA5}"/>
    <dgm:cxn modelId="{7A4A72AD-5117-1547-AEE1-11BB2F53B0CE}" srcId="{C9F9FEB0-281C-E74F-A73F-7C552BE44429}" destId="{ABE0EE69-7C0D-EF42-93E5-67E41071DDD4}" srcOrd="0" destOrd="0" parTransId="{0978639C-4F51-2A43-8A07-FFC7B6B6E402}" sibTransId="{672B6A55-F545-BD46-870D-28A0E7CD33B3}"/>
    <dgm:cxn modelId="{DE523FBE-4ABD-684B-BFE6-2D6C02D1D2A8}" type="presOf" srcId="{E984E6C7-92AC-254A-B006-55D308F23D68}" destId="{4F670FF2-F6F4-E94A-AFD0-53771939F5AC}" srcOrd="0" destOrd="0" presId="urn:microsoft.com/office/officeart/2005/8/layout/hierarchy1"/>
    <dgm:cxn modelId="{3674C7C5-74C4-4943-85D9-602522729C1E}" type="presOf" srcId="{9303EC89-1C8C-094B-9E1B-9B18E199BA03}" destId="{58698F79-31CB-3F4C-8D13-7DA4569076C3}" srcOrd="0" destOrd="0" presId="urn:microsoft.com/office/officeart/2005/8/layout/hierarchy1"/>
    <dgm:cxn modelId="{478014E7-D7C3-764D-93F2-9E2746984433}" srcId="{844E376D-B513-8143-A165-17594D4F4295}" destId="{E984E6C7-92AC-254A-B006-55D308F23D68}" srcOrd="0" destOrd="0" parTransId="{6C12E28E-F472-6442-805E-3458F13E2437}" sibTransId="{4595BFEC-F8AB-7343-9E38-15CF6259D3BB}"/>
    <dgm:cxn modelId="{D91F35EB-8DB3-694D-8A4E-E1422B840E61}" type="presOf" srcId="{715F0B00-F9FE-1A4B-AD25-7DA7FC957DF7}" destId="{6AF18D1E-B862-C342-ABE2-B76BBA540BFF}" srcOrd="0" destOrd="0" presId="urn:microsoft.com/office/officeart/2005/8/layout/hierarchy1"/>
    <dgm:cxn modelId="{90123DED-3C40-8943-894A-D2276867F2EE}" srcId="{844E376D-B513-8143-A165-17594D4F4295}" destId="{D2BD49FA-F17F-F543-BD9B-19C01542446B}" srcOrd="1" destOrd="0" parTransId="{3CEFF35E-53DB-B44A-9421-82B1E56FEE36}" sibTransId="{3CB9BE99-3AC9-7F48-A21F-6AEB9D879400}"/>
    <dgm:cxn modelId="{6DEEC8EF-F8C3-1143-AEE7-099ECF3E5A63}" type="presOf" srcId="{3CEFF35E-53DB-B44A-9421-82B1E56FEE36}" destId="{E60E21A1-3787-8341-98E2-F20569562BA6}" srcOrd="0" destOrd="0" presId="urn:microsoft.com/office/officeart/2005/8/layout/hierarchy1"/>
    <dgm:cxn modelId="{C57C2338-F493-0E4C-9EC9-B900BE2566A5}" type="presParOf" srcId="{7804027A-3E64-4446-8B13-6E33A298C1FA}" destId="{A0F0DB0B-3A8E-774B-8580-7A0578F92F95}" srcOrd="0" destOrd="0" presId="urn:microsoft.com/office/officeart/2005/8/layout/hierarchy1"/>
    <dgm:cxn modelId="{AFC59727-53BF-1145-B258-D1DA7C6880E5}" type="presParOf" srcId="{A0F0DB0B-3A8E-774B-8580-7A0578F92F95}" destId="{FF9BEFB2-5D92-3D4F-BC27-FE6975CCA67C}" srcOrd="0" destOrd="0" presId="urn:microsoft.com/office/officeart/2005/8/layout/hierarchy1"/>
    <dgm:cxn modelId="{8E379E05-A44B-B94B-AEA2-DB90C5B108B4}" type="presParOf" srcId="{FF9BEFB2-5D92-3D4F-BC27-FE6975CCA67C}" destId="{530965F4-9F1E-F649-941C-E856C2A4619F}" srcOrd="0" destOrd="0" presId="urn:microsoft.com/office/officeart/2005/8/layout/hierarchy1"/>
    <dgm:cxn modelId="{A75988B8-EF1A-A94A-B684-A5331C4F4301}" type="presParOf" srcId="{FF9BEFB2-5D92-3D4F-BC27-FE6975CCA67C}" destId="{ECDE2191-492B-FD41-A81C-15167E6169E0}" srcOrd="1" destOrd="0" presId="urn:microsoft.com/office/officeart/2005/8/layout/hierarchy1"/>
    <dgm:cxn modelId="{947ED434-A64D-9C44-9B02-993BD5F7953B}" type="presParOf" srcId="{A0F0DB0B-3A8E-774B-8580-7A0578F92F95}" destId="{4C8E0D6A-1307-0846-9800-F8C4B9F735E5}" srcOrd="1" destOrd="0" presId="urn:microsoft.com/office/officeart/2005/8/layout/hierarchy1"/>
    <dgm:cxn modelId="{8D0C1C0E-CD14-8141-BBE0-94A24731722A}" type="presParOf" srcId="{4C8E0D6A-1307-0846-9800-F8C4B9F735E5}" destId="{CC5B9FA5-639A-BC46-A198-863A3EDEF541}" srcOrd="0" destOrd="0" presId="urn:microsoft.com/office/officeart/2005/8/layout/hierarchy1"/>
    <dgm:cxn modelId="{4838C183-B3B6-8140-A9CD-D7A6D3C69091}" type="presParOf" srcId="{4C8E0D6A-1307-0846-9800-F8C4B9F735E5}" destId="{E88EBA60-4A80-1047-8C6E-C6FE8065468D}" srcOrd="1" destOrd="0" presId="urn:microsoft.com/office/officeart/2005/8/layout/hierarchy1"/>
    <dgm:cxn modelId="{BEC61A06-4961-C74D-8338-257EF82F730B}" type="presParOf" srcId="{E88EBA60-4A80-1047-8C6E-C6FE8065468D}" destId="{80ED69DD-95A7-2543-96F7-BB243B5D93BD}" srcOrd="0" destOrd="0" presId="urn:microsoft.com/office/officeart/2005/8/layout/hierarchy1"/>
    <dgm:cxn modelId="{C4411E48-71F4-384F-AC94-59EDF54CB8C8}" type="presParOf" srcId="{80ED69DD-95A7-2543-96F7-BB243B5D93BD}" destId="{6701A94E-B962-0B4C-B028-E76D751698A3}" srcOrd="0" destOrd="0" presId="urn:microsoft.com/office/officeart/2005/8/layout/hierarchy1"/>
    <dgm:cxn modelId="{AFE041A2-6305-1D48-B9FD-A5A76C4BFA32}" type="presParOf" srcId="{80ED69DD-95A7-2543-96F7-BB243B5D93BD}" destId="{58698F79-31CB-3F4C-8D13-7DA4569076C3}" srcOrd="1" destOrd="0" presId="urn:microsoft.com/office/officeart/2005/8/layout/hierarchy1"/>
    <dgm:cxn modelId="{74E6FF7D-3F39-2640-B946-BA92BB1697D7}" type="presParOf" srcId="{E88EBA60-4A80-1047-8C6E-C6FE8065468D}" destId="{67B92897-531E-FF43-81AF-E0AF07A216E0}" srcOrd="1" destOrd="0" presId="urn:microsoft.com/office/officeart/2005/8/layout/hierarchy1"/>
    <dgm:cxn modelId="{66814CFF-140D-F647-BB8E-42C62758D38A}" type="presParOf" srcId="{67B92897-531E-FF43-81AF-E0AF07A216E0}" destId="{F4E171B5-0D47-2940-BF25-DAA8B86E7DF7}" srcOrd="0" destOrd="0" presId="urn:microsoft.com/office/officeart/2005/8/layout/hierarchy1"/>
    <dgm:cxn modelId="{046D5335-9A81-2640-9654-656C1D3A6573}" type="presParOf" srcId="{67B92897-531E-FF43-81AF-E0AF07A216E0}" destId="{4918AA45-79B9-D34C-A7E6-924EF06C1FB9}" srcOrd="1" destOrd="0" presId="urn:microsoft.com/office/officeart/2005/8/layout/hierarchy1"/>
    <dgm:cxn modelId="{305ADFF6-210C-104F-8A84-6C8F38AD1E10}" type="presParOf" srcId="{4918AA45-79B9-D34C-A7E6-924EF06C1FB9}" destId="{0790E442-20BF-774D-A2B1-A3A5BDD5279E}" srcOrd="0" destOrd="0" presId="urn:microsoft.com/office/officeart/2005/8/layout/hierarchy1"/>
    <dgm:cxn modelId="{72F83A81-E25E-5A42-A6BE-BAA24680C3E4}" type="presParOf" srcId="{0790E442-20BF-774D-A2B1-A3A5BDD5279E}" destId="{A42D215F-01F8-9D41-AAAD-714D3792E4AA}" srcOrd="0" destOrd="0" presId="urn:microsoft.com/office/officeart/2005/8/layout/hierarchy1"/>
    <dgm:cxn modelId="{76C0C31F-125E-B749-AEF0-9E75E8AFFA4D}" type="presParOf" srcId="{0790E442-20BF-774D-A2B1-A3A5BDD5279E}" destId="{E55469D1-BD1B-6745-B8A4-5E415F8DA902}" srcOrd="1" destOrd="0" presId="urn:microsoft.com/office/officeart/2005/8/layout/hierarchy1"/>
    <dgm:cxn modelId="{3FB54802-4E60-AB43-A6EE-83C6212BC9AD}" type="presParOf" srcId="{4918AA45-79B9-D34C-A7E6-924EF06C1FB9}" destId="{F08078F3-9DCF-C741-B4C4-854D9A5DDFDE}" srcOrd="1" destOrd="0" presId="urn:microsoft.com/office/officeart/2005/8/layout/hierarchy1"/>
    <dgm:cxn modelId="{0A2E76E0-1C95-6C47-9F59-720382B2DB61}" type="presParOf" srcId="{67B92897-531E-FF43-81AF-E0AF07A216E0}" destId="{6AF18D1E-B862-C342-ABE2-B76BBA540BFF}" srcOrd="2" destOrd="0" presId="urn:microsoft.com/office/officeart/2005/8/layout/hierarchy1"/>
    <dgm:cxn modelId="{3ED4DD11-FE16-2344-924F-3E1470EFAE2E}" type="presParOf" srcId="{67B92897-531E-FF43-81AF-E0AF07A216E0}" destId="{8B2EF3D3-AE97-1447-BE67-504529DBC7A3}" srcOrd="3" destOrd="0" presId="urn:microsoft.com/office/officeart/2005/8/layout/hierarchy1"/>
    <dgm:cxn modelId="{1F6B7A7A-F329-B84C-9B17-C02A3998D74B}" type="presParOf" srcId="{8B2EF3D3-AE97-1447-BE67-504529DBC7A3}" destId="{2C348092-B09A-5446-B5FF-E7168040C235}" srcOrd="0" destOrd="0" presId="urn:microsoft.com/office/officeart/2005/8/layout/hierarchy1"/>
    <dgm:cxn modelId="{C3553D33-7841-CF4F-9665-A6E462578B48}" type="presParOf" srcId="{2C348092-B09A-5446-B5FF-E7168040C235}" destId="{4EB9225A-407C-DD4E-B9F3-9FCF3FEE066E}" srcOrd="0" destOrd="0" presId="urn:microsoft.com/office/officeart/2005/8/layout/hierarchy1"/>
    <dgm:cxn modelId="{C7C5FC6B-6DEA-0345-8580-70FF57729983}" type="presParOf" srcId="{2C348092-B09A-5446-B5FF-E7168040C235}" destId="{066DA516-83EA-0042-BE93-AF5C0A53FA04}" srcOrd="1" destOrd="0" presId="urn:microsoft.com/office/officeart/2005/8/layout/hierarchy1"/>
    <dgm:cxn modelId="{E558A4B3-00AC-864D-81EE-A47D4D51D679}" type="presParOf" srcId="{8B2EF3D3-AE97-1447-BE67-504529DBC7A3}" destId="{D166F5D4-728E-2341-ABD7-2EFD4870F68F}" srcOrd="1" destOrd="0" presId="urn:microsoft.com/office/officeart/2005/8/layout/hierarchy1"/>
    <dgm:cxn modelId="{D729A14E-6B17-E94D-8AF7-DFBC1D6396A2}" type="presParOf" srcId="{4C8E0D6A-1307-0846-9800-F8C4B9F735E5}" destId="{03C444F9-AB7D-5E4B-ADE3-EAA6EC3195BE}" srcOrd="2" destOrd="0" presId="urn:microsoft.com/office/officeart/2005/8/layout/hierarchy1"/>
    <dgm:cxn modelId="{E6D7D688-56F2-0343-8F90-2586C488710D}" type="presParOf" srcId="{4C8E0D6A-1307-0846-9800-F8C4B9F735E5}" destId="{D2FB0934-ECFC-CF47-A77F-F0C941FEAE20}" srcOrd="3" destOrd="0" presId="urn:microsoft.com/office/officeart/2005/8/layout/hierarchy1"/>
    <dgm:cxn modelId="{BC43E645-2144-264A-85E8-04D3C42654FC}" type="presParOf" srcId="{D2FB0934-ECFC-CF47-A77F-F0C941FEAE20}" destId="{3937259F-118E-A04E-B775-894DECEB05F7}" srcOrd="0" destOrd="0" presId="urn:microsoft.com/office/officeart/2005/8/layout/hierarchy1"/>
    <dgm:cxn modelId="{F6237D44-2B16-3F45-82A8-D8C4B568D9C0}" type="presParOf" srcId="{3937259F-118E-A04E-B775-894DECEB05F7}" destId="{2ED17A13-B029-134B-9A05-C6373A96B32A}" srcOrd="0" destOrd="0" presId="urn:microsoft.com/office/officeart/2005/8/layout/hierarchy1"/>
    <dgm:cxn modelId="{A62238D4-8FD4-B546-AC37-881648614A40}" type="presParOf" srcId="{3937259F-118E-A04E-B775-894DECEB05F7}" destId="{7A3B9BE9-1941-7C4C-AB81-6A1803FE61C9}" srcOrd="1" destOrd="0" presId="urn:microsoft.com/office/officeart/2005/8/layout/hierarchy1"/>
    <dgm:cxn modelId="{2B0CB2F1-92CB-9540-8D91-F2532A9B5B6C}" type="presParOf" srcId="{D2FB0934-ECFC-CF47-A77F-F0C941FEAE20}" destId="{456D293C-6AF1-7348-A89C-117C4BACFC29}" srcOrd="1" destOrd="0" presId="urn:microsoft.com/office/officeart/2005/8/layout/hierarchy1"/>
    <dgm:cxn modelId="{89664D1B-8B29-6C4B-ADE7-583E952E0347}" type="presParOf" srcId="{456D293C-6AF1-7348-A89C-117C4BACFC29}" destId="{5E13BADA-570A-0D40-9498-38DA3D4E31D1}" srcOrd="0" destOrd="0" presId="urn:microsoft.com/office/officeart/2005/8/layout/hierarchy1"/>
    <dgm:cxn modelId="{C5E439F5-B01C-D646-B6E8-BEC7708B5B3F}" type="presParOf" srcId="{456D293C-6AF1-7348-A89C-117C4BACFC29}" destId="{82B78DD8-778F-8449-A925-73CF521B9B57}" srcOrd="1" destOrd="0" presId="urn:microsoft.com/office/officeart/2005/8/layout/hierarchy1"/>
    <dgm:cxn modelId="{FB19F91A-945E-CC46-B82B-9F4E1B447872}" type="presParOf" srcId="{82B78DD8-778F-8449-A925-73CF521B9B57}" destId="{80D11B6B-6138-A944-807A-A51BFF11D544}" srcOrd="0" destOrd="0" presId="urn:microsoft.com/office/officeart/2005/8/layout/hierarchy1"/>
    <dgm:cxn modelId="{8D75AF57-516C-184B-840B-9557AC1252BA}" type="presParOf" srcId="{80D11B6B-6138-A944-807A-A51BFF11D544}" destId="{9B28F5A0-C207-1F49-BF5E-A01F33F25E16}" srcOrd="0" destOrd="0" presId="urn:microsoft.com/office/officeart/2005/8/layout/hierarchy1"/>
    <dgm:cxn modelId="{215B55A0-C3FF-A94D-8BD7-F04CF0A4B79F}" type="presParOf" srcId="{80D11B6B-6138-A944-807A-A51BFF11D544}" destId="{4F670FF2-F6F4-E94A-AFD0-53771939F5AC}" srcOrd="1" destOrd="0" presId="urn:microsoft.com/office/officeart/2005/8/layout/hierarchy1"/>
    <dgm:cxn modelId="{AD1EA87A-615A-524D-8814-7E492D350C59}" type="presParOf" srcId="{82B78DD8-778F-8449-A925-73CF521B9B57}" destId="{0C6A0127-C59D-2640-8231-E316853CD433}" srcOrd="1" destOrd="0" presId="urn:microsoft.com/office/officeart/2005/8/layout/hierarchy1"/>
    <dgm:cxn modelId="{5FAA07BC-A5C4-DB4C-8343-E3B9D9CDC4C3}" type="presParOf" srcId="{456D293C-6AF1-7348-A89C-117C4BACFC29}" destId="{E60E21A1-3787-8341-98E2-F20569562BA6}" srcOrd="2" destOrd="0" presId="urn:microsoft.com/office/officeart/2005/8/layout/hierarchy1"/>
    <dgm:cxn modelId="{D834ED8C-8CD4-2743-82B1-F9A389F543D6}" type="presParOf" srcId="{456D293C-6AF1-7348-A89C-117C4BACFC29}" destId="{B0A83AC4-BB35-4741-97B9-975CABBB79DE}" srcOrd="3" destOrd="0" presId="urn:microsoft.com/office/officeart/2005/8/layout/hierarchy1"/>
    <dgm:cxn modelId="{B143B1E6-4991-F24F-B0B6-BF3A94C198EB}" type="presParOf" srcId="{B0A83AC4-BB35-4741-97B9-975CABBB79DE}" destId="{B700C24E-85F2-294A-AF86-9BC3466359AE}" srcOrd="0" destOrd="0" presId="urn:microsoft.com/office/officeart/2005/8/layout/hierarchy1"/>
    <dgm:cxn modelId="{2254B28C-D412-1B48-A07B-A896C1981E5E}" type="presParOf" srcId="{B700C24E-85F2-294A-AF86-9BC3466359AE}" destId="{11EA773D-1F25-B849-B94A-4996239A0D93}" srcOrd="0" destOrd="0" presId="urn:microsoft.com/office/officeart/2005/8/layout/hierarchy1"/>
    <dgm:cxn modelId="{21705B9F-9DE8-114D-97D7-DF88662A28E8}" type="presParOf" srcId="{B700C24E-85F2-294A-AF86-9BC3466359AE}" destId="{47D60A23-1A21-604F-BD7A-170DAFB0BD3A}" srcOrd="1" destOrd="0" presId="urn:microsoft.com/office/officeart/2005/8/layout/hierarchy1"/>
    <dgm:cxn modelId="{DDD9FCD5-70AA-804B-80B4-537B1AD5A80A}" type="presParOf" srcId="{B0A83AC4-BB35-4741-97B9-975CABBB79DE}" destId="{1027F7F6-3613-0A47-9407-8088DE51E3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E21A1-3787-8341-98E2-F20569562BA6}">
      <dsp:nvSpPr>
        <dsp:cNvPr id="0" name=""/>
        <dsp:cNvSpPr/>
      </dsp:nvSpPr>
      <dsp:spPr>
        <a:xfrm>
          <a:off x="4088197" y="1759652"/>
          <a:ext cx="688869" cy="32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413"/>
              </a:lnTo>
              <a:lnTo>
                <a:pt x="688869" y="223413"/>
              </a:lnTo>
              <a:lnTo>
                <a:pt x="688869" y="32783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3BADA-570A-0D40-9498-38DA3D4E31D1}">
      <dsp:nvSpPr>
        <dsp:cNvPr id="0" name=""/>
        <dsp:cNvSpPr/>
      </dsp:nvSpPr>
      <dsp:spPr>
        <a:xfrm>
          <a:off x="3399327" y="1759652"/>
          <a:ext cx="688869" cy="327839"/>
        </a:xfrm>
        <a:custGeom>
          <a:avLst/>
          <a:gdLst/>
          <a:ahLst/>
          <a:cxnLst/>
          <a:rect l="0" t="0" r="0" b="0"/>
          <a:pathLst>
            <a:path>
              <a:moveTo>
                <a:pt x="688869" y="0"/>
              </a:moveTo>
              <a:lnTo>
                <a:pt x="688869" y="223413"/>
              </a:lnTo>
              <a:lnTo>
                <a:pt x="0" y="223413"/>
              </a:lnTo>
              <a:lnTo>
                <a:pt x="0" y="32783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444F9-AB7D-5E4B-ADE3-EAA6EC3195BE}">
      <dsp:nvSpPr>
        <dsp:cNvPr id="0" name=""/>
        <dsp:cNvSpPr/>
      </dsp:nvSpPr>
      <dsp:spPr>
        <a:xfrm>
          <a:off x="2672041" y="716014"/>
          <a:ext cx="1416156" cy="32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413"/>
              </a:lnTo>
              <a:lnTo>
                <a:pt x="1416156" y="223413"/>
              </a:lnTo>
              <a:lnTo>
                <a:pt x="1416156" y="3278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18D1E-B862-C342-ABE2-B76BBA540BFF}">
      <dsp:nvSpPr>
        <dsp:cNvPr id="0" name=""/>
        <dsp:cNvSpPr/>
      </dsp:nvSpPr>
      <dsp:spPr>
        <a:xfrm>
          <a:off x="1332717" y="1759652"/>
          <a:ext cx="688869" cy="327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413"/>
              </a:lnTo>
              <a:lnTo>
                <a:pt x="688869" y="223413"/>
              </a:lnTo>
              <a:lnTo>
                <a:pt x="688869" y="32783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171B5-0D47-2940-BF25-DAA8B86E7DF7}">
      <dsp:nvSpPr>
        <dsp:cNvPr id="0" name=""/>
        <dsp:cNvSpPr/>
      </dsp:nvSpPr>
      <dsp:spPr>
        <a:xfrm>
          <a:off x="643848" y="1759652"/>
          <a:ext cx="688869" cy="327839"/>
        </a:xfrm>
        <a:custGeom>
          <a:avLst/>
          <a:gdLst/>
          <a:ahLst/>
          <a:cxnLst/>
          <a:rect l="0" t="0" r="0" b="0"/>
          <a:pathLst>
            <a:path>
              <a:moveTo>
                <a:pt x="688869" y="0"/>
              </a:moveTo>
              <a:lnTo>
                <a:pt x="688869" y="223413"/>
              </a:lnTo>
              <a:lnTo>
                <a:pt x="0" y="223413"/>
              </a:lnTo>
              <a:lnTo>
                <a:pt x="0" y="327839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5B9FA5-639A-BC46-A198-863A3EDEF541}">
      <dsp:nvSpPr>
        <dsp:cNvPr id="0" name=""/>
        <dsp:cNvSpPr/>
      </dsp:nvSpPr>
      <dsp:spPr>
        <a:xfrm>
          <a:off x="1332717" y="716014"/>
          <a:ext cx="1339323" cy="327839"/>
        </a:xfrm>
        <a:custGeom>
          <a:avLst/>
          <a:gdLst/>
          <a:ahLst/>
          <a:cxnLst/>
          <a:rect l="0" t="0" r="0" b="0"/>
          <a:pathLst>
            <a:path>
              <a:moveTo>
                <a:pt x="1339323" y="0"/>
              </a:moveTo>
              <a:lnTo>
                <a:pt x="1339323" y="223413"/>
              </a:lnTo>
              <a:lnTo>
                <a:pt x="0" y="223413"/>
              </a:lnTo>
              <a:lnTo>
                <a:pt x="0" y="32783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965F4-9F1E-F649-941C-E856C2A4619F}">
      <dsp:nvSpPr>
        <dsp:cNvPr id="0" name=""/>
        <dsp:cNvSpPr/>
      </dsp:nvSpPr>
      <dsp:spPr>
        <a:xfrm>
          <a:off x="1281673" y="216"/>
          <a:ext cx="2780736" cy="715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DE2191-492B-FD41-A81C-15167E6169E0}">
      <dsp:nvSpPr>
        <dsp:cNvPr id="0" name=""/>
        <dsp:cNvSpPr/>
      </dsp:nvSpPr>
      <dsp:spPr>
        <a:xfrm>
          <a:off x="1406922" y="119203"/>
          <a:ext cx="2780736" cy="715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FALSE</a:t>
          </a:r>
        </a:p>
      </dsp:txBody>
      <dsp:txXfrm>
        <a:off x="1427887" y="140168"/>
        <a:ext cx="2738806" cy="673868"/>
      </dsp:txXfrm>
    </dsp:sp>
    <dsp:sp modelId="{6701A94E-B962-0B4C-B028-E76D751698A3}">
      <dsp:nvSpPr>
        <dsp:cNvPr id="0" name=""/>
        <dsp:cNvSpPr/>
      </dsp:nvSpPr>
      <dsp:spPr>
        <a:xfrm>
          <a:off x="84962" y="1043854"/>
          <a:ext cx="2495510" cy="715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698F79-31CB-3F4C-8D13-7DA4569076C3}">
      <dsp:nvSpPr>
        <dsp:cNvPr id="0" name=""/>
        <dsp:cNvSpPr/>
      </dsp:nvSpPr>
      <dsp:spPr>
        <a:xfrm>
          <a:off x="210211" y="1162841"/>
          <a:ext cx="2495510" cy="715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s’</a:t>
          </a:r>
          <a:r>
            <a:rPr lang="en-US" sz="2100" kern="1200" baseline="-25000" dirty="0"/>
            <a:t>4</a:t>
          </a:r>
          <a:r>
            <a:rPr lang="en-US" sz="2100" kern="1200" dirty="0"/>
            <a:t> </a:t>
          </a:r>
          <a:r>
            <a:rPr lang="en-US" sz="2100" kern="1200" baseline="0" dirty="0">
              <a:latin typeface="cmsy10"/>
              <a:ea typeface="cmsy10"/>
              <a:cs typeface="cmsy10"/>
            </a:rPr>
            <a:t>2</a:t>
          </a:r>
          <a:r>
            <a:rPr lang="en-US" sz="2100" kern="1200" dirty="0"/>
            <a:t> </a:t>
          </a: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-25000" dirty="0">
              <a:latin typeface="Arial"/>
            </a:rPr>
            <a:t>2</a:t>
          </a:r>
          <a:r>
            <a:rPr lang="en-US" sz="2100" kern="1200" dirty="0"/>
            <a:t> </a:t>
          </a:r>
          <a:r>
            <a:rPr lang="en-US" sz="2100" kern="1200" dirty="0">
              <a:latin typeface="cmsy10"/>
              <a:ea typeface="cmsy10"/>
              <a:cs typeface="cmsy10"/>
            </a:rPr>
            <a:t>∧</a:t>
          </a:r>
          <a:r>
            <a:rPr lang="en-US" sz="2100" kern="1200" dirty="0"/>
            <a:t> </a:t>
          </a: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30000" dirty="0">
              <a:latin typeface="Arial"/>
            </a:rPr>
            <a:t>o</a:t>
          </a:r>
          <a:r>
            <a:rPr lang="en-US" sz="2100" b="0" i="0" u="none" kern="1200" baseline="-25000" dirty="0">
              <a:latin typeface="Arial"/>
            </a:rPr>
            <a:t>3</a:t>
          </a:r>
          <a:r>
            <a:rPr lang="en-US" sz="2100" kern="1200" dirty="0"/>
            <a:t> </a:t>
          </a:r>
          <a:r>
            <a:rPr lang="en-US" sz="2100" kern="1200" dirty="0">
              <a:latin typeface="cmsy10"/>
              <a:ea typeface="cmsy10"/>
              <a:cs typeface="cmsy10"/>
            </a:rPr>
            <a:t>∧</a:t>
          </a:r>
          <a:r>
            <a:rPr lang="en-US" sz="2100" kern="1200" dirty="0"/>
            <a:t> </a:t>
          </a:r>
          <a:r>
            <a:rPr lang="en-US" sz="2100" kern="1200" dirty="0" err="1"/>
            <a:t>Tr</a:t>
          </a:r>
          <a:endParaRPr lang="en-US" sz="2100" kern="1200" dirty="0"/>
        </a:p>
      </dsp:txBody>
      <dsp:txXfrm>
        <a:off x="231176" y="1183806"/>
        <a:ext cx="2453580" cy="673868"/>
      </dsp:txXfrm>
    </dsp:sp>
    <dsp:sp modelId="{A42D215F-01F8-9D41-AAAD-714D3792E4AA}">
      <dsp:nvSpPr>
        <dsp:cNvPr id="0" name=""/>
        <dsp:cNvSpPr/>
      </dsp:nvSpPr>
      <dsp:spPr>
        <a:xfrm>
          <a:off x="80227" y="2087492"/>
          <a:ext cx="1127241" cy="715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5469D1-BD1B-6745-B8A4-5E415F8DA902}">
      <dsp:nvSpPr>
        <dsp:cNvPr id="0" name=""/>
        <dsp:cNvSpPr/>
      </dsp:nvSpPr>
      <dsp:spPr>
        <a:xfrm>
          <a:off x="205476" y="2206479"/>
          <a:ext cx="1127241" cy="715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-25000" dirty="0">
              <a:latin typeface="Arial"/>
            </a:rPr>
            <a:t>2</a:t>
          </a:r>
          <a:r>
            <a:rPr lang="en-US" sz="2100" kern="1200" dirty="0"/>
            <a:t> </a:t>
          </a:r>
          <a:r>
            <a:rPr lang="en-US" sz="2100" kern="1200" baseline="0" dirty="0">
              <a:latin typeface="cmsy10"/>
              <a:ea typeface="cmsy10"/>
              <a:cs typeface="cmsy10"/>
            </a:rPr>
            <a:t>2</a:t>
          </a:r>
          <a:r>
            <a:rPr lang="en-US" sz="2100" kern="1200" dirty="0"/>
            <a:t> </a:t>
          </a:r>
          <a:r>
            <a:rPr lang="en-US" sz="2100" kern="1200" dirty="0" err="1"/>
            <a:t>Init</a:t>
          </a:r>
          <a:endParaRPr lang="en-US" sz="2100" kern="1200" dirty="0"/>
        </a:p>
      </dsp:txBody>
      <dsp:txXfrm>
        <a:off x="226441" y="2227444"/>
        <a:ext cx="1085311" cy="673868"/>
      </dsp:txXfrm>
    </dsp:sp>
    <dsp:sp modelId="{4EB9225A-407C-DD4E-B9F3-9FCF3FEE066E}">
      <dsp:nvSpPr>
        <dsp:cNvPr id="0" name=""/>
        <dsp:cNvSpPr/>
      </dsp:nvSpPr>
      <dsp:spPr>
        <a:xfrm>
          <a:off x="1457967" y="2087492"/>
          <a:ext cx="1127241" cy="715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6DA516-83EA-0042-BE93-AF5C0A53FA04}">
      <dsp:nvSpPr>
        <dsp:cNvPr id="0" name=""/>
        <dsp:cNvSpPr/>
      </dsp:nvSpPr>
      <dsp:spPr>
        <a:xfrm>
          <a:off x="1583216" y="2206479"/>
          <a:ext cx="1127241" cy="715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-25000" dirty="0">
              <a:latin typeface="Arial"/>
            </a:rPr>
            <a:t>3</a:t>
          </a:r>
          <a:r>
            <a:rPr lang="en-US" sz="2100" kern="1200" dirty="0"/>
            <a:t> </a:t>
          </a:r>
          <a:r>
            <a:rPr lang="en-US" sz="2100" kern="1200" baseline="0" dirty="0">
              <a:latin typeface="cmsy10"/>
              <a:ea typeface="cmsy10"/>
              <a:cs typeface="cmsy10"/>
            </a:rPr>
            <a:t>2</a:t>
          </a:r>
          <a:r>
            <a:rPr lang="en-US" sz="2100" kern="1200" dirty="0"/>
            <a:t> </a:t>
          </a:r>
          <a:r>
            <a:rPr lang="en-US" sz="2100" kern="1200" dirty="0" err="1"/>
            <a:t>Init</a:t>
          </a:r>
          <a:endParaRPr lang="en-US" sz="2100" kern="1200" dirty="0"/>
        </a:p>
      </dsp:txBody>
      <dsp:txXfrm>
        <a:off x="1604181" y="2227444"/>
        <a:ext cx="1085311" cy="673868"/>
      </dsp:txXfrm>
    </dsp:sp>
    <dsp:sp modelId="{2ED17A13-B029-134B-9A05-C6373A96B32A}">
      <dsp:nvSpPr>
        <dsp:cNvPr id="0" name=""/>
        <dsp:cNvSpPr/>
      </dsp:nvSpPr>
      <dsp:spPr>
        <a:xfrm>
          <a:off x="2917275" y="1043854"/>
          <a:ext cx="2341844" cy="715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3B9BE9-1941-7C4C-AB81-6A1803FE61C9}">
      <dsp:nvSpPr>
        <dsp:cNvPr id="0" name=""/>
        <dsp:cNvSpPr/>
      </dsp:nvSpPr>
      <dsp:spPr>
        <a:xfrm>
          <a:off x="3042524" y="1162841"/>
          <a:ext cx="2341844" cy="715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u="none" kern="1200" baseline="0" dirty="0">
              <a:latin typeface="Arial"/>
            </a:rPr>
            <a:t>s’</a:t>
          </a:r>
          <a:r>
            <a:rPr lang="en-US" sz="2100" b="0" i="0" u="none" kern="1200" baseline="-25000" dirty="0">
              <a:latin typeface="Arial"/>
            </a:rPr>
            <a:t>5</a:t>
          </a:r>
          <a:r>
            <a:rPr lang="en-US" sz="2100" kern="1200" dirty="0"/>
            <a:t> </a:t>
          </a:r>
          <a:r>
            <a:rPr lang="en-US" sz="2100" kern="1200" baseline="0" dirty="0">
              <a:latin typeface="cmsy10"/>
              <a:ea typeface="cmsy10"/>
              <a:cs typeface="cmsy10"/>
            </a:rPr>
            <a:t>2</a:t>
          </a:r>
          <a:r>
            <a:rPr lang="en-US" sz="2100" kern="1200" dirty="0"/>
            <a:t> </a:t>
          </a: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-25000" dirty="0">
              <a:latin typeface="Arial"/>
            </a:rPr>
            <a:t>0</a:t>
          </a:r>
          <a:r>
            <a:rPr lang="en-US" sz="2100" kern="1200" dirty="0"/>
            <a:t> </a:t>
          </a:r>
          <a:r>
            <a:rPr lang="en-US" sz="2100" kern="1200" dirty="0">
              <a:latin typeface="cmsy10"/>
              <a:ea typeface="cmsy10"/>
              <a:cs typeface="cmsy10"/>
            </a:rPr>
            <a:t>∧</a:t>
          </a:r>
          <a:r>
            <a:rPr lang="en-US" sz="2100" kern="1200" dirty="0"/>
            <a:t> </a:t>
          </a: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30000" dirty="0">
              <a:latin typeface="Arial"/>
            </a:rPr>
            <a:t>o</a:t>
          </a:r>
          <a:r>
            <a:rPr lang="en-US" sz="2100" b="0" i="0" u="none" kern="1200" baseline="-25000" dirty="0">
              <a:latin typeface="Arial"/>
            </a:rPr>
            <a:t>1</a:t>
          </a:r>
          <a:r>
            <a:rPr lang="en-US" sz="2100" kern="1200" dirty="0"/>
            <a:t> </a:t>
          </a:r>
          <a:r>
            <a:rPr lang="en-US" sz="2100" kern="1200" dirty="0">
              <a:latin typeface="cmsy10"/>
              <a:ea typeface="cmsy10"/>
              <a:cs typeface="cmsy10"/>
            </a:rPr>
            <a:t>∧</a:t>
          </a:r>
          <a:r>
            <a:rPr lang="en-US" sz="2100" kern="1200" dirty="0"/>
            <a:t> </a:t>
          </a:r>
          <a:r>
            <a:rPr lang="en-US" sz="2100" kern="1200" dirty="0" err="1"/>
            <a:t>Tr</a:t>
          </a:r>
          <a:endParaRPr lang="en-US" sz="2100" kern="1200" dirty="0"/>
        </a:p>
      </dsp:txBody>
      <dsp:txXfrm>
        <a:off x="3063489" y="1183806"/>
        <a:ext cx="2299914" cy="673868"/>
      </dsp:txXfrm>
    </dsp:sp>
    <dsp:sp modelId="{9B28F5A0-C207-1F49-BF5E-A01F33F25E16}">
      <dsp:nvSpPr>
        <dsp:cNvPr id="0" name=""/>
        <dsp:cNvSpPr/>
      </dsp:nvSpPr>
      <dsp:spPr>
        <a:xfrm>
          <a:off x="2835707" y="2087492"/>
          <a:ext cx="1127241" cy="715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670FF2-F6F4-E94A-AFD0-53771939F5AC}">
      <dsp:nvSpPr>
        <dsp:cNvPr id="0" name=""/>
        <dsp:cNvSpPr/>
      </dsp:nvSpPr>
      <dsp:spPr>
        <a:xfrm>
          <a:off x="2960956" y="2206479"/>
          <a:ext cx="1127241" cy="715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-25000" dirty="0">
              <a:latin typeface="Arial"/>
            </a:rPr>
            <a:t>0</a:t>
          </a:r>
          <a:r>
            <a:rPr lang="en-US" sz="2100" kern="1200" dirty="0"/>
            <a:t> </a:t>
          </a:r>
          <a:r>
            <a:rPr lang="en-US" sz="2100" kern="1200" baseline="0" dirty="0">
              <a:latin typeface="cmsy10"/>
              <a:ea typeface="cmsy10"/>
              <a:cs typeface="cmsy10"/>
            </a:rPr>
            <a:t>2</a:t>
          </a:r>
          <a:r>
            <a:rPr lang="en-US" sz="2100" kern="1200" dirty="0"/>
            <a:t> </a:t>
          </a:r>
          <a:r>
            <a:rPr lang="en-US" sz="2100" kern="1200" dirty="0" err="1"/>
            <a:t>Init</a:t>
          </a:r>
          <a:endParaRPr lang="en-US" sz="2100" kern="1200" dirty="0"/>
        </a:p>
      </dsp:txBody>
      <dsp:txXfrm>
        <a:off x="2981921" y="2227444"/>
        <a:ext cx="1085311" cy="673868"/>
      </dsp:txXfrm>
    </dsp:sp>
    <dsp:sp modelId="{11EA773D-1F25-B849-B94A-4996239A0D93}">
      <dsp:nvSpPr>
        <dsp:cNvPr id="0" name=""/>
        <dsp:cNvSpPr/>
      </dsp:nvSpPr>
      <dsp:spPr>
        <a:xfrm>
          <a:off x="4213447" y="2087492"/>
          <a:ext cx="1127241" cy="7157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D60A23-1A21-604F-BD7A-170DAFB0BD3A}">
      <dsp:nvSpPr>
        <dsp:cNvPr id="0" name=""/>
        <dsp:cNvSpPr/>
      </dsp:nvSpPr>
      <dsp:spPr>
        <a:xfrm>
          <a:off x="4338696" y="2206479"/>
          <a:ext cx="1127241" cy="715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i="0" u="none" kern="1200" baseline="0" dirty="0">
              <a:latin typeface="Arial"/>
            </a:rPr>
            <a:t>s</a:t>
          </a:r>
          <a:r>
            <a:rPr lang="en-US" sz="2100" b="0" i="0" u="none" kern="1200" baseline="-25000" dirty="0">
              <a:latin typeface="Arial"/>
            </a:rPr>
            <a:t>1</a:t>
          </a:r>
          <a:r>
            <a:rPr lang="en-US" sz="2100" kern="1200" dirty="0"/>
            <a:t> </a:t>
          </a:r>
          <a:r>
            <a:rPr lang="en-US" sz="2100" kern="1200" baseline="0" dirty="0">
              <a:latin typeface="cmsy10"/>
              <a:ea typeface="cmsy10"/>
              <a:cs typeface="cmsy10"/>
            </a:rPr>
            <a:t>2</a:t>
          </a:r>
          <a:r>
            <a:rPr lang="en-US" sz="2100" kern="1200" dirty="0"/>
            <a:t> </a:t>
          </a:r>
          <a:r>
            <a:rPr lang="en-US" sz="2100" kern="1200" dirty="0" err="1"/>
            <a:t>Init</a:t>
          </a:r>
          <a:endParaRPr lang="en-US" sz="2100" kern="1200" dirty="0"/>
        </a:p>
      </dsp:txBody>
      <dsp:txXfrm>
        <a:off x="4359661" y="2227444"/>
        <a:ext cx="1085311" cy="673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2014 Carnegie 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AC363E17-291A-4AC6-942A-2CC827AAF43E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46104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/>
              <a:t>Author</a:t>
            </a:r>
          </a:p>
          <a:p>
            <a:r>
              <a:rPr lang="en-US" dirty="0"/>
              <a:t>Program</a:t>
            </a:r>
          </a:p>
        </p:txBody>
      </p:sp>
      <p:sp>
        <p:nvSpPr>
          <p:cNvPr id="46105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3A6F02B3-FA41-0144-A820-A7FB86451623}" type="datetime1">
              <a:rPr lang="en-US" smtClean="0"/>
              <a:t>9/4/19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55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80229"/>
            <a:ext cx="5086350" cy="414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070350" y="8660584"/>
            <a:ext cx="2133600" cy="46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906" tIns="0" rIns="18906" bIns="0" anchor="b"/>
          <a:lstStyle/>
          <a:p>
            <a:pPr algn="r" defTabSz="949325">
              <a:lnSpc>
                <a:spcPct val="89000"/>
              </a:lnSpc>
              <a:spcBef>
                <a:spcPct val="40000"/>
              </a:spcBef>
            </a:pPr>
            <a:r>
              <a:rPr lang="en-US" sz="900" b="0" dirty="0"/>
              <a:t>© 2014 Carnegie Mellon University</a:t>
            </a:r>
          </a:p>
          <a:p>
            <a:pPr algn="l" defTabSz="949325">
              <a:lnSpc>
                <a:spcPct val="89000"/>
              </a:lnSpc>
              <a:spcBef>
                <a:spcPct val="40000"/>
              </a:spcBef>
            </a:pPr>
            <a:r>
              <a:rPr lang="en-US" sz="800" b="0" i="1" dirty="0">
                <a:latin typeface="Times New Roman" pitchFamily="18" charset="0"/>
              </a:rPr>
              <a:t>  </a:t>
            </a:r>
          </a:p>
        </p:txBody>
      </p:sp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6447479" y="8801677"/>
            <a:ext cx="335269" cy="22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8226" tIns="44112" rIns="88226" bIns="44112">
            <a:spAutoFit/>
          </a:bodyPr>
          <a:lstStyle/>
          <a:p>
            <a:pPr defTabSz="901700" eaLnBrk="0" hangingPunct="0">
              <a:lnSpc>
                <a:spcPct val="90000"/>
              </a:lnSpc>
              <a:spcBef>
                <a:spcPct val="0"/>
              </a:spcBef>
            </a:pPr>
            <a:fld id="{96682DAF-BC0D-4CE6-B4F0-24EEC6997256}" type="slidenum">
              <a:rPr lang="en-US" sz="1000"/>
              <a:pPr defTabSz="901700" eaLnBrk="0" hangingPunct="0"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en-US" sz="1000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228600" y="8687534"/>
            <a:ext cx="6477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350" y="8799115"/>
            <a:ext cx="3727450" cy="189020"/>
          </a:xfrm>
          <a:prstGeom prst="rect">
            <a:avLst/>
          </a:prstGeom>
          <a:noFill/>
        </p:spPr>
      </p:pic>
      <p:sp>
        <p:nvSpPr>
          <p:cNvPr id="7192" name="Rectangle 2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73088" y="296455"/>
            <a:ext cx="2703512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49325">
              <a:lnSpc>
                <a:spcPct val="90000"/>
              </a:lnSpc>
              <a:defRPr sz="900"/>
            </a:lvl1pPr>
          </a:lstStyle>
          <a:p>
            <a:r>
              <a:rPr lang="en-US" dirty="0"/>
              <a:t>Author</a:t>
            </a:r>
          </a:p>
          <a:p>
            <a:r>
              <a:rPr lang="en-US" dirty="0"/>
              <a:t>Program</a:t>
            </a:r>
          </a:p>
        </p:txBody>
      </p:sp>
      <p:sp>
        <p:nvSpPr>
          <p:cNvPr id="7193" name="Rectangle 25"/>
          <p:cNvSpPr>
            <a:spLocks noGrp="1" noChangeArrowheads="1"/>
          </p:cNvSpPr>
          <p:nvPr>
            <p:ph type="dt" idx="1"/>
          </p:nvPr>
        </p:nvSpPr>
        <p:spPr bwMode="auto">
          <a:xfrm>
            <a:off x="3733801" y="296455"/>
            <a:ext cx="2703513" cy="46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06" tIns="0" rIns="18906" bIns="0" numCol="1" anchor="t" anchorCtr="0" compatLnSpc="1">
            <a:prstTxWarp prst="textNoShape">
              <a:avLst/>
            </a:prstTxWarp>
          </a:bodyPr>
          <a:lstStyle>
            <a:lvl1pPr algn="r" defTabSz="949325" eaLnBrk="0" hangingPunct="0">
              <a:spcBef>
                <a:spcPct val="0"/>
              </a:spcBef>
              <a:defRPr sz="1000" b="0"/>
            </a:lvl1pPr>
          </a:lstStyle>
          <a:p>
            <a:fld id="{6713317C-AE4F-304A-A417-76747B19E616}" type="datetime1">
              <a:rPr lang="en-US" smtClean="0"/>
              <a:t>9/4/19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6554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3429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6350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914400" algn="l" rtl="0" fontAlgn="base">
      <a:spcBef>
        <a:spcPct val="30000"/>
      </a:spcBef>
      <a:spcAft>
        <a:spcPct val="0"/>
      </a:spcAft>
      <a:buChar char="•"/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tabLst>
        <a:tab pos="292100" algn="l"/>
        <a:tab pos="571500" algn="l"/>
      </a:tabLst>
      <a:defRPr sz="10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dirty="0"/>
              <a:t>Author</a:t>
            </a:r>
          </a:p>
          <a:p>
            <a:r>
              <a:rPr lang="en-US" dirty="0"/>
              <a:t>Software Engineering Institute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6096E88-BFCD-9942-B9CD-1CAA83296993}" type="datetime1">
              <a:rPr lang="en-US" smtClean="0"/>
              <a:t>9/6/19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en-US" b="1" dirty="0"/>
              <a:t>Title Slide</a:t>
            </a:r>
          </a:p>
          <a:p>
            <a:pPr marL="685800" lvl="1" indent="-342900"/>
            <a:r>
              <a:rPr lang="en-US" dirty="0"/>
              <a:t>Title and Subtitle text blocks should not be moved from their position if at all possible.</a:t>
            </a:r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  <a:p>
            <a:pPr marL="228600" indent="-2286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7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Rybalchenko</a:t>
            </a:r>
            <a:r>
              <a:rPr lang="en-US" dirty="0"/>
              <a:t> </a:t>
            </a:r>
            <a:r>
              <a:rPr lang="en-US" dirty="0" err="1"/>
              <a:t>Threader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Podelski</a:t>
            </a:r>
            <a:r>
              <a:rPr lang="en-US" baseline="0" dirty="0"/>
              <a:t> POPL’17, Philipp </a:t>
            </a:r>
            <a:r>
              <a:rPr lang="en-US" baseline="0" dirty="0" err="1"/>
              <a:t>Ruemer</a:t>
            </a:r>
            <a:r>
              <a:rPr lang="en-US" baseline="0" dirty="0"/>
              <a:t> Workshop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9/4/19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8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Author</a:t>
            </a:r>
          </a:p>
          <a:p>
            <a:r>
              <a:rPr lang="en-US"/>
              <a:t>Program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713317C-AE4F-304A-A417-76747B19E616}" type="datetime1">
              <a:rPr lang="en-US" smtClean="0"/>
              <a:t>9/6/19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0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r>
              <a:rPr lang="en-US" dirty="0"/>
              <a:t>[CGS10</a:t>
            </a:r>
            <a:r>
              <a:rPr lang="en-US" baseline="0" dirty="0"/>
              <a:t>]  Alessandro </a:t>
            </a:r>
            <a:r>
              <a:rPr lang="en-US" baseline="0" dirty="0" err="1"/>
              <a:t>Cimatti</a:t>
            </a:r>
            <a:r>
              <a:rPr lang="en-US" baseline="0" dirty="0"/>
              <a:t>, Alberto </a:t>
            </a:r>
            <a:r>
              <a:rPr lang="en-US" baseline="0" dirty="0" err="1"/>
              <a:t>Griggio</a:t>
            </a:r>
            <a:r>
              <a:rPr lang="en-US" baseline="0" dirty="0"/>
              <a:t>, Roberto </a:t>
            </a:r>
            <a:r>
              <a:rPr lang="en-US" baseline="0" dirty="0" err="1"/>
              <a:t>Sebastiani</a:t>
            </a:r>
            <a:r>
              <a:rPr lang="en-US" baseline="0" dirty="0"/>
              <a:t>: Efficient generation of </a:t>
            </a:r>
            <a:r>
              <a:rPr lang="en-US" baseline="0" dirty="0" err="1"/>
              <a:t>craig</a:t>
            </a:r>
            <a:r>
              <a:rPr lang="en-US" baseline="0" dirty="0"/>
              <a:t> </a:t>
            </a:r>
            <a:r>
              <a:rPr lang="en-US" baseline="0" dirty="0" err="1"/>
              <a:t>interpolants</a:t>
            </a:r>
            <a:r>
              <a:rPr lang="en-US" baseline="0" dirty="0"/>
              <a:t> in </a:t>
            </a:r>
            <a:r>
              <a:rPr lang="en-US" baseline="0" dirty="0" err="1"/>
              <a:t>satisfiability</a:t>
            </a:r>
            <a:r>
              <a:rPr lang="en-US" baseline="0" dirty="0"/>
              <a:t> modulo theories. ACM Trans. </a:t>
            </a:r>
            <a:r>
              <a:rPr lang="en-US" baseline="0" dirty="0" err="1"/>
              <a:t>Comput</a:t>
            </a:r>
            <a:r>
              <a:rPr lang="en-US" baseline="0" dirty="0"/>
              <a:t>. Log. 12(1): 7 (2010)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r>
              <a:rPr lang="en-US" dirty="0"/>
              <a:t>[HB12]</a:t>
            </a:r>
            <a:r>
              <a:rPr lang="en-US" baseline="0" dirty="0"/>
              <a:t> </a:t>
            </a:r>
            <a:r>
              <a:rPr lang="en-US" dirty="0" err="1"/>
              <a:t>Krystof</a:t>
            </a:r>
            <a:r>
              <a:rPr lang="en-US" dirty="0"/>
              <a:t> </a:t>
            </a:r>
            <a:r>
              <a:rPr lang="en-US" dirty="0" err="1"/>
              <a:t>Hoder</a:t>
            </a:r>
            <a:r>
              <a:rPr lang="en-US" dirty="0"/>
              <a:t>, </a:t>
            </a:r>
            <a:r>
              <a:rPr lang="en-US" dirty="0" err="1"/>
              <a:t>Nikolaj</a:t>
            </a:r>
            <a:r>
              <a:rPr lang="en-US" dirty="0"/>
              <a:t> </a:t>
            </a:r>
            <a:r>
              <a:rPr lang="en-US" dirty="0" err="1"/>
              <a:t>Bjørner</a:t>
            </a:r>
            <a:r>
              <a:rPr lang="en-US" dirty="0"/>
              <a:t>: Generalized Property Directed Reachability. SAT 2012: 157-171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571500" algn="l"/>
              </a:tabLst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49325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Author</a:t>
            </a:r>
          </a:p>
          <a:p>
            <a:pPr marL="0" marR="0" lvl="0" indent="0" algn="l" defTabSz="949325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Program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493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4AB770-A45E-4881-B684-B36680350C2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pPr marL="0" marR="0" lvl="0" indent="0" algn="r" defTabSz="94932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9/4/19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59995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6E2086-1DB9-E64C-868E-186360111D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5376611"/>
            <a:ext cx="2020157" cy="134529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22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42955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2702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69105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340054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02640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03533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15563" y="64383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9088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83220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63412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457163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8085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73885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6E2086-1DB9-E64C-868E-186360111D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5376611"/>
            <a:ext cx="2020157" cy="134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239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412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85440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859139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2054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84837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86464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36351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8827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00692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31760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54691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7023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ctrTitle"/>
          </p:nvPr>
        </p:nvSpPr>
        <p:spPr bwMode="white">
          <a:xfrm>
            <a:off x="609600" y="1600200"/>
            <a:ext cx="7848600" cy="584763"/>
          </a:xfrm>
        </p:spPr>
        <p:txBody>
          <a:bodyPr lIns="91428" tIns="45714" rIns="91428" bIns="45714"/>
          <a:lstStyle>
            <a:lvl1pPr algn="ctr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752600" y="2971800"/>
            <a:ext cx="5638800" cy="2667000"/>
          </a:xfrm>
        </p:spPr>
        <p:txBody>
          <a:bodyPr lIns="91428" tIns="45714" rIns="91428" bIns="45714"/>
          <a:lstStyle>
            <a:lvl1pPr algn="ctr">
              <a:spcAft>
                <a:spcPct val="0"/>
              </a:spcAft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 title="University of Waterlo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9211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886879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66102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31652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40936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963823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10117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15563" y="643837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396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08404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7565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694736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2275"/>
            <a:ext cx="2038350" cy="5673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22275"/>
            <a:ext cx="5962650" cy="5673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87559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84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533400" y="1295400"/>
            <a:ext cx="4000500" cy="480060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95400"/>
            <a:ext cx="40005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674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78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2104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84163" indent="-169863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576263" indent="-179388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858838" indent="-168275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143000" indent="-169863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6897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284163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+mn-lt"/>
        </a:defRPr>
      </a:lvl2pPr>
      <a:lvl3pPr marL="576263" indent="-179388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+mn-lt"/>
        </a:defRPr>
      </a:lvl3pPr>
      <a:lvl4pPr marL="858838" indent="-168275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+mn-lt"/>
        </a:defRPr>
      </a:lvl4pPr>
      <a:lvl5pPr marL="11430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gray">
          <a:xfrm>
            <a:off x="533400" y="1295400"/>
            <a:ext cx="8153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22275"/>
            <a:ext cx="81534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ltGray">
          <a:xfrm>
            <a:off x="7823200" y="6430963"/>
            <a:ext cx="83820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r" eaLnBrk="0" hangingPunct="0">
              <a:lnSpc>
                <a:spcPts val="1300"/>
              </a:lnSpc>
              <a:spcBef>
                <a:spcPct val="0"/>
              </a:spcBef>
            </a:pPr>
            <a:fld id="{5AA1AC9C-678F-4F94-BEAA-24498E25E435}" type="slidenum">
              <a:rPr lang="en-US" sz="800">
                <a:solidFill>
                  <a:schemeClr val="bg1"/>
                </a:solidFill>
              </a:rPr>
              <a:pPr algn="r" eaLnBrk="0" hangingPunct="0">
                <a:lnSpc>
                  <a:spcPts val="1300"/>
                </a:lnSpc>
                <a:spcBef>
                  <a:spcPct val="0"/>
                </a:spcBef>
              </a:pPr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title="University of Waterloo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6196635"/>
            <a:ext cx="1649483" cy="661365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8588926" y="6400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570B5B2-E8BD-DE48-B322-F26B2C8EAB5B}" type="slidenum">
              <a:rPr lang="en-US" sz="1400" b="0" smtClean="0"/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9647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/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SzPct val="70000"/>
        <a:defRPr sz="20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84163" indent="-169863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Font typeface="Times" pitchFamily="1" charset="0"/>
        <a:buChar char="•"/>
        <a:defRPr>
          <a:solidFill>
            <a:srgbClr val="3C4F82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576263" indent="-179388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3C4F82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858838" indent="-168275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Char char="•"/>
        <a:defRPr>
          <a:solidFill>
            <a:srgbClr val="727272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1143000" indent="-169863" algn="l" rtl="0" eaLnBrk="1" fontAlgn="base" hangingPunct="1">
        <a:lnSpc>
          <a:spcPct val="100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16002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6pPr>
      <a:lvl7pPr marL="20574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7pPr>
      <a:lvl8pPr marL="25146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8pPr>
      <a:lvl9pPr marL="2971800" indent="-169863" algn="l" rtl="0" eaLnBrk="1" fontAlgn="base" hangingPunct="1">
        <a:lnSpc>
          <a:spcPct val="95000"/>
        </a:lnSpc>
        <a:spcBef>
          <a:spcPct val="0"/>
        </a:spcBef>
        <a:spcAft>
          <a:spcPct val="25000"/>
        </a:spcAft>
        <a:buFont typeface="Times" pitchFamily="1" charset="0"/>
        <a:buChar char="–"/>
        <a:defRPr>
          <a:solidFill>
            <a:srgbClr val="72727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ithub.com/Z3Prover/z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ChangeArrowheads="1"/>
          </p:cNvSpPr>
          <p:nvPr/>
        </p:nvSpPr>
        <p:spPr bwMode="auto">
          <a:xfrm>
            <a:off x="4181475" y="5726113"/>
            <a:ext cx="184150" cy="3968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b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The Science, Art and Magic of Constrained Horn Clauses</a:t>
            </a:r>
          </a:p>
        </p:txBody>
      </p:sp>
      <p:sp>
        <p:nvSpPr>
          <p:cNvPr id="87552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Arie Gurfinkel and Nikolaj Bjørner</a:t>
            </a:r>
          </a:p>
          <a:p>
            <a:endParaRPr lang="en-US" dirty="0"/>
          </a:p>
          <a:p>
            <a:r>
              <a:rPr lang="en-US" dirty="0"/>
              <a:t>SYNASC 2019</a:t>
            </a:r>
          </a:p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International Symposium on Symbolic and Numeric Algorithms for Scientific Computing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title="University of Waterlo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869" y="5453198"/>
            <a:ext cx="2973214" cy="1192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2E84B-E3F3-0749-B915-B2D470E59F2B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4418724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943-3CCF-4E47-BAF1-39959F9426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422275"/>
            <a:ext cx="8153400" cy="384175"/>
          </a:xfrm>
        </p:spPr>
        <p:txBody>
          <a:bodyPr/>
          <a:lstStyle/>
          <a:p>
            <a:r>
              <a:rPr lang="en-US" dirty="0"/>
              <a:t>Example CHC: is this SAT?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E8F2B-7B17-594A-8E2D-0E709DEE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830262"/>
            <a:ext cx="4508500" cy="936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517332-509D-B84D-9B94-E0EC15E6F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35" y="3124200"/>
            <a:ext cx="7689565" cy="236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E9A228-1671-3944-BA48-FBCA12882E69}"/>
              </a:ext>
            </a:extLst>
          </p:cNvPr>
          <p:cNvSpPr txBox="1"/>
          <p:nvPr/>
        </p:nvSpPr>
        <p:spPr>
          <a:xfrm>
            <a:off x="4340979" y="237329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Refutation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BC1F7-1AED-1E4C-A195-CAE8F597962A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388127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3483578"/>
            <a:ext cx="5774606" cy="1405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5029200" cy="1485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Clauses for Program Verification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108299"/>
            <a:ext cx="4463746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96" y="4368307"/>
            <a:ext cx="4578350" cy="1341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946727" y="5867400"/>
            <a:ext cx="451751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0" dirty="0" err="1"/>
              <a:t>Bjørner</a:t>
            </a:r>
            <a:r>
              <a:rPr lang="en-US" sz="1600" b="0" dirty="0"/>
              <a:t>, Gurfinkel, McMillan, and </a:t>
            </a:r>
            <a:r>
              <a:rPr lang="en-US" sz="1600" b="0" dirty="0" err="1"/>
              <a:t>Rybalchenko</a:t>
            </a:r>
            <a:r>
              <a:rPr lang="en-US" sz="1600" b="0" dirty="0"/>
              <a:t>:</a:t>
            </a:r>
            <a:r>
              <a:rPr lang="en-US" sz="1600" dirty="0"/>
              <a:t> </a:t>
            </a:r>
          </a:p>
          <a:p>
            <a:r>
              <a:rPr lang="en-US" sz="1600" b="0" dirty="0"/>
              <a:t>Horn Clause Solvers for Program Verification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800" y="5038915"/>
            <a:ext cx="3429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0" dirty="0"/>
              <a:t>De Angelis et al. Verifying Array Programs by Transforming Verification Conditions. VMCAI'14</a:t>
            </a:r>
          </a:p>
        </p:txBody>
      </p:sp>
    </p:spTree>
    <p:extLst>
      <p:ext uri="{BB962C8B-B14F-4D97-AF65-F5344CB8AC3E}">
        <p14:creationId xmlns:p14="http://schemas.microsoft.com/office/powerpoint/2010/main" val="35090730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91000" y="1001012"/>
            <a:ext cx="4762067" cy="2432402"/>
            <a:chOff x="0" y="1596019"/>
            <a:chExt cx="4762067" cy="24324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596019"/>
              <a:ext cx="4762067" cy="190918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1" y="3505201"/>
              <a:ext cx="4609666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Hojjat</a:t>
              </a:r>
              <a:r>
                <a:rPr lang="en-US" sz="1400" b="0" dirty="0"/>
                <a:t> et al. Horn Clauses for Communicating Timed Systems. HCVS'14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775597"/>
          </a:xfrm>
        </p:spPr>
        <p:txBody>
          <a:bodyPr/>
          <a:lstStyle/>
          <a:p>
            <a:r>
              <a:rPr lang="en-US" dirty="0"/>
              <a:t>Horn Clauses for Concurrent / Distributed / Parameterized Systems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6267" y="1371600"/>
            <a:ext cx="3784600" cy="2333917"/>
            <a:chOff x="5130800" y="1066800"/>
            <a:chExt cx="3784600" cy="23339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6700" y="1066800"/>
              <a:ext cx="3352800" cy="17020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0800" y="2877497"/>
              <a:ext cx="378460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Rybalchenko</a:t>
              </a:r>
              <a:r>
                <a:rPr lang="en-US" sz="1400" b="0" dirty="0"/>
                <a:t> et al. Synthesizing Software Verifiers from Proof Rules. PLDI'12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9701" y="4192055"/>
            <a:ext cx="6007105" cy="2521804"/>
            <a:chOff x="139701" y="4192055"/>
            <a:chExt cx="6007105" cy="2521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01" y="4192055"/>
              <a:ext cx="6007105" cy="1985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37140" y="6190639"/>
              <a:ext cx="3873060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l"/>
              <a:r>
                <a:rPr lang="en-US" sz="1400" b="0" dirty="0" err="1"/>
                <a:t>Hoenicke</a:t>
              </a:r>
              <a:r>
                <a:rPr lang="en-US" sz="1400" b="0" dirty="0"/>
                <a:t> et al. Thread Modularity at Many Levels. POPL'17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6867" y="3628064"/>
            <a:ext cx="3886200" cy="21744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79715" y="5827359"/>
            <a:ext cx="347335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0" dirty="0"/>
              <a:t>Gurfinkel et al.  SMT-Based Verification of Parameterized Systems. FSE 2016</a:t>
            </a:r>
          </a:p>
        </p:txBody>
      </p:sp>
    </p:spTree>
    <p:extLst>
      <p:ext uri="{BB962C8B-B14F-4D97-AF65-F5344CB8AC3E}">
        <p14:creationId xmlns:p14="http://schemas.microsoft.com/office/powerpoint/2010/main" val="16529143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A349-2C08-2740-932A-57EDD213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Verification with HORN(LIA)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BD3D-D827-C745-822D-C63C076E494E}"/>
              </a:ext>
            </a:extLst>
          </p:cNvPr>
          <p:cNvSpPr txBox="1"/>
          <p:nvPr/>
        </p:nvSpPr>
        <p:spPr>
          <a:xfrm>
            <a:off x="304800" y="1066800"/>
            <a:ext cx="286488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z = x;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assume (y &gt; 0);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while (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&lt; y) {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 z = z + 1; 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+ 1; 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assert(z == x + y);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F563D-30FA-4F47-A663-B5C91E8C6527}"/>
              </a:ext>
            </a:extLst>
          </p:cNvPr>
          <p:cNvSpPr txBox="1"/>
          <p:nvPr/>
        </p:nvSpPr>
        <p:spPr>
          <a:xfrm>
            <a:off x="87067" y="4572000"/>
            <a:ext cx="9056933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z = x &amp;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</a:rPr>
              <a:t> = 0 &amp; y &gt; 0 		         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	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</a:t>
            </a:r>
          </a:p>
          <a:p>
            <a:pPr algn="l"/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&lt; y &amp; z1=z+1 &amp; i1=i+1  	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z1, i1)</a:t>
            </a:r>
          </a:p>
          <a:p>
            <a:pPr algn="l"/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&gt;= y &amp; z != </a:t>
            </a:r>
            <a:r>
              <a:rPr lang="en-US" b="0" dirty="0" err="1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x+y</a:t>
            </a:r>
            <a:r>
              <a:rPr lang="en-US" b="0" dirty="0">
                <a:latin typeface="Consolas" panose="020B0609020204030204" pitchFamily="49" charset="0"/>
                <a:cs typeface="Consolas" panose="020B0609020204030204" pitchFamily="49" charset="0"/>
                <a:sym typeface="Wingdings" pitchFamily="2" charset="2"/>
              </a:rPr>
              <a:t> 	    	false</a:t>
            </a:r>
            <a:endParaRPr lang="en-US" b="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9C1D6E-2E5F-4F42-881E-1EFD6ABE330B}"/>
              </a:ext>
            </a:extLst>
          </p:cNvPr>
          <p:cNvGrpSpPr/>
          <p:nvPr/>
        </p:nvGrpSpPr>
        <p:grpSpPr>
          <a:xfrm>
            <a:off x="3962400" y="2051804"/>
            <a:ext cx="2438400" cy="2291596"/>
            <a:chOff x="3962400" y="2051804"/>
            <a:chExt cx="2438400" cy="2291596"/>
          </a:xfrm>
        </p:grpSpPr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67EDCAFC-CF4D-E94F-B99F-685A383A1BDF}"/>
                </a:ext>
              </a:extLst>
            </p:cNvPr>
            <p:cNvSpPr/>
            <p:nvPr/>
          </p:nvSpPr>
          <p:spPr bwMode="auto">
            <a:xfrm rot="10800000" flipH="1">
              <a:off x="3962400" y="2051804"/>
              <a:ext cx="2438400" cy="2291596"/>
            </a:xfrm>
            <a:prstGeom prst="bentUpArrow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27925-F614-3343-B97E-DA147AD283B1}"/>
                </a:ext>
              </a:extLst>
            </p:cNvPr>
            <p:cNvSpPr txBox="1"/>
            <p:nvPr/>
          </p:nvSpPr>
          <p:spPr>
            <a:xfrm>
              <a:off x="4267200" y="2126436"/>
              <a:ext cx="114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 SAT?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96653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E417C-E02B-D84E-B477-51316E96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SMT-LIB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D1FD3E-82D6-444E-AD95-D81DFA85D2A7}"/>
              </a:ext>
            </a:extLst>
          </p:cNvPr>
          <p:cNvSpPr txBox="1"/>
          <p:nvPr/>
        </p:nvSpPr>
        <p:spPr>
          <a:xfrm>
            <a:off x="304800" y="1066800"/>
            <a:ext cx="3657600" cy="53245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(set-logic HORN)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;;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(x, y, z,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(declare-fun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Bool)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(=&gt; (and (&gt; B 0) (= C A) (= D 0))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  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A B C D)))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(C1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(D1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(=&gt;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 (and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A B C D) (&lt; D B) (= C1 (+ C 1)) (= D1 (+ D 1)))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A B C1 D1)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 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(assert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forall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( (A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(B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(C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 (D 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(=&gt; (and (</a:t>
            </a:r>
            <a:r>
              <a:rPr lang="en-US" sz="8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A B C D) (&gt;= D B) (not (= C (+ A B))))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   false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   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        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algn="l"/>
            <a:endParaRPr lang="en-US" sz="800" b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(check-sat)</a:t>
            </a:r>
          </a:p>
          <a:p>
            <a:pPr algn="l"/>
            <a:r>
              <a:rPr lang="en-US" sz="800" b="0" dirty="0">
                <a:latin typeface="Consolas" panose="020B0609020204030204" pitchFamily="49" charset="0"/>
                <a:cs typeface="Consolas" panose="020B0609020204030204" pitchFamily="49" charset="0"/>
              </a:rPr>
              <a:t>(get-model)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EAD06-CC0C-5E47-8BAE-10D9AE57C67D}"/>
              </a:ext>
            </a:extLst>
          </p:cNvPr>
          <p:cNvSpPr txBox="1"/>
          <p:nvPr/>
        </p:nvSpPr>
        <p:spPr>
          <a:xfrm>
            <a:off x="4267200" y="1066800"/>
            <a:ext cx="4288353" cy="191590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$ z3 add-by-one.smt2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sat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(model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(define-fun </a:t>
            </a:r>
            <a:r>
              <a:rPr lang="en-US" sz="9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((x!0 </a:t>
            </a:r>
            <a:r>
              <a:rPr lang="en-US" sz="9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(x!1 </a:t>
            </a:r>
            <a:r>
              <a:rPr lang="en-US" sz="9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(x!2 </a:t>
            </a:r>
            <a:r>
              <a:rPr lang="en-US" sz="9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 (x!3 </a:t>
            </a:r>
            <a:r>
              <a:rPr lang="en-US" sz="900" b="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 Bool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(and (&lt;= (+ x!2 (* (- 1) x!0) (* (- 1) x!3)) 0)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(&lt;= (+ x!2 (* (- 1) x!0) (* (- 1) x!1)) 0)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(&lt;= (+ x!0 x!3 (* (- 1) x!2)) 0)))</a:t>
            </a:r>
          </a:p>
          <a:p>
            <a:pPr algn="l"/>
            <a:r>
              <a:rPr lang="en-US" sz="900" b="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B8F67-CC63-7C4A-8856-D6C92BD36A18}"/>
              </a:ext>
            </a:extLst>
          </p:cNvPr>
          <p:cNvSpPr/>
          <p:nvPr/>
        </p:nvSpPr>
        <p:spPr>
          <a:xfrm>
            <a:off x="4267200" y="4114800"/>
            <a:ext cx="39624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32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Inv</a:t>
            </a:r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(x, y, z, </a:t>
            </a:r>
            <a:r>
              <a:rPr lang="en-US" sz="32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	z  = x + </a:t>
            </a:r>
            <a:r>
              <a:rPr lang="en-US" sz="3200" b="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pPr algn="l"/>
            <a:r>
              <a:rPr lang="en-US" sz="3200" b="0" dirty="0">
                <a:latin typeface="Consolas" panose="020B0609020204030204" pitchFamily="49" charset="0"/>
                <a:cs typeface="Consolas" panose="020B0609020204030204" pitchFamily="49" charset="0"/>
              </a:rPr>
              <a:t>	z &lt;= x + y</a:t>
            </a:r>
          </a:p>
        </p:txBody>
      </p:sp>
    </p:spTree>
    <p:extLst>
      <p:ext uri="{BB962C8B-B14F-4D97-AF65-F5344CB8AC3E}">
        <p14:creationId xmlns:p14="http://schemas.microsoft.com/office/powerpoint/2010/main" val="950489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Logic-based Algorithmic Verification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6234" y="46482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770332" y="4829890"/>
            <a:ext cx="3679535" cy="1085910"/>
            <a:chOff x="1806865" y="4648200"/>
            <a:chExt cx="3679535" cy="1085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1806865" y="4648200"/>
              <a:ext cx="3679535" cy="108591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36576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rPr>
                <a:t>Spacer</a:t>
              </a:r>
            </a:p>
          </p:txBody>
        </p:sp>
        <p:pic>
          <p:nvPicPr>
            <p:cNvPr id="7" name="Picture 6" descr="zyckekoTE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100" y="4724400"/>
              <a:ext cx="700133" cy="93351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1600"/>
            <a:ext cx="1162050" cy="1158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507" y="2818169"/>
            <a:ext cx="1647444" cy="1193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284" y="2530339"/>
            <a:ext cx="1531694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120123"/>
            <a:ext cx="1447800" cy="13960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91400" y="3058180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yuthaya" charset="-34"/>
                <a:ea typeface="Ayuthaya" charset="-34"/>
                <a:cs typeface="Ayuthaya" charset="-34"/>
              </a:rPr>
              <a:t>CPR</a:t>
            </a:r>
          </a:p>
        </p:txBody>
      </p:sp>
      <p:sp>
        <p:nvSpPr>
          <p:cNvPr id="14" name="Down Arrow 13"/>
          <p:cNvSpPr/>
          <p:nvPr/>
        </p:nvSpPr>
        <p:spPr bwMode="auto">
          <a:xfrm rot="2028053">
            <a:off x="5618833" y="3641503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571947" flipH="1">
            <a:off x="3121297" y="3641504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9571947" flipH="1">
            <a:off x="1695505" y="2321561"/>
            <a:ext cx="515810" cy="699171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41507" y="841864"/>
            <a:ext cx="1066800" cy="596123"/>
          </a:xfrm>
          <a:prstGeom prst="wedgeRoundRectCallout">
            <a:avLst>
              <a:gd name="adj1" fmla="val -36290"/>
              <a:gd name="adj2" fmla="val 8513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Simulink</a:t>
            </a:r>
          </a:p>
        </p:txBody>
      </p:sp>
      <p:sp>
        <p:nvSpPr>
          <p:cNvPr id="18" name="Rounded Rectangular Callout 17"/>
          <p:cNvSpPr/>
          <p:nvPr/>
        </p:nvSpPr>
        <p:spPr bwMode="auto">
          <a:xfrm>
            <a:off x="493646" y="2962420"/>
            <a:ext cx="1066800" cy="596123"/>
          </a:xfrm>
          <a:prstGeom prst="wedgeRoundRectCallout">
            <a:avLst>
              <a:gd name="adj1" fmla="val 77527"/>
              <a:gd name="adj2" fmla="val 2981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Lustre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3276600" y="1762706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Java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5180260" y="1244430"/>
            <a:ext cx="1066800" cy="596123"/>
          </a:xfrm>
          <a:prstGeom prst="wedgeRoundRectCallout">
            <a:avLst>
              <a:gd name="adj1" fmla="val 32562"/>
              <a:gd name="adj2" fmla="val 9770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C/C++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982085" y="1437987"/>
            <a:ext cx="1944763" cy="1109106"/>
          </a:xfrm>
          <a:prstGeom prst="wedgeRoundRectCallout">
            <a:avLst>
              <a:gd name="adj1" fmla="val 3272"/>
              <a:gd name="adj2" fmla="val 8283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c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oncurrent /distributed systems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Down Arrow 21"/>
          <p:cNvSpPr/>
          <p:nvPr/>
        </p:nvSpPr>
        <p:spPr bwMode="auto">
          <a:xfrm flipH="1">
            <a:off x="4452758" y="365182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0359" y="4109594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yuthaya" charset="-34"/>
                <a:ea typeface="Ayuthaya" charset="-34"/>
                <a:cs typeface="Ayuthaya" charset="-34"/>
              </a:rPr>
              <a:t>T2</a:t>
            </a:r>
          </a:p>
        </p:txBody>
      </p:sp>
      <p:sp>
        <p:nvSpPr>
          <p:cNvPr id="24" name="Rounded Rectangular Callout 23"/>
          <p:cNvSpPr/>
          <p:nvPr/>
        </p:nvSpPr>
        <p:spPr bwMode="auto">
          <a:xfrm>
            <a:off x="383910" y="3956876"/>
            <a:ext cx="1286272" cy="636088"/>
          </a:xfrm>
          <a:prstGeom prst="wedgeRoundRectCallout">
            <a:avLst>
              <a:gd name="adj1" fmla="val 72466"/>
              <a:gd name="adj2" fmla="val 1456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ea typeface="ＭＳ Ｐゴシック" pitchFamily="1" charset="-128"/>
              </a:rPr>
              <a:t>Termination for C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Shape 57"/>
          <p:cNvSpPr/>
          <p:nvPr/>
        </p:nvSpPr>
        <p:spPr>
          <a:xfrm>
            <a:off x="5244256" y="2818169"/>
            <a:ext cx="1147805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>
              <a:defRPr sz="1800"/>
            </a:pPr>
            <a:r>
              <a:rPr dirty="0">
                <a:latin typeface="Gill Sans"/>
                <a:ea typeface="Gill Sans"/>
                <a:cs typeface="Gill Sans"/>
                <a:sym typeface="Gill Sans"/>
              </a:rPr>
              <a:t>SeaHorn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CA506E7-B60A-C84E-B9F6-609C64D49FDF}"/>
              </a:ext>
            </a:extLst>
          </p:cNvPr>
          <p:cNvSpPr/>
          <p:nvPr/>
        </p:nvSpPr>
        <p:spPr bwMode="auto">
          <a:xfrm rot="2028053">
            <a:off x="6775093" y="4677657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50753-AC37-AF48-87E2-1B406456CCFA}"/>
              </a:ext>
            </a:extLst>
          </p:cNvPr>
          <p:cNvSpPr txBox="1"/>
          <p:nvPr/>
        </p:nvSpPr>
        <p:spPr>
          <a:xfrm>
            <a:off x="7164061" y="4093164"/>
            <a:ext cx="1448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Smart Contracts</a:t>
            </a:r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7DAFA59B-335B-0D48-A9A2-5F0DB36C0DA1}"/>
              </a:ext>
            </a:extLst>
          </p:cNvPr>
          <p:cNvSpPr/>
          <p:nvPr/>
        </p:nvSpPr>
        <p:spPr bwMode="auto">
          <a:xfrm rot="16200000">
            <a:off x="1719976" y="5108879"/>
            <a:ext cx="609600" cy="1004242"/>
          </a:xfrm>
          <a:prstGeom prst="down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836B5-37B8-494E-A304-2BEE0E86C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99" y="5523173"/>
            <a:ext cx="1130383" cy="7280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7D0AB30-8B1C-0A48-AE1D-C47C063EA0C8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588974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D52BD7-CBB2-4A4F-804D-2E5A5B8E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/>
              <a:t>Interactive tutorial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20945-1EEF-A649-B01F-9B80D8E7F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23BFF-B8A9-CA4D-A222-B94339E045BA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7456164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38CC1D3-E2B0-8241-8976-862AA43FE458}"/>
              </a:ext>
            </a:extLst>
          </p:cNvPr>
          <p:cNvSpPr/>
          <p:nvPr/>
        </p:nvSpPr>
        <p:spPr bwMode="auto">
          <a:xfrm>
            <a:off x="228601" y="4876800"/>
            <a:ext cx="8458200" cy="12873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C0C07-8667-FF44-B3A0-DBF739725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Procedures for Solving CHC(T)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2DFED-0909-7249-A174-7683851BA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Predicate abstraction by lifting Model Checking to HORN</a:t>
            </a:r>
          </a:p>
          <a:p>
            <a:pPr lvl="1"/>
            <a:r>
              <a:rPr lang="en-US" dirty="0"/>
              <a:t>QARMC, </a:t>
            </a:r>
            <a:r>
              <a:rPr lang="en-US" dirty="0" err="1"/>
              <a:t>Eldarica</a:t>
            </a:r>
            <a:r>
              <a:rPr lang="en-US" dirty="0"/>
              <a:t>, …</a:t>
            </a:r>
          </a:p>
          <a:p>
            <a:r>
              <a:rPr lang="en-US" dirty="0"/>
              <a:t>Maximal Inductive Subset from a finite Candidate space (Houdini)</a:t>
            </a:r>
          </a:p>
          <a:p>
            <a:pPr lvl="1"/>
            <a:r>
              <a:rPr lang="en-US" dirty="0"/>
              <a:t>TACAS’18: </a:t>
            </a:r>
            <a:r>
              <a:rPr lang="en-US" dirty="0" err="1"/>
              <a:t>hoice</a:t>
            </a:r>
            <a:r>
              <a:rPr lang="en-US" dirty="0"/>
              <a:t>, </a:t>
            </a:r>
            <a:r>
              <a:rPr lang="en-US" dirty="0" err="1"/>
              <a:t>FreqHorn</a:t>
            </a:r>
            <a:endParaRPr lang="en-US" dirty="0"/>
          </a:p>
          <a:p>
            <a:r>
              <a:rPr lang="en-US" dirty="0"/>
              <a:t>Machine Learning</a:t>
            </a:r>
          </a:p>
          <a:p>
            <a:pPr lvl="1"/>
            <a:r>
              <a:rPr lang="en-US" dirty="0"/>
              <a:t>PLDI’18: sample, ML to guess predicates, DT to guess combinations</a:t>
            </a:r>
          </a:p>
          <a:p>
            <a:r>
              <a:rPr lang="en-US" dirty="0"/>
              <a:t>Abstract Interpretation (Poly, intervals, boxes, arrays…)</a:t>
            </a:r>
          </a:p>
          <a:p>
            <a:pPr lvl="1"/>
            <a:r>
              <a:rPr lang="en-US" dirty="0"/>
              <a:t>Approximate least model by an abstract domain (</a:t>
            </a:r>
            <a:r>
              <a:rPr lang="en-US" dirty="0" err="1"/>
              <a:t>SeaHorn</a:t>
            </a:r>
            <a:r>
              <a:rPr lang="en-US" dirty="0"/>
              <a:t>, …)</a:t>
            </a:r>
          </a:p>
          <a:p>
            <a:r>
              <a:rPr lang="en-US" dirty="0"/>
              <a:t>Interpolation-based Model Checking</a:t>
            </a:r>
          </a:p>
          <a:p>
            <a:pPr lvl="1"/>
            <a:r>
              <a:rPr lang="en-US" dirty="0"/>
              <a:t>Duality, QARMC, …</a:t>
            </a:r>
          </a:p>
          <a:p>
            <a:endParaRPr lang="en-US" dirty="0"/>
          </a:p>
          <a:p>
            <a:r>
              <a:rPr lang="en-US" dirty="0"/>
              <a:t>SMT-based Unbounded Model Checking (IC3/PDR)</a:t>
            </a:r>
          </a:p>
          <a:p>
            <a:pPr lvl="1"/>
            <a:r>
              <a:rPr lang="en-US" dirty="0"/>
              <a:t>Spacer, Implicit Predicate Abstraction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78704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Spacer: Solving SMT-constrained CHC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Spacer: SAT procedure for SMT-constrained Horn Clauses</a:t>
            </a:r>
          </a:p>
          <a:p>
            <a:pPr lvl="1"/>
            <a:r>
              <a:rPr lang="en-US" dirty="0"/>
              <a:t>now the default CHC solver in Z3 </a:t>
            </a:r>
          </a:p>
          <a:p>
            <a:pPr lvl="2"/>
            <a:r>
              <a:rPr lang="en-US" dirty="0">
                <a:hlinkClick r:id="rId2"/>
              </a:rPr>
              <a:t>https://github.com/Z3Prover/z3</a:t>
            </a:r>
            <a:endParaRPr lang="en-US" dirty="0"/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dev branch at https://</a:t>
            </a:r>
            <a:r>
              <a:rPr lang="en-US" dirty="0" err="1">
                <a:ea typeface="Consolas" charset="0"/>
                <a:cs typeface="Consolas" charset="0"/>
              </a:rPr>
              <a:t>github.com</a:t>
            </a:r>
            <a:r>
              <a:rPr lang="en-US" dirty="0">
                <a:ea typeface="Consolas" charset="0"/>
                <a:cs typeface="Consolas" charset="0"/>
              </a:rPr>
              <a:t>/</a:t>
            </a:r>
            <a:r>
              <a:rPr lang="en-US" dirty="0" err="1">
                <a:ea typeface="Consolas" charset="0"/>
                <a:cs typeface="Consolas" charset="0"/>
              </a:rPr>
              <a:t>agurfinkel</a:t>
            </a:r>
            <a:r>
              <a:rPr lang="en-US" dirty="0">
                <a:ea typeface="Consolas" charset="0"/>
                <a:cs typeface="Consolas" charset="0"/>
              </a:rPr>
              <a:t>/z3</a:t>
            </a:r>
            <a:endParaRPr lang="en-US" dirty="0"/>
          </a:p>
          <a:p>
            <a:r>
              <a:rPr lang="en-US" dirty="0"/>
              <a:t>Supported SMT-Theories</a:t>
            </a:r>
          </a:p>
          <a:p>
            <a:pPr lvl="1"/>
            <a:r>
              <a:rPr lang="en-US" dirty="0"/>
              <a:t>Linear Real and Integer Arithmetic</a:t>
            </a:r>
          </a:p>
          <a:p>
            <a:pPr lvl="1"/>
            <a:r>
              <a:rPr lang="en-US" dirty="0"/>
              <a:t>Quantifier-free theory of arrays</a:t>
            </a:r>
          </a:p>
          <a:p>
            <a:pPr lvl="1"/>
            <a:r>
              <a:rPr lang="en-US" dirty="0"/>
              <a:t>Universally quantified theory of arrays + arithmetic</a:t>
            </a:r>
          </a:p>
          <a:p>
            <a:pPr lvl="1"/>
            <a:r>
              <a:rPr lang="en-US" dirty="0"/>
              <a:t>Best-effort support for many other SMT-theories</a:t>
            </a:r>
          </a:p>
          <a:p>
            <a:pPr lvl="2"/>
            <a:r>
              <a:rPr lang="en-US" dirty="0"/>
              <a:t>data-structures, bit-vectors, non-linear arithmetic</a:t>
            </a:r>
            <a:endParaRPr lang="en-US" i="1" dirty="0"/>
          </a:p>
          <a:p>
            <a:r>
              <a:rPr lang="en-US" dirty="0"/>
              <a:t>Support for Non-Linear CHC</a:t>
            </a:r>
          </a:p>
          <a:p>
            <a:pPr lvl="1"/>
            <a:r>
              <a:rPr lang="en-US" dirty="0"/>
              <a:t>for procedure summaries in inter-procedural verification conditions</a:t>
            </a:r>
          </a:p>
          <a:p>
            <a:pPr lvl="1"/>
            <a:r>
              <a:rPr lang="en-US" dirty="0"/>
              <a:t>for compositional reasoning: abstraction, assume-guarantee, thread modular, etc.</a:t>
            </a:r>
          </a:p>
        </p:txBody>
      </p:sp>
      <p:pic>
        <p:nvPicPr>
          <p:cNvPr id="4" name="Picture 3" descr="zyckeko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315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0CCF-027F-074D-ACD9-F282E971E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of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A78EE-2B3F-784F-B4A0-2B9B2A80A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Satisfiability of CHC over most interesting theories is undecidable</a:t>
            </a:r>
          </a:p>
          <a:p>
            <a:pPr lvl="1"/>
            <a:r>
              <a:rPr lang="en-US" dirty="0"/>
              <a:t>e.g., CHC(Linear Real Arithmetic), CHC(Linear Integer Arithmetic)</a:t>
            </a:r>
          </a:p>
          <a:p>
            <a:pPr lvl="1"/>
            <a:r>
              <a:rPr lang="en-US" dirty="0"/>
              <a:t>proof: many easy reductions, for example, counter automata</a:t>
            </a:r>
          </a:p>
          <a:p>
            <a:pPr lvl="1"/>
            <a:endParaRPr lang="en-US" dirty="0"/>
          </a:p>
          <a:p>
            <a:r>
              <a:rPr lang="en-US" dirty="0"/>
              <a:t>Satisfiability of Linear CHC over Propositional logic is decidable</a:t>
            </a:r>
          </a:p>
          <a:p>
            <a:pPr lvl="1"/>
            <a:r>
              <a:rPr lang="en-US" dirty="0"/>
              <a:t>Finite state model checking of transition systems</a:t>
            </a:r>
          </a:p>
          <a:p>
            <a:pPr lvl="1"/>
            <a:r>
              <a:rPr lang="en-US" dirty="0"/>
              <a:t>Complexity: linear in the size of the graph induced by the transition system</a:t>
            </a:r>
          </a:p>
          <a:p>
            <a:pPr lvl="1"/>
            <a:endParaRPr lang="en-US" dirty="0"/>
          </a:p>
          <a:p>
            <a:r>
              <a:rPr lang="en-US" dirty="0"/>
              <a:t>Satisfiability of Non-Linear CHC over Propositional logic is decidable</a:t>
            </a:r>
          </a:p>
          <a:p>
            <a:pPr lvl="1"/>
            <a:r>
              <a:rPr lang="en-US" dirty="0"/>
              <a:t>Finite state model checking of pushdown systems</a:t>
            </a:r>
          </a:p>
          <a:p>
            <a:pPr lvl="1"/>
            <a:r>
              <a:rPr lang="en-US" dirty="0"/>
              <a:t>Complexity: cubic in the size of the pushdown system</a:t>
            </a:r>
          </a:p>
          <a:p>
            <a:pPr lvl="1"/>
            <a:endParaRPr lang="en-US" dirty="0"/>
          </a:p>
          <a:p>
            <a:pPr marL="1143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Decidability of some classes of CHC: Difference arithmetic (= timed automata)</a:t>
            </a:r>
          </a:p>
        </p:txBody>
      </p:sp>
    </p:spTree>
    <p:extLst>
      <p:ext uri="{BB962C8B-B14F-4D97-AF65-F5344CB8AC3E}">
        <p14:creationId xmlns:p14="http://schemas.microsoft.com/office/powerpoint/2010/main" val="2276314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yckekoTE.png">
            <a:extLst>
              <a:ext uri="{FF2B5EF4-FFF2-40B4-BE49-F238E27FC236}">
                <a16:creationId xmlns:a16="http://schemas.microsoft.com/office/drawing/2014/main" id="{BD25989E-2138-994A-8356-B5780C6B0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D15458-F7B5-1A4C-B42E-82DDE48D9862}"/>
              </a:ext>
            </a:extLst>
          </p:cNvPr>
          <p:cNvSpPr txBox="1"/>
          <p:nvPr/>
        </p:nvSpPr>
        <p:spPr>
          <a:xfrm>
            <a:off x="1600200" y="7620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Software Model Checking of Programs / Transitions Systems / Push-down Systems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DA7DE-9C51-524D-BE5F-317DEA248B7A}"/>
              </a:ext>
            </a:extLst>
          </p:cNvPr>
          <p:cNvSpPr txBox="1"/>
          <p:nvPr/>
        </p:nvSpPr>
        <p:spPr>
          <a:xfrm>
            <a:off x="1607634" y="26670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Satisfiability of Constrained Horn Logic (CHC) fragment of First Order Logic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EB1B4-8ACA-034E-B8EC-98A3527F66BB}"/>
              </a:ext>
            </a:extLst>
          </p:cNvPr>
          <p:cNvSpPr txBox="1"/>
          <p:nvPr/>
        </p:nvSpPr>
        <p:spPr>
          <a:xfrm>
            <a:off x="1752600" y="45720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/>
              <a:t>Reduce Model Checking to FOL Satisfiability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9EF38-53DB-B447-B8D0-02EFDABD4199}"/>
              </a:ext>
            </a:extLst>
          </p:cNvPr>
          <p:cNvSpPr txBox="1"/>
          <p:nvPr/>
        </p:nvSpPr>
        <p:spPr>
          <a:xfrm>
            <a:off x="3478238" y="1760667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=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8029A4-3E5A-6C49-B3FD-65C2D19DED77}"/>
              </a:ext>
            </a:extLst>
          </p:cNvPr>
          <p:cNvCxnSpPr/>
          <p:nvPr/>
        </p:nvCxnSpPr>
        <p:spPr bwMode="auto">
          <a:xfrm>
            <a:off x="1295400" y="4267200"/>
            <a:ext cx="5715000" cy="0"/>
          </a:xfrm>
          <a:prstGeom prst="line">
            <a:avLst/>
          </a:prstGeom>
          <a:solidFill>
            <a:srgbClr val="5CA1FB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FDDE773-CBA6-0640-AF51-3D106327D48A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7483940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942FF6-69A0-1A4B-9CAB-BFB0C4F1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</p:spPr>
        <p:txBody>
          <a:bodyPr/>
          <a:lstStyle/>
          <a:p>
            <a:r>
              <a:rPr lang="en-US" dirty="0"/>
              <a:t>Solving Constrained Horn Clauses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ACEB8-C753-F64E-B0ED-EC9149A15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7B344368-8955-0F4D-8CDE-AE5F88C3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838200"/>
            <a:ext cx="1820863" cy="164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0904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xit" presetSubtype="0" repeatCount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74BD-B216-1A44-90F3-1075067E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Magician’s Guide to Solving Undecidable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CE65-A3DE-2748-9613-B08F519A9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a procedure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dirty="0"/>
              <a:t> for a decidable problem</a:t>
            </a:r>
          </a:p>
          <a:p>
            <a:endParaRPr lang="en-US" dirty="0"/>
          </a:p>
          <a:p>
            <a:r>
              <a:rPr lang="en-US" dirty="0"/>
              <a:t>Show that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dirty="0"/>
              <a:t> is a decision procedure for the problem</a:t>
            </a:r>
          </a:p>
          <a:p>
            <a:pPr lvl="1"/>
            <a:r>
              <a:rPr lang="en-US" dirty="0"/>
              <a:t>e.g., model checking of finite-state systems</a:t>
            </a:r>
          </a:p>
          <a:p>
            <a:endParaRPr lang="en-US" dirty="0"/>
          </a:p>
          <a:p>
            <a:r>
              <a:rPr lang="en-US" dirty="0"/>
              <a:t>Choose one of</a:t>
            </a:r>
          </a:p>
          <a:p>
            <a:pPr lvl="1"/>
            <a:r>
              <a:rPr lang="en-US" dirty="0"/>
              <a:t>Always terminate with some answer (over-approximation)</a:t>
            </a:r>
          </a:p>
          <a:p>
            <a:pPr lvl="1"/>
            <a:r>
              <a:rPr lang="en-US" dirty="0"/>
              <a:t>Always make useful progress (under-approximation)</a:t>
            </a:r>
          </a:p>
          <a:p>
            <a:pPr lvl="1"/>
            <a:endParaRPr lang="en-US" dirty="0"/>
          </a:p>
          <a:p>
            <a:r>
              <a:rPr lang="en-US" dirty="0"/>
              <a:t>Extend procedure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dirty="0"/>
              <a:t> to procedure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dirty="0"/>
              <a:t> that “solves” the undecidable problem</a:t>
            </a:r>
          </a:p>
          <a:p>
            <a:pPr lvl="1"/>
            <a:r>
              <a:rPr lang="en-US" dirty="0"/>
              <a:t>Ensure that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dirty="0"/>
              <a:t> is still a decision procedure whenever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dirty="0"/>
              <a:t> is</a:t>
            </a:r>
          </a:p>
          <a:p>
            <a:pPr lvl="1"/>
            <a:r>
              <a:rPr lang="en-US" dirty="0"/>
              <a:t>Ensure that 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dirty="0"/>
              <a:t> either always terminates or makes progress</a:t>
            </a:r>
          </a:p>
        </p:txBody>
      </p:sp>
      <p:pic>
        <p:nvPicPr>
          <p:cNvPr id="4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9E94E9F9-1AB2-0849-BFE7-83E6984B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5937" y="2667000"/>
            <a:ext cx="1820863" cy="164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78346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8153400" cy="394980"/>
          </a:xfrm>
        </p:spPr>
        <p:txBody>
          <a:bodyPr/>
          <a:lstStyle/>
          <a:p>
            <a:r>
              <a:rPr lang="en-US" dirty="0"/>
              <a:t>Linear CHC </a:t>
            </a:r>
            <a:r>
              <a:rPr lang="en-US" dirty="0" err="1"/>
              <a:t>Satisfiability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Satisfiability</a:t>
            </a:r>
            <a:r>
              <a:rPr lang="en-US" dirty="0"/>
              <a:t> of a set of linear CHCs is reducible to </a:t>
            </a:r>
            <a:r>
              <a:rPr lang="en-US" dirty="0" err="1"/>
              <a:t>satisfiability</a:t>
            </a:r>
            <a:r>
              <a:rPr lang="en-US" dirty="0"/>
              <a:t> of THREE clauses of the form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where, X’ = {x’ | x </a:t>
            </a:r>
            <a:r>
              <a:rPr lang="en-US" dirty="0">
                <a:latin typeface="cmsy10"/>
                <a:ea typeface="cmsy10"/>
                <a:cs typeface="cmsy10"/>
              </a:rPr>
              <a:t>2</a:t>
            </a:r>
            <a:r>
              <a:rPr lang="en-US" dirty="0"/>
              <a:t> X},  P a fresh predicate, and </a:t>
            </a:r>
            <a:r>
              <a:rPr lang="en-US" i="1" dirty="0" err="1"/>
              <a:t>Init</a:t>
            </a:r>
            <a:r>
              <a:rPr lang="en-US" dirty="0"/>
              <a:t>, </a:t>
            </a:r>
            <a:r>
              <a:rPr lang="en-US" i="1" dirty="0"/>
              <a:t>Bad</a:t>
            </a:r>
            <a:r>
              <a:rPr lang="en-US" dirty="0"/>
              <a:t>, and </a:t>
            </a:r>
            <a:r>
              <a:rPr lang="en-US" i="1" dirty="0" err="1"/>
              <a:t>Tr</a:t>
            </a:r>
            <a:r>
              <a:rPr lang="en-US" dirty="0"/>
              <a:t> are constraints</a:t>
            </a:r>
          </a:p>
          <a:p>
            <a:r>
              <a:rPr lang="en-US" b="1" dirty="0"/>
              <a:t>Proof</a:t>
            </a:r>
            <a:r>
              <a:rPr lang="en-US" dirty="0"/>
              <a:t>:</a:t>
            </a:r>
          </a:p>
          <a:p>
            <a:pPr marL="114300" lvl="1" indent="0">
              <a:buNone/>
            </a:pPr>
            <a:r>
              <a:rPr lang="en-US" dirty="0"/>
              <a:t>add extra arguments to distinguish between predicates</a:t>
            </a:r>
          </a:p>
          <a:p>
            <a:pPr marL="104775" lvl="1" indent="0">
              <a:buNone/>
            </a:pPr>
            <a:r>
              <a:rPr lang="en-US" dirty="0"/>
              <a:t>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9075" y="4876800"/>
            <a:ext cx="438152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4775" marR="0" lvl="1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Q(y)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sy10"/>
                <a:ea typeface="cmsy10"/>
                <a:cs typeface="cmsy10"/>
                <a:sym typeface="Gill Sans"/>
              </a:rPr>
              <a:t>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10"/>
                <a:ea typeface="cmmi10"/>
                <a:cs typeface="cmmi10"/>
                <a:sym typeface="Gill Sans"/>
              </a:rPr>
              <a:t>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ＭＳ Ｐゴシック" pitchFamily="1" charset="-128"/>
                <a:cs typeface="+mj-cs"/>
                <a:sym typeface="Symbol"/>
              </a:rPr>
              <a:t>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W(y, z) </a:t>
            </a:r>
          </a:p>
          <a:p>
            <a:pPr marL="396875" marR="0" lvl="2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P(id=‘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1" charset="-128"/>
                <a:cs typeface="+mj-cs"/>
                <a:sym typeface="Gill Sans"/>
              </a:rPr>
              <a:t>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’, y)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sy10"/>
                <a:ea typeface="cmsy10"/>
                <a:cs typeface="cmsy10"/>
                <a:sym typeface="Gill Sans"/>
              </a:rPr>
              <a:t>∧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mi10"/>
                <a:ea typeface="cmmi10"/>
                <a:cs typeface="cmmi10"/>
                <a:sym typeface="Gill Sans"/>
              </a:rPr>
              <a:t>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ＭＳ Ｐゴシック" pitchFamily="1" charset="-128"/>
                <a:cs typeface="+mj-cs"/>
                <a:sym typeface="Symbol"/>
              </a:rPr>
              <a:t>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P(id=‘W’, y, z)</a:t>
            </a:r>
          </a:p>
        </p:txBody>
      </p:sp>
      <p:cxnSp>
        <p:nvCxnSpPr>
          <p:cNvPr id="7" name="Straight Connector 6"/>
          <p:cNvCxnSpPr>
            <a:stCxn id="2" idx="1"/>
            <a:endCxn id="2" idx="3"/>
          </p:cNvCxnSpPr>
          <p:nvPr/>
        </p:nvCxnSpPr>
        <p:spPr bwMode="auto">
          <a:xfrm>
            <a:off x="2229075" y="5307687"/>
            <a:ext cx="4381520" cy="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A04CBC8-DC1F-A442-B9AB-932F757F1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81200"/>
            <a:ext cx="4370649" cy="1296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4141742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IC3, PDR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1948962" y="18288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3091962" y="18288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4234962" y="1814945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1466362" y="1981200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2644531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3780918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4920762" y="1967345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1219200" y="1359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359418"/>
                <a:ext cx="914400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2415931" y="1359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931" y="1359418"/>
                <a:ext cx="914400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3594100" y="1366346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100" y="1366346"/>
                <a:ext cx="914400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4692162" y="132441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162" y="1324418"/>
                <a:ext cx="914400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5983739" y="1573182"/>
            <a:ext cx="2871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Finite State Machines</a:t>
            </a:r>
          </a:p>
          <a:p>
            <a:r>
              <a:rPr lang="en-US" dirty="0"/>
              <a:t>(HW model checking)</a:t>
            </a:r>
          </a:p>
          <a:p>
            <a:r>
              <a:rPr lang="en-US" dirty="0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1948962" y="3366003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3091962" y="3366003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4234962" y="3352148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1466362" y="3518403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2644531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3780918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4920762" y="35045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1219200" y="2896621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96621"/>
                <a:ext cx="91440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2415931" y="2896621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931" y="2896621"/>
                <a:ext cx="91440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3594100" y="2903549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100" y="2903549"/>
                <a:ext cx="91440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4815509" y="2875838"/>
                <a:ext cx="914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509" y="2875838"/>
                <a:ext cx="914400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5937552" y="3899594"/>
            <a:ext cx="28717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Push Down Machines</a:t>
            </a:r>
          </a:p>
          <a:p>
            <a:r>
              <a:rPr lang="en-US" dirty="0"/>
              <a:t>(SW model checking)</a:t>
            </a:r>
          </a:p>
          <a:p>
            <a:r>
              <a:rPr lang="en-US" dirty="0"/>
              <a:t>[</a:t>
            </a:r>
            <a:r>
              <a:rPr lang="en-US" dirty="0" err="1"/>
              <a:t>Hoder&amp;B</a:t>
            </a:r>
            <a:r>
              <a:rPr lang="en-US" dirty="0"/>
              <a:t>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2677200" y="396174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1946638" y="4184587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3835389" y="3963919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3111615" y="4194589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2685906" y="4807718"/>
            <a:ext cx="457200" cy="30480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1946638" y="5029200"/>
            <a:ext cx="685800" cy="6096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468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IC3, PDR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791622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1437417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2083212" y="121719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518954" y="131410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118461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1826677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247068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407635" y="1873671"/>
            <a:ext cx="2289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Finite State Machines</a:t>
            </a:r>
          </a:p>
          <a:p>
            <a:r>
              <a:rPr lang="en-US" sz="1400" dirty="0"/>
              <a:t>(HW model checking)</a:t>
            </a:r>
          </a:p>
          <a:p>
            <a:r>
              <a:rPr lang="en-US" sz="1400" dirty="0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747760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1393555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2039350" y="365128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475092" y="37481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114075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1782815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242682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540948" y="5112707"/>
            <a:ext cx="2023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Push Down Machines</a:t>
            </a:r>
          </a:p>
          <a:p>
            <a:r>
              <a:rPr lang="en-US" sz="1400" dirty="0"/>
              <a:t>(SW model checking)</a:t>
            </a:r>
          </a:p>
          <a:p>
            <a:r>
              <a:rPr lang="en-US" sz="1400" dirty="0"/>
              <a:t>[Hoder, B,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1159214" y="40065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746447" y="413646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1813591" y="400784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1404659" y="414228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1164134" y="4499646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746447" y="462873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4D2B71-FB66-4DEB-A959-45915092EDF5}"/>
              </a:ext>
            </a:extLst>
          </p:cNvPr>
          <p:cNvSpPr txBox="1"/>
          <p:nvPr/>
        </p:nvSpPr>
        <p:spPr>
          <a:xfrm>
            <a:off x="3341238" y="914400"/>
            <a:ext cx="5493876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Finite State </a:t>
            </a:r>
          </a:p>
          <a:p>
            <a:pPr marL="342900" indent="-342900" algn="l">
              <a:buFontTx/>
              <a:buChar char="-"/>
            </a:pPr>
            <a:r>
              <a:rPr lang="en-US" sz="1800" dirty="0"/>
              <a:t>Incremental SAT solving  [Bradley, VMCAI 11]</a:t>
            </a:r>
          </a:p>
          <a:p>
            <a:pPr marL="342900" indent="-342900" algn="l">
              <a:buFontTx/>
              <a:buChar char="-"/>
            </a:pPr>
            <a:r>
              <a:rPr lang="en-US" sz="1800" dirty="0"/>
              <a:t>Fast prime implicants          [</a:t>
            </a:r>
            <a:r>
              <a:rPr lang="en-US" sz="1800" dirty="0" err="1"/>
              <a:t>Een</a:t>
            </a:r>
            <a:r>
              <a:rPr lang="en-US" sz="1800" dirty="0"/>
              <a:t>&amp; FMCAD 11]</a:t>
            </a:r>
          </a:p>
          <a:p>
            <a:pPr marL="342900" indent="-342900" algn="l">
              <a:buFontTx/>
              <a:buChar char="-"/>
            </a:pPr>
            <a:r>
              <a:rPr lang="en-US" sz="1800" dirty="0"/>
              <a:t>Basis for predicate abstraction 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 err="1"/>
              <a:t>Cimatti</a:t>
            </a:r>
            <a:r>
              <a:rPr lang="en-US" sz="1800" dirty="0"/>
              <a:t>&amp; TACAS 14, </a:t>
            </a:r>
            <a:r>
              <a:rPr lang="en-US" sz="1800" dirty="0" err="1"/>
              <a:t>Birgmeier</a:t>
            </a:r>
            <a:r>
              <a:rPr lang="en-US" sz="1800" dirty="0"/>
              <a:t>&amp; CAV 14]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5350F8-4EDD-4A38-A3D8-A381F402E151}"/>
                  </a:ext>
                </a:extLst>
              </p:cNvPr>
              <p:cNvSpPr txBox="1"/>
              <p:nvPr/>
            </p:nvSpPr>
            <p:spPr>
              <a:xfrm>
                <a:off x="3122053" y="3276600"/>
                <a:ext cx="6102953" cy="3277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Infinite State 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 dirty="0"/>
                  <a:t>Arithmetic + Farkas 		         [H&amp;B, SAT 12]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 dirty="0"/>
                  <a:t>Arithmetic + Model Based Projection [K&amp;, CAV 14]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 dirty="0" err="1"/>
                  <a:t>Polyhedra</a:t>
                </a:r>
                <a:r>
                  <a:rPr lang="en-US" sz="1800" dirty="0"/>
                  <a:t> + Convex Closure        [B&amp;G, VMCAI 15] </a:t>
                </a:r>
              </a:p>
              <a:p>
                <a:pPr marL="342900" indent="-342900" algn="l">
                  <a:buFontTx/>
                  <a:buChar char="-"/>
                </a:pPr>
                <a:r>
                  <a:rPr lang="en-US" sz="1800" dirty="0"/>
                  <a:t>Arithmetic + Arrays 		      [K&amp;, FMCAD 15]</a:t>
                </a:r>
              </a:p>
              <a:p>
                <a:pPr marL="342900" indent="-34290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∃∀</m:t>
                    </m:r>
                  </m:oMath>
                </a14:m>
                <a:r>
                  <a:rPr lang="en-US" sz="1800" dirty="0"/>
                  <a:t> - EPR fragment 		          [K’&amp;, CAV 15]</a:t>
                </a:r>
              </a:p>
              <a:p>
                <a:pPr marL="342900" indent="-342900" algn="l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∃∀</m:t>
                    </m:r>
                  </m:oMath>
                </a14:m>
                <a:r>
                  <a:rPr lang="en-US" sz="1800" dirty="0"/>
                  <a:t> + Arithmetic/Arrays 	         [G&amp;, ATVA 18]</a:t>
                </a:r>
              </a:p>
              <a:p>
                <a:pPr marL="342900" indent="-342900" algn="l">
                  <a:buFontTx/>
                  <a:buChar char="-"/>
                </a:pPr>
                <a:endParaRPr lang="en-US" sz="1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95350F8-4EDD-4A38-A3D8-A381F402E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2053" y="3276600"/>
                <a:ext cx="6102953" cy="3277820"/>
              </a:xfrm>
              <a:prstGeom prst="rect">
                <a:avLst/>
              </a:prstGeom>
              <a:blipFill>
                <a:blip r:embed="rId8"/>
                <a:stretch>
                  <a:fillRect l="-699" t="-1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19582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8C7C-AD13-4709-9C07-9B887F7A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IC3, PDR and friends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6F9CDF-CBD9-4418-88AB-91C4F4837C70}"/>
              </a:ext>
            </a:extLst>
          </p:cNvPr>
          <p:cNvSpPr/>
          <p:nvPr/>
        </p:nvSpPr>
        <p:spPr bwMode="auto">
          <a:xfrm>
            <a:off x="791622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E34190-EA75-4B5B-A72A-F2797AB616AF}"/>
              </a:ext>
            </a:extLst>
          </p:cNvPr>
          <p:cNvSpPr/>
          <p:nvPr/>
        </p:nvSpPr>
        <p:spPr bwMode="auto">
          <a:xfrm>
            <a:off x="1437417" y="122527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D70DB-0862-4AC4-98CF-F688DADE36AE}"/>
              </a:ext>
            </a:extLst>
          </p:cNvPr>
          <p:cNvSpPr/>
          <p:nvPr/>
        </p:nvSpPr>
        <p:spPr bwMode="auto">
          <a:xfrm>
            <a:off x="2083212" y="121719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54D33C2-138F-48DF-BDB7-3712F9E71C14}"/>
              </a:ext>
            </a:extLst>
          </p:cNvPr>
          <p:cNvSpPr/>
          <p:nvPr/>
        </p:nvSpPr>
        <p:spPr bwMode="auto">
          <a:xfrm>
            <a:off x="518954" y="131410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D36772-1951-4F44-8723-4A72D4C0CC28}"/>
              </a:ext>
            </a:extLst>
          </p:cNvPr>
          <p:cNvSpPr/>
          <p:nvPr/>
        </p:nvSpPr>
        <p:spPr bwMode="auto">
          <a:xfrm>
            <a:off x="118461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B3D2AF1-A012-4297-A96A-337586AC4CC7}"/>
              </a:ext>
            </a:extLst>
          </p:cNvPr>
          <p:cNvSpPr/>
          <p:nvPr/>
        </p:nvSpPr>
        <p:spPr bwMode="auto">
          <a:xfrm>
            <a:off x="1826677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ED2FF2-DFC7-4A30-9FF8-D2CC7C9D28EC}"/>
              </a:ext>
            </a:extLst>
          </p:cNvPr>
          <p:cNvSpPr/>
          <p:nvPr/>
        </p:nvSpPr>
        <p:spPr bwMode="auto">
          <a:xfrm>
            <a:off x="2470689" y="1306024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/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A6A805E-2E89-4FF6-82F0-F4E962F9E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07" y="951699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/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95B62D-2695-486C-96C6-FE91B1D7B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60" y="951699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/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86F3F1-4859-41BD-8A68-4BB51FC26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25" y="955737"/>
                <a:ext cx="51663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/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4C803D-C065-44BB-B9D5-1C56899FB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529" y="931300"/>
                <a:ext cx="51663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AFA79F1-2140-4167-8220-D90B2F9C7B72}"/>
              </a:ext>
            </a:extLst>
          </p:cNvPr>
          <p:cNvSpPr txBox="1"/>
          <p:nvPr/>
        </p:nvSpPr>
        <p:spPr>
          <a:xfrm>
            <a:off x="407635" y="1873671"/>
            <a:ext cx="22899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Finite State Machines</a:t>
            </a:r>
          </a:p>
          <a:p>
            <a:r>
              <a:rPr lang="en-US" sz="1400" dirty="0"/>
              <a:t>(HW model checking)</a:t>
            </a:r>
          </a:p>
          <a:p>
            <a:r>
              <a:rPr lang="en-US" sz="1400" dirty="0"/>
              <a:t>[Bradley, VMCAI 2011]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5F5747-DCC9-430A-872A-682AB2C59201}"/>
              </a:ext>
            </a:extLst>
          </p:cNvPr>
          <p:cNvSpPr/>
          <p:nvPr/>
        </p:nvSpPr>
        <p:spPr bwMode="auto">
          <a:xfrm>
            <a:off x="747760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155EEA-7C1A-4768-81AE-8B92D317FFCF}"/>
              </a:ext>
            </a:extLst>
          </p:cNvPr>
          <p:cNvSpPr/>
          <p:nvPr/>
        </p:nvSpPr>
        <p:spPr bwMode="auto">
          <a:xfrm>
            <a:off x="1393555" y="365935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E8C5A-110B-4434-B26E-0F112FFF5093}"/>
              </a:ext>
            </a:extLst>
          </p:cNvPr>
          <p:cNvSpPr/>
          <p:nvPr/>
        </p:nvSpPr>
        <p:spPr bwMode="auto">
          <a:xfrm>
            <a:off x="2039350" y="365128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A5EB167-609C-4FB8-8224-D099B1D8F2BE}"/>
              </a:ext>
            </a:extLst>
          </p:cNvPr>
          <p:cNvSpPr/>
          <p:nvPr/>
        </p:nvSpPr>
        <p:spPr bwMode="auto">
          <a:xfrm>
            <a:off x="475092" y="37481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87F1CA7-5D5D-4F59-8587-C0504C5F5BA6}"/>
              </a:ext>
            </a:extLst>
          </p:cNvPr>
          <p:cNvSpPr/>
          <p:nvPr/>
        </p:nvSpPr>
        <p:spPr bwMode="auto">
          <a:xfrm>
            <a:off x="114075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A87836-373F-4EBC-818F-55C8F8EEBB2D}"/>
              </a:ext>
            </a:extLst>
          </p:cNvPr>
          <p:cNvSpPr/>
          <p:nvPr/>
        </p:nvSpPr>
        <p:spPr bwMode="auto">
          <a:xfrm>
            <a:off x="1782815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E2652C07-3CE0-4B59-9472-CA18CB00DD44}"/>
              </a:ext>
            </a:extLst>
          </p:cNvPr>
          <p:cNvSpPr/>
          <p:nvPr/>
        </p:nvSpPr>
        <p:spPr bwMode="auto">
          <a:xfrm>
            <a:off x="2426827" y="374010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/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𝑰𝒏𝒊𝒕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264878-CC3C-4B1D-AA58-3E0D2E3D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45" y="3385780"/>
                <a:ext cx="516635" cy="2769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/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B669C3-DDAD-49BB-9DD6-D6DBC3859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98" y="3385780"/>
                <a:ext cx="516635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/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latin typeface="Cambria Math" panose="02040503050406030204" pitchFamily="18" charset="0"/>
                        </a:rPr>
                        <m:t>𝑻𝒓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7926FF-02C3-4A5F-84BA-A52212C72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263" y="3389818"/>
                <a:ext cx="516635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/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¬</m:t>
                      </m:r>
                      <m:r>
                        <a:rPr lang="en-US" sz="1200" b="1" i="1" smtClean="0">
                          <a:latin typeface="Cambria Math" panose="02040503050406030204" pitchFamily="18" charset="0"/>
                        </a:rPr>
                        <m:t>𝑩𝒂𝒅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5AF275-A45B-4D60-AA42-08F0E6484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7359" y="3373667"/>
                <a:ext cx="516635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322CD4C-8FAF-43B6-951D-AF5B9E7DDC93}"/>
              </a:ext>
            </a:extLst>
          </p:cNvPr>
          <p:cNvSpPr txBox="1"/>
          <p:nvPr/>
        </p:nvSpPr>
        <p:spPr>
          <a:xfrm>
            <a:off x="540948" y="5112707"/>
            <a:ext cx="2023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Push Down Machines</a:t>
            </a:r>
          </a:p>
          <a:p>
            <a:r>
              <a:rPr lang="en-US" sz="1400" dirty="0"/>
              <a:t>(SW model checking)</a:t>
            </a:r>
          </a:p>
          <a:p>
            <a:r>
              <a:rPr lang="en-US" sz="1400" dirty="0"/>
              <a:t>[Hoder, B, SAT 2012]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523D228-D606-4602-91DF-67BEED08F640}"/>
              </a:ext>
            </a:extLst>
          </p:cNvPr>
          <p:cNvSpPr/>
          <p:nvPr/>
        </p:nvSpPr>
        <p:spPr bwMode="auto">
          <a:xfrm rot="19233833">
            <a:off x="1159214" y="4006580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12AB968-56C6-44C9-A158-A3112C12C013}"/>
              </a:ext>
            </a:extLst>
          </p:cNvPr>
          <p:cNvSpPr/>
          <p:nvPr/>
        </p:nvSpPr>
        <p:spPr bwMode="auto">
          <a:xfrm>
            <a:off x="746447" y="4136460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3F8CE4FF-41D1-43DA-B6AD-2E002A34CAF9}"/>
              </a:ext>
            </a:extLst>
          </p:cNvPr>
          <p:cNvSpPr/>
          <p:nvPr/>
        </p:nvSpPr>
        <p:spPr bwMode="auto">
          <a:xfrm rot="19233833">
            <a:off x="1813591" y="4007845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94E73E-4845-4810-8D26-D0F11E224108}"/>
              </a:ext>
            </a:extLst>
          </p:cNvPr>
          <p:cNvSpPr/>
          <p:nvPr/>
        </p:nvSpPr>
        <p:spPr bwMode="auto">
          <a:xfrm>
            <a:off x="1404659" y="4142289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17420501-BC14-452F-A409-3F1B26E34414}"/>
              </a:ext>
            </a:extLst>
          </p:cNvPr>
          <p:cNvSpPr/>
          <p:nvPr/>
        </p:nvSpPr>
        <p:spPr bwMode="auto">
          <a:xfrm rot="19233833">
            <a:off x="1164134" y="4499646"/>
            <a:ext cx="258318" cy="177650"/>
          </a:xfrm>
          <a:prstGeom prst="rightArrow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EEAEEE3-9BD6-4273-9B71-1F4927F8FD03}"/>
              </a:ext>
            </a:extLst>
          </p:cNvPr>
          <p:cNvSpPr/>
          <p:nvPr/>
        </p:nvSpPr>
        <p:spPr bwMode="auto">
          <a:xfrm>
            <a:off x="746447" y="4628735"/>
            <a:ext cx="387477" cy="355300"/>
          </a:xfrm>
          <a:prstGeom prst="rect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5350F8-4EDD-4A38-A3D8-A381F402E151}"/>
              </a:ext>
            </a:extLst>
          </p:cNvPr>
          <p:cNvSpPr txBox="1"/>
          <p:nvPr/>
        </p:nvSpPr>
        <p:spPr>
          <a:xfrm>
            <a:off x="3089721" y="930749"/>
            <a:ext cx="1506737" cy="56323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Finite State</a:t>
            </a:r>
          </a:p>
          <a:p>
            <a:endParaRPr lang="en-US" sz="1800" dirty="0"/>
          </a:p>
          <a:p>
            <a:r>
              <a:rPr lang="en-US" sz="1800" dirty="0"/>
              <a:t>SAT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Infinite State</a:t>
            </a:r>
          </a:p>
          <a:p>
            <a:endParaRPr lang="en-US" sz="1800" dirty="0"/>
          </a:p>
          <a:p>
            <a:r>
              <a:rPr lang="en-US" sz="1800" dirty="0"/>
              <a:t>SMT</a:t>
            </a:r>
          </a:p>
          <a:p>
            <a:r>
              <a:rPr lang="en-US" sz="1800" dirty="0"/>
              <a:t>Arithmetic</a:t>
            </a:r>
          </a:p>
          <a:p>
            <a:r>
              <a:rPr lang="en-US" sz="1800" dirty="0"/>
              <a:t>Arrays</a:t>
            </a:r>
          </a:p>
          <a:p>
            <a:r>
              <a:rPr lang="en-US" sz="1800" dirty="0"/>
              <a:t>Quantifiers </a:t>
            </a:r>
          </a:p>
          <a:p>
            <a:pPr marL="342900" indent="-342900" algn="l">
              <a:buFontTx/>
              <a:buChar char="-"/>
            </a:pPr>
            <a:endParaRPr lang="en-US" sz="1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8F3AD2-3676-40BB-BB33-1F2D65C69443}"/>
              </a:ext>
            </a:extLst>
          </p:cNvPr>
          <p:cNvSpPr txBox="1"/>
          <p:nvPr/>
        </p:nvSpPr>
        <p:spPr>
          <a:xfrm>
            <a:off x="4794617" y="930749"/>
            <a:ext cx="4271234" cy="56323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Search Strategies</a:t>
            </a:r>
          </a:p>
          <a:p>
            <a:endParaRPr lang="en-US" sz="1800" dirty="0"/>
          </a:p>
          <a:p>
            <a:pPr algn="l"/>
            <a:r>
              <a:rPr lang="en-US" sz="1800" dirty="0"/>
              <a:t>[Bradley, VMCAI 11]</a:t>
            </a:r>
            <a:br>
              <a:rPr lang="en-US" sz="1800" dirty="0"/>
            </a:br>
            <a:r>
              <a:rPr lang="en-US" sz="1800" dirty="0"/>
              <a:t>CTI – Counter Examples To Induction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[</a:t>
            </a:r>
            <a:r>
              <a:rPr lang="en-US" sz="1800" dirty="0" err="1"/>
              <a:t>G&amp;Ivrii</a:t>
            </a:r>
            <a:r>
              <a:rPr lang="en-US" sz="1800" dirty="0"/>
              <a:t>, FMCAD 15]</a:t>
            </a:r>
            <a:br>
              <a:rPr lang="en-US" sz="1800" dirty="0"/>
            </a:br>
            <a:r>
              <a:rPr lang="en-US" sz="1800" dirty="0"/>
              <a:t>Under and over-approximations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[</a:t>
            </a:r>
            <a:r>
              <a:rPr lang="en-US" sz="1800" dirty="0" err="1"/>
              <a:t>Vizel&amp;G</a:t>
            </a:r>
            <a:r>
              <a:rPr lang="en-US" sz="1800" dirty="0"/>
              <a:t>, CAV 14]</a:t>
            </a:r>
            <a:br>
              <a:rPr lang="en-US" sz="1800" dirty="0"/>
            </a:br>
            <a:r>
              <a:rPr lang="en-US" sz="1800" dirty="0"/>
              <a:t>Use SAT for blocking</a:t>
            </a:r>
            <a:br>
              <a:rPr lang="en-US" sz="1800" dirty="0"/>
            </a:br>
            <a:r>
              <a:rPr lang="en-US" sz="1800" dirty="0"/>
              <a:t>IC3 for pushing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8440057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IC3, PDR, and Friends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IC3: A SAT-based Hardware Model Checker</a:t>
            </a:r>
          </a:p>
          <a:p>
            <a:pPr lvl="1"/>
            <a:r>
              <a:rPr lang="en-US" dirty="0"/>
              <a:t>Incremental Construction of Inductive Clauses for Indubitable Correctness</a:t>
            </a:r>
          </a:p>
          <a:p>
            <a:pPr lvl="1"/>
            <a:r>
              <a:rPr lang="en-US" dirty="0"/>
              <a:t>A. Bradley: SAT-Based Model Checking without Unrolling. VMCAI 2011</a:t>
            </a:r>
          </a:p>
          <a:p>
            <a:endParaRPr lang="en-US" dirty="0"/>
          </a:p>
          <a:p>
            <a:r>
              <a:rPr lang="en-US" b="1" dirty="0"/>
              <a:t>PDR: Explained and extended the implementation</a:t>
            </a:r>
          </a:p>
          <a:p>
            <a:pPr lvl="1"/>
            <a:r>
              <a:rPr lang="en-US" dirty="0"/>
              <a:t>Property Directed Reachability</a:t>
            </a:r>
          </a:p>
          <a:p>
            <a:pPr lvl="1"/>
            <a:r>
              <a:rPr lang="en-US" dirty="0"/>
              <a:t>N. </a:t>
            </a:r>
            <a:r>
              <a:rPr lang="en-US" dirty="0" err="1"/>
              <a:t>Eén</a:t>
            </a:r>
            <a:r>
              <a:rPr lang="en-US" dirty="0"/>
              <a:t>, A. </a:t>
            </a:r>
            <a:r>
              <a:rPr lang="en-US" dirty="0" err="1"/>
              <a:t>Mishchenko</a:t>
            </a:r>
            <a:r>
              <a:rPr lang="en-US" dirty="0"/>
              <a:t>, R. K. </a:t>
            </a:r>
            <a:r>
              <a:rPr lang="en-US" dirty="0" err="1"/>
              <a:t>Brayton</a:t>
            </a:r>
            <a:r>
              <a:rPr lang="en-US" dirty="0"/>
              <a:t>: Efficient implementation of property directed reachability. FMCAD 2011</a:t>
            </a:r>
          </a:p>
          <a:p>
            <a:endParaRPr lang="en-US" dirty="0"/>
          </a:p>
          <a:p>
            <a:r>
              <a:rPr lang="en-US" b="1" dirty="0"/>
              <a:t>PDR with Predicate Abstraction (easy extension of IC3/PDR to SMT)</a:t>
            </a:r>
          </a:p>
          <a:p>
            <a:pPr lvl="1"/>
            <a:r>
              <a:rPr lang="en-US" dirty="0"/>
              <a:t>A. </a:t>
            </a:r>
            <a:r>
              <a:rPr lang="en-US" dirty="0" err="1"/>
              <a:t>Cimatti</a:t>
            </a:r>
            <a:r>
              <a:rPr lang="en-US" dirty="0"/>
              <a:t>, A. </a:t>
            </a:r>
            <a:r>
              <a:rPr lang="en-US" dirty="0" err="1"/>
              <a:t>Griggio</a:t>
            </a:r>
            <a:r>
              <a:rPr lang="en-US" dirty="0"/>
              <a:t>, S. Mover, St. </a:t>
            </a:r>
            <a:r>
              <a:rPr lang="en-US" dirty="0" err="1"/>
              <a:t>Tonetta</a:t>
            </a:r>
            <a:r>
              <a:rPr lang="en-US" dirty="0"/>
              <a:t>: IC3 Modulo Theories via Implicit Predicate Abstraction. TACAS 2014</a:t>
            </a:r>
          </a:p>
          <a:p>
            <a:pPr lvl="1"/>
            <a:r>
              <a:rPr lang="en-US" dirty="0"/>
              <a:t>J. </a:t>
            </a:r>
            <a:r>
              <a:rPr lang="en-US" dirty="0" err="1"/>
              <a:t>Birgmeier</a:t>
            </a:r>
            <a:r>
              <a:rPr lang="en-US" dirty="0"/>
              <a:t>, A. Bradley, G. </a:t>
            </a:r>
            <a:r>
              <a:rPr lang="en-US" dirty="0" err="1"/>
              <a:t>Weissenbacher</a:t>
            </a:r>
            <a:r>
              <a:rPr lang="en-US" dirty="0"/>
              <a:t>: Counterexample to Induction-Guided Abstraction-Refinement (CTIGAR). CAV 2014</a:t>
            </a:r>
          </a:p>
        </p:txBody>
      </p:sp>
    </p:spTree>
    <p:extLst>
      <p:ext uri="{BB962C8B-B14F-4D97-AF65-F5344CB8AC3E}">
        <p14:creationId xmlns:p14="http://schemas.microsoft.com/office/powerpoint/2010/main" val="212852340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33487" y="2590800"/>
            <a:ext cx="8477026" cy="35733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IC3, PDR, and Friends (2)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GPDR: Non-Linear CHC with Arithmetic constraints</a:t>
            </a:r>
          </a:p>
          <a:p>
            <a:pPr lvl="1"/>
            <a:r>
              <a:rPr lang="en-US" dirty="0"/>
              <a:t>Generalized Property Directed Reachability</a:t>
            </a:r>
          </a:p>
          <a:p>
            <a:pPr lvl="1"/>
            <a:r>
              <a:rPr lang="en-US" dirty="0"/>
              <a:t>K. </a:t>
            </a:r>
            <a:r>
              <a:rPr lang="en-US" dirty="0" err="1"/>
              <a:t>Hoder</a:t>
            </a:r>
            <a:r>
              <a:rPr lang="en-US" dirty="0"/>
              <a:t> and N. </a:t>
            </a:r>
            <a:r>
              <a:rPr lang="en-US" dirty="0" err="1"/>
              <a:t>Bjørner</a:t>
            </a:r>
            <a:r>
              <a:rPr lang="en-US" dirty="0"/>
              <a:t>: Generalized Property Directed Reachability. SAT 2012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SPACER: Non-Linear CHC with Arithmetic</a:t>
            </a:r>
          </a:p>
          <a:p>
            <a:pPr lvl="1"/>
            <a:r>
              <a:rPr lang="en-US" dirty="0"/>
              <a:t>fixes an incompleteness issue in GPDR and extends it with under-approximate summaries</a:t>
            </a:r>
          </a:p>
          <a:p>
            <a:pPr lvl="1"/>
            <a:r>
              <a:rPr lang="en-US" dirty="0"/>
              <a:t>A. </a:t>
            </a:r>
            <a:r>
              <a:rPr lang="en-US" dirty="0" err="1"/>
              <a:t>Komuravelli</a:t>
            </a:r>
            <a:r>
              <a:rPr lang="en-US" dirty="0"/>
              <a:t>, A. Gurfinkel, S. </a:t>
            </a:r>
            <a:r>
              <a:rPr lang="en-US" dirty="0" err="1"/>
              <a:t>Chaki</a:t>
            </a:r>
            <a:r>
              <a:rPr lang="en-US" dirty="0"/>
              <a:t>: SMT-Based Model Checking for Recursive Programs. CAV 2014</a:t>
            </a:r>
          </a:p>
          <a:p>
            <a:r>
              <a:rPr lang="en-US" b="1" dirty="0" err="1"/>
              <a:t>PolyPDR</a:t>
            </a:r>
            <a:r>
              <a:rPr lang="en-US" b="1" dirty="0"/>
              <a:t>: Convex models for Linear CHC</a:t>
            </a:r>
          </a:p>
          <a:p>
            <a:pPr lvl="1"/>
            <a:r>
              <a:rPr lang="en-US" dirty="0"/>
              <a:t>simulating Numeric Abstract Interpretation with PDR</a:t>
            </a:r>
          </a:p>
          <a:p>
            <a:pPr lvl="1"/>
            <a:r>
              <a:rPr lang="en-US" dirty="0"/>
              <a:t>N. </a:t>
            </a:r>
            <a:r>
              <a:rPr lang="en-US" dirty="0" err="1"/>
              <a:t>Bjørner</a:t>
            </a:r>
            <a:r>
              <a:rPr lang="en-US" dirty="0"/>
              <a:t> and A. Gurfinkel: Property Directed Polyhedral Abstraction. VMCAI 2015</a:t>
            </a:r>
          </a:p>
          <a:p>
            <a:r>
              <a:rPr lang="en-US" b="1" dirty="0" err="1"/>
              <a:t>ArrayPDR</a:t>
            </a:r>
            <a:r>
              <a:rPr lang="en-US" b="1" dirty="0"/>
              <a:t>: CHC with constraints over Arithmetic + Arrays</a:t>
            </a:r>
          </a:p>
          <a:p>
            <a:pPr lvl="1"/>
            <a:r>
              <a:rPr lang="en-US" dirty="0"/>
              <a:t>Required to model heap manipulating programs</a:t>
            </a:r>
          </a:p>
          <a:p>
            <a:pPr lvl="1"/>
            <a:r>
              <a:rPr lang="en-US" dirty="0"/>
              <a:t>A. </a:t>
            </a:r>
            <a:r>
              <a:rPr lang="en-US" dirty="0" err="1"/>
              <a:t>Komuravelli</a:t>
            </a:r>
            <a:r>
              <a:rPr lang="en-US" dirty="0"/>
              <a:t>, N. </a:t>
            </a:r>
            <a:r>
              <a:rPr lang="en-US" dirty="0" err="1"/>
              <a:t>Bjørner</a:t>
            </a:r>
            <a:r>
              <a:rPr lang="en-US" dirty="0"/>
              <a:t>, A. Gurfinkel, K. L. </a:t>
            </a:r>
            <a:r>
              <a:rPr lang="en-US" dirty="0" err="1"/>
              <a:t>McMillan:Compositional</a:t>
            </a:r>
            <a:r>
              <a:rPr lang="en-US" dirty="0"/>
              <a:t> Verification of Procedural Programs using Horn Clauses over Integers and Arrays. FMCAD 2015</a:t>
            </a:r>
          </a:p>
        </p:txBody>
      </p:sp>
    </p:spTree>
    <p:extLst>
      <p:ext uri="{BB962C8B-B14F-4D97-AF65-F5344CB8AC3E}">
        <p14:creationId xmlns:p14="http://schemas.microsoft.com/office/powerpoint/2010/main" val="325672558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92885-5578-AF4C-9FF0-13EE81A6E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IC3, PDR, and Friends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0B74-F724-8145-8565-E787903F0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Quip: Forward Reachable States + Conjectures</a:t>
            </a:r>
          </a:p>
          <a:p>
            <a:pPr lvl="1"/>
            <a:r>
              <a:rPr lang="en-US" dirty="0"/>
              <a:t>Use both forward and backward reachability information</a:t>
            </a:r>
          </a:p>
          <a:p>
            <a:pPr lvl="1"/>
            <a:r>
              <a:rPr lang="en-US" dirty="0"/>
              <a:t>A. Gurfinkel and A. </a:t>
            </a:r>
            <a:r>
              <a:rPr lang="en-US" dirty="0" err="1"/>
              <a:t>Ivrii</a:t>
            </a:r>
            <a:r>
              <a:rPr lang="en-US" dirty="0"/>
              <a:t>: Pushing to the Top. FMCAD 2015</a:t>
            </a:r>
          </a:p>
          <a:p>
            <a:r>
              <a:rPr lang="en-US" dirty="0" err="1"/>
              <a:t>Avy</a:t>
            </a:r>
            <a:r>
              <a:rPr lang="en-US" dirty="0"/>
              <a:t>: Interpolation with IC3</a:t>
            </a:r>
          </a:p>
          <a:p>
            <a:pPr lvl="1"/>
            <a:r>
              <a:rPr lang="en-US" dirty="0"/>
              <a:t>Use SAT-solver for blocking, IC3 for pushing</a:t>
            </a:r>
          </a:p>
          <a:p>
            <a:pPr lvl="1"/>
            <a:r>
              <a:rPr lang="en-US" dirty="0"/>
              <a:t>Y. </a:t>
            </a:r>
            <a:r>
              <a:rPr lang="en-US" dirty="0" err="1"/>
              <a:t>Vizel</a:t>
            </a:r>
            <a:r>
              <a:rPr lang="en-US" dirty="0"/>
              <a:t>, A. Gurfinkel: Interpolating Property Directed Reachability. CAV 2014</a:t>
            </a:r>
          </a:p>
          <a:p>
            <a:r>
              <a:rPr lang="en-US" dirty="0" err="1"/>
              <a:t>uPDR</a:t>
            </a:r>
            <a:r>
              <a:rPr lang="en-US" dirty="0"/>
              <a:t>: Constraints in EPR fragment of FOL</a:t>
            </a:r>
          </a:p>
          <a:p>
            <a:pPr lvl="1"/>
            <a:r>
              <a:rPr lang="en-US" dirty="0"/>
              <a:t>Universally quantified inductive invariants (or their absence)</a:t>
            </a:r>
          </a:p>
          <a:p>
            <a:pPr lvl="1"/>
            <a:r>
              <a:rPr lang="en-US" dirty="0"/>
              <a:t>A. </a:t>
            </a:r>
            <a:r>
              <a:rPr lang="en-US" dirty="0" err="1"/>
              <a:t>Karbyshev</a:t>
            </a:r>
            <a:r>
              <a:rPr lang="en-US" dirty="0"/>
              <a:t>, N. </a:t>
            </a:r>
            <a:r>
              <a:rPr lang="en-US" dirty="0" err="1"/>
              <a:t>Bjørner</a:t>
            </a:r>
            <a:r>
              <a:rPr lang="en-US" dirty="0"/>
              <a:t>, S. </a:t>
            </a:r>
            <a:r>
              <a:rPr lang="en-US" dirty="0" err="1"/>
              <a:t>Itzhaky</a:t>
            </a:r>
            <a:r>
              <a:rPr lang="en-US" dirty="0"/>
              <a:t>, N. </a:t>
            </a:r>
            <a:r>
              <a:rPr lang="en-US" dirty="0" err="1"/>
              <a:t>Rinetzky</a:t>
            </a:r>
            <a:r>
              <a:rPr lang="en-US" dirty="0"/>
              <a:t>, S. </a:t>
            </a:r>
            <a:r>
              <a:rPr lang="en-US" dirty="0" err="1"/>
              <a:t>Shoham</a:t>
            </a:r>
            <a:r>
              <a:rPr lang="en-US" dirty="0"/>
              <a:t>: Property-Directed Inference of Universal Invariants or Proving Their Absence. CAV 2015</a:t>
            </a:r>
          </a:p>
          <a:p>
            <a:r>
              <a:rPr lang="en-US" dirty="0"/>
              <a:t>Quic3: Universally quantified invariants for LIA + Arrays</a:t>
            </a:r>
          </a:p>
          <a:p>
            <a:pPr lvl="1"/>
            <a:r>
              <a:rPr lang="en-US" dirty="0"/>
              <a:t>Extending Spacer with quantified reasoning</a:t>
            </a:r>
          </a:p>
          <a:p>
            <a:pPr lvl="1"/>
            <a:r>
              <a:rPr lang="en-US" dirty="0"/>
              <a:t>A. Gurfinkel, S. </a:t>
            </a:r>
            <a:r>
              <a:rPr lang="en-US" dirty="0" err="1"/>
              <a:t>Shoham</a:t>
            </a:r>
            <a:r>
              <a:rPr lang="en-US" dirty="0"/>
              <a:t>, Y. </a:t>
            </a:r>
            <a:r>
              <a:rPr lang="en-US" dirty="0" err="1"/>
              <a:t>Vizel</a:t>
            </a:r>
            <a:r>
              <a:rPr lang="en-US" dirty="0"/>
              <a:t>: Quantifiers on Demand. ATVA 2018 </a:t>
            </a:r>
          </a:p>
        </p:txBody>
      </p:sp>
    </p:spTree>
    <p:extLst>
      <p:ext uri="{BB962C8B-B14F-4D97-AF65-F5344CB8AC3E}">
        <p14:creationId xmlns:p14="http://schemas.microsoft.com/office/powerpoint/2010/main" val="399179023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by Incremental Generalization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490133" y="2144889"/>
            <a:ext cx="2393245" cy="1555576"/>
            <a:chOff x="2957689" y="2438399"/>
            <a:chExt cx="3228622" cy="2144890"/>
          </a:xfrm>
        </p:grpSpPr>
        <p:sp>
          <p:nvSpPr>
            <p:cNvPr id="7" name="Rounded Rectangle 6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000" b="0" dirty="0"/>
                <a:t>A counterexample of length N exists?</a:t>
              </a:r>
            </a:p>
            <a:p>
              <a:endParaRPr lang="en-US" sz="2000" b="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071282" y="3901563"/>
              <a:ext cx="892971" cy="55658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/>
                <a:t>SMT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06601" y="4670860"/>
            <a:ext cx="2354200" cy="1425498"/>
            <a:chOff x="2957689" y="2438399"/>
            <a:chExt cx="3228622" cy="2144890"/>
          </a:xfrm>
        </p:grpSpPr>
        <p:sp>
          <p:nvSpPr>
            <p:cNvPr id="10" name="Rounded Rectangle 9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0" dirty="0"/>
                <a:t>Generalize proof</a:t>
              </a:r>
            </a:p>
            <a:p>
              <a:pPr algn="ctr"/>
              <a:endParaRPr lang="en-US" sz="2000" b="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071283" y="3894820"/>
              <a:ext cx="955297" cy="563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 dirty="0"/>
                <a:t>SMT</a:t>
              </a:r>
            </a:p>
          </p:txBody>
        </p:sp>
      </p:grpSp>
      <p:cxnSp>
        <p:nvCxnSpPr>
          <p:cNvPr id="12" name="Elbow Connector 11"/>
          <p:cNvCxnSpPr>
            <a:stCxn id="7" idx="2"/>
            <a:endCxn id="10" idx="0"/>
          </p:cNvCxnSpPr>
          <p:nvPr/>
        </p:nvCxnSpPr>
        <p:spPr>
          <a:xfrm rot="5400000">
            <a:off x="2200032" y="4184135"/>
            <a:ext cx="970395" cy="3055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51290" y="3951462"/>
            <a:ext cx="23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/>
              <a:t>No + bounded proof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74598" y="5383832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candidate</a:t>
            </a:r>
            <a:r>
              <a:rPr lang="en-US" sz="2000" dirty="0"/>
              <a:t> </a:t>
            </a:r>
            <a:r>
              <a:rPr lang="en-US" sz="2000" b="1" i="1" dirty="0" err="1">
                <a:latin typeface="Times New Roman" charset="0"/>
                <a:ea typeface="Times New Roman" charset="0"/>
                <a:cs typeface="Times New Roman" charset="0"/>
              </a:rPr>
              <a:t>Inv</a:t>
            </a:r>
            <a:endParaRPr lang="en-US" sz="20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7" name="Elbow Connector 16"/>
          <p:cNvCxnSpPr>
            <a:stCxn id="10" idx="3"/>
            <a:endCxn id="22" idx="2"/>
          </p:cNvCxnSpPr>
          <p:nvPr/>
        </p:nvCxnSpPr>
        <p:spPr>
          <a:xfrm flipV="1">
            <a:off x="3860801" y="4901529"/>
            <a:ext cx="2373841" cy="482080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5120216" y="3493431"/>
            <a:ext cx="2228851" cy="1408098"/>
            <a:chOff x="2957689" y="2438399"/>
            <a:chExt cx="3228622" cy="2144890"/>
          </a:xfrm>
        </p:grpSpPr>
        <p:sp>
          <p:nvSpPr>
            <p:cNvPr id="22" name="Rounded Rectangle 21"/>
            <p:cNvSpPr/>
            <p:nvPr/>
          </p:nvSpPr>
          <p:spPr>
            <a:xfrm>
              <a:off x="2957689" y="2438399"/>
              <a:ext cx="3228622" cy="214489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0" dirty="0"/>
                <a:t>Is a safe inductive invariant?</a:t>
              </a:r>
            </a:p>
            <a:p>
              <a:pPr algn="ctr"/>
              <a:endParaRPr lang="en-US" sz="1800" b="0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071284" y="3889461"/>
              <a:ext cx="968746" cy="56868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b="0"/>
                <a:t>SMT</a:t>
              </a:r>
              <a:endParaRPr lang="en-US" sz="1600" b="0" dirty="0"/>
            </a:p>
          </p:txBody>
        </p:sp>
      </p:grpSp>
      <p:cxnSp>
        <p:nvCxnSpPr>
          <p:cNvPr id="27" name="Elbow Connector 26"/>
          <p:cNvCxnSpPr>
            <a:stCxn id="22" idx="0"/>
            <a:endCxn id="7" idx="3"/>
          </p:cNvCxnSpPr>
          <p:nvPr/>
        </p:nvCxnSpPr>
        <p:spPr>
          <a:xfrm rot="16200000" flipV="1">
            <a:off x="4773633" y="2032422"/>
            <a:ext cx="570754" cy="2351264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28231" y="2441578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No, </a:t>
            </a:r>
            <a:r>
              <a:rPr lang="en-US" sz="2000" b="0" dirty="0">
                <a:latin typeface="Consolas" charset="0"/>
                <a:ea typeface="Consolas" charset="0"/>
                <a:cs typeface="Consolas" charset="0"/>
              </a:rPr>
              <a:t>N:=N+1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5" y="3443206"/>
            <a:ext cx="692672" cy="868032"/>
          </a:xfrm>
          <a:prstGeom prst="rect">
            <a:avLst/>
          </a:prstGeom>
        </p:spPr>
      </p:pic>
      <p:cxnSp>
        <p:nvCxnSpPr>
          <p:cNvPr id="32" name="Elbow Connector 31"/>
          <p:cNvCxnSpPr>
            <a:stCxn id="7" idx="1"/>
            <a:endCxn id="31" idx="0"/>
          </p:cNvCxnSpPr>
          <p:nvPr/>
        </p:nvCxnSpPr>
        <p:spPr>
          <a:xfrm rot="10800000" flipV="1">
            <a:off x="511881" y="2922676"/>
            <a:ext cx="978252" cy="520529"/>
          </a:xfrm>
          <a:prstGeom prst="bentConnector2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-145698" y="2490801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Yes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34200" y="3766796"/>
            <a:ext cx="145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YES</a:t>
            </a:r>
            <a:endParaRPr lang="en-US" sz="2000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95" y="3723276"/>
            <a:ext cx="940506" cy="947584"/>
          </a:xfrm>
          <a:prstGeom prst="rect">
            <a:avLst/>
          </a:prstGeom>
        </p:spPr>
      </p:pic>
      <p:cxnSp>
        <p:nvCxnSpPr>
          <p:cNvPr id="41" name="Straight Arrow Connector 40"/>
          <p:cNvCxnSpPr>
            <a:stCxn id="22" idx="3"/>
            <a:endCxn id="40" idx="1"/>
          </p:cNvCxnSpPr>
          <p:nvPr/>
        </p:nvCxnSpPr>
        <p:spPr>
          <a:xfrm flipV="1">
            <a:off x="7349067" y="4197068"/>
            <a:ext cx="702028" cy="41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7" idx="0"/>
          </p:cNvCxnSpPr>
          <p:nvPr/>
        </p:nvCxnSpPr>
        <p:spPr>
          <a:xfrm>
            <a:off x="2683701" y="1563487"/>
            <a:ext cx="3055" cy="581402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119010" y="1497179"/>
            <a:ext cx="2381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latin typeface="Consolas" charset="0"/>
                <a:ea typeface="Consolas" charset="0"/>
                <a:cs typeface="Consolas" charset="0"/>
              </a:rPr>
              <a:t>T, N=0</a:t>
            </a:r>
          </a:p>
        </p:txBody>
      </p:sp>
    </p:spTree>
    <p:extLst>
      <p:ext uri="{BB962C8B-B14F-4D97-AF65-F5344CB8AC3E}">
        <p14:creationId xmlns:p14="http://schemas.microsoft.com/office/powerpoint/2010/main" val="237432780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Constrained </a:t>
            </a:r>
            <a:r>
              <a:rPr lang="en-US" dirty="0">
                <a:solidFill>
                  <a:srgbClr val="FF0000"/>
                </a:solidFill>
              </a:rPr>
              <a:t>Horn</a:t>
            </a:r>
            <a:r>
              <a:rPr lang="en-US" dirty="0"/>
              <a:t> Clauses (CHC)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5181600"/>
          </a:xfrm>
        </p:spPr>
        <p:txBody>
          <a:bodyPr/>
          <a:lstStyle/>
          <a:p>
            <a:r>
              <a:rPr lang="en-US" sz="2400" baseline="-25000" dirty="0"/>
              <a:t>Is it short for Horner?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r>
              <a:rPr lang="en-US" sz="2400" baseline="-25000" dirty="0"/>
              <a:t>Is it related to hornets?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aseline="-25000" dirty="0"/>
          </a:p>
          <a:p>
            <a:r>
              <a:rPr lang="en-US" sz="2400" baseline="-25000" dirty="0"/>
              <a:t>Is it Santa Clause blowing a Horn?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7BB986-C865-48FB-B7C1-F8B081B0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"/>
            <a:ext cx="20859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C3398-7A39-44C2-83E3-FA15B9ED338A}"/>
              </a:ext>
            </a:extLst>
          </p:cNvPr>
          <p:cNvSpPr txBox="1"/>
          <p:nvPr/>
        </p:nvSpPr>
        <p:spPr>
          <a:xfrm>
            <a:off x="7015290" y="2532662"/>
            <a:ext cx="1595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Alfred Horn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22443-7A49-49C9-B56B-82223F5A7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74" y="2763197"/>
            <a:ext cx="859571" cy="838200"/>
          </a:xfrm>
          <a:prstGeom prst="rect">
            <a:avLst/>
          </a:prstGeom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070A7725-9674-40FA-A251-A4594E71C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0"/>
            <a:ext cx="2028952" cy="15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15B0B3-EB2C-5941-89AB-AC98C8BB0558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40245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IC3/PDR In Pictures: </a:t>
            </a:r>
            <a:r>
              <a:rPr lang="en-US" dirty="0" err="1"/>
              <a:t>MkSafe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645872" y="228600"/>
            <a:ext cx="10823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/>
              <a:t>MkSafe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=1,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2478" y="1026010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ular Callout 33"/>
              <p:cNvSpPr/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=3,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𝑦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charset="0"/>
                          <a:ea typeface="ＭＳ Ｐゴシック" pitchFamily="1" charset="-128"/>
                        </a:rPr>
                        <m:t>=0</m:t>
                      </m:r>
                    </m:oMath>
                  </m:oMathPara>
                </a14:m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4" name="Rectangular Callout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3757" y="1005131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 rotWithShape="0">
                <a:blip r:embed="rId3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ular Callout 34"/>
              <p:cNvSpPr/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ＭＳ Ｐゴシック" pitchFamily="1" charset="-128"/>
                        </a:rPr>
                        <m:t>𝑥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ＭＳ Ｐゴシック" pitchFamily="1" charset="-128"/>
                        </a:rPr>
                        <m:t>&lt;</m:t>
                      </m:r>
                      <m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ＭＳ Ｐゴシック" pitchFamily="1" charset="-128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ＭＳ Ｐゴシック" pitchFamily="1" charset="-128"/>
                </a:endParaRPr>
              </a:p>
            </p:txBody>
          </p:sp>
        </mc:Choice>
        <mc:Fallback xmlns="">
          <p:sp>
            <p:nvSpPr>
              <p:cNvPr id="35" name="Rectangular Callout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201" y="2895600"/>
                <a:ext cx="1662953" cy="428139"/>
              </a:xfrm>
              <a:prstGeom prst="wedgeRectCallout">
                <a:avLst>
                  <a:gd name="adj1" fmla="val -68057"/>
                  <a:gd name="adj2" fmla="val -78208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2A8CC10A-1467-B440-8B6C-70FE410B1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231" y="5026387"/>
            <a:ext cx="6553200" cy="8269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6C387E-0C8C-D14B-8BDE-276AD386A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231" y="6048003"/>
            <a:ext cx="5547360" cy="323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8BC7BE-DFBC-0542-93A7-FF413A8AC4ED}"/>
              </a:ext>
            </a:extLst>
          </p:cNvPr>
          <p:cNvSpPr txBox="1"/>
          <p:nvPr/>
        </p:nvSpPr>
        <p:spPr>
          <a:xfrm>
            <a:off x="271288" y="5034166"/>
            <a:ext cx="1725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Predecessor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D39B1A-21F5-CA47-8328-0526C558C11E}"/>
              </a:ext>
            </a:extLst>
          </p:cNvPr>
          <p:cNvSpPr txBox="1"/>
          <p:nvPr/>
        </p:nvSpPr>
        <p:spPr>
          <a:xfrm>
            <a:off x="328998" y="6024765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NewLemma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62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31" grpId="0" animBg="1"/>
      <p:bldP spid="32" grpId="0" animBg="1"/>
      <p:bldP spid="3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505200" y="2514600"/>
            <a:ext cx="1447800" cy="3276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Inductive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IC3/PDR in Pictures: Push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 bwMode="auto">
          <a:xfrm>
            <a:off x="609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1336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4676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7912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6019800" y="1714500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4495800" y="1600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23" name="Straight Arrow Connector 22"/>
          <p:cNvCxnSpPr>
            <a:stCxn id="19" idx="2"/>
            <a:endCxn id="22" idx="6"/>
          </p:cNvCxnSpPr>
          <p:nvPr/>
        </p:nvCxnSpPr>
        <p:spPr bwMode="auto">
          <a:xfrm flipH="1">
            <a:off x="4724400" y="1714500"/>
            <a:ext cx="1066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22" idx="2"/>
          </p:cNvCxnSpPr>
          <p:nvPr/>
        </p:nvCxnSpPr>
        <p:spPr bwMode="auto">
          <a:xfrm flipH="1">
            <a:off x="3352800" y="17145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3581400" y="2667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4958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33" name="Straight Arrow Connector 32"/>
          <p:cNvCxnSpPr>
            <a:stCxn id="19" idx="1"/>
            <a:endCxn id="32" idx="6"/>
          </p:cNvCxnSpPr>
          <p:nvPr/>
        </p:nvCxnSpPr>
        <p:spPr bwMode="auto">
          <a:xfrm flipH="1" flipV="1">
            <a:off x="4724400" y="1257300"/>
            <a:ext cx="1100278" cy="3763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35"/>
          <p:cNvSpPr/>
          <p:nvPr/>
        </p:nvSpPr>
        <p:spPr bwMode="auto">
          <a:xfrm>
            <a:off x="3048000" y="1143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cxnSp>
        <p:nvCxnSpPr>
          <p:cNvPr id="37" name="Straight Arrow Connector 36"/>
          <p:cNvCxnSpPr>
            <a:stCxn id="32" idx="2"/>
            <a:endCxn id="36" idx="6"/>
          </p:cNvCxnSpPr>
          <p:nvPr/>
        </p:nvCxnSpPr>
        <p:spPr bwMode="auto">
          <a:xfrm flipH="1">
            <a:off x="3276600" y="1257300"/>
            <a:ext cx="12192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36" idx="2"/>
          </p:cNvCxnSpPr>
          <p:nvPr/>
        </p:nvCxnSpPr>
        <p:spPr bwMode="auto">
          <a:xfrm flipH="1">
            <a:off x="1905000" y="1257300"/>
            <a:ext cx="11430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>
                <a:alpha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9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21336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133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35814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09600" y="37338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133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3581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096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105400" y="4343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2133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3581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096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1054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781800" y="49530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581400" y="32004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9434" y="228600"/>
            <a:ext cx="813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Push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609600" y="5562600"/>
            <a:ext cx="1219200" cy="152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029200" y="2743200"/>
                <a:ext cx="3962400" cy="1387496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Algorithm Invariants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𝑰𝒏𝒊𝒕</m:t>
                    </m:r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bar>
                      <m:barPr>
                        <m:pos m:val="top"/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bar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𝑩𝒂𝒅</m:t>
                        </m:r>
                      </m:e>
                    </m:bar>
                  </m:oMath>
                </a14:m>
                <a:endParaRPr kumimoji="0" lang="en-US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   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</m:sSub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∩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𝑻</m:t>
                    </m:r>
                    <m:sSub>
                      <m:sSub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𝒓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</m:sub>
                    </m:sSub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⊆</m:t>
                    </m:r>
                    <m:sSubSup>
                      <m:sSubSup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𝑭</m:t>
                        </m:r>
                      </m:e>
                      <m:sub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𝒊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sub>
                      <m:sup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′</m:t>
                        </m:r>
                      </m:sup>
                    </m:sSubSup>
                  </m:oMath>
                </a14:m>
                <a:endParaRPr kumimoji="0" lang="en-US" sz="20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743200"/>
                <a:ext cx="3962400" cy="13874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F0EDBFA-1C47-3647-B09D-AF71D6F7D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859" y="6172199"/>
            <a:ext cx="68199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55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04800" y="3124200"/>
            <a:ext cx="8048513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IC3/PDR: Solving Linear (Propositional) CHC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</p:spPr>
            <p:txBody>
              <a:bodyPr/>
              <a:lstStyle/>
              <a:p>
                <a:r>
                  <a:rPr lang="en-US" b="1" dirty="0"/>
                  <a:t>Unreachable and Reachable</a:t>
                </a:r>
              </a:p>
              <a:p>
                <a:pPr lvl="1"/>
                <a:r>
                  <a:rPr lang="en-US" dirty="0"/>
                  <a:t>terminate the algorithm when a solution is found</a:t>
                </a:r>
              </a:p>
              <a:p>
                <a:r>
                  <a:rPr lang="en-US" b="1" dirty="0"/>
                  <a:t>Unfold</a:t>
                </a:r>
              </a:p>
              <a:p>
                <a:pPr lvl="1"/>
                <a:r>
                  <a:rPr lang="en-US" dirty="0"/>
                  <a:t>increase search bound by 1</a:t>
                </a:r>
              </a:p>
              <a:p>
                <a:r>
                  <a:rPr lang="en-US" b="1" dirty="0"/>
                  <a:t>Candidate</a:t>
                </a:r>
                <a:endParaRPr lang="en-US" dirty="0"/>
              </a:p>
              <a:p>
                <a:pPr lvl="1"/>
                <a:r>
                  <a:rPr lang="en-US" dirty="0"/>
                  <a:t>choose a bad state in the last frame</a:t>
                </a:r>
              </a:p>
              <a:p>
                <a:r>
                  <a:rPr lang="en-US" b="1" dirty="0"/>
                  <a:t>Decide</a:t>
                </a:r>
              </a:p>
              <a:p>
                <a:pPr lvl="1"/>
                <a:r>
                  <a:rPr lang="en-US" dirty="0"/>
                  <a:t>extend a </a:t>
                </a:r>
                <a:r>
                  <a:rPr lang="en-US" dirty="0" err="1"/>
                  <a:t>cex</a:t>
                </a:r>
                <a:r>
                  <a:rPr lang="en-US" dirty="0"/>
                  <a:t> (backward) consistent with the current frame</a:t>
                </a:r>
              </a:p>
              <a:p>
                <a:pPr lvl="1"/>
                <a:r>
                  <a:rPr lang="en-US" dirty="0"/>
                  <a:t>choose an assignment </a:t>
                </a:r>
                <a:r>
                  <a:rPr lang="en-US" b="1" i="1" dirty="0"/>
                  <a:t>s</a:t>
                </a:r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𝑐𝑒𝑥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’) </m:t>
                    </m:r>
                  </m:oMath>
                </a14:m>
                <a:r>
                  <a:rPr lang="en-US" dirty="0"/>
                  <a:t>is SAT</a:t>
                </a:r>
              </a:p>
              <a:p>
                <a:r>
                  <a:rPr lang="en-US" b="1" dirty="0"/>
                  <a:t>Conflict</a:t>
                </a:r>
                <a:endParaRPr lang="en-US" dirty="0"/>
              </a:p>
              <a:p>
                <a:pPr lvl="1"/>
                <a:r>
                  <a:rPr lang="en-US" dirty="0"/>
                  <a:t>construct a lemma to explain why </a:t>
                </a:r>
                <a:r>
                  <a:rPr lang="en-US" dirty="0" err="1"/>
                  <a:t>cex</a:t>
                </a:r>
                <a:r>
                  <a:rPr lang="en-US" dirty="0"/>
                  <a:t> cannot be extended</a:t>
                </a:r>
              </a:p>
              <a:p>
                <a:pPr lvl="1"/>
                <a:r>
                  <a:rPr lang="en-US" dirty="0"/>
                  <a:t>Find a clause </a:t>
                </a:r>
                <a:r>
                  <a:rPr lang="en-US" b="1" i="1" dirty="0"/>
                  <a:t>L</a:t>
                </a:r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𝑐𝑒𝑥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Induction</a:t>
                </a:r>
              </a:p>
              <a:p>
                <a:pPr lvl="1"/>
                <a:r>
                  <a:rPr lang="en-US" dirty="0"/>
                  <a:t>propagate a lemma as far into the future as possible</a:t>
                </a:r>
              </a:p>
              <a:p>
                <a:pPr lvl="1"/>
                <a:r>
                  <a:rPr lang="en-US" dirty="0"/>
                  <a:t>(optionally) strengthen by dropping literals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  <a:blipFill>
                <a:blip r:embed="rId2"/>
                <a:stretch>
                  <a:fillRect l="-1868" t="-1506" b="-3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4775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Propositional PDR to Solving CHC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Theories with infinitely many models</a:t>
            </a:r>
          </a:p>
          <a:p>
            <a:pPr lvl="1"/>
            <a:r>
              <a:rPr lang="en-US" dirty="0"/>
              <a:t>infinitely many satisfying assignments</a:t>
            </a:r>
          </a:p>
          <a:p>
            <a:pPr lvl="1"/>
            <a:r>
              <a:rPr lang="en-US" dirty="0"/>
              <a:t>can’t simply enumerate (when computing predecessor)</a:t>
            </a:r>
          </a:p>
          <a:p>
            <a:pPr lvl="1"/>
            <a:r>
              <a:rPr lang="en-US" dirty="0"/>
              <a:t>can’t block one assignment at a time (when blocking)</a:t>
            </a:r>
          </a:p>
          <a:p>
            <a:pPr lvl="1"/>
            <a:endParaRPr lang="en-US" dirty="0"/>
          </a:p>
          <a:p>
            <a:r>
              <a:rPr lang="en-US" dirty="0"/>
              <a:t>Non-Linear Horn Clauses</a:t>
            </a:r>
          </a:p>
          <a:p>
            <a:pPr lvl="1"/>
            <a:r>
              <a:rPr lang="en-US" dirty="0"/>
              <a:t>multiple predecessors (when computing predecessors)</a:t>
            </a:r>
          </a:p>
          <a:p>
            <a:pPr lvl="1"/>
            <a:endParaRPr lang="en-US" dirty="0"/>
          </a:p>
          <a:p>
            <a:r>
              <a:rPr lang="en-US" dirty="0"/>
              <a:t>The problem is undecidable in general, but we want an algorithm that makes progress</a:t>
            </a:r>
          </a:p>
          <a:p>
            <a:pPr lvl="1"/>
            <a:r>
              <a:rPr lang="en-US" dirty="0"/>
              <a:t>doesn’t get stuck in a decidable sub-problem</a:t>
            </a:r>
          </a:p>
          <a:p>
            <a:pPr lvl="1"/>
            <a:r>
              <a:rPr lang="en-US" dirty="0"/>
              <a:t>guaranteed to find a counterexample (if it exists)</a:t>
            </a:r>
          </a:p>
        </p:txBody>
      </p:sp>
    </p:spTree>
    <p:extLst>
      <p:ext uri="{BB962C8B-B14F-4D97-AF65-F5344CB8AC3E}">
        <p14:creationId xmlns:p14="http://schemas.microsoft.com/office/powerpoint/2010/main" val="211621997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04800" y="3124200"/>
            <a:ext cx="8048513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IC3/PDR: Solving Linear (Propositional) CHC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</p:spPr>
            <p:txBody>
              <a:bodyPr/>
              <a:lstStyle/>
              <a:p>
                <a:r>
                  <a:rPr lang="en-US" b="1" dirty="0"/>
                  <a:t>Unreachable and Reachable</a:t>
                </a:r>
              </a:p>
              <a:p>
                <a:pPr lvl="1"/>
                <a:r>
                  <a:rPr lang="en-US" dirty="0"/>
                  <a:t>terminate the algorithm when a solution is found</a:t>
                </a:r>
              </a:p>
              <a:p>
                <a:r>
                  <a:rPr lang="en-US" b="1" dirty="0"/>
                  <a:t>Unfold</a:t>
                </a:r>
              </a:p>
              <a:p>
                <a:pPr lvl="1"/>
                <a:r>
                  <a:rPr lang="en-US" dirty="0"/>
                  <a:t>increase search bound by 1</a:t>
                </a:r>
              </a:p>
              <a:p>
                <a:r>
                  <a:rPr lang="en-US" b="1" dirty="0"/>
                  <a:t>Candidate</a:t>
                </a:r>
                <a:endParaRPr lang="en-US" dirty="0"/>
              </a:p>
              <a:p>
                <a:pPr lvl="1"/>
                <a:r>
                  <a:rPr lang="en-US" dirty="0"/>
                  <a:t>choose a bad state in the last frame</a:t>
                </a:r>
              </a:p>
              <a:p>
                <a:r>
                  <a:rPr lang="en-US" b="1" dirty="0"/>
                  <a:t>Decide</a:t>
                </a:r>
              </a:p>
              <a:p>
                <a:pPr lvl="1"/>
                <a:r>
                  <a:rPr lang="en-US" dirty="0"/>
                  <a:t>extend a </a:t>
                </a:r>
                <a:r>
                  <a:rPr lang="en-US" dirty="0" err="1"/>
                  <a:t>cex</a:t>
                </a:r>
                <a:r>
                  <a:rPr lang="en-US" dirty="0"/>
                  <a:t> (backward) consistent with the current frame</a:t>
                </a:r>
              </a:p>
              <a:p>
                <a:pPr lvl="1"/>
                <a:r>
                  <a:rPr lang="en-US" dirty="0"/>
                  <a:t>choose an assignment </a:t>
                </a:r>
                <a:r>
                  <a:rPr lang="en-US" b="1" i="1" dirty="0"/>
                  <a:t>s</a:t>
                </a:r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𝑐𝑒𝑥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’) </m:t>
                    </m:r>
                  </m:oMath>
                </a14:m>
                <a:r>
                  <a:rPr lang="en-US" dirty="0"/>
                  <a:t>is SAT</a:t>
                </a:r>
              </a:p>
              <a:p>
                <a:r>
                  <a:rPr lang="en-US" b="1" dirty="0"/>
                  <a:t>Conflict</a:t>
                </a:r>
                <a:endParaRPr lang="en-US" dirty="0"/>
              </a:p>
              <a:p>
                <a:pPr lvl="1"/>
                <a:r>
                  <a:rPr lang="en-US" dirty="0"/>
                  <a:t>construct a lemma to explain why </a:t>
                </a:r>
                <a:r>
                  <a:rPr lang="en-US" dirty="0" err="1"/>
                  <a:t>cex</a:t>
                </a:r>
                <a:r>
                  <a:rPr lang="en-US" dirty="0"/>
                  <a:t> cannot be extended</a:t>
                </a:r>
              </a:p>
              <a:p>
                <a:pPr lvl="1"/>
                <a:r>
                  <a:rPr lang="en-US" dirty="0"/>
                  <a:t>Find a clause </a:t>
                </a:r>
                <a:r>
                  <a:rPr lang="en-US" b="1" i="1" dirty="0"/>
                  <a:t>L</a:t>
                </a:r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⇒¬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𝑐𝑒𝑥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𝐼𝑛𝑖𝑡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⋀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𝑇𝑟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⇒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Induction</a:t>
                </a:r>
              </a:p>
              <a:p>
                <a:pPr lvl="1"/>
                <a:r>
                  <a:rPr lang="en-US" dirty="0"/>
                  <a:t>propagate a lemma as far into the future as possible</a:t>
                </a:r>
              </a:p>
              <a:p>
                <a:pPr lvl="1"/>
                <a:r>
                  <a:rPr lang="en-US" dirty="0"/>
                  <a:t>(optionally) strengthen by dropping literals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5300" y="1066800"/>
                <a:ext cx="8153400" cy="5257800"/>
              </a:xfrm>
              <a:blipFill>
                <a:blip r:embed="rId2"/>
                <a:stretch>
                  <a:fillRect l="-1868" t="-1506" b="-3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50E4228-A17F-40A6-B776-FAC9B6C5515D}"/>
              </a:ext>
            </a:extLst>
          </p:cNvPr>
          <p:cNvSpPr/>
          <p:nvPr/>
        </p:nvSpPr>
        <p:spPr bwMode="auto">
          <a:xfrm>
            <a:off x="7086600" y="2667000"/>
            <a:ext cx="1600200" cy="990600"/>
          </a:xfrm>
          <a:prstGeom prst="wedgeRoundRectCallou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Theory dependent</a:t>
            </a:r>
          </a:p>
        </p:txBody>
      </p:sp>
    </p:spTree>
    <p:extLst>
      <p:ext uri="{BB962C8B-B14F-4D97-AF65-F5344CB8AC3E}">
        <p14:creationId xmlns:p14="http://schemas.microsoft.com/office/powerpoint/2010/main" val="114837441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13" y="4800600"/>
            <a:ext cx="7772400" cy="553998"/>
          </a:xfrm>
        </p:spPr>
        <p:txBody>
          <a:bodyPr/>
          <a:lstStyle/>
          <a:p>
            <a:r>
              <a:rPr lang="en-US" dirty="0"/>
              <a:t>Conflict (Arithmetic)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22313" y="3048000"/>
                <a:ext cx="7772400" cy="1500187"/>
              </a:xfrm>
            </p:spPr>
            <p:txBody>
              <a:bodyPr/>
              <a:lstStyle/>
              <a:p>
                <a:r>
                  <a:rPr lang="en-US" sz="2800" dirty="0"/>
                  <a:t>Looking 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2313" y="3048000"/>
                <a:ext cx="7772400" cy="1500187"/>
              </a:xfrm>
              <a:blipFill>
                <a:blip r:embed="rId2"/>
                <a:stretch>
                  <a:fillRect l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6FF95A-400F-4E69-BFB7-CD729A379680}"/>
                  </a:ext>
                </a:extLst>
              </p:cNvPr>
              <p:cNvSpPr txBox="1"/>
              <p:nvPr/>
            </p:nvSpPr>
            <p:spPr>
              <a:xfrm>
                <a:off x="431346" y="1905000"/>
                <a:ext cx="8484054" cy="62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kumimoji="0" lang="en-US" sz="3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∧</m:t>
                              </m:r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𝑻𝒓</m:t>
                              </m:r>
                            </m:e>
                          </m:d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∨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𝑰𝒏𝒊</m:t>
                          </m:r>
                          <m:sSup>
                            <m:sSupPr>
                              <m:ctrlP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𝒕</m:t>
                              </m:r>
                            </m:e>
                            <m:sup>
                              <m:r>
                                <a:rPr kumimoji="0" lang="en-US" sz="36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⇒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𝝋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  </m:t>
                      </m:r>
                      <m:sSup>
                        <m:sSup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𝝋</m:t>
                          </m:r>
                        </m:e>
                        <m:sup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⇒¬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𝒄𝒆𝒙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′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6FF95A-400F-4E69-BFB7-CD729A379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46" y="1905000"/>
                <a:ext cx="8484054" cy="625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688810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Craig Interpolation Theorem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Theorem</a:t>
            </a:r>
            <a:r>
              <a:rPr lang="en-US" dirty="0"/>
              <a:t> (Craig 1957)</a:t>
            </a:r>
          </a:p>
          <a:p>
            <a:r>
              <a:rPr lang="en-US" dirty="0"/>
              <a:t>Let A and B be two First Order (FO) formulae such that A </a:t>
            </a:r>
            <a:r>
              <a:rPr lang="en-US" dirty="0">
                <a:latin typeface="cmsy10"/>
              </a:rPr>
              <a:t>)</a:t>
            </a:r>
            <a:r>
              <a:rPr lang="en-US" dirty="0"/>
              <a:t> </a:t>
            </a:r>
            <a:r>
              <a:rPr lang="en-US" dirty="0">
                <a:latin typeface="cmsy10"/>
              </a:rPr>
              <a:t>:</a:t>
            </a:r>
            <a:r>
              <a:rPr lang="en-US" dirty="0"/>
              <a:t>B, then there exists a FO formula I, denoted ITP(A, B), such that</a:t>
            </a:r>
          </a:p>
          <a:p>
            <a:r>
              <a:rPr lang="en-US" b="1" dirty="0"/>
              <a:t>    </a:t>
            </a:r>
          </a:p>
          <a:p>
            <a:r>
              <a:rPr lang="en-US" sz="2800" b="1" dirty="0"/>
              <a:t> </a:t>
            </a:r>
            <a:r>
              <a:rPr lang="en-US" sz="2800" dirty="0"/>
              <a:t>A </a:t>
            </a:r>
            <a:r>
              <a:rPr lang="en-US" sz="2800" dirty="0">
                <a:latin typeface="cmsy10"/>
              </a:rPr>
              <a:t>)</a:t>
            </a:r>
            <a:r>
              <a:rPr lang="en-US" sz="2800" dirty="0"/>
              <a:t> I        I </a:t>
            </a:r>
            <a:r>
              <a:rPr lang="en-US" sz="2800" dirty="0">
                <a:latin typeface="cmsy10"/>
              </a:rPr>
              <a:t>)</a:t>
            </a:r>
            <a:r>
              <a:rPr lang="en-US" sz="2800" dirty="0"/>
              <a:t> </a:t>
            </a:r>
            <a:r>
              <a:rPr lang="en-US" sz="2800" dirty="0">
                <a:latin typeface="cmsy10"/>
              </a:rPr>
              <a:t>:</a:t>
            </a:r>
            <a:r>
              <a:rPr lang="en-US" sz="2800" dirty="0"/>
              <a:t>B    </a:t>
            </a:r>
            <a:r>
              <a:rPr lang="en-US" sz="2800" i="1" dirty="0"/>
              <a:t>           </a:t>
            </a:r>
            <a:r>
              <a:rPr lang="en-US" sz="2800" i="1" dirty="0" err="1"/>
              <a:t>Σ</a:t>
            </a:r>
            <a:r>
              <a:rPr lang="en-US" sz="2800" dirty="0"/>
              <a:t>(I) </a:t>
            </a:r>
            <a:r>
              <a:rPr lang="en-US" sz="2800" dirty="0">
                <a:latin typeface="cmsy10"/>
              </a:rPr>
              <a:t>2</a:t>
            </a:r>
            <a:r>
              <a:rPr lang="en-US" sz="2800" dirty="0"/>
              <a:t> </a:t>
            </a:r>
            <a:r>
              <a:rPr lang="en-US" sz="2800" i="1" dirty="0" err="1"/>
              <a:t>Σ</a:t>
            </a:r>
            <a:r>
              <a:rPr lang="en-US" sz="2800" dirty="0"/>
              <a:t>(A) </a:t>
            </a:r>
            <a:r>
              <a:rPr lang="en-US" sz="2800" dirty="0">
                <a:latin typeface="cmsy10"/>
              </a:rPr>
              <a:t>∩</a:t>
            </a:r>
            <a:r>
              <a:rPr lang="en-US" sz="2800" dirty="0"/>
              <a:t> </a:t>
            </a:r>
            <a:r>
              <a:rPr lang="en-US" sz="2800" i="1" dirty="0" err="1"/>
              <a:t>Σ</a:t>
            </a:r>
            <a:r>
              <a:rPr lang="en-US" sz="2800" dirty="0"/>
              <a:t>(B)</a:t>
            </a:r>
          </a:p>
          <a:p>
            <a:endParaRPr lang="en-US" dirty="0"/>
          </a:p>
          <a:p>
            <a:r>
              <a:rPr lang="en-US" dirty="0"/>
              <a:t>A Craig interpolant ITP(A, B) can be effectively constructed from a resolution proof of </a:t>
            </a:r>
            <a:r>
              <a:rPr lang="en-US" dirty="0" err="1"/>
              <a:t>unsatisfiability</a:t>
            </a:r>
            <a:r>
              <a:rPr lang="en-US" dirty="0"/>
              <a:t> of A</a:t>
            </a:r>
            <a:r>
              <a:rPr lang="en-US" dirty="0">
                <a:latin typeface="cmsy10"/>
              </a:rPr>
              <a:t>∧ </a:t>
            </a:r>
            <a:r>
              <a:rPr lang="en-US" dirty="0"/>
              <a:t>B</a:t>
            </a:r>
          </a:p>
          <a:p>
            <a:endParaRPr lang="en-US" dirty="0"/>
          </a:p>
          <a:p>
            <a:r>
              <a:rPr lang="en-US" dirty="0"/>
              <a:t>In Model Checking, Craig Interpolation Theorem is used to safely over-approximate the set of (finitely) reachable states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0" y="152400"/>
            <a:ext cx="990600" cy="13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97467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Examples of Craig Interpolation for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Boolean logic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b="1" dirty="0"/>
          </a:p>
          <a:p>
            <a:r>
              <a:rPr lang="en-US" b="1" dirty="0"/>
              <a:t>Equality with </a:t>
            </a:r>
            <a:r>
              <a:rPr lang="en-US" b="1" dirty="0" err="1"/>
              <a:t>Uniterpreted</a:t>
            </a:r>
            <a:r>
              <a:rPr lang="en-US" b="1" dirty="0"/>
              <a:t> Functions (EUF)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Linear Real Arithmetic (LRA)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8696"/>
            <a:ext cx="7543800" cy="1060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512540"/>
            <a:ext cx="7391400" cy="983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00"/>
            <a:ext cx="7620000" cy="88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305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Craig Interpolation for Linear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419600"/>
            <a:ext cx="8153400" cy="1676400"/>
          </a:xfrm>
        </p:spPr>
        <p:txBody>
          <a:bodyPr/>
          <a:lstStyle/>
          <a:p>
            <a:r>
              <a:rPr lang="en-US" dirty="0"/>
              <a:t>Useful properties of existing interpolation algorithms [CGS10] [HB12]</a:t>
            </a:r>
          </a:p>
          <a:p>
            <a:pPr lvl="1"/>
            <a:r>
              <a:rPr lang="en-US" dirty="0"/>
              <a:t> I </a:t>
            </a:r>
            <a:r>
              <a:rPr lang="en-US" dirty="0">
                <a:latin typeface="cmsy10"/>
                <a:ea typeface="cmsy10"/>
                <a:cs typeface="cmsy10"/>
              </a:rPr>
              <a:t>2</a:t>
            </a:r>
            <a:r>
              <a:rPr lang="en-US" dirty="0"/>
              <a:t> ITP (A, B)  then </a:t>
            </a:r>
            <a:r>
              <a:rPr lang="en-US" dirty="0">
                <a:latin typeface="cmsy10"/>
                <a:ea typeface="cmsy10"/>
                <a:cs typeface="cmsy10"/>
              </a:rPr>
              <a:t>:</a:t>
            </a:r>
            <a:r>
              <a:rPr lang="en-US" dirty="0"/>
              <a:t>I </a:t>
            </a:r>
            <a:r>
              <a:rPr lang="en-US" dirty="0">
                <a:latin typeface="cmsy10"/>
                <a:ea typeface="cmsy10"/>
                <a:cs typeface="cmsy10"/>
              </a:rPr>
              <a:t>2</a:t>
            </a:r>
            <a:r>
              <a:rPr lang="en-US" dirty="0"/>
              <a:t> ITP (B, A)</a:t>
            </a:r>
          </a:p>
          <a:p>
            <a:pPr lvl="1"/>
            <a:r>
              <a:rPr lang="en-US" dirty="0"/>
              <a:t> if A is syntactically convex (a monomial), then I is convex</a:t>
            </a:r>
          </a:p>
          <a:p>
            <a:pPr lvl="1"/>
            <a:r>
              <a:rPr lang="en-US" dirty="0"/>
              <a:t> if B is syntactically convex, then I is co-convex (a clause)</a:t>
            </a:r>
          </a:p>
          <a:p>
            <a:pPr lvl="1"/>
            <a:r>
              <a:rPr lang="en-US" dirty="0"/>
              <a:t> if A and B are syntactically convex, then I is a half-space</a:t>
            </a:r>
          </a:p>
          <a:p>
            <a:pPr lvl="1"/>
            <a:endParaRPr lang="en-US" dirty="0"/>
          </a:p>
        </p:txBody>
      </p:sp>
      <p:sp>
        <p:nvSpPr>
          <p:cNvPr id="5" name="L-Shape 4"/>
          <p:cNvSpPr/>
          <p:nvPr/>
        </p:nvSpPr>
        <p:spPr bwMode="auto">
          <a:xfrm>
            <a:off x="914400" y="1447800"/>
            <a:ext cx="6248400" cy="2819400"/>
          </a:xfrm>
          <a:prstGeom prst="corner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A =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sy10"/>
                <a:ea typeface="cmsy10"/>
                <a:cs typeface="cmsy10"/>
                <a:sym typeface="Gill Sans"/>
              </a:rPr>
              <a:t>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R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 rot="7060843">
            <a:off x="3492144" y="1460931"/>
            <a:ext cx="1671993" cy="918080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B = P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09800" y="914400"/>
            <a:ext cx="1295400" cy="175260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3505200" y="1371600"/>
            <a:ext cx="5181600" cy="129540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ounded Rectangular Callout 12"/>
          <p:cNvSpPr/>
          <p:nvPr/>
        </p:nvSpPr>
        <p:spPr bwMode="auto">
          <a:xfrm>
            <a:off x="6781800" y="2057400"/>
            <a:ext cx="1828800" cy="533400"/>
          </a:xfrm>
          <a:prstGeom prst="wedgeRoundRectCallout">
            <a:avLst>
              <a:gd name="adj1" fmla="val -87762"/>
              <a:gd name="adj2" fmla="val -5154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I =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interpolant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87469994-F5DF-824A-A621-D6DC48D15E3D}"/>
              </a:ext>
            </a:extLst>
          </p:cNvPr>
          <p:cNvSpPr/>
          <p:nvPr/>
        </p:nvSpPr>
        <p:spPr bwMode="auto">
          <a:xfrm>
            <a:off x="5504001" y="898366"/>
            <a:ext cx="1658799" cy="701833"/>
          </a:xfrm>
          <a:prstGeom prst="wedgeRoundRectCallout">
            <a:avLst>
              <a:gd name="adj1" fmla="val -114548"/>
              <a:gd name="adj2" fmla="val 1988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Proof obligation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6DAEDCC-F7B8-8C44-8C26-DF19419AB94F}"/>
              </a:ext>
            </a:extLst>
          </p:cNvPr>
          <p:cNvSpPr/>
          <p:nvPr/>
        </p:nvSpPr>
        <p:spPr bwMode="auto">
          <a:xfrm>
            <a:off x="7467600" y="3221345"/>
            <a:ext cx="1431534" cy="701833"/>
          </a:xfrm>
          <a:prstGeom prst="wedgeRoundRectCallout">
            <a:avLst>
              <a:gd name="adj1" fmla="val -92155"/>
              <a:gd name="adj2" fmla="val 2712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Reachable states</a:t>
            </a:r>
          </a:p>
        </p:txBody>
      </p:sp>
    </p:spTree>
    <p:extLst>
      <p:ext uri="{BB962C8B-B14F-4D97-AF65-F5344CB8AC3E}">
        <p14:creationId xmlns:p14="http://schemas.microsoft.com/office/powerpoint/2010/main" val="400424209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Conflict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 dirty="0"/>
              <a:t>Counterexample is blocked using Craig Interpolation</a:t>
            </a:r>
          </a:p>
          <a:p>
            <a:pPr lvl="1"/>
            <a:r>
              <a:rPr lang="en-US" dirty="0"/>
              <a:t>summarizes the reason why the counterexample cannot be extended</a:t>
            </a:r>
          </a:p>
          <a:p>
            <a:pPr lvl="1"/>
            <a:endParaRPr lang="en-US" dirty="0"/>
          </a:p>
          <a:p>
            <a:r>
              <a:rPr lang="en-US" dirty="0"/>
              <a:t>Generalization is not inductive</a:t>
            </a:r>
          </a:p>
          <a:p>
            <a:pPr lvl="1"/>
            <a:r>
              <a:rPr lang="en-US" dirty="0"/>
              <a:t>weaker than IC3/PDR</a:t>
            </a:r>
          </a:p>
          <a:p>
            <a:pPr lvl="1"/>
            <a:r>
              <a:rPr lang="en-US" dirty="0"/>
              <a:t>inductive generalization for arithmetic is still an open problem</a:t>
            </a:r>
          </a:p>
          <a:p>
            <a:pPr marL="114300" lvl="1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04800" y="990600"/>
            <a:ext cx="8077200" cy="1295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117600"/>
            <a:ext cx="7759700" cy="1016000"/>
          </a:xfrm>
          <a:prstGeom prst="rect">
            <a:avLst/>
          </a:prstGeom>
        </p:spPr>
      </p:pic>
      <p:pic>
        <p:nvPicPr>
          <p:cNvPr id="7" name="Picture 2" descr="C:\Documents and Settings\arie\Local Settings\Temporary Internet Files\Content.IE5\CDV5HDAD\MC900312712[1].wmf">
            <a:extLst>
              <a:ext uri="{FF2B5EF4-FFF2-40B4-BE49-F238E27FC236}">
                <a16:creationId xmlns:a16="http://schemas.microsoft.com/office/drawing/2014/main" id="{FE856A56-C5AD-DC48-8F8B-266224BC4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5937" y="4648200"/>
            <a:ext cx="1820863" cy="164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4316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repeatCount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xit" presetSubtype="0" repeatCount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9F5C-0406-6D48-B520-E0F6DE37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CHC: Is this 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F85DF-AA9D-554B-ABBF-7C027B8C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352800"/>
            <a:ext cx="8153400" cy="2743200"/>
          </a:xfrm>
        </p:spPr>
        <p:txBody>
          <a:bodyPr/>
          <a:lstStyle/>
          <a:p>
            <a:r>
              <a:rPr lang="en-US" dirty="0"/>
              <a:t>This set of clauses is satisfiable</a:t>
            </a:r>
          </a:p>
          <a:p>
            <a:r>
              <a:rPr lang="en-US" dirty="0"/>
              <a:t>The model is an extension of the standard model of arithmetic with: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62BF1-A2E7-F944-85A2-F87A9A38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6864350" cy="1428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D7E8B-E37A-104D-B12F-EDD4792CA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4495800"/>
            <a:ext cx="4241800" cy="115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BB4016-88C5-C94C-86E2-FED36D5D3349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702282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Interpolants for IC3/PDR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simpler than general interpolation problem for A </a:t>
            </a:r>
            <a:r>
              <a:rPr lang="en-US" dirty="0">
                <a:latin typeface="cmsy10"/>
                <a:ea typeface="cmsy10"/>
                <a:cs typeface="cmsy10"/>
              </a:rPr>
              <a:t>∧</a:t>
            </a:r>
            <a:r>
              <a:rPr lang="en-US" dirty="0"/>
              <a:t> B</a:t>
            </a:r>
          </a:p>
          <a:p>
            <a:pPr lvl="1"/>
            <a:r>
              <a:rPr lang="en-US" dirty="0"/>
              <a:t>B is always a conjunction of literals</a:t>
            </a:r>
          </a:p>
          <a:p>
            <a:pPr lvl="1"/>
            <a:r>
              <a:rPr lang="en-US" dirty="0"/>
              <a:t>A is dynamically split into DNF by the SMT solver</a:t>
            </a:r>
          </a:p>
          <a:p>
            <a:pPr lvl="1"/>
            <a:r>
              <a:rPr lang="en-US" dirty="0"/>
              <a:t>DPLL(T) proofs do not introduce new literals</a:t>
            </a:r>
          </a:p>
          <a:p>
            <a:pPr lvl="1"/>
            <a:endParaRPr lang="en-US" dirty="0"/>
          </a:p>
          <a:p>
            <a:r>
              <a:rPr lang="en-US" dirty="0"/>
              <a:t>Interpolation algorithm is reduced to analyzing all theory lemmas in a DPLL(T) proof produced by the solver</a:t>
            </a:r>
          </a:p>
          <a:p>
            <a:pPr lvl="1"/>
            <a:r>
              <a:rPr lang="en-US" dirty="0"/>
              <a:t>every theory-lemma that mixes B-pure literals with other literals is interpolated to produce a single literal in the final solution</a:t>
            </a:r>
          </a:p>
          <a:p>
            <a:pPr lvl="1"/>
            <a:r>
              <a:rPr lang="en-US" dirty="0"/>
              <a:t>interpolation is restricted to clauses of the form (</a:t>
            </a:r>
            <a:r>
              <a:rPr lang="en-US" dirty="0">
                <a:latin typeface="cmsy10"/>
                <a:ea typeface="cmsy10"/>
                <a:cs typeface="cmsy10"/>
              </a:rPr>
              <a:t>∧ </a:t>
            </a:r>
            <a:r>
              <a:rPr lang="en-US" dirty="0">
                <a:ea typeface="cmsy10"/>
                <a:cs typeface="cmsy10"/>
              </a:rPr>
              <a:t>B</a:t>
            </a:r>
            <a:r>
              <a:rPr lang="en-US" sz="1600" baseline="-25000" dirty="0">
                <a:ea typeface="cmsy10"/>
                <a:cs typeface="cmsy10"/>
              </a:rPr>
              <a:t>i</a:t>
            </a:r>
            <a:r>
              <a:rPr lang="en-US" sz="1600" dirty="0">
                <a:ea typeface="cmsy10"/>
                <a:cs typeface="cmsy10"/>
              </a:rPr>
              <a:t> ⇒ ⋁ </a:t>
            </a:r>
            <a:r>
              <a:rPr lang="en-US" sz="1600" dirty="0" err="1">
                <a:ea typeface="cmsy10"/>
                <a:cs typeface="cmsy10"/>
              </a:rPr>
              <a:t>A</a:t>
            </a:r>
            <a:r>
              <a:rPr lang="en-US" sz="1600" baseline="-25000" dirty="0" err="1">
                <a:ea typeface="cmsy10"/>
                <a:cs typeface="cmsy10"/>
              </a:rPr>
              <a:t>j</a:t>
            </a:r>
            <a:r>
              <a:rPr lang="en-US" sz="1600" dirty="0">
                <a:ea typeface="cmsy10"/>
                <a:cs typeface="cmsy10"/>
              </a:rPr>
              <a:t>)</a:t>
            </a:r>
            <a:endParaRPr lang="en-US" dirty="0"/>
          </a:p>
          <a:p>
            <a:r>
              <a:rPr lang="en-US" dirty="0"/>
              <a:t>Interpolating (UNSAT) Cores</a:t>
            </a:r>
            <a:endParaRPr lang="en-US" i="1" dirty="0"/>
          </a:p>
          <a:p>
            <a:pPr lvl="1"/>
            <a:r>
              <a:rPr lang="en-US" dirty="0"/>
              <a:t>improve interpolation algorithms and definitions to the specific case of PDR</a:t>
            </a:r>
          </a:p>
          <a:p>
            <a:pPr lvl="1"/>
            <a:r>
              <a:rPr lang="en-US" dirty="0"/>
              <a:t>classical interpolation focuses on eliminating non-shared literals</a:t>
            </a:r>
          </a:p>
          <a:p>
            <a:pPr lvl="1"/>
            <a:r>
              <a:rPr lang="en-US" dirty="0"/>
              <a:t>in PDR, the focus is on finding good generalizations</a:t>
            </a:r>
          </a:p>
        </p:txBody>
      </p:sp>
    </p:spTree>
    <p:extLst>
      <p:ext uri="{BB962C8B-B14F-4D97-AF65-F5344CB8AC3E}">
        <p14:creationId xmlns:p14="http://schemas.microsoft.com/office/powerpoint/2010/main" val="289573340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 err="1"/>
              <a:t>Farkas</a:t>
            </a:r>
            <a:r>
              <a:rPr lang="en-US" dirty="0"/>
              <a:t>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msy10"/>
                        <a:cs typeface="cmsy1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…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msy10"/>
                        <a:cs typeface="cmsy1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/>
                  </a:rPr>
                  <a:t>are linear terms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latin typeface="Arial"/>
                  </a:rPr>
                  <a:t> are constants </a:t>
                </a:r>
              </a:p>
              <a:p>
                <a:endParaRPr lang="en-US" dirty="0">
                  <a:latin typeface="Arial"/>
                </a:endParaRPr>
              </a:p>
              <a:p>
                <a:r>
                  <a:rPr lang="en-US" dirty="0"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/>
                  </a:rPr>
                  <a:t>is </a:t>
                </a:r>
                <a:r>
                  <a:rPr lang="en-US" i="1" dirty="0">
                    <a:solidFill>
                      <a:schemeClr val="accent1">
                        <a:lumMod val="75000"/>
                      </a:schemeClr>
                    </a:solidFill>
                    <a:latin typeface="Arial"/>
                  </a:rPr>
                  <a:t>unsatisfiable</a:t>
                </a:r>
                <a:r>
                  <a:rPr lang="en-US" dirty="0">
                    <a:latin typeface="Arial"/>
                  </a:rPr>
                  <a:t> </a:t>
                </a:r>
                <a:r>
                  <a:rPr lang="en-US" dirty="0" err="1">
                    <a:latin typeface="Arial"/>
                  </a:rPr>
                  <a:t>iff</a:t>
                </a:r>
                <a:r>
                  <a:rPr lang="en-US" dirty="0"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1 </m:t>
                    </m:r>
                  </m:oMath>
                </a14:m>
                <a:r>
                  <a:rPr lang="en-US" dirty="0">
                    <a:latin typeface="Arial"/>
                  </a:rPr>
                  <a:t>is derivable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r>
                  <a:rPr lang="en-US" dirty="0">
                    <a:latin typeface="Arial"/>
                  </a:rPr>
                  <a:t> by resolution </a:t>
                </a:r>
              </a:p>
              <a:p>
                <a:endParaRPr lang="en-US" dirty="0">
                  <a:latin typeface="Arial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+2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&gt; 10,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&gt; 5,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&gt; 3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0=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&gt; (10 + 5 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3)  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21</m:t>
                    </m:r>
                  </m:oMath>
                </a14:m>
                <a:endParaRPr lang="en-US" dirty="0"/>
              </a:p>
              <a:p>
                <a:endParaRPr lang="en-US" dirty="0">
                  <a:latin typeface="Arial"/>
                </a:endParaRPr>
              </a:p>
              <a:p>
                <a:r>
                  <a:rPr lang="en-US" sz="2400" dirty="0">
                    <a:latin typeface="Arial"/>
                  </a:rPr>
                  <a:t>Proof</a:t>
                </a:r>
                <a:r>
                  <a:rPr lang="en-US" sz="2400" i="1" dirty="0">
                    <a:latin typeface="Arial"/>
                  </a:rPr>
                  <a:t> </a:t>
                </a:r>
                <a:r>
                  <a:rPr lang="en-US" sz="2400" dirty="0">
                    <a:latin typeface="Arial"/>
                  </a:rPr>
                  <a:t>uses</a:t>
                </a:r>
                <a:r>
                  <a:rPr lang="en-US" sz="2400" i="1" dirty="0">
                    <a:latin typeface="Arial"/>
                  </a:rPr>
                  <a:t> Farkas</a:t>
                </a:r>
                <a:r>
                  <a:rPr lang="en-US" sz="2400" dirty="0">
                    <a:latin typeface="Arial"/>
                  </a:rPr>
                  <a:t> coefficients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4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Arial"/>
                  </a:rPr>
                  <a:t>such that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0</m:t>
                    </m:r>
                  </m:oMath>
                </a14:m>
                <a:endParaRPr lang="en-US" sz="2000" dirty="0">
                  <a:latin typeface="Arial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+ … + 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 0</m:t>
                    </m:r>
                  </m:oMath>
                </a14:m>
                <a:endParaRPr lang="en-US" sz="2000" dirty="0">
                  <a:latin typeface="Arial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+ … + 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𝑏𝑛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&gt;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1</m:t>
                    </m:r>
                  </m:oMath>
                </a14:m>
                <a:endParaRPr lang="en-US" dirty="0">
                  <a:latin typeface="Arial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19" t="-1779" b="-2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35179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A368-FEF5-1044-8711-A83FA000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Frakas</a:t>
            </a:r>
            <a:r>
              <a:rPr lang="en-US" dirty="0"/>
              <a:t> Lemma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5413C-39FE-B245-9E9D-86C96F605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4140200" cy="4419600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D548A603-2A6A-654C-8736-DC07753D65DC}"/>
              </a:ext>
            </a:extLst>
          </p:cNvPr>
          <p:cNvSpPr/>
          <p:nvPr/>
        </p:nvSpPr>
        <p:spPr bwMode="auto">
          <a:xfrm>
            <a:off x="5791200" y="1000125"/>
            <a:ext cx="457200" cy="1590675"/>
          </a:xfrm>
          <a:prstGeom prst="rightBrace">
            <a:avLst>
              <a:gd name="adj1" fmla="val 55966"/>
              <a:gd name="adj2" fmla="val 51742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D26D1FD-8E04-6741-BB6F-E629A7EB26F9}"/>
              </a:ext>
            </a:extLst>
          </p:cNvPr>
          <p:cNvSpPr/>
          <p:nvPr/>
        </p:nvSpPr>
        <p:spPr bwMode="auto">
          <a:xfrm>
            <a:off x="5791200" y="3141662"/>
            <a:ext cx="457200" cy="1590675"/>
          </a:xfrm>
          <a:prstGeom prst="rightBrace">
            <a:avLst>
              <a:gd name="adj1" fmla="val 55966"/>
              <a:gd name="adj2" fmla="val 51742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7F871-AAAE-3942-962F-EC2D451C30D6}"/>
              </a:ext>
            </a:extLst>
          </p:cNvPr>
          <p:cNvSpPr txBox="1"/>
          <p:nvPr/>
        </p:nvSpPr>
        <p:spPr>
          <a:xfrm>
            <a:off x="6400800" y="336490"/>
            <a:ext cx="165141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Interpolants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00C50B-84D6-8A4C-BF9C-7337C676D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592262"/>
            <a:ext cx="18669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549C56-0AE0-F247-919C-D3D013AA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300" y="3733799"/>
            <a:ext cx="2222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05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Interpolation for Linear Real Arithmetic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Let A </a:t>
                </a:r>
                <a:r>
                  <a:rPr lang="en-US" dirty="0">
                    <a:latin typeface="cmsy10"/>
                    <a:ea typeface="cmsy10"/>
                    <a:cs typeface="cmsy10"/>
                  </a:rPr>
                  <a:t>∧</a:t>
                </a:r>
                <a:r>
                  <a:rPr lang="en-US" dirty="0"/>
                  <a:t> B be UNSAT, where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msy10"/>
                        <a:cs typeface="cmsy1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…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msy10"/>
                        <a:cs typeface="cmsy10"/>
                      </a:rPr>
                      <m:t>∧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𝑏𝑖</m:t>
                    </m:r>
                  </m:oMath>
                </a14:m>
                <a:r>
                  <a:rPr lang="en-US" dirty="0"/>
                  <a:t>, and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𝑏𝑖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∧ … ∧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baseline="-25000" dirty="0">
                  <a:latin typeface="Arial"/>
                </a:endParaRPr>
              </a:p>
              <a:p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be the </a:t>
                </a:r>
                <a:r>
                  <a:rPr lang="en-US" dirty="0" err="1"/>
                  <a:t>Farkas</a:t>
                </a:r>
                <a:r>
                  <a:rPr lang="en-US" dirty="0"/>
                  <a:t> coefficients witnessing UNSAT</a:t>
                </a:r>
              </a:p>
              <a:p>
                <a:endParaRPr lang="en-US" dirty="0"/>
              </a:p>
              <a:p>
                <a:r>
                  <a:rPr lang="en-US" dirty="0"/>
                  <a:t>Then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 … 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baseline="-25000" dirty="0" err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≥0 </m:t>
                    </m:r>
                  </m:oMath>
                </a14:m>
                <a:r>
                  <a:rPr lang="en-US" dirty="0"/>
                  <a:t>             is an </a:t>
                </a:r>
                <a:r>
                  <a:rPr lang="en-US" dirty="0" err="1"/>
                  <a:t>interpolant</a:t>
                </a:r>
                <a:r>
                  <a:rPr lang="en-US" dirty="0"/>
                  <a:t> between A and B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msy10"/>
                        <a:cs typeface="cmsy10"/>
                      </a:rPr>
                      <m:t>⋅</m:t>
                    </m:r>
                    <m:d>
                      <m:dPr>
                        <m:ctrlPr>
                          <a:rPr lang="en-US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+ … 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≥0 </m:t>
                    </m:r>
                  </m:oMath>
                </a14:m>
                <a:r>
                  <a:rPr lang="en-US" dirty="0"/>
                  <a:t> is an </a:t>
                </a:r>
                <a:r>
                  <a:rPr lang="en-US" dirty="0" err="1"/>
                  <a:t>interpolant</a:t>
                </a:r>
                <a:r>
                  <a:rPr lang="en-US" dirty="0"/>
                  <a:t> between B and A</a:t>
                </a:r>
              </a:p>
              <a:p>
                <a:pPr lvl="1"/>
                <a:endParaRPr lang="en-US" dirty="0"/>
              </a:p>
              <a:p>
                <a:pPr marL="1143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45" t="-1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914867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EA349-2C08-2740-932A-57EDD2131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Verification with HORN(LIA)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BD3D-D827-C745-822D-C63C076E494E}"/>
              </a:ext>
            </a:extLst>
          </p:cNvPr>
          <p:cNvSpPr txBox="1"/>
          <p:nvPr/>
        </p:nvSpPr>
        <p:spPr>
          <a:xfrm>
            <a:off x="304800" y="1066800"/>
            <a:ext cx="286488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z = x;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 = 0;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assume (y &gt; 0);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while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 &lt; y) {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  z = z + 1;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 + 1;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}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ＭＳ Ｐゴシック" pitchFamily="1" charset="-128"/>
                <a:cs typeface="Consolas" panose="020B0609020204030204" pitchFamily="49" charset="0"/>
                <a:sym typeface="Gill Sans"/>
              </a:rPr>
              <a:t>assert(z == x + y);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F563D-30FA-4F47-A663-B5C91E8C6527}"/>
              </a:ext>
            </a:extLst>
          </p:cNvPr>
          <p:cNvSpPr txBox="1"/>
          <p:nvPr/>
        </p:nvSpPr>
        <p:spPr>
          <a:xfrm>
            <a:off x="87067" y="4572000"/>
            <a:ext cx="9056933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Gill Sans"/>
              </a:rPr>
              <a:t>z = x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Gill Sans"/>
              </a:rPr>
              <a:t> = 0 &amp; y &gt; 0 		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	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 &lt; y &amp; z1=z+1 &amp; i1=i+1  	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(x, y, z1, i1)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Inv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(x, y, z,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)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 &gt;= y &amp; z !=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x+y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Consolas" panose="020B0609020204030204" pitchFamily="49" charset="0"/>
                <a:sym typeface="Wingdings" pitchFamily="2" charset="2"/>
              </a:rPr>
              <a:t> 	    	false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onsolas" panose="020B0609020204030204" pitchFamily="49" charset="0"/>
              <a:sym typeface="Gill San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9C1D6E-2E5F-4F42-881E-1EFD6ABE330B}"/>
              </a:ext>
            </a:extLst>
          </p:cNvPr>
          <p:cNvGrpSpPr/>
          <p:nvPr/>
        </p:nvGrpSpPr>
        <p:grpSpPr>
          <a:xfrm>
            <a:off x="3962400" y="2051804"/>
            <a:ext cx="2438400" cy="2291596"/>
            <a:chOff x="3962400" y="2051804"/>
            <a:chExt cx="2438400" cy="2291596"/>
          </a:xfrm>
        </p:grpSpPr>
        <p:sp>
          <p:nvSpPr>
            <p:cNvPr id="8" name="Bent-Up Arrow 7">
              <a:extLst>
                <a:ext uri="{FF2B5EF4-FFF2-40B4-BE49-F238E27FC236}">
                  <a16:creationId xmlns:a16="http://schemas.microsoft.com/office/drawing/2014/main" id="{67EDCAFC-CF4D-E94F-B99F-685A383A1BDF}"/>
                </a:ext>
              </a:extLst>
            </p:cNvPr>
            <p:cNvSpPr/>
            <p:nvPr/>
          </p:nvSpPr>
          <p:spPr bwMode="auto">
            <a:xfrm rot="10800000" flipH="1">
              <a:off x="3962400" y="2051804"/>
              <a:ext cx="2438400" cy="2291596"/>
            </a:xfrm>
            <a:prstGeom prst="bentUpArrow">
              <a:avLst/>
            </a:prstGeom>
            <a:solidFill>
              <a:srgbClr val="5CA1FB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27925-F614-3343-B97E-DA147AD283B1}"/>
                </a:ext>
              </a:extLst>
            </p:cNvPr>
            <p:cNvSpPr txBox="1"/>
            <p:nvPr/>
          </p:nvSpPr>
          <p:spPr>
            <a:xfrm>
              <a:off x="4267200" y="2126436"/>
              <a:ext cx="114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j-cs"/>
                  <a:sym typeface="Gill Sans"/>
                </a:rPr>
                <a:t>IS SAT?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804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Lemma Generation Example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33400" y="1905000"/>
            <a:ext cx="7315200" cy="457200"/>
            <a:chOff x="838200" y="2438400"/>
            <a:chExt cx="7315200" cy="457200"/>
          </a:xfrm>
        </p:grpSpPr>
        <p:cxnSp>
          <p:nvCxnSpPr>
            <p:cNvPr id="6" name="Straight Connector 5"/>
            <p:cNvCxnSpPr/>
            <p:nvPr/>
          </p:nvCxnSpPr>
          <p:spPr bwMode="auto">
            <a:xfrm flipV="1">
              <a:off x="8382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124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376428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522732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flipV="1">
              <a:off x="669036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8153400" y="2438400"/>
              <a:ext cx="0" cy="4572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 bwMode="auto">
            <a:xfrm>
              <a:off x="838200" y="2895600"/>
              <a:ext cx="73152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 bwMode="auto">
          <a:xfrm>
            <a:off x="4005122" y="1644792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328722" y="1644792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cxnSp>
        <p:nvCxnSpPr>
          <p:cNvPr id="21" name="Straight Arrow Connector 20"/>
          <p:cNvCxnSpPr>
            <a:stCxn id="18" idx="2"/>
            <a:endCxn id="19" idx="6"/>
          </p:cNvCxnSpPr>
          <p:nvPr/>
        </p:nvCxnSpPr>
        <p:spPr bwMode="auto">
          <a:xfrm flipH="1">
            <a:off x="2557322" y="1759092"/>
            <a:ext cx="1447800" cy="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7645872" y="228600"/>
            <a:ext cx="108234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MkSafe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 bwMode="auto">
              <a:xfrm>
                <a:off x="3810000" y="1070602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1" charset="-128"/>
                          <a:cs typeface="+mn-cs"/>
                          <a:sym typeface="Gill Sans"/>
                        </a:rPr>
                        <m:t>𝑒𝑟𝑟𝑜𝑟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1" charset="-128"/>
                  <a:cs typeface="+mn-cs"/>
                  <a:sym typeface="Gill Sans"/>
                </a:endParaRP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0" y="1070602"/>
                <a:ext cx="1662953" cy="428139"/>
              </a:xfrm>
              <a:prstGeom prst="wedgeRectCallout">
                <a:avLst>
                  <a:gd name="adj1" fmla="val -33124"/>
                  <a:gd name="adj2" fmla="val 92652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1ADA437-5257-3C4E-B8DF-97F90769FAB4}"/>
              </a:ext>
            </a:extLst>
          </p:cNvPr>
          <p:cNvSpPr txBox="1"/>
          <p:nvPr/>
        </p:nvSpPr>
        <p:spPr>
          <a:xfrm>
            <a:off x="6345324" y="3195447"/>
            <a:ext cx="1811714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 &gt;= y ∧ x + y &gt; 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73CBA-A6F1-2744-926C-65A7E2322628}"/>
              </a:ext>
            </a:extLst>
          </p:cNvPr>
          <p:cNvSpPr txBox="1"/>
          <p:nvPr/>
        </p:nvSpPr>
        <p:spPr>
          <a:xfrm>
            <a:off x="6801378" y="2578769"/>
            <a:ext cx="67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Pob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452A9E-0DE0-224F-AAFA-559AF9A0AADC}"/>
              </a:ext>
            </a:extLst>
          </p:cNvPr>
          <p:cNvSpPr txBox="1"/>
          <p:nvPr/>
        </p:nvSpPr>
        <p:spPr>
          <a:xfrm>
            <a:off x="775869" y="3229087"/>
            <a:ext cx="419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x = x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∧ z = z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+1 ∧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=i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+1 ∧ y &gt; 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8EBA48-097F-0A48-A3BF-1B694ADD9B85}"/>
              </a:ext>
            </a:extLst>
          </p:cNvPr>
          <p:cNvSpPr txBox="1"/>
          <p:nvPr/>
        </p:nvSpPr>
        <p:spPr>
          <a:xfrm>
            <a:off x="860419" y="2600460"/>
            <a:ext cx="2491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Transition Relation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30437-3E50-F44F-ABB1-6CBCFD6A8C3D}"/>
              </a:ext>
            </a:extLst>
          </p:cNvPr>
          <p:cNvSpPr txBox="1"/>
          <p:nvPr/>
        </p:nvSpPr>
        <p:spPr>
          <a:xfrm>
            <a:off x="1291925" y="4495800"/>
            <a:ext cx="468589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x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+ 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&lt;= z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,  x &lt;= x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, z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&lt; z,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&lt;= 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+ 1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x 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&lt;= 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2AA385-F092-AF4E-8F85-32318F341D84}"/>
              </a:ext>
            </a:extLst>
          </p:cNvPr>
          <p:cNvSpPr txBox="1"/>
          <p:nvPr/>
        </p:nvSpPr>
        <p:spPr>
          <a:xfrm>
            <a:off x="6397599" y="4516288"/>
            <a:ext cx="1755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&gt;= y,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x+y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&gt; 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x 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&gt; z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A0C019-E37D-A640-963D-BD01CAD7EEFE}"/>
              </a:ext>
            </a:extLst>
          </p:cNvPr>
          <p:cNvCxnSpPr>
            <a:stCxn id="15" idx="1"/>
            <a:endCxn id="15" idx="3"/>
          </p:cNvCxnSpPr>
          <p:nvPr/>
        </p:nvCxnSpPr>
        <p:spPr bwMode="auto">
          <a:xfrm>
            <a:off x="1291925" y="4926687"/>
            <a:ext cx="4685898" cy="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18AE270-9F90-5E41-A875-9F8CC4BAF05B}"/>
              </a:ext>
            </a:extLst>
          </p:cNvPr>
          <p:cNvCxnSpPr>
            <a:cxnSpLocks/>
            <a:stCxn id="37" idx="1"/>
            <a:endCxn id="37" idx="3"/>
          </p:cNvCxnSpPr>
          <p:nvPr/>
        </p:nvCxnSpPr>
        <p:spPr bwMode="auto">
          <a:xfrm>
            <a:off x="6397599" y="4947175"/>
            <a:ext cx="1755801" cy="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B85BACD-25CE-1046-81D3-6A9304770787}"/>
              </a:ext>
            </a:extLst>
          </p:cNvPr>
          <p:cNvCxnSpPr/>
          <p:nvPr/>
        </p:nvCxnSpPr>
        <p:spPr bwMode="auto">
          <a:xfrm>
            <a:off x="3021710" y="5465883"/>
            <a:ext cx="4878259" cy="0"/>
          </a:xfrm>
          <a:prstGeom prst="line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C527D1-0227-E845-ACD3-93D30644471A}"/>
              </a:ext>
            </a:extLst>
          </p:cNvPr>
          <p:cNvSpPr txBox="1"/>
          <p:nvPr/>
        </p:nvSpPr>
        <p:spPr>
          <a:xfrm>
            <a:off x="5019127" y="5553705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false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023819-E7D2-D64F-A8F1-A57CBA020801}"/>
              </a:ext>
            </a:extLst>
          </p:cNvPr>
          <p:cNvSpPr txBox="1"/>
          <p:nvPr/>
        </p:nvSpPr>
        <p:spPr>
          <a:xfrm>
            <a:off x="301415" y="3857714"/>
            <a:ext cx="3417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Farkas explanation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unsat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CECF8D4-11F7-4945-838A-51324C986963}"/>
              </a:ext>
            </a:extLst>
          </p:cNvPr>
          <p:cNvSpPr txBox="1"/>
          <p:nvPr/>
        </p:nvSpPr>
        <p:spPr>
          <a:xfrm>
            <a:off x="4524545" y="6216565"/>
            <a:ext cx="125547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x +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 &lt;= 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6C7A64-2C2D-1440-94C7-D74ABDE1BA70}"/>
              </a:ext>
            </a:extLst>
          </p:cNvPr>
          <p:cNvSpPr txBox="1"/>
          <p:nvPr/>
        </p:nvSpPr>
        <p:spPr>
          <a:xfrm>
            <a:off x="2642281" y="6214584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Learn lemma:</a:t>
            </a:r>
          </a:p>
        </p:txBody>
      </p:sp>
    </p:spTree>
    <p:extLst>
      <p:ext uri="{BB962C8B-B14F-4D97-AF65-F5344CB8AC3E}">
        <p14:creationId xmlns:p14="http://schemas.microsoft.com/office/powerpoint/2010/main" val="3303349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7" grpId="0"/>
      <p:bldP spid="25" grpId="0"/>
      <p:bldP spid="42" grpId="0"/>
      <p:bldP spid="43" grpId="0" animBg="1"/>
      <p:bldP spid="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2473-05CD-2B4D-9E8C-07737546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Problem in Spacer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D4648-EB25-A346-BE4C-77C7A268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an arbitrary LRA formula A and a conjunction of literals s such that A ∧ s are UNSAT, compute an interpolant I such that</a:t>
            </a:r>
          </a:p>
          <a:p>
            <a:pPr lvl="1"/>
            <a:r>
              <a:rPr lang="en-US" dirty="0"/>
              <a:t>s ⇒ I         I ∧ A ⇒ FALSE      I is over symbols common to s and A</a:t>
            </a:r>
          </a:p>
          <a:p>
            <a:pPr lvl="1"/>
            <a:endParaRPr lang="en-US" dirty="0"/>
          </a:p>
          <a:p>
            <a:r>
              <a:rPr lang="en-US" dirty="0"/>
              <a:t>Use an SMT solver to decide that s ∧ A are UNSAT</a:t>
            </a:r>
          </a:p>
          <a:p>
            <a:pPr lvl="1"/>
            <a:r>
              <a:rPr lang="en-US" dirty="0"/>
              <a:t>SMT solver uses LRA theory lemmas (called Farkas Theory Lemmas) of the form:</a:t>
            </a:r>
          </a:p>
          <a:p>
            <a:pPr marL="396875" lvl="2" indent="0">
              <a:buNone/>
            </a:pPr>
            <a:r>
              <a:rPr lang="en-US" dirty="0"/>
              <a:t>¬ ((s</a:t>
            </a:r>
            <a:r>
              <a:rPr lang="en-US" baseline="-25000" dirty="0"/>
              <a:t>1</a:t>
            </a:r>
            <a:r>
              <a:rPr lang="en-US" dirty="0"/>
              <a:t> ∧ … ∧ </a:t>
            </a:r>
            <a:r>
              <a:rPr lang="en-US" dirty="0" err="1"/>
              <a:t>s</a:t>
            </a:r>
            <a:r>
              <a:rPr lang="en-US" baseline="-25000" dirty="0" err="1"/>
              <a:t>k</a:t>
            </a:r>
            <a:r>
              <a:rPr lang="en-US" dirty="0"/>
              <a:t>) ∧ (a</a:t>
            </a:r>
            <a:r>
              <a:rPr lang="en-US" baseline="-25000" dirty="0"/>
              <a:t>1</a:t>
            </a:r>
            <a:r>
              <a:rPr lang="en-US" dirty="0"/>
              <a:t> ∧ … ∧ a</a:t>
            </a:r>
            <a:r>
              <a:rPr lang="en-US" baseline="-25000" dirty="0"/>
              <a:t>m</a:t>
            </a:r>
            <a:r>
              <a:rPr lang="en-US" dirty="0"/>
              <a:t>)) </a:t>
            </a:r>
          </a:p>
          <a:p>
            <a:pPr marL="396875" lvl="2" indent="0">
              <a:buNone/>
            </a:pPr>
            <a:r>
              <a:rPr lang="en-US" dirty="0"/>
              <a:t>where </a:t>
            </a:r>
            <a:r>
              <a:rPr lang="en-US" dirty="0" err="1"/>
              <a:t>s</a:t>
            </a:r>
            <a:r>
              <a:rPr lang="en-US" baseline="-25000" dirty="0" err="1"/>
              <a:t>i</a:t>
            </a:r>
            <a:r>
              <a:rPr lang="en-US" dirty="0"/>
              <a:t> are literals from s and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dirty="0"/>
              <a:t> are literals from A</a:t>
            </a:r>
          </a:p>
          <a:p>
            <a:pPr marL="390525" lvl="1" indent="-285750"/>
            <a:r>
              <a:rPr lang="en-US" dirty="0"/>
              <a:t>For each such lemma </a:t>
            </a:r>
            <a:r>
              <a:rPr lang="en-US" dirty="0" err="1"/>
              <a:t>L</a:t>
            </a:r>
            <a:r>
              <a:rPr lang="en-US" baseline="-25000" dirty="0" err="1"/>
              <a:t>j</a:t>
            </a:r>
            <a:r>
              <a:rPr lang="en-US" dirty="0"/>
              <a:t>, ((s</a:t>
            </a:r>
            <a:r>
              <a:rPr lang="en-US" baseline="-25000" dirty="0"/>
              <a:t>1</a:t>
            </a:r>
            <a:r>
              <a:rPr lang="en-US" dirty="0"/>
              <a:t> ∧ … ∧ </a:t>
            </a:r>
            <a:r>
              <a:rPr lang="en-US" dirty="0" err="1"/>
              <a:t>s</a:t>
            </a:r>
            <a:r>
              <a:rPr lang="en-US" baseline="-25000" dirty="0" err="1"/>
              <a:t>k</a:t>
            </a:r>
            <a:r>
              <a:rPr lang="en-US" dirty="0"/>
              <a:t>) ∧ (a</a:t>
            </a:r>
            <a:r>
              <a:rPr lang="en-US" baseline="-25000" dirty="0"/>
              <a:t>1</a:t>
            </a:r>
            <a:r>
              <a:rPr lang="en-US" dirty="0"/>
              <a:t> ∧ … ∧ a</a:t>
            </a:r>
            <a:r>
              <a:rPr lang="en-US" baseline="-25000" dirty="0"/>
              <a:t>m</a:t>
            </a:r>
            <a:r>
              <a:rPr lang="en-US" dirty="0"/>
              <a:t>) is UNSAT</a:t>
            </a:r>
          </a:p>
          <a:p>
            <a:pPr marL="390525" lvl="1" indent="-285750"/>
            <a:r>
              <a:rPr lang="en-US" dirty="0"/>
              <a:t>Let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baseline="-25000" dirty="0"/>
              <a:t> </a:t>
            </a:r>
            <a:r>
              <a:rPr lang="en-US" dirty="0"/>
              <a:t>be an interpolant corresponding to </a:t>
            </a:r>
            <a:r>
              <a:rPr lang="en-US" dirty="0" err="1"/>
              <a:t>L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106362" indent="-285750"/>
            <a:r>
              <a:rPr lang="en-US" dirty="0"/>
              <a:t>Then, an interpolant between s and A is a clause of the form</a:t>
            </a:r>
          </a:p>
          <a:p>
            <a:pPr marL="106362" indent="-285750"/>
            <a:r>
              <a:rPr lang="en-US" dirty="0"/>
              <a:t>(¬t</a:t>
            </a:r>
            <a:r>
              <a:rPr lang="en-US" baseline="-25000" dirty="0"/>
              <a:t>1</a:t>
            </a:r>
            <a:r>
              <a:rPr lang="en-US" dirty="0"/>
              <a:t> ∨ … ∨ ¬</a:t>
            </a:r>
            <a:r>
              <a:rPr lang="en-US" dirty="0" err="1"/>
              <a:t>t</a:t>
            </a:r>
            <a:r>
              <a:rPr lang="en-US" baseline="-25000" dirty="0" err="1"/>
              <a:t>k</a:t>
            </a:r>
            <a:r>
              <a:rPr lang="en-US" dirty="0"/>
              <a:t>) with one literal per each theory lemma</a:t>
            </a:r>
          </a:p>
          <a:p>
            <a:pPr marL="390525" lvl="1" indent="-285750"/>
            <a:r>
              <a:rPr lang="en-US" dirty="0"/>
              <a:t>in practice, interpolation is optimized by examining and restructuring SMT resolution proof, dealing with Boolean reasoning, and global optimization</a:t>
            </a:r>
          </a:p>
        </p:txBody>
      </p:sp>
    </p:spTree>
    <p:extLst>
      <p:ext uri="{BB962C8B-B14F-4D97-AF65-F5344CB8AC3E}">
        <p14:creationId xmlns:p14="http://schemas.microsoft.com/office/powerpoint/2010/main" val="65028102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Interpolants in Spacer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simpler than general interpolation problem for A </a:t>
            </a:r>
            <a:r>
              <a:rPr lang="en-US" dirty="0">
                <a:latin typeface="cmsy10"/>
                <a:ea typeface="cmsy10"/>
                <a:cs typeface="cmsy10"/>
              </a:rPr>
              <a:t>∧</a:t>
            </a:r>
            <a:r>
              <a:rPr lang="en-US" dirty="0"/>
              <a:t> B</a:t>
            </a:r>
          </a:p>
          <a:p>
            <a:pPr lvl="1"/>
            <a:r>
              <a:rPr lang="en-US" dirty="0"/>
              <a:t>B is always a conjunction of literals</a:t>
            </a:r>
          </a:p>
          <a:p>
            <a:pPr lvl="1"/>
            <a:r>
              <a:rPr lang="en-US" dirty="0"/>
              <a:t>A is dynamically split into DNF by the SMT solver</a:t>
            </a:r>
          </a:p>
          <a:p>
            <a:pPr lvl="1"/>
            <a:r>
              <a:rPr lang="en-US" dirty="0"/>
              <a:t>DPLL(T) proofs do not introduce new literals</a:t>
            </a:r>
          </a:p>
          <a:p>
            <a:r>
              <a:rPr lang="en-US" dirty="0"/>
              <a:t>Interpolation algorithm is reduced to analyzing all theory lemmas in a DPLL(T) proof produced by the solver</a:t>
            </a:r>
          </a:p>
          <a:p>
            <a:pPr lvl="1"/>
            <a:r>
              <a:rPr lang="en-US" dirty="0"/>
              <a:t>every theory-lemma that mixes B-pure literals with other literals is interpolated to produce a single literal in the final solution</a:t>
            </a:r>
          </a:p>
          <a:p>
            <a:pPr lvl="1"/>
            <a:r>
              <a:rPr lang="en-US" dirty="0"/>
              <a:t>interpolation is restricted to clauses of the form (</a:t>
            </a:r>
            <a:r>
              <a:rPr lang="en-US" dirty="0">
                <a:latin typeface="cmsy10"/>
                <a:ea typeface="cmsy10"/>
                <a:cs typeface="cmsy10"/>
              </a:rPr>
              <a:t>∧ </a:t>
            </a:r>
            <a:r>
              <a:rPr lang="en-US" dirty="0">
                <a:ea typeface="cmsy10"/>
                <a:cs typeface="cmsy10"/>
              </a:rPr>
              <a:t>B</a:t>
            </a:r>
            <a:r>
              <a:rPr lang="en-US" sz="1600" baseline="-25000" dirty="0">
                <a:ea typeface="cmsy10"/>
                <a:cs typeface="cmsy10"/>
              </a:rPr>
              <a:t>i</a:t>
            </a:r>
            <a:r>
              <a:rPr lang="en-US" sz="1600" dirty="0">
                <a:ea typeface="cmsy10"/>
                <a:cs typeface="cmsy10"/>
              </a:rPr>
              <a:t> ⇒ ⋁ </a:t>
            </a:r>
            <a:r>
              <a:rPr lang="en-US" sz="1600" dirty="0" err="1">
                <a:ea typeface="cmsy10"/>
                <a:cs typeface="cmsy10"/>
              </a:rPr>
              <a:t>A</a:t>
            </a:r>
            <a:r>
              <a:rPr lang="en-US" sz="1600" baseline="-25000" dirty="0" err="1">
                <a:ea typeface="cmsy10"/>
                <a:cs typeface="cmsy10"/>
              </a:rPr>
              <a:t>j</a:t>
            </a:r>
            <a:r>
              <a:rPr lang="en-US" sz="1600" dirty="0">
                <a:ea typeface="cmsy10"/>
                <a:cs typeface="cmsy10"/>
              </a:rPr>
              <a:t>)</a:t>
            </a:r>
            <a:endParaRPr lang="en-US" dirty="0"/>
          </a:p>
          <a:p>
            <a:r>
              <a:rPr lang="en-US" dirty="0"/>
              <a:t>Interpolating (UNSAT) Cores </a:t>
            </a:r>
          </a:p>
          <a:p>
            <a:pPr lvl="1"/>
            <a:r>
              <a:rPr lang="en-US" dirty="0"/>
              <a:t>improve interpolation algorithms and definitions to the specific case of PDR</a:t>
            </a:r>
          </a:p>
          <a:p>
            <a:pPr lvl="1"/>
            <a:r>
              <a:rPr lang="en-US" dirty="0"/>
              <a:t>classical interpolation focuses on eliminating non-shared literals</a:t>
            </a:r>
          </a:p>
          <a:p>
            <a:pPr lvl="1"/>
            <a:r>
              <a:rPr lang="en-US" dirty="0"/>
              <a:t>in PDR, the focus is on finding good generalizations</a:t>
            </a:r>
          </a:p>
        </p:txBody>
      </p:sp>
    </p:spTree>
    <p:extLst>
      <p:ext uri="{BB962C8B-B14F-4D97-AF65-F5344CB8AC3E}">
        <p14:creationId xmlns:p14="http://schemas.microsoft.com/office/powerpoint/2010/main" val="70455392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4648200"/>
            <a:ext cx="7772400" cy="553998"/>
          </a:xfrm>
        </p:spPr>
        <p:txBody>
          <a:bodyPr/>
          <a:lstStyle/>
          <a:p>
            <a:r>
              <a:rPr lang="en-US" dirty="0"/>
              <a:t>DECIDE (Arithmetic)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Computing a predecessor </a:t>
            </a:r>
            <a:r>
              <a:rPr lang="en-US" sz="2400" b="1" i="1" dirty="0"/>
              <a:t>s</a:t>
            </a:r>
            <a:r>
              <a:rPr lang="en-US" sz="2400" dirty="0"/>
              <a:t> of a counterexample </a:t>
            </a:r>
            <a:r>
              <a:rPr lang="en-US" sz="2400" b="1" i="1" dirty="0" err="1"/>
              <a:t>cex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6DDF1D-6571-4B01-A5D6-8F4A8A5E04E8}"/>
                  </a:ext>
                </a:extLst>
              </p:cNvPr>
              <p:cNvSpPr txBox="1"/>
              <p:nvPr/>
            </p:nvSpPr>
            <p:spPr>
              <a:xfrm>
                <a:off x="1905000" y="1524000"/>
                <a:ext cx="5210209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⊆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𝒑𝒓𝒆</m:t>
                      </m:r>
                      <m:d>
                        <m:d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𝒄𝒆𝒙</m:t>
                          </m:r>
                        </m:e>
                      </m:d>
                    </m:oMath>
                  </m:oMathPara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1" charset="-128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≡</m:t>
                      </m:r>
                    </m:oMath>
                  </m:oMathPara>
                </a14:m>
                <a:endPara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ＭＳ Ｐゴシック" pitchFamily="1" charset="-128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𝒔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⇒∃</m:t>
                      </m:r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. 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𝑻𝒓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𝑿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</m:t>
                      </m:r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)∧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𝒄𝒆𝒙</m:t>
                      </m:r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p>
                        <m:sSup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𝑿</m:t>
                          </m:r>
                        </m:e>
                        <m:sup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B6DDF1D-6571-4B01-A5D6-8F4A8A5E0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524000"/>
                <a:ext cx="5210209" cy="14773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260023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Model Based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sz="2400" b="1" dirty="0"/>
                  <a:t>Definition: </a:t>
                </a: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 dirty="0"/>
                  <a:t> be a formula,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 a set of variables,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/>
                  <a:t> a model of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sz="2400" dirty="0"/>
                  <a:t>. Then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𝑀𝐵𝑃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is a Model Based Projection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iff</a:t>
                </a:r>
                <a:endParaRPr lang="en-US" sz="2400" dirty="0"/>
              </a:p>
              <a:p>
                <a:endParaRPr lang="en-US" sz="2400" dirty="0"/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𝑚𝑜𝑛𝑜𝑚𝑖𝑎𝑙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           				</m:t>
                    </m:r>
                  </m:oMath>
                </a14:m>
                <a:endParaRPr lang="en-US" sz="2800" dirty="0"/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𝑉𝑎𝑟𝑠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 dirty="0" err="1">
                        <a:latin typeface="Cambria Math" panose="02040503050406030204" pitchFamily="18" charset="0"/>
                      </a:rPr>
                      <m:t>𝑉𝑎𝑟𝑠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sz="2800" i="1" dirty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∖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800" dirty="0"/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⊧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ea typeface="msam10"/>
                        <a:cs typeface="msam10"/>
                      </a:rPr>
                      <m:t>𝜓</m:t>
                    </m:r>
                  </m:oMath>
                </a14:m>
                <a:endParaRPr lang="en-US" sz="2800" dirty="0">
                  <a:latin typeface="cmmi10"/>
                </a:endParaRPr>
              </a:p>
              <a:p>
                <a:pPr marL="457200" lvl="1" indent="-342900">
                  <a:lnSpc>
                    <a:spcPct val="100000"/>
                  </a:lnSpc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⇒∃ 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 . </m:t>
                    </m:r>
                    <m:r>
                      <a:rPr lang="el-GR" sz="2800" i="1" dirty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endParaRPr lang="en-US" sz="2800" dirty="0">
                  <a:latin typeface="Symbol"/>
                </a:endParaRPr>
              </a:p>
              <a:p>
                <a:pPr marL="457200" lvl="1" indent="-342900">
                  <a:buFont typeface="+mj-lt"/>
                  <a:buAutoNum type="arabicPeriod"/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200" dirty="0"/>
                  <a:t>Model Based Projection under-approximates existential quantifier elimination relative to a given model (i.e., satisfying assignment)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19" t="-2033" b="-4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37601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Constrained Horn Clauses (CHC)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A Constrained Horn Clause (CHC) is a FOL formula of the form</a:t>
                </a:r>
                <a:r>
                  <a:rPr lang="en-US" sz="2800" dirty="0">
                    <a:latin typeface="cmsy10"/>
                    <a:ea typeface="cmsy10"/>
                    <a:cs typeface="cmsy10"/>
                  </a:rPr>
                  <a:t>       </a:t>
                </a:r>
              </a:p>
              <a:p>
                <a:r>
                  <a:rPr lang="en-US" sz="2800" dirty="0">
                    <a:latin typeface="cmsy10"/>
                    <a:ea typeface="cmsy10"/>
                    <a:cs typeface="cmsy10"/>
                  </a:rPr>
                  <a:t>	</a:t>
                </a:r>
                <a:endParaRPr lang="en-US" sz="2800" dirty="0"/>
              </a:p>
              <a:p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where</a:t>
                </a: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  <a:latin typeface="cmmi10"/>
                  </a:rPr>
                  <a:t>𝜑</a:t>
                </a:r>
                <a:r>
                  <a:rPr lang="en-US" sz="2400" dirty="0"/>
                  <a:t> - constraint in a background theory </a:t>
                </a:r>
                <a:r>
                  <a:rPr lang="en-US" sz="2400" dirty="0">
                    <a:solidFill>
                      <a:schemeClr val="tx1"/>
                    </a:solidFill>
                  </a:rPr>
                  <a:t>𝒯</a:t>
                </a:r>
              </a:p>
              <a:p>
                <a:pPr lvl="1"/>
                <a:r>
                  <a:rPr lang="en-US" sz="2400" dirty="0">
                    <a:solidFill>
                      <a:schemeClr val="tx1"/>
                    </a:solidFill>
                  </a:rPr>
                  <a:t>𝒯</a:t>
                </a:r>
                <a:r>
                  <a:rPr lang="en-US" sz="2400" dirty="0">
                    <a:ea typeface="cmmi10"/>
                    <a:cs typeface="cmmi10"/>
                  </a:rPr>
                  <a:t> - background theory</a:t>
                </a:r>
              </a:p>
              <a:p>
                <a:pPr lvl="2"/>
                <a:r>
                  <a:rPr lang="en-US" sz="2400" dirty="0">
                    <a:ea typeface="cmmi10"/>
                    <a:cs typeface="cmmi10"/>
                  </a:rPr>
                  <a:t>Linear Arithmetic, Arrays, Bit-Vectors, or combinations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𝑉</m:t>
                    </m:r>
                  </m:oMath>
                </a14:m>
                <a:r>
                  <a:rPr lang="en-US" sz="2400" dirty="0">
                    <a:ea typeface="cmmi10"/>
                    <a:cs typeface="cmmi10"/>
                  </a:rPr>
                  <a:t> -  variables,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𝑋</m:t>
                    </m:r>
                    <m:r>
                      <a:rPr 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𝑖</m:t>
                    </m:r>
                  </m:oMath>
                </a14:m>
                <a:r>
                  <a:rPr lang="en-US" sz="2400" baseline="-25000" dirty="0">
                    <a:ea typeface="cmmi10"/>
                    <a:cs typeface="cmmi10"/>
                  </a:rPr>
                  <a:t> </a:t>
                </a:r>
                <a:r>
                  <a:rPr lang="en-US" sz="2400" dirty="0">
                    <a:ea typeface="cmmi10"/>
                    <a:cs typeface="cmmi10"/>
                  </a:rPr>
                  <a:t>are terms over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mmi10"/>
                        <a:cs typeface="cmmi10"/>
                      </a:rPr>
                      <m:t>𝑉</m:t>
                    </m:r>
                  </m:oMath>
                </a14:m>
                <a:endParaRPr lang="en-US" sz="2400" baseline="-25000" dirty="0">
                  <a:solidFill>
                    <a:schemeClr val="tx1"/>
                  </a:solidFill>
                  <a:ea typeface="cmmi10"/>
                  <a:cs typeface="cmmi1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4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- n-</a:t>
                </a:r>
                <a:r>
                  <a:rPr lang="en-US" sz="2400" dirty="0" err="1"/>
                  <a:t>ary</a:t>
                </a:r>
                <a:r>
                  <a:rPr lang="en-US" sz="2400" dirty="0"/>
                  <a:t> predicates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40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 sz="2400" dirty="0"/>
                  <a:t>- application of a predicate to first-order terms</a:t>
                </a:r>
                <a:endParaRPr lang="en-US" sz="2400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693" t="-2795" b="-8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5AE7168-CD6A-A74D-98AD-6D7014F4D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2362200"/>
            <a:ext cx="787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13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00600" y="2438400"/>
            <a:ext cx="3721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Find  model M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φ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x,y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08747" y="2464771"/>
            <a:ext cx="3669147" cy="3245404"/>
          </a:xfrm>
          <a:prstGeom prst="ellipse">
            <a:avLst/>
          </a:prstGeom>
          <a:solidFill>
            <a:schemeClr val="accent3">
              <a:lumMod val="20000"/>
              <a:lumOff val="80000"/>
              <a:alpha val="31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2647756" y="2477598"/>
            <a:ext cx="1809349" cy="2209989"/>
          </a:xfrm>
          <a:custGeom>
            <a:avLst/>
            <a:gdLst>
              <a:gd name="connsiteX0" fmla="*/ 236933 w 1956043"/>
              <a:gd name="connsiteY0" fmla="*/ 0 h 2206362"/>
              <a:gd name="connsiteX1" fmla="*/ 147128 w 1956043"/>
              <a:gd name="connsiteY1" fmla="*/ 1616288 h 2206362"/>
              <a:gd name="connsiteX2" fmla="*/ 1956043 w 1956043"/>
              <a:gd name="connsiteY2" fmla="*/ 2206362 h 2206362"/>
              <a:gd name="connsiteX3" fmla="*/ 1956043 w 1956043"/>
              <a:gd name="connsiteY3" fmla="*/ 2206362 h 2206362"/>
              <a:gd name="connsiteX0" fmla="*/ 84559 w 1803669"/>
              <a:gd name="connsiteY0" fmla="*/ 0 h 2206362"/>
              <a:gd name="connsiteX1" fmla="*/ 328313 w 1803669"/>
              <a:gd name="connsiteY1" fmla="*/ 1539322 h 2206362"/>
              <a:gd name="connsiteX2" fmla="*/ 1803669 w 1803669"/>
              <a:gd name="connsiteY2" fmla="*/ 2206362 h 2206362"/>
              <a:gd name="connsiteX3" fmla="*/ 1803669 w 1803669"/>
              <a:gd name="connsiteY3" fmla="*/ 2206362 h 2206362"/>
              <a:gd name="connsiteX0" fmla="*/ 84559 w 1803669"/>
              <a:gd name="connsiteY0" fmla="*/ 0 h 2209989"/>
              <a:gd name="connsiteX1" fmla="*/ 328313 w 1803669"/>
              <a:gd name="connsiteY1" fmla="*/ 1539322 h 2209989"/>
              <a:gd name="connsiteX2" fmla="*/ 1803669 w 1803669"/>
              <a:gd name="connsiteY2" fmla="*/ 2206362 h 2209989"/>
              <a:gd name="connsiteX3" fmla="*/ 1803669 w 1803669"/>
              <a:gd name="connsiteY3" fmla="*/ 2206362 h 2209989"/>
              <a:gd name="connsiteX0" fmla="*/ 90239 w 1809349"/>
              <a:gd name="connsiteY0" fmla="*/ 0 h 2209989"/>
              <a:gd name="connsiteX1" fmla="*/ 333993 w 1809349"/>
              <a:gd name="connsiteY1" fmla="*/ 1539322 h 2209989"/>
              <a:gd name="connsiteX2" fmla="*/ 1809349 w 1809349"/>
              <a:gd name="connsiteY2" fmla="*/ 2206362 h 2209989"/>
              <a:gd name="connsiteX3" fmla="*/ 1809349 w 1809349"/>
              <a:gd name="connsiteY3" fmla="*/ 2206362 h 220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349" h="2209989">
                <a:moveTo>
                  <a:pt x="90239" y="0"/>
                </a:moveTo>
                <a:cubicBezTo>
                  <a:pt x="-110753" y="855178"/>
                  <a:pt x="47475" y="1171595"/>
                  <a:pt x="333993" y="1539322"/>
                </a:cubicBezTo>
                <a:cubicBezTo>
                  <a:pt x="620511" y="1907049"/>
                  <a:pt x="1473652" y="2249121"/>
                  <a:pt x="1809349" y="2206362"/>
                </a:cubicBezTo>
                <a:lnTo>
                  <a:pt x="1809349" y="2206362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903422" y="3644917"/>
            <a:ext cx="1847402" cy="496004"/>
          </a:xfrm>
          <a:custGeom>
            <a:avLst/>
            <a:gdLst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  <a:gd name="connsiteX0" fmla="*/ 1847402 w 1847402"/>
              <a:gd name="connsiteY0" fmla="*/ 0 h 535912"/>
              <a:gd name="connsiteX1" fmla="*/ 1103309 w 1847402"/>
              <a:gd name="connsiteY1" fmla="*/ 461797 h 535912"/>
              <a:gd name="connsiteX2" fmla="*/ 0 w 1847402"/>
              <a:gd name="connsiteY2" fmla="*/ 461797 h 535912"/>
              <a:gd name="connsiteX0" fmla="*/ 1847402 w 1847402"/>
              <a:gd name="connsiteY0" fmla="*/ 0 h 496004"/>
              <a:gd name="connsiteX1" fmla="*/ 1103309 w 1847402"/>
              <a:gd name="connsiteY1" fmla="*/ 461797 h 496004"/>
              <a:gd name="connsiteX2" fmla="*/ 0 w 1847402"/>
              <a:gd name="connsiteY2" fmla="*/ 461797 h 49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7402" h="496004">
                <a:moveTo>
                  <a:pt x="1847402" y="0"/>
                </a:moveTo>
                <a:cubicBezTo>
                  <a:pt x="1629305" y="192415"/>
                  <a:pt x="1449696" y="384831"/>
                  <a:pt x="1103309" y="461797"/>
                </a:cubicBezTo>
                <a:cubicBezTo>
                  <a:pt x="756922" y="538763"/>
                  <a:pt x="0" y="461797"/>
                  <a:pt x="0" y="461797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356745" y="4299130"/>
            <a:ext cx="907245" cy="1372562"/>
          </a:xfrm>
          <a:custGeom>
            <a:avLst/>
            <a:gdLst>
              <a:gd name="connsiteX0" fmla="*/ 718434 w 718434"/>
              <a:gd name="connsiteY0" fmla="*/ 0 h 538763"/>
              <a:gd name="connsiteX1" fmla="*/ 0 w 718434"/>
              <a:gd name="connsiteY1" fmla="*/ 538763 h 538763"/>
              <a:gd name="connsiteX0" fmla="*/ 898043 w 898043"/>
              <a:gd name="connsiteY0" fmla="*/ 0 h 1372562"/>
              <a:gd name="connsiteX1" fmla="*/ 0 w 898043"/>
              <a:gd name="connsiteY1" fmla="*/ 1372562 h 1372562"/>
              <a:gd name="connsiteX0" fmla="*/ 907245 w 907245"/>
              <a:gd name="connsiteY0" fmla="*/ 0 h 1372562"/>
              <a:gd name="connsiteX1" fmla="*/ 9202 w 907245"/>
              <a:gd name="connsiteY1" fmla="*/ 1372562 h 137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7245" h="1372562">
                <a:moveTo>
                  <a:pt x="907245" y="0"/>
                </a:moveTo>
                <a:cubicBezTo>
                  <a:pt x="627141" y="153932"/>
                  <a:pt x="-89155" y="307864"/>
                  <a:pt x="9202" y="1372562"/>
                </a:cubicBez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788635" y="4119542"/>
            <a:ext cx="396250" cy="1359734"/>
          </a:xfrm>
          <a:custGeom>
            <a:avLst/>
            <a:gdLst>
              <a:gd name="connsiteX0" fmla="*/ 256584 w 396250"/>
              <a:gd name="connsiteY0" fmla="*/ 0 h 1359734"/>
              <a:gd name="connsiteX1" fmla="*/ 384876 w 396250"/>
              <a:gd name="connsiteY1" fmla="*/ 782488 h 1359734"/>
              <a:gd name="connsiteX2" fmla="*/ 0 w 396250"/>
              <a:gd name="connsiteY2" fmla="*/ 1359734 h 1359734"/>
              <a:gd name="connsiteX3" fmla="*/ 0 w 396250"/>
              <a:gd name="connsiteY3" fmla="*/ 1359734 h 1359734"/>
              <a:gd name="connsiteX4" fmla="*/ 0 w 396250"/>
              <a:gd name="connsiteY4" fmla="*/ 1359734 h 1359734"/>
              <a:gd name="connsiteX5" fmla="*/ 0 w 396250"/>
              <a:gd name="connsiteY5" fmla="*/ 1359734 h 135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250" h="1359734">
                <a:moveTo>
                  <a:pt x="256584" y="0"/>
                </a:moveTo>
                <a:cubicBezTo>
                  <a:pt x="342112" y="277933"/>
                  <a:pt x="427640" y="555866"/>
                  <a:pt x="384876" y="782488"/>
                </a:cubicBezTo>
                <a:cubicBezTo>
                  <a:pt x="342112" y="1009110"/>
                  <a:pt x="0" y="1359734"/>
                  <a:pt x="0" y="1359734"/>
                </a:cubicBezTo>
                <a:lnTo>
                  <a:pt x="0" y="1359734"/>
                </a:lnTo>
                <a:lnTo>
                  <a:pt x="0" y="1359734"/>
                </a:lnTo>
                <a:lnTo>
                  <a:pt x="0" y="1359734"/>
                </a:lnTo>
              </a:path>
            </a:pathLst>
          </a:cu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172056" y="4568511"/>
            <a:ext cx="565939" cy="25655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2661867" y="2450660"/>
            <a:ext cx="1917297" cy="2244844"/>
          </a:xfrm>
          <a:custGeom>
            <a:avLst/>
            <a:gdLst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0 w 1719110"/>
              <a:gd name="connsiteY0" fmla="*/ 0 h 2244844"/>
              <a:gd name="connsiteX1" fmla="*/ 1719110 w 1719110"/>
              <a:gd name="connsiteY1" fmla="*/ 2244844 h 2244844"/>
              <a:gd name="connsiteX2" fmla="*/ 1436868 w 1719110"/>
              <a:gd name="connsiteY2" fmla="*/ 192415 h 2244844"/>
              <a:gd name="connsiteX3" fmla="*/ 0 w 1719110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812346"/>
              <a:gd name="connsiteY0" fmla="*/ 0 h 2244844"/>
              <a:gd name="connsiteX1" fmla="*/ 1812346 w 1812346"/>
              <a:gd name="connsiteY1" fmla="*/ 2244844 h 2244844"/>
              <a:gd name="connsiteX2" fmla="*/ 1530104 w 1812346"/>
              <a:gd name="connsiteY2" fmla="*/ 192415 h 2244844"/>
              <a:gd name="connsiteX3" fmla="*/ 93236 w 1812346"/>
              <a:gd name="connsiteY3" fmla="*/ 0 h 2244844"/>
              <a:gd name="connsiteX0" fmla="*/ 93236 w 1997724"/>
              <a:gd name="connsiteY0" fmla="*/ 0 h 2244844"/>
              <a:gd name="connsiteX1" fmla="*/ 1812346 w 1997724"/>
              <a:gd name="connsiteY1" fmla="*/ 2244844 h 2244844"/>
              <a:gd name="connsiteX2" fmla="*/ 1530104 w 1997724"/>
              <a:gd name="connsiteY2" fmla="*/ 192415 h 2244844"/>
              <a:gd name="connsiteX3" fmla="*/ 93236 w 1997724"/>
              <a:gd name="connsiteY3" fmla="*/ 0 h 2244844"/>
              <a:gd name="connsiteX0" fmla="*/ 93236 w 2100633"/>
              <a:gd name="connsiteY0" fmla="*/ 0 h 2244844"/>
              <a:gd name="connsiteX1" fmla="*/ 1812346 w 2100633"/>
              <a:gd name="connsiteY1" fmla="*/ 2244844 h 2244844"/>
              <a:gd name="connsiteX2" fmla="*/ 1530104 w 2100633"/>
              <a:gd name="connsiteY2" fmla="*/ 192415 h 2244844"/>
              <a:gd name="connsiteX3" fmla="*/ 93236 w 2100633"/>
              <a:gd name="connsiteY3" fmla="*/ 0 h 2244844"/>
              <a:gd name="connsiteX0" fmla="*/ 93236 w 1938853"/>
              <a:gd name="connsiteY0" fmla="*/ 0 h 2244844"/>
              <a:gd name="connsiteX1" fmla="*/ 1812346 w 1938853"/>
              <a:gd name="connsiteY1" fmla="*/ 2244844 h 2244844"/>
              <a:gd name="connsiteX2" fmla="*/ 1530104 w 1938853"/>
              <a:gd name="connsiteY2" fmla="*/ 192415 h 2244844"/>
              <a:gd name="connsiteX3" fmla="*/ 93236 w 1938853"/>
              <a:gd name="connsiteY3" fmla="*/ 0 h 2244844"/>
              <a:gd name="connsiteX0" fmla="*/ 93236 w 1938853"/>
              <a:gd name="connsiteY0" fmla="*/ 30372 h 2275216"/>
              <a:gd name="connsiteX1" fmla="*/ 1812346 w 1938853"/>
              <a:gd name="connsiteY1" fmla="*/ 2275216 h 2275216"/>
              <a:gd name="connsiteX2" fmla="*/ 1530104 w 1938853"/>
              <a:gd name="connsiteY2" fmla="*/ 222787 h 2275216"/>
              <a:gd name="connsiteX3" fmla="*/ 93236 w 1938853"/>
              <a:gd name="connsiteY3" fmla="*/ 30372 h 2275216"/>
              <a:gd name="connsiteX0" fmla="*/ 93236 w 1897829"/>
              <a:gd name="connsiteY0" fmla="*/ 0 h 2244844"/>
              <a:gd name="connsiteX1" fmla="*/ 1812346 w 1897829"/>
              <a:gd name="connsiteY1" fmla="*/ 2244844 h 2244844"/>
              <a:gd name="connsiteX2" fmla="*/ 1350495 w 1897829"/>
              <a:gd name="connsiteY2" fmla="*/ 410486 h 2244844"/>
              <a:gd name="connsiteX3" fmla="*/ 93236 w 1897829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7031"/>
              <a:gd name="connsiteY0" fmla="*/ 0 h 2244844"/>
              <a:gd name="connsiteX1" fmla="*/ 1812346 w 1937031"/>
              <a:gd name="connsiteY1" fmla="*/ 2244844 h 2244844"/>
              <a:gd name="connsiteX2" fmla="*/ 1350495 w 1937031"/>
              <a:gd name="connsiteY2" fmla="*/ 410486 h 2244844"/>
              <a:gd name="connsiteX3" fmla="*/ 93236 w 1937031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30187"/>
              <a:gd name="connsiteY0" fmla="*/ 0 h 2244844"/>
              <a:gd name="connsiteX1" fmla="*/ 1812346 w 1930187"/>
              <a:gd name="connsiteY1" fmla="*/ 2244844 h 2244844"/>
              <a:gd name="connsiteX2" fmla="*/ 1324836 w 1930187"/>
              <a:gd name="connsiteY2" fmla="*/ 448969 h 2244844"/>
              <a:gd name="connsiteX3" fmla="*/ 93236 w 1930187"/>
              <a:gd name="connsiteY3" fmla="*/ 0 h 2244844"/>
              <a:gd name="connsiteX0" fmla="*/ 93236 w 1914494"/>
              <a:gd name="connsiteY0" fmla="*/ 0 h 2244844"/>
              <a:gd name="connsiteX1" fmla="*/ 1812346 w 1914494"/>
              <a:gd name="connsiteY1" fmla="*/ 2244844 h 2244844"/>
              <a:gd name="connsiteX2" fmla="*/ 1324836 w 1914494"/>
              <a:gd name="connsiteY2" fmla="*/ 448969 h 2244844"/>
              <a:gd name="connsiteX3" fmla="*/ 93236 w 1914494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26 h 2245470"/>
              <a:gd name="connsiteX1" fmla="*/ 1812346 w 1917297"/>
              <a:gd name="connsiteY1" fmla="*/ 2245470 h 2245470"/>
              <a:gd name="connsiteX2" fmla="*/ 1337665 w 1917297"/>
              <a:gd name="connsiteY2" fmla="*/ 423940 h 2245470"/>
              <a:gd name="connsiteX3" fmla="*/ 93236 w 1917297"/>
              <a:gd name="connsiteY3" fmla="*/ 626 h 2245470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6157 h 2251001"/>
              <a:gd name="connsiteX1" fmla="*/ 1812346 w 1917297"/>
              <a:gd name="connsiteY1" fmla="*/ 2251001 h 2251001"/>
              <a:gd name="connsiteX2" fmla="*/ 1337665 w 1917297"/>
              <a:gd name="connsiteY2" fmla="*/ 429471 h 2251001"/>
              <a:gd name="connsiteX3" fmla="*/ 93236 w 1917297"/>
              <a:gd name="connsiteY3" fmla="*/ 6157 h 2251001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  <a:gd name="connsiteX0" fmla="*/ 93236 w 1917297"/>
              <a:gd name="connsiteY0" fmla="*/ 0 h 2244844"/>
              <a:gd name="connsiteX1" fmla="*/ 1812346 w 1917297"/>
              <a:gd name="connsiteY1" fmla="*/ 2244844 h 2244844"/>
              <a:gd name="connsiteX2" fmla="*/ 1337665 w 1917297"/>
              <a:gd name="connsiteY2" fmla="*/ 423314 h 2244844"/>
              <a:gd name="connsiteX3" fmla="*/ 93236 w 1917297"/>
              <a:gd name="connsiteY3" fmla="*/ 0 h 224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7297" h="2244844">
                <a:moveTo>
                  <a:pt x="93236" y="0"/>
                </a:moveTo>
                <a:cubicBezTo>
                  <a:pt x="-167624" y="838075"/>
                  <a:pt x="33366" y="2073809"/>
                  <a:pt x="1812346" y="2244844"/>
                </a:cubicBezTo>
                <a:cubicBezTo>
                  <a:pt x="2038995" y="1432424"/>
                  <a:pt x="1906425" y="1017662"/>
                  <a:pt x="1337665" y="423314"/>
                </a:cubicBezTo>
                <a:cubicBezTo>
                  <a:pt x="704760" y="1"/>
                  <a:pt x="687655" y="51310"/>
                  <a:pt x="93236" y="0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80440" y="3189809"/>
            <a:ext cx="122966" cy="1346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8200" y="1380065"/>
            <a:ext cx="7035800" cy="67733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75" y="1526989"/>
            <a:ext cx="2491122" cy="320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90600" y="1486954"/>
            <a:ext cx="400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Expensive to find a quantifier-free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00" y="3921311"/>
            <a:ext cx="1245561" cy="274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840105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Models of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3892827"/>
            <a:ext cx="4229043" cy="312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03152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2. Compute a partition containing M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403152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j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Based Projection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4863" y="2895600"/>
            <a:ext cx="405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440782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18" grpId="0" animBg="1"/>
      <p:bldP spid="7" grpId="0"/>
      <p:bldP spid="11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13E7-B5AB-3148-8CED-2985AD97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Quantifier Elimination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AED2-7711-C543-89BE-231106D2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153400" cy="48006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Quantifier elimination procedure: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Input</a:t>
            </a:r>
            <a:r>
              <a:rPr lang="en-US" dirty="0"/>
              <a:t>: formula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∃ x ψ(x)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Output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/>
              <a:t>equivalent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𝜑</a:t>
            </a:r>
            <a:r>
              <a:rPr lang="en-US" dirty="0"/>
              <a:t> without existential quantifier.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dirty="0"/>
              <a:t>is eliminated.</a:t>
            </a:r>
            <a:endParaRPr lang="en-US" dirty="0">
              <a:solidFill>
                <a:srgbClr val="3C4F8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QELIM(∃ x ψ(x) ) = 𝜑      and ∃ x ψ(x)  ⟺ 𝜑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Quantifier elimination in propositional logic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QELIM(∃ x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ψ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(x) ) =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ψ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(TRUE) ∨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ψ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(FALSE)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/>
              <a:t>Many theories support quantifier elimination (e.g., linear arithmetic)</a:t>
            </a:r>
          </a:p>
          <a:p>
            <a:pPr lvl="1"/>
            <a:r>
              <a:rPr lang="en-US" dirty="0"/>
              <a:t>but not all. No quantifier elimination for EUF,</a:t>
            </a:r>
          </a:p>
          <a:p>
            <a:pPr lvl="2"/>
            <a:r>
              <a:rPr lang="en-US" dirty="0"/>
              <a:t> e.g., (∃x f(x) ≠ g(x)) cannot be expressed without the existential quantifier</a:t>
            </a:r>
          </a:p>
          <a:p>
            <a:pPr lvl="2"/>
            <a:endParaRPr lang="en-US" dirty="0"/>
          </a:p>
          <a:p>
            <a:r>
              <a:rPr lang="en-US" dirty="0"/>
              <a:t>Quantifier elimination is usually expensive </a:t>
            </a:r>
          </a:p>
          <a:p>
            <a:pPr lvl="1"/>
            <a:r>
              <a:rPr lang="en-US" dirty="0"/>
              <a:t>e.g., propositional QELIM is exponential in the number of variables quantified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5930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Loos-</a:t>
            </a:r>
            <a:r>
              <a:rPr lang="en-US" dirty="0" err="1"/>
              <a:t>Weispfenning</a:t>
            </a:r>
            <a:r>
              <a:rPr lang="en-US" dirty="0"/>
              <a:t> Quantifier Elimination for LRA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φ</a:t>
            </a:r>
            <a:r>
              <a:rPr lang="en-US" dirty="0"/>
              <a:t> is LRA formula in Negation Normal Form</a:t>
            </a:r>
          </a:p>
          <a:p>
            <a:r>
              <a:rPr lang="en-US" dirty="0"/>
              <a:t>E is set of x=t atoms, U set of x &lt; t atoms, and L set of s &lt; x atoms</a:t>
            </a:r>
          </a:p>
          <a:p>
            <a:r>
              <a:rPr lang="en-US" dirty="0"/>
              <a:t>There are no other occurrences of x in </a:t>
            </a:r>
            <a:r>
              <a:rPr lang="el-GR" dirty="0"/>
              <a:t>φ</a:t>
            </a:r>
            <a:r>
              <a:rPr lang="en-US" dirty="0"/>
              <a:t>[x]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case of lower bounds is dual </a:t>
            </a:r>
          </a:p>
          <a:p>
            <a:pPr lvl="1"/>
            <a:r>
              <a:rPr lang="en-US" dirty="0"/>
              <a:t>using –∞ and t+𝜖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4724400"/>
            <a:ext cx="8305800" cy="291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921000"/>
            <a:ext cx="863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498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75CE-7D09-484C-9E6F-052536EC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+mj-lt"/>
              </a:rPr>
              <a:t>Fourier–</a:t>
            </a:r>
            <a:r>
              <a:rPr lang="en-CA" dirty="0" err="1">
                <a:latin typeface="+mj-lt"/>
              </a:rPr>
              <a:t>Motzkin</a:t>
            </a:r>
            <a:r>
              <a:rPr lang="en-CA" dirty="0">
                <a:latin typeface="+mj-lt"/>
              </a:rPr>
              <a:t> Quantifier Elimination for LRA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24DA2-4659-6240-AFD9-DE9E275B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5029200"/>
            <a:ext cx="8153400" cy="1066800"/>
          </a:xfrm>
        </p:spPr>
        <p:txBody>
          <a:bodyPr/>
          <a:lstStyle/>
          <a:p>
            <a:r>
              <a:rPr lang="en-US" dirty="0"/>
              <a:t>Quadratic increase in the formula size per each eliminated variable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8BE6A-AA3F-8340-B57E-4AE899F3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23481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70219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6117-75F1-3145-9974-5F614B4D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Quantifier Elimination with 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FAAD3-66D4-D341-AF61-49E0FBE01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805891"/>
            <a:ext cx="8153400" cy="2290109"/>
          </a:xfrm>
        </p:spPr>
        <p:txBody>
          <a:bodyPr/>
          <a:lstStyle/>
          <a:p>
            <a:r>
              <a:rPr lang="en-US" dirty="0"/>
              <a:t>Quantifier elimination is simplified by a choice of a minimal upper bound</a:t>
            </a:r>
          </a:p>
          <a:p>
            <a:pPr lvl="1"/>
            <a:r>
              <a:rPr lang="en-US" dirty="0"/>
              <a:t>For each choice of minimal upper bound, no increase in term size</a:t>
            </a:r>
          </a:p>
          <a:p>
            <a:pPr lvl="1"/>
            <a:r>
              <a:rPr lang="en-US" dirty="0"/>
              <a:t>Dually, can use largest lower bound </a:t>
            </a:r>
          </a:p>
          <a:p>
            <a:pPr lvl="1"/>
            <a:endParaRPr lang="en-US" dirty="0"/>
          </a:p>
          <a:p>
            <a:r>
              <a:rPr lang="en-US" dirty="0"/>
              <a:t>How to chose an the assumptions?!</a:t>
            </a:r>
          </a:p>
          <a:p>
            <a:pPr lvl="1"/>
            <a:r>
              <a:rPr lang="en-US" dirty="0"/>
              <a:t>MBP == use the order chosen by the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6899A-EC24-3846-B817-0DC432BE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391400" cy="217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0788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MBP for Linear Rational Arithmetic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 a </a:t>
            </a:r>
            <a:r>
              <a:rPr lang="en-US" b="1" dirty="0"/>
              <a:t>single</a:t>
            </a:r>
            <a:r>
              <a:rPr lang="en-US" dirty="0"/>
              <a:t> </a:t>
            </a:r>
            <a:r>
              <a:rPr lang="en-US" dirty="0" err="1"/>
              <a:t>disjunct</a:t>
            </a:r>
            <a:r>
              <a:rPr lang="en-US" dirty="0"/>
              <a:t> from LW-QE that includes the model</a:t>
            </a:r>
          </a:p>
          <a:p>
            <a:pPr lvl="1"/>
            <a:r>
              <a:rPr lang="en-US" dirty="0"/>
              <a:t>Use the Model to uniquely pick a substitution term for 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MBP techniques have been developed for </a:t>
            </a:r>
          </a:p>
          <a:p>
            <a:pPr lvl="1"/>
            <a:r>
              <a:rPr lang="en-US" dirty="0"/>
              <a:t>Linear Rational Arithmetic, Linear Integer Arithmetic</a:t>
            </a:r>
          </a:p>
          <a:p>
            <a:pPr lvl="1"/>
            <a:r>
              <a:rPr lang="en-US" dirty="0"/>
              <a:t>Theories of Arrays, and Recursive Data Types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09800"/>
            <a:ext cx="8305800" cy="21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4869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Arithmetic Decide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 dirty="0"/>
              <a:t>Compute a predecessor using Model Based Projection</a:t>
            </a:r>
          </a:p>
          <a:p>
            <a:endParaRPr lang="en-US" dirty="0"/>
          </a:p>
          <a:p>
            <a:r>
              <a:rPr lang="en-US" dirty="0"/>
              <a:t>To ensure progress, Decide must be finite</a:t>
            </a:r>
          </a:p>
          <a:p>
            <a:pPr lvl="1"/>
            <a:r>
              <a:rPr lang="en-US" dirty="0"/>
              <a:t>finitely many possible predecessors when all other arguments are fixed</a:t>
            </a:r>
          </a:p>
          <a:p>
            <a:endParaRPr lang="en-US" dirty="0"/>
          </a:p>
          <a:p>
            <a:r>
              <a:rPr lang="en-US" dirty="0"/>
              <a:t>Alternatively</a:t>
            </a:r>
          </a:p>
          <a:p>
            <a:pPr lvl="1"/>
            <a:r>
              <a:rPr lang="en-US" dirty="0"/>
              <a:t>Completeness can follow from an interaction of </a:t>
            </a:r>
            <a:r>
              <a:rPr lang="en-US" b="1" dirty="0"/>
              <a:t>Decide</a:t>
            </a:r>
            <a:r>
              <a:rPr lang="en-US" dirty="0"/>
              <a:t> and </a:t>
            </a:r>
            <a:r>
              <a:rPr lang="en-US" b="1" dirty="0"/>
              <a:t>Conflict</a:t>
            </a:r>
          </a:p>
          <a:p>
            <a:pPr lvl="2"/>
            <a:r>
              <a:rPr lang="en-US" dirty="0"/>
              <a:t>but requires more rules to propagate implicants backward (as in PDR) and forward (as in Spacer and Quip)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" t="-7149" r="-876" b="-7955"/>
          <a:stretch/>
        </p:blipFill>
        <p:spPr>
          <a:xfrm>
            <a:off x="477789" y="917963"/>
            <a:ext cx="7896091" cy="11694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9794820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333487" y="3429000"/>
            <a:ext cx="8048513" cy="2209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PolyPDR</a:t>
            </a:r>
            <a:r>
              <a:rPr lang="en-US" dirty="0"/>
              <a:t>: Solving CHC(LRA)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5257800"/>
          </a:xfrm>
        </p:spPr>
        <p:txBody>
          <a:bodyPr/>
          <a:lstStyle/>
          <a:p>
            <a:r>
              <a:rPr lang="en-US" b="1" dirty="0"/>
              <a:t>Unreachable and Reachable</a:t>
            </a:r>
          </a:p>
          <a:p>
            <a:pPr lvl="1"/>
            <a:r>
              <a:rPr lang="en-US" dirty="0"/>
              <a:t>terminate the algorithm when a solution is found</a:t>
            </a:r>
          </a:p>
          <a:p>
            <a:r>
              <a:rPr lang="en-US" b="1" dirty="0"/>
              <a:t>Unfold</a:t>
            </a:r>
          </a:p>
          <a:p>
            <a:pPr lvl="1"/>
            <a:r>
              <a:rPr lang="en-US" dirty="0"/>
              <a:t>increase search bound by 1</a:t>
            </a:r>
          </a:p>
          <a:p>
            <a:r>
              <a:rPr lang="en-US" b="1" dirty="0"/>
              <a:t>Candidate</a:t>
            </a:r>
            <a:endParaRPr lang="en-US" dirty="0"/>
          </a:p>
          <a:p>
            <a:pPr lvl="1"/>
            <a:r>
              <a:rPr lang="en-US" dirty="0"/>
              <a:t>choose a bad state in the last frame</a:t>
            </a:r>
          </a:p>
          <a:p>
            <a:r>
              <a:rPr lang="en-US" b="1" dirty="0"/>
              <a:t>Decide</a:t>
            </a:r>
          </a:p>
          <a:p>
            <a:pPr lvl="1"/>
            <a:r>
              <a:rPr lang="en-US" dirty="0"/>
              <a:t>extend a </a:t>
            </a:r>
            <a:r>
              <a:rPr lang="en-US" dirty="0" err="1"/>
              <a:t>cex</a:t>
            </a:r>
            <a:r>
              <a:rPr lang="en-US" dirty="0"/>
              <a:t> (backward) consistent with the current frame</a:t>
            </a:r>
          </a:p>
          <a:p>
            <a:pPr lvl="1"/>
            <a:r>
              <a:rPr lang="en-US" dirty="0"/>
              <a:t>find a model </a:t>
            </a:r>
            <a:r>
              <a:rPr lang="en-US" b="1" dirty="0"/>
              <a:t>M</a:t>
            </a:r>
            <a:r>
              <a:rPr lang="en-US" dirty="0"/>
              <a:t> of </a:t>
            </a:r>
            <a:r>
              <a:rPr lang="en-US" b="1" i="1" dirty="0"/>
              <a:t>s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 (F</a:t>
            </a:r>
            <a:r>
              <a:rPr lang="en-US" baseline="-25000" dirty="0"/>
              <a:t>i</a:t>
            </a:r>
            <a:r>
              <a:rPr lang="en-US" dirty="0"/>
              <a:t> ⋀ </a:t>
            </a:r>
            <a:r>
              <a:rPr lang="en-US" dirty="0" err="1"/>
              <a:t>Tr</a:t>
            </a:r>
            <a:r>
              <a:rPr lang="en-US" dirty="0"/>
              <a:t> ⋀ </a:t>
            </a:r>
            <a:r>
              <a:rPr lang="en-US" dirty="0" err="1"/>
              <a:t>cex</a:t>
            </a:r>
            <a:r>
              <a:rPr lang="en-US" dirty="0"/>
              <a:t>’), and let </a:t>
            </a:r>
            <a:r>
              <a:rPr lang="en-US" b="1" dirty="0"/>
              <a:t>s</a:t>
            </a:r>
            <a:r>
              <a:rPr lang="en-US" dirty="0"/>
              <a:t> = MBP(X’, F</a:t>
            </a:r>
            <a:r>
              <a:rPr lang="en-US" baseline="-25000" dirty="0"/>
              <a:t>i</a:t>
            </a:r>
            <a:r>
              <a:rPr lang="en-US" dirty="0"/>
              <a:t> ⋀ </a:t>
            </a:r>
            <a:r>
              <a:rPr lang="en-US" dirty="0" err="1"/>
              <a:t>Tr</a:t>
            </a:r>
            <a:r>
              <a:rPr lang="en-US" dirty="0"/>
              <a:t> ⋀ </a:t>
            </a:r>
            <a:r>
              <a:rPr lang="en-US" dirty="0" err="1"/>
              <a:t>cex</a:t>
            </a:r>
            <a:r>
              <a:rPr lang="en-US" dirty="0"/>
              <a:t>’)</a:t>
            </a:r>
          </a:p>
          <a:p>
            <a:r>
              <a:rPr lang="en-US" b="1" dirty="0"/>
              <a:t>Conflict</a:t>
            </a:r>
            <a:endParaRPr lang="en-US" dirty="0"/>
          </a:p>
          <a:p>
            <a:pPr lvl="1"/>
            <a:r>
              <a:rPr lang="en-US" dirty="0"/>
              <a:t>construct a lemma to explain why </a:t>
            </a:r>
            <a:r>
              <a:rPr lang="en-US" dirty="0" err="1"/>
              <a:t>cex</a:t>
            </a:r>
            <a:r>
              <a:rPr lang="en-US" dirty="0"/>
              <a:t> cannot be extended</a:t>
            </a:r>
          </a:p>
          <a:p>
            <a:pPr lvl="1"/>
            <a:r>
              <a:rPr lang="en-US" dirty="0"/>
              <a:t>Find an interpolant </a:t>
            </a:r>
            <a:r>
              <a:rPr lang="en-US" b="1" i="1" dirty="0"/>
              <a:t>L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L⇒¬</a:t>
            </a:r>
            <a:r>
              <a:rPr lang="en-US" dirty="0" err="1"/>
              <a:t>cex</a:t>
            </a:r>
            <a:r>
              <a:rPr lang="en-US" dirty="0"/>
              <a:t> ,  </a:t>
            </a:r>
            <a:r>
              <a:rPr lang="en-US" dirty="0" err="1"/>
              <a:t>Init</a:t>
            </a:r>
            <a:r>
              <a:rPr lang="en-US" dirty="0"/>
              <a:t> ⇒ L , and F</a:t>
            </a:r>
            <a:r>
              <a:rPr lang="en-US" baseline="-25000" dirty="0"/>
              <a:t>i</a:t>
            </a:r>
            <a:r>
              <a:rPr lang="en-US" dirty="0"/>
              <a:t> ⋀ </a:t>
            </a:r>
            <a:r>
              <a:rPr lang="en-US" dirty="0" err="1"/>
              <a:t>Tr</a:t>
            </a:r>
            <a:r>
              <a:rPr lang="en-US" dirty="0"/>
              <a:t> ⇒ L’</a:t>
            </a:r>
          </a:p>
          <a:p>
            <a:r>
              <a:rPr lang="en-US" b="1" dirty="0"/>
              <a:t>Induction</a:t>
            </a:r>
          </a:p>
          <a:p>
            <a:pPr lvl="1"/>
            <a:r>
              <a:rPr lang="en-US" dirty="0"/>
              <a:t>propagate a lemma as far into the future as possible</a:t>
            </a:r>
          </a:p>
          <a:p>
            <a:pPr lvl="1"/>
            <a:r>
              <a:rPr lang="en-US" dirty="0"/>
              <a:t>(optionally) strengthen by dropping literals </a:t>
            </a:r>
          </a:p>
        </p:txBody>
      </p:sp>
    </p:spTree>
    <p:extLst>
      <p:ext uri="{BB962C8B-B14F-4D97-AF65-F5344CB8AC3E}">
        <p14:creationId xmlns:p14="http://schemas.microsoft.com/office/powerpoint/2010/main" val="315439247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Non-Linear CHC </a:t>
            </a:r>
            <a:r>
              <a:rPr lang="en-US" dirty="0" err="1"/>
              <a:t>Satisfiability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Satisfiability of a set of arbitrary (i.e., linear or non-linear) CHCs is reducible to satisfiability of THREE (3) clauses of the form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where, X’ = {x’ | x </a:t>
            </a:r>
            <a:r>
              <a:rPr lang="en-US" dirty="0">
                <a:latin typeface="cmsy10"/>
                <a:ea typeface="cmsy10"/>
                <a:cs typeface="cmsy10"/>
              </a:rPr>
              <a:t>2</a:t>
            </a:r>
            <a:r>
              <a:rPr lang="en-US" dirty="0"/>
              <a:t> X}, </a:t>
            </a:r>
            <a:r>
              <a:rPr lang="en-US" dirty="0">
                <a:latin typeface="Arial"/>
              </a:rPr>
              <a:t>X</a:t>
            </a:r>
            <a:r>
              <a:rPr lang="en-US" baseline="30000" dirty="0">
                <a:latin typeface="Arial"/>
              </a:rPr>
              <a:t>o</a:t>
            </a:r>
            <a:r>
              <a:rPr lang="en-US" dirty="0"/>
              <a:t> = {</a:t>
            </a:r>
            <a:r>
              <a:rPr lang="en-US" dirty="0">
                <a:latin typeface="Arial"/>
              </a:rPr>
              <a:t>x</a:t>
            </a:r>
            <a:r>
              <a:rPr lang="en-US" baseline="30000" dirty="0">
                <a:latin typeface="Arial"/>
              </a:rPr>
              <a:t>o</a:t>
            </a:r>
            <a:r>
              <a:rPr lang="en-US" dirty="0"/>
              <a:t> | x </a:t>
            </a:r>
            <a:r>
              <a:rPr lang="en-US" dirty="0">
                <a:latin typeface="cmsy10"/>
                <a:ea typeface="cmsy10"/>
                <a:cs typeface="cmsy10"/>
              </a:rPr>
              <a:t>2</a:t>
            </a:r>
            <a:r>
              <a:rPr lang="en-US" dirty="0"/>
              <a:t> X}, P a fresh predicate, and </a:t>
            </a:r>
            <a:r>
              <a:rPr lang="en-US" dirty="0" err="1"/>
              <a:t>Init</a:t>
            </a:r>
            <a:r>
              <a:rPr lang="en-US" dirty="0"/>
              <a:t>, Bad, and </a:t>
            </a:r>
            <a:r>
              <a:rPr lang="en-US" dirty="0" err="1"/>
              <a:t>Tr</a:t>
            </a:r>
            <a:r>
              <a:rPr lang="en-US" dirty="0"/>
              <a:t> are constraints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456F2F-229B-D24F-A363-BBDC80B2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71700"/>
            <a:ext cx="7325708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1538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GPDR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6477000" y="762000"/>
            <a:ext cx="2133600" cy="914400"/>
          </a:xfrm>
          <a:prstGeom prst="wedgeRoundRectCallout">
            <a:avLst>
              <a:gd name="adj1" fmla="val -110469"/>
              <a:gd name="adj2" fmla="val 2491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counterexample is a tree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6781800" y="3276600"/>
            <a:ext cx="1905000" cy="838200"/>
          </a:xfrm>
          <a:prstGeom prst="wedgeRoundRectCallout">
            <a:avLst>
              <a:gd name="adj1" fmla="val -92766"/>
              <a:gd name="adj2" fmla="val 2892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two predecessors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6858000" y="4267200"/>
            <a:ext cx="1905000" cy="838200"/>
          </a:xfrm>
          <a:prstGeom prst="wedgeRoundRectCallout">
            <a:avLst>
              <a:gd name="adj1" fmla="val -96688"/>
              <a:gd name="adj2" fmla="val 397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theory-aware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Conflict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914400"/>
            <a:ext cx="537258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003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CHC </a:t>
            </a:r>
            <a:r>
              <a:rPr lang="en-US" dirty="0" err="1"/>
              <a:t>Satisfiability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28700"/>
            <a:ext cx="8153400" cy="4800600"/>
          </a:xfrm>
        </p:spPr>
        <p:txBody>
          <a:bodyPr/>
          <a:lstStyle/>
          <a:p>
            <a:r>
              <a:rPr lang="en-US" dirty="0">
                <a:ea typeface="cmmi10"/>
                <a:cs typeface="cmmi10"/>
              </a:rPr>
              <a:t>𝛱 - set of CHCs</a:t>
            </a:r>
          </a:p>
          <a:p>
            <a:r>
              <a:rPr lang="en-US" dirty="0">
                <a:ea typeface="cmmi10"/>
                <a:cs typeface="cmmi10"/>
              </a:rPr>
              <a:t>M - </a:t>
            </a:r>
            <a:r>
              <a:rPr lang="en-US" dirty="0"/>
              <a:t>𝒯-</a:t>
            </a:r>
            <a:r>
              <a:rPr lang="en-US" b="1" dirty="0">
                <a:ea typeface="cmmi10"/>
                <a:cs typeface="cmmi10"/>
              </a:rPr>
              <a:t>model</a:t>
            </a:r>
            <a:r>
              <a:rPr lang="en-US" dirty="0">
                <a:ea typeface="cmmi10"/>
                <a:cs typeface="cmmi10"/>
              </a:rPr>
              <a:t> of a set of 𝛱 </a:t>
            </a:r>
          </a:p>
          <a:p>
            <a:pPr marL="342900" indent="-342900">
              <a:buFontTx/>
              <a:buChar char="-"/>
            </a:pPr>
            <a:r>
              <a:rPr lang="en-US" dirty="0">
                <a:ea typeface="cmmi10"/>
                <a:cs typeface="cmmi10"/>
              </a:rPr>
              <a:t>M satisfies </a:t>
            </a:r>
            <a:r>
              <a:rPr lang="en-US" dirty="0"/>
              <a:t>𝒯 </a:t>
            </a:r>
          </a:p>
          <a:p>
            <a:pPr marL="342900" indent="-342900">
              <a:buFontTx/>
              <a:buChar char="-"/>
            </a:pPr>
            <a:r>
              <a:rPr lang="en-US" dirty="0">
                <a:ea typeface="cmmi10"/>
                <a:cs typeface="cmmi10"/>
              </a:rPr>
              <a:t>M satisfies 𝛱 – through first-order interpretation of each predicate p</a:t>
            </a:r>
            <a:r>
              <a:rPr lang="en-US" baseline="-25000" dirty="0">
                <a:ea typeface="cmmi10"/>
                <a:cs typeface="cmmi10"/>
              </a:rPr>
              <a:t>i</a:t>
            </a:r>
            <a:endParaRPr lang="en-US" dirty="0">
              <a:ea typeface="cmmi10"/>
              <a:cs typeface="cmmi10"/>
            </a:endParaRPr>
          </a:p>
          <a:p>
            <a:endParaRPr lang="en-US" dirty="0">
              <a:ea typeface="cmmi10"/>
              <a:cs typeface="cmmi10"/>
            </a:endParaRPr>
          </a:p>
          <a:p>
            <a:r>
              <a:rPr lang="en-US" dirty="0">
                <a:ea typeface="cmmi10"/>
                <a:cs typeface="cmmi10"/>
              </a:rPr>
              <a:t>A set of clauses is </a:t>
            </a:r>
            <a:r>
              <a:rPr lang="en-US" b="1" dirty="0">
                <a:ea typeface="cmmi10"/>
                <a:cs typeface="cmmi10"/>
              </a:rPr>
              <a:t>satisfiable</a:t>
            </a:r>
            <a:r>
              <a:rPr lang="en-US" dirty="0">
                <a:ea typeface="cmmi10"/>
                <a:cs typeface="cmmi10"/>
              </a:rPr>
              <a:t> if and only if it has a model</a:t>
            </a:r>
          </a:p>
          <a:p>
            <a:pPr lvl="1"/>
            <a:r>
              <a:rPr lang="en-US" dirty="0">
                <a:ea typeface="cmmi10"/>
                <a:cs typeface="cmmi10"/>
              </a:rPr>
              <a:t>This is the usual FOL satisfiability</a:t>
            </a:r>
          </a:p>
          <a:p>
            <a:endParaRPr lang="en-US" dirty="0">
              <a:ea typeface="cmmi10"/>
              <a:cs typeface="cmmi10"/>
            </a:endParaRPr>
          </a:p>
          <a:p>
            <a:r>
              <a:rPr lang="en-US" b="1" dirty="0"/>
              <a:t>𝒯-solution</a:t>
            </a:r>
            <a:r>
              <a:rPr lang="en-US" dirty="0"/>
              <a:t> of a set of CHCs </a:t>
            </a:r>
            <a:r>
              <a:rPr lang="en-US" dirty="0">
                <a:ea typeface="cmmi10"/>
                <a:cs typeface="cmmi10"/>
              </a:rPr>
              <a:t>𝛱 is a substitution 𝜎 from predicates p</a:t>
            </a:r>
            <a:r>
              <a:rPr lang="en-US" baseline="-25000" dirty="0">
                <a:ea typeface="cmmi10"/>
                <a:cs typeface="cmmi10"/>
              </a:rPr>
              <a:t>i </a:t>
            </a:r>
            <a:r>
              <a:rPr lang="en-US" dirty="0">
                <a:ea typeface="cmmi10"/>
                <a:cs typeface="cmmi10"/>
              </a:rPr>
              <a:t>to </a:t>
            </a:r>
            <a:r>
              <a:rPr lang="en-US" dirty="0"/>
              <a:t>𝒯-</a:t>
            </a:r>
            <a:r>
              <a:rPr lang="en-US" dirty="0">
                <a:ea typeface="cmmi10"/>
                <a:cs typeface="cmmi10"/>
              </a:rPr>
              <a:t>formulas such that 𝛱𝜎 is </a:t>
            </a:r>
            <a:r>
              <a:rPr lang="en-US" dirty="0"/>
              <a:t>𝒯-valid</a:t>
            </a:r>
            <a:endParaRPr lang="en-US" dirty="0">
              <a:ea typeface="cmmi10"/>
              <a:cs typeface="cmmi10"/>
            </a:endParaRPr>
          </a:p>
          <a:p>
            <a:endParaRPr lang="en-US" dirty="0">
              <a:ea typeface="cmmi10"/>
              <a:cs typeface="cmmi10"/>
            </a:endParaRPr>
          </a:p>
          <a:p>
            <a:r>
              <a:rPr lang="en-US" dirty="0">
                <a:ea typeface="cmmi10"/>
                <a:cs typeface="cmmi10"/>
              </a:rPr>
              <a:t>In the context of program verification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E59482B-8289-47D0-A98E-13BCE9587697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52600" y="5451973"/>
              <a:ext cx="6096000" cy="1129792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667000">
                      <a:extLst>
                        <a:ext uri="{9D8B030D-6E8A-4147-A177-3AD203B41FA5}">
                          <a16:colId xmlns:a16="http://schemas.microsoft.com/office/drawing/2014/main" val="1681209936"/>
                        </a:ext>
                      </a:extLst>
                    </a:gridCol>
                    <a:gridCol w="457200">
                      <a:extLst>
                        <a:ext uri="{9D8B030D-6E8A-4147-A177-3AD203B41FA5}">
                          <a16:colId xmlns:a16="http://schemas.microsoft.com/office/drawing/2014/main" val="3339473131"/>
                        </a:ext>
                      </a:extLst>
                    </a:gridCol>
                    <a:gridCol w="2971800">
                      <a:extLst>
                        <a:ext uri="{9D8B030D-6E8A-4147-A177-3AD203B41FA5}">
                          <a16:colId xmlns:a16="http://schemas.microsoft.com/office/drawing/2014/main" val="60957656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Program 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⊨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iff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𝐶𝐻</m:t>
                                </m:r>
                                <m:sSub>
                                  <m:sSubPr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  <m:t>𝑃𝑟𝑜𝑔𝑟𝑎𝑚</m:t>
                                    </m:r>
                                  </m:sub>
                                </m:sSub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𝜑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46042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Inductive Invariant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=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Solution to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512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Counter Example Trace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=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Resolution proof of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6314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2E59482B-8289-47D0-A98E-13BCE95876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9968138"/>
                  </p:ext>
                </p:extLst>
              </p:nvPr>
            </p:nvGraphicFramePr>
            <p:xfrm>
              <a:off x="1752600" y="5451973"/>
              <a:ext cx="6096000" cy="1129792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667000">
                      <a:extLst>
                        <a:ext uri="{9D8B030D-6E8A-4147-A177-3AD203B41FA5}">
                          <a16:colId xmlns:a16="http://schemas.microsoft.com/office/drawing/2014/main" val="1681209936"/>
                        </a:ext>
                      </a:extLst>
                    </a:gridCol>
                    <a:gridCol w="457200">
                      <a:extLst>
                        <a:ext uri="{9D8B030D-6E8A-4147-A177-3AD203B41FA5}">
                          <a16:colId xmlns:a16="http://schemas.microsoft.com/office/drawing/2014/main" val="3339473131"/>
                        </a:ext>
                      </a:extLst>
                    </a:gridCol>
                    <a:gridCol w="2971800">
                      <a:extLst>
                        <a:ext uri="{9D8B030D-6E8A-4147-A177-3AD203B41FA5}">
                          <a16:colId xmlns:a16="http://schemas.microsoft.com/office/drawing/2014/main" val="609576564"/>
                        </a:ext>
                      </a:extLst>
                    </a:gridCol>
                  </a:tblGrid>
                  <a:tr h="388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8" t="-7813" r="-128995" b="-214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iff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328" t="-7813" r="-410" b="-2140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46042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Inductive Invariant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=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Solution to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6512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Counter Example Trace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=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Resolution proof of CHC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3863143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7411160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Counterexamples to non-linear CHC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1600200"/>
          </a:xfrm>
        </p:spPr>
        <p:txBody>
          <a:bodyPr/>
          <a:lstStyle/>
          <a:p>
            <a:r>
              <a:rPr lang="en-US" dirty="0"/>
              <a:t>A set S of CHC is </a:t>
            </a:r>
            <a:r>
              <a:rPr lang="en-US" dirty="0" err="1"/>
              <a:t>unsatisfiable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S can derive FALSE</a:t>
            </a:r>
          </a:p>
          <a:p>
            <a:pPr lvl="1"/>
            <a:r>
              <a:rPr lang="en-US" dirty="0"/>
              <a:t>we call such a derivation a counterexample</a:t>
            </a:r>
          </a:p>
          <a:p>
            <a:r>
              <a:rPr lang="en-US" dirty="0"/>
              <a:t>For linear CHC, the counterexample is a path </a:t>
            </a:r>
          </a:p>
          <a:p>
            <a:r>
              <a:rPr lang="en-US" dirty="0"/>
              <a:t>For non-linear CHC, the counterexample is a tree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1464235" y="2971800"/>
          <a:ext cx="5546165" cy="2922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501329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GPDR Search Space</a:t>
            </a:r>
          </a:p>
        </p:txBody>
      </p:sp>
      <p:sp>
        <p:nvSpPr>
          <p:cNvPr id="85" name="Content Placeholder 84"/>
          <p:cNvSpPr>
            <a:spLocks noGrp="1"/>
          </p:cNvSpPr>
          <p:nvPr>
            <p:ph idx="1"/>
          </p:nvPr>
        </p:nvSpPr>
        <p:spPr>
          <a:xfrm>
            <a:off x="533400" y="5257800"/>
            <a:ext cx="8153400" cy="838200"/>
          </a:xfrm>
        </p:spPr>
        <p:txBody>
          <a:bodyPr/>
          <a:lstStyle/>
          <a:p>
            <a:r>
              <a:rPr lang="en-US" dirty="0"/>
              <a:t>In Decide, one POB in the frontier is chosen and its two children are expanded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953000" y="13716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048000" y="2286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934200" y="2286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0574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878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9182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8486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676400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623457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570514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517571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464628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411685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358742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305800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cxnSp>
        <p:nvCxnSpPr>
          <p:cNvPr id="21" name="Straight Arrow Connector 20"/>
          <p:cNvCxnSpPr>
            <a:stCxn id="5" idx="3"/>
            <a:endCxn id="6" idx="7"/>
          </p:cNvCxnSpPr>
          <p:nvPr/>
        </p:nvCxnSpPr>
        <p:spPr bwMode="auto">
          <a:xfrm flipH="1">
            <a:off x="3243122" y="1566722"/>
            <a:ext cx="1743356" cy="7527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5" idx="5"/>
            <a:endCxn id="7" idx="1"/>
          </p:cNvCxnSpPr>
          <p:nvPr/>
        </p:nvCxnSpPr>
        <p:spPr bwMode="auto">
          <a:xfrm>
            <a:off x="5148122" y="1566722"/>
            <a:ext cx="1819556" cy="7527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6" idx="3"/>
            <a:endCxn id="8" idx="0"/>
          </p:cNvCxnSpPr>
          <p:nvPr/>
        </p:nvCxnSpPr>
        <p:spPr bwMode="auto">
          <a:xfrm flipH="1">
            <a:off x="2171700" y="2481122"/>
            <a:ext cx="909778" cy="8716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>
            <a:stCxn id="6" idx="5"/>
            <a:endCxn id="9" idx="1"/>
          </p:cNvCxnSpPr>
          <p:nvPr/>
        </p:nvCxnSpPr>
        <p:spPr bwMode="auto">
          <a:xfrm>
            <a:off x="3243122" y="2481122"/>
            <a:ext cx="778156" cy="9051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7" idx="3"/>
            <a:endCxn id="10" idx="7"/>
          </p:cNvCxnSpPr>
          <p:nvPr/>
        </p:nvCxnSpPr>
        <p:spPr bwMode="auto">
          <a:xfrm flipH="1">
            <a:off x="6113322" y="2481122"/>
            <a:ext cx="854356" cy="9051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7" idx="5"/>
            <a:endCxn id="11" idx="0"/>
          </p:cNvCxnSpPr>
          <p:nvPr/>
        </p:nvCxnSpPr>
        <p:spPr bwMode="auto">
          <a:xfrm>
            <a:off x="7129322" y="2481122"/>
            <a:ext cx="833578" cy="8716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8" idx="3"/>
            <a:endCxn id="12" idx="0"/>
          </p:cNvCxnSpPr>
          <p:nvPr/>
        </p:nvCxnSpPr>
        <p:spPr bwMode="auto">
          <a:xfrm flipH="1">
            <a:off x="1790700" y="3547922"/>
            <a:ext cx="300178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stCxn id="8" idx="5"/>
            <a:endCxn id="13" idx="0"/>
          </p:cNvCxnSpPr>
          <p:nvPr/>
        </p:nvCxnSpPr>
        <p:spPr bwMode="auto">
          <a:xfrm>
            <a:off x="2252522" y="3547922"/>
            <a:ext cx="485235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>
            <a:stCxn id="9" idx="3"/>
            <a:endCxn id="14" idx="0"/>
          </p:cNvCxnSpPr>
          <p:nvPr/>
        </p:nvCxnSpPr>
        <p:spPr bwMode="auto">
          <a:xfrm flipH="1">
            <a:off x="3684814" y="3547922"/>
            <a:ext cx="336464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stCxn id="9" idx="5"/>
            <a:endCxn id="15" idx="0"/>
          </p:cNvCxnSpPr>
          <p:nvPr/>
        </p:nvCxnSpPr>
        <p:spPr bwMode="auto">
          <a:xfrm>
            <a:off x="4182922" y="3547922"/>
            <a:ext cx="448949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>
            <a:stCxn id="10" idx="3"/>
            <a:endCxn id="16" idx="0"/>
          </p:cNvCxnSpPr>
          <p:nvPr/>
        </p:nvCxnSpPr>
        <p:spPr bwMode="auto">
          <a:xfrm flipH="1">
            <a:off x="5578928" y="3547922"/>
            <a:ext cx="372750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>
            <a:stCxn id="10" idx="5"/>
            <a:endCxn id="17" idx="0"/>
          </p:cNvCxnSpPr>
          <p:nvPr/>
        </p:nvCxnSpPr>
        <p:spPr bwMode="auto">
          <a:xfrm>
            <a:off x="6113322" y="3547922"/>
            <a:ext cx="412663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>
            <a:stCxn id="11" idx="4"/>
            <a:endCxn id="18" idx="0"/>
          </p:cNvCxnSpPr>
          <p:nvPr/>
        </p:nvCxnSpPr>
        <p:spPr bwMode="auto">
          <a:xfrm flipH="1">
            <a:off x="7473042" y="3581400"/>
            <a:ext cx="489858" cy="68580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>
            <a:stCxn id="11" idx="5"/>
            <a:endCxn id="19" idx="0"/>
          </p:cNvCxnSpPr>
          <p:nvPr/>
        </p:nvCxnSpPr>
        <p:spPr bwMode="auto">
          <a:xfrm>
            <a:off x="8043722" y="3547922"/>
            <a:ext cx="376378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6" name="Group 65"/>
          <p:cNvGrpSpPr/>
          <p:nvPr/>
        </p:nvGrpSpPr>
        <p:grpSpPr>
          <a:xfrm>
            <a:off x="381000" y="1447800"/>
            <a:ext cx="1143000" cy="3048000"/>
            <a:chOff x="381000" y="1447800"/>
            <a:chExt cx="1143000" cy="3048000"/>
          </a:xfrm>
        </p:grpSpPr>
        <p:sp>
          <p:nvSpPr>
            <p:cNvPr id="64" name="Down Arrow 63"/>
            <p:cNvSpPr/>
            <p:nvPr/>
          </p:nvSpPr>
          <p:spPr bwMode="auto">
            <a:xfrm>
              <a:off x="381000" y="1447800"/>
              <a:ext cx="1143000" cy="3048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6200000">
              <a:off x="541795" y="2430005"/>
              <a:ext cx="8405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j-cs"/>
                  <a:sym typeface="Gill Sans"/>
                </a:rPr>
                <a:t>Level</a:t>
              </a:r>
            </a:p>
          </p:txBody>
        </p:sp>
      </p:grpSp>
      <p:sp>
        <p:nvSpPr>
          <p:cNvPr id="83" name="Freeform 82"/>
          <p:cNvSpPr/>
          <p:nvPr/>
        </p:nvSpPr>
        <p:spPr>
          <a:xfrm>
            <a:off x="2074610" y="2276045"/>
            <a:ext cx="6550738" cy="1618721"/>
          </a:xfrm>
          <a:custGeom>
            <a:avLst/>
            <a:gdLst>
              <a:gd name="connsiteX0" fmla="*/ 0 w 6550738"/>
              <a:gd name="connsiteY0" fmla="*/ 0 h 1618721"/>
              <a:gd name="connsiteX1" fmla="*/ 792124 w 6550738"/>
              <a:gd name="connsiteY1" fmla="*/ 905388 h 1618721"/>
              <a:gd name="connsiteX2" fmla="*/ 2351224 w 6550738"/>
              <a:gd name="connsiteY2" fmla="*/ 817364 h 1618721"/>
              <a:gd name="connsiteX3" fmla="*/ 3306802 w 6550738"/>
              <a:gd name="connsiteY3" fmla="*/ 1571854 h 1618721"/>
              <a:gd name="connsiteX4" fmla="*/ 5217958 w 6550738"/>
              <a:gd name="connsiteY4" fmla="*/ 1521555 h 1618721"/>
              <a:gd name="connsiteX5" fmla="*/ 6550738 w 6550738"/>
              <a:gd name="connsiteY5" fmla="*/ 1383232 h 161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50738" h="1618721">
                <a:moveTo>
                  <a:pt x="0" y="0"/>
                </a:moveTo>
                <a:cubicBezTo>
                  <a:pt x="200126" y="384580"/>
                  <a:pt x="400253" y="769161"/>
                  <a:pt x="792124" y="905388"/>
                </a:cubicBezTo>
                <a:cubicBezTo>
                  <a:pt x="1183995" y="1041615"/>
                  <a:pt x="1932111" y="706286"/>
                  <a:pt x="2351224" y="817364"/>
                </a:cubicBezTo>
                <a:cubicBezTo>
                  <a:pt x="2770337" y="928442"/>
                  <a:pt x="2829013" y="1454489"/>
                  <a:pt x="3306802" y="1571854"/>
                </a:cubicBezTo>
                <a:cubicBezTo>
                  <a:pt x="3784591" y="1689219"/>
                  <a:pt x="4677302" y="1552992"/>
                  <a:pt x="5217958" y="1521555"/>
                </a:cubicBezTo>
                <a:cubicBezTo>
                  <a:pt x="5758614" y="1490118"/>
                  <a:pt x="6550738" y="1383232"/>
                  <a:pt x="6550738" y="1383232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81600" y="1047690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Bad</a:t>
            </a:r>
          </a:p>
        </p:txBody>
      </p:sp>
      <p:sp>
        <p:nvSpPr>
          <p:cNvPr id="86" name="Rounded Rectangular Callout 85"/>
          <p:cNvSpPr/>
          <p:nvPr/>
        </p:nvSpPr>
        <p:spPr bwMode="auto">
          <a:xfrm>
            <a:off x="1524000" y="1143000"/>
            <a:ext cx="1447800" cy="838200"/>
          </a:xfrm>
          <a:prstGeom prst="wedgeRoundRectCallout">
            <a:avLst>
              <a:gd name="adj1" fmla="val 1947"/>
              <a:gd name="adj2" fmla="val 10600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queue element</a:t>
            </a:r>
          </a:p>
        </p:txBody>
      </p:sp>
    </p:spTree>
    <p:extLst>
      <p:ext uri="{BB962C8B-B14F-4D97-AF65-F5344CB8AC3E}">
        <p14:creationId xmlns:p14="http://schemas.microsoft.com/office/powerpoint/2010/main" val="1208106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3" grpId="0" animBg="1"/>
      <p:bldP spid="8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D8BD-7808-0549-AEA2-CC8392967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GPDR: Splitting predecessors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F028-B162-AF44-AA4D-F98453C4B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clause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How to compute a predecessor for a proof obligation z &gt; 0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Predecessor over the constraint is: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 to create two separate proof obligation</a:t>
            </a:r>
          </a:p>
          <a:p>
            <a:pPr lvl="1"/>
            <a:r>
              <a:rPr lang="en-US" dirty="0"/>
              <a:t>one for P(x) and one for P(y)</a:t>
            </a:r>
          </a:p>
          <a:p>
            <a:pPr lvl="1"/>
            <a:r>
              <a:rPr lang="en-US" dirty="0" err="1"/>
              <a:t>gpdr</a:t>
            </a:r>
            <a:r>
              <a:rPr lang="en-US" dirty="0"/>
              <a:t> solution: split by substituting values from the model (incomplete)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E8D7-BB1B-9F45-94EA-B808DC65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28800"/>
            <a:ext cx="6781800" cy="371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92B3F-5A8C-0047-AB7A-1F31FEE4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665671"/>
            <a:ext cx="6680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1752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2275"/>
            <a:ext cx="8153400" cy="394980"/>
          </a:xfrm>
        </p:spPr>
        <p:txBody>
          <a:bodyPr/>
          <a:lstStyle/>
          <a:p>
            <a:r>
              <a:rPr lang="en-US" dirty="0"/>
              <a:t>GPDR: Deciding predecessors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153400" cy="4038600"/>
          </a:xfrm>
        </p:spPr>
        <p:txBody>
          <a:bodyPr/>
          <a:lstStyle/>
          <a:p>
            <a:r>
              <a:rPr lang="en-US" dirty="0"/>
              <a:t>Compute two predecessors at each application of </a:t>
            </a:r>
            <a:r>
              <a:rPr lang="en-US" b="1" dirty="0"/>
              <a:t>GPDR/Decide</a:t>
            </a:r>
          </a:p>
          <a:p>
            <a:endParaRPr lang="en-US" dirty="0"/>
          </a:p>
          <a:p>
            <a:r>
              <a:rPr lang="en-US" dirty="0"/>
              <a:t>Can explore both predecessors in parallel</a:t>
            </a:r>
          </a:p>
          <a:p>
            <a:pPr lvl="1"/>
            <a:r>
              <a:rPr lang="en-US" dirty="0"/>
              <a:t>e.g., BFS or DFS exploration order</a:t>
            </a:r>
          </a:p>
          <a:p>
            <a:pPr lvl="1"/>
            <a:endParaRPr lang="en-US" dirty="0"/>
          </a:p>
          <a:p>
            <a:r>
              <a:rPr lang="en-US" dirty="0"/>
              <a:t>Number of predecessors is unbounded</a:t>
            </a:r>
          </a:p>
          <a:p>
            <a:pPr lvl="1"/>
            <a:r>
              <a:rPr lang="en-US" dirty="0"/>
              <a:t>incomplete even for finite problem (i.e., non-recursive CHC)</a:t>
            </a:r>
          </a:p>
          <a:p>
            <a:pPr indent="-169863"/>
            <a:endParaRPr lang="en-US" dirty="0"/>
          </a:p>
          <a:p>
            <a:pPr indent="-169863"/>
            <a:r>
              <a:rPr lang="en-US" dirty="0"/>
              <a:t>No caching/summarization of previous decisions</a:t>
            </a:r>
          </a:p>
          <a:p>
            <a:pPr lvl="1"/>
            <a:r>
              <a:rPr lang="en-US" dirty="0"/>
              <a:t>worst-case exponential for Boolean Push-Down Systems 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0" t="-9289" r="-858" b="-8889"/>
          <a:stretch/>
        </p:blipFill>
        <p:spPr>
          <a:xfrm>
            <a:off x="465216" y="968262"/>
            <a:ext cx="7984104" cy="9305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8167822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Spacer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1219200" y="914400"/>
            <a:ext cx="2133600" cy="914400"/>
          </a:xfrm>
          <a:prstGeom prst="wedgeRoundRectCallout">
            <a:avLst>
              <a:gd name="adj1" fmla="val 93313"/>
              <a:gd name="adj2" fmla="val -5678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Same queue as in IC3/PDR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1219200" y="4800600"/>
            <a:ext cx="2133600" cy="914400"/>
          </a:xfrm>
          <a:prstGeom prst="wedgeRoundRectCallout">
            <a:avLst>
              <a:gd name="adj1" fmla="val 93313"/>
              <a:gd name="adj2" fmla="val -5678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Same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Conflict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 as in APDR/GPDR</a:t>
            </a:r>
          </a:p>
        </p:txBody>
      </p:sp>
      <p:sp>
        <p:nvSpPr>
          <p:cNvPr id="7" name="Left Brace 6"/>
          <p:cNvSpPr/>
          <p:nvPr/>
        </p:nvSpPr>
        <p:spPr bwMode="auto">
          <a:xfrm>
            <a:off x="3657600" y="3048000"/>
            <a:ext cx="533400" cy="1295400"/>
          </a:xfrm>
          <a:prstGeom prst="leftBrace">
            <a:avLst>
              <a:gd name="adj1" fmla="val 39379"/>
              <a:gd name="adj2" fmla="val 49109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596" y="3443941"/>
            <a:ext cx="225660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Three variants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/>
              </a:rPr>
              <a:t>Decide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1295400" y="2057400"/>
            <a:ext cx="2133600" cy="914400"/>
          </a:xfrm>
          <a:prstGeom prst="wedgeRoundRectCallout">
            <a:avLst>
              <a:gd name="adj1" fmla="val 87711"/>
              <a:gd name="adj2" fmla="val -1646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rPr>
              <a:t>Cache Reachable states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04800"/>
            <a:ext cx="480707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2615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SPACER Search Space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idx="1"/>
          </p:nvPr>
        </p:nvSpPr>
        <p:spPr>
          <a:xfrm>
            <a:off x="533400" y="4829818"/>
            <a:ext cx="8153400" cy="1493053"/>
          </a:xfrm>
        </p:spPr>
        <p:txBody>
          <a:bodyPr/>
          <a:lstStyle/>
          <a:p>
            <a:r>
              <a:rPr lang="en-US" dirty="0"/>
              <a:t>In Decide, unfold the derivation tree in a fixed depth-first order</a:t>
            </a:r>
          </a:p>
          <a:p>
            <a:pPr lvl="1"/>
            <a:r>
              <a:rPr lang="en-US" dirty="0"/>
              <a:t>use MBP to decide on counterexamples</a:t>
            </a:r>
          </a:p>
          <a:p>
            <a:r>
              <a:rPr lang="en-US" b="1" dirty="0"/>
              <a:t>Successor</a:t>
            </a:r>
            <a:r>
              <a:rPr lang="en-US" dirty="0"/>
              <a:t>: Learn new facts (reachable states) on the way up</a:t>
            </a:r>
          </a:p>
          <a:p>
            <a:pPr lvl="1"/>
            <a:r>
              <a:rPr lang="en-US" dirty="0"/>
              <a:t>use MBP to propagate facts bottom up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4876800" y="13716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971800" y="2286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858000" y="22860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9812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9116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8420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72400" y="33528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600200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547257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494314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441371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388428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335485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282542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229600" y="4267200"/>
            <a:ext cx="228600" cy="228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  <a:sym typeface="Gill Sans"/>
            </a:endParaRPr>
          </a:p>
        </p:txBody>
      </p:sp>
      <p:cxnSp>
        <p:nvCxnSpPr>
          <p:cNvPr id="21" name="Straight Arrow Connector 20"/>
          <p:cNvCxnSpPr>
            <a:stCxn id="5" idx="3"/>
            <a:endCxn id="6" idx="7"/>
          </p:cNvCxnSpPr>
          <p:nvPr/>
        </p:nvCxnSpPr>
        <p:spPr bwMode="auto">
          <a:xfrm flipH="1">
            <a:off x="3166922" y="1566722"/>
            <a:ext cx="1743356" cy="7527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5" idx="5"/>
            <a:endCxn id="7" idx="1"/>
          </p:cNvCxnSpPr>
          <p:nvPr/>
        </p:nvCxnSpPr>
        <p:spPr bwMode="auto">
          <a:xfrm>
            <a:off x="5071922" y="1566722"/>
            <a:ext cx="1819556" cy="7527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6" idx="3"/>
            <a:endCxn id="8" idx="0"/>
          </p:cNvCxnSpPr>
          <p:nvPr/>
        </p:nvCxnSpPr>
        <p:spPr bwMode="auto">
          <a:xfrm flipH="1">
            <a:off x="2095500" y="2481122"/>
            <a:ext cx="909778" cy="8716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>
            <a:stCxn id="6" idx="5"/>
            <a:endCxn id="9" idx="1"/>
          </p:cNvCxnSpPr>
          <p:nvPr/>
        </p:nvCxnSpPr>
        <p:spPr bwMode="auto">
          <a:xfrm>
            <a:off x="3166922" y="2481122"/>
            <a:ext cx="778156" cy="9051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7" idx="3"/>
            <a:endCxn id="10" idx="7"/>
          </p:cNvCxnSpPr>
          <p:nvPr/>
        </p:nvCxnSpPr>
        <p:spPr bwMode="auto">
          <a:xfrm flipH="1">
            <a:off x="6037122" y="2481122"/>
            <a:ext cx="854356" cy="905156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7" idx="5"/>
            <a:endCxn id="11" idx="0"/>
          </p:cNvCxnSpPr>
          <p:nvPr/>
        </p:nvCxnSpPr>
        <p:spPr bwMode="auto">
          <a:xfrm>
            <a:off x="7053122" y="2481122"/>
            <a:ext cx="833578" cy="8716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8" idx="3"/>
            <a:endCxn id="12" idx="0"/>
          </p:cNvCxnSpPr>
          <p:nvPr/>
        </p:nvCxnSpPr>
        <p:spPr bwMode="auto">
          <a:xfrm flipH="1">
            <a:off x="1714500" y="3547922"/>
            <a:ext cx="300178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stCxn id="8" idx="5"/>
            <a:endCxn id="13" idx="0"/>
          </p:cNvCxnSpPr>
          <p:nvPr/>
        </p:nvCxnSpPr>
        <p:spPr bwMode="auto">
          <a:xfrm>
            <a:off x="2176322" y="3547922"/>
            <a:ext cx="485235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>
            <a:stCxn id="9" idx="3"/>
            <a:endCxn id="14" idx="0"/>
          </p:cNvCxnSpPr>
          <p:nvPr/>
        </p:nvCxnSpPr>
        <p:spPr bwMode="auto">
          <a:xfrm flipH="1">
            <a:off x="3608614" y="3547922"/>
            <a:ext cx="336464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stCxn id="9" idx="5"/>
            <a:endCxn id="15" idx="0"/>
          </p:cNvCxnSpPr>
          <p:nvPr/>
        </p:nvCxnSpPr>
        <p:spPr bwMode="auto">
          <a:xfrm>
            <a:off x="4106722" y="3547922"/>
            <a:ext cx="448949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>
            <a:stCxn id="10" idx="3"/>
            <a:endCxn id="16" idx="0"/>
          </p:cNvCxnSpPr>
          <p:nvPr/>
        </p:nvCxnSpPr>
        <p:spPr bwMode="auto">
          <a:xfrm flipH="1">
            <a:off x="5502728" y="3547922"/>
            <a:ext cx="372750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>
            <a:stCxn id="10" idx="5"/>
            <a:endCxn id="17" idx="0"/>
          </p:cNvCxnSpPr>
          <p:nvPr/>
        </p:nvCxnSpPr>
        <p:spPr bwMode="auto">
          <a:xfrm>
            <a:off x="6037122" y="3547922"/>
            <a:ext cx="412663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>
            <a:stCxn id="11" idx="4"/>
            <a:endCxn id="18" idx="0"/>
          </p:cNvCxnSpPr>
          <p:nvPr/>
        </p:nvCxnSpPr>
        <p:spPr bwMode="auto">
          <a:xfrm flipH="1">
            <a:off x="7396842" y="3581400"/>
            <a:ext cx="489858" cy="685800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>
            <a:stCxn id="11" idx="5"/>
            <a:endCxn id="19" idx="0"/>
          </p:cNvCxnSpPr>
          <p:nvPr/>
        </p:nvCxnSpPr>
        <p:spPr bwMode="auto">
          <a:xfrm>
            <a:off x="7967522" y="3547922"/>
            <a:ext cx="376378" cy="719278"/>
          </a:xfrm>
          <a:prstGeom prst="straightConnector1">
            <a:avLst/>
          </a:prstGeom>
          <a:solidFill>
            <a:srgbClr val="5CA1FB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6" name="Group 65"/>
          <p:cNvGrpSpPr/>
          <p:nvPr/>
        </p:nvGrpSpPr>
        <p:grpSpPr>
          <a:xfrm>
            <a:off x="381000" y="1447800"/>
            <a:ext cx="1143000" cy="3048000"/>
            <a:chOff x="381000" y="1447800"/>
            <a:chExt cx="1143000" cy="3048000"/>
          </a:xfrm>
        </p:grpSpPr>
        <p:sp>
          <p:nvSpPr>
            <p:cNvPr id="64" name="Down Arrow 63"/>
            <p:cNvSpPr/>
            <p:nvPr/>
          </p:nvSpPr>
          <p:spPr bwMode="auto">
            <a:xfrm>
              <a:off x="381000" y="1447800"/>
              <a:ext cx="1143000" cy="304800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n-cs"/>
                <a:sym typeface="Gill Sans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6200000">
              <a:off x="541795" y="2430005"/>
              <a:ext cx="8405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  <a:cs typeface="+mj-cs"/>
                  <a:sym typeface="Gill Sans"/>
                </a:rPr>
                <a:t>Level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5105400" y="1047690"/>
            <a:ext cx="64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  <a:cs typeface="+mj-cs"/>
                <a:sym typeface="Gill Sans"/>
              </a:rPr>
              <a:t>Bad</a:t>
            </a:r>
          </a:p>
        </p:txBody>
      </p:sp>
    </p:spTree>
    <p:extLst>
      <p:ext uri="{BB962C8B-B14F-4D97-AF65-F5344CB8AC3E}">
        <p14:creationId xmlns:p14="http://schemas.microsoft.com/office/powerpoint/2010/main" val="3115099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Successor Rule: Computing Reachable States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438400"/>
            <a:ext cx="8153400" cy="3657600"/>
          </a:xfrm>
        </p:spPr>
        <p:txBody>
          <a:bodyPr/>
          <a:lstStyle/>
          <a:p>
            <a:r>
              <a:rPr lang="en-US" dirty="0"/>
              <a:t>Computing new reachable states by under-approximating forward image using MBP</a:t>
            </a:r>
          </a:p>
          <a:p>
            <a:pPr lvl="1"/>
            <a:r>
              <a:rPr lang="en-US" dirty="0"/>
              <a:t>since MBP is finite, guarantee to exhaust all reachable states</a:t>
            </a:r>
          </a:p>
          <a:p>
            <a:pPr lvl="1"/>
            <a:endParaRPr lang="en-US" dirty="0"/>
          </a:p>
          <a:p>
            <a:r>
              <a:rPr lang="en-US" dirty="0"/>
              <a:t>Second use of MBP</a:t>
            </a:r>
          </a:p>
          <a:p>
            <a:pPr lvl="1"/>
            <a:r>
              <a:rPr lang="en-US" dirty="0"/>
              <a:t>orthogonal to the use of MBP in Decide</a:t>
            </a:r>
          </a:p>
          <a:p>
            <a:pPr lvl="1"/>
            <a:r>
              <a:rPr lang="en-US" dirty="0"/>
              <a:t>can allow REACH to contain auxiliary variables, but this might explode</a:t>
            </a:r>
          </a:p>
          <a:p>
            <a:pPr lvl="1"/>
            <a:endParaRPr lang="en-US" dirty="0"/>
          </a:p>
          <a:p>
            <a:r>
              <a:rPr lang="en-US" dirty="0"/>
              <a:t>For Boolean CHC, the number of reachable states is bounded</a:t>
            </a:r>
          </a:p>
          <a:p>
            <a:pPr lvl="1"/>
            <a:r>
              <a:rPr lang="en-US" dirty="0"/>
              <a:t>complexity is polynomial in the number of states</a:t>
            </a:r>
          </a:p>
          <a:p>
            <a:pPr lvl="1"/>
            <a:r>
              <a:rPr lang="en-US" dirty="0"/>
              <a:t>same as reachability in Push Down Systems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" t="-9511" r="-953" b="-11861"/>
          <a:stretch/>
        </p:blipFill>
        <p:spPr>
          <a:xfrm>
            <a:off x="465216" y="1144309"/>
            <a:ext cx="6953086" cy="9556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444310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Decide Rule: Must and May refinement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19400"/>
            <a:ext cx="8153400" cy="3276600"/>
          </a:xfrm>
        </p:spPr>
        <p:txBody>
          <a:bodyPr/>
          <a:lstStyle/>
          <a:p>
            <a:r>
              <a:rPr lang="en-US" b="1" dirty="0" err="1"/>
              <a:t>DecideMust</a:t>
            </a:r>
            <a:endParaRPr lang="en-US" dirty="0"/>
          </a:p>
          <a:p>
            <a:pPr lvl="1"/>
            <a:r>
              <a:rPr lang="en-US" dirty="0"/>
              <a:t>use computed summary (REACH) to skip over a call site</a:t>
            </a:r>
          </a:p>
          <a:p>
            <a:r>
              <a:rPr lang="en-US" b="1" dirty="0" err="1"/>
              <a:t>DecideMay</a:t>
            </a:r>
            <a:endParaRPr lang="en-US" b="1" dirty="0"/>
          </a:p>
          <a:p>
            <a:pPr lvl="1"/>
            <a:r>
              <a:rPr lang="en-US" dirty="0"/>
              <a:t>use over-approximation of a calling context to guess an approximation of the call-site</a:t>
            </a:r>
          </a:p>
          <a:p>
            <a:pPr lvl="1"/>
            <a:r>
              <a:rPr lang="en-US" dirty="0"/>
              <a:t>the call-site either refutes the approximation (</a:t>
            </a:r>
            <a:r>
              <a:rPr lang="en-US" b="1" dirty="0"/>
              <a:t>Conflict</a:t>
            </a:r>
            <a:r>
              <a:rPr lang="en-US" dirty="0"/>
              <a:t>) or refines it with a witness (</a:t>
            </a:r>
            <a:r>
              <a:rPr lang="en-US" b="1" dirty="0"/>
              <a:t>Successor</a:t>
            </a:r>
            <a:r>
              <a:rPr lang="en-US" dirty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9" t="-4807" r="-1031" b="-6689"/>
          <a:stretch/>
        </p:blipFill>
        <p:spPr>
          <a:xfrm>
            <a:off x="465216" y="917963"/>
            <a:ext cx="7317714" cy="16850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3215142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B25D7-0552-DA45-8312-71C87FE7B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Art, Science, and Magic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D4D9-E3AC-B440-8901-512D166D8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Verification of Safety Properties is FOL satisfiability</a:t>
            </a:r>
          </a:p>
          <a:p>
            <a:pPr lvl="1"/>
            <a:r>
              <a:rPr lang="en-US" dirty="0"/>
              <a:t>Logic: Constrained Horn Clauses (CHC)</a:t>
            </a:r>
          </a:p>
          <a:p>
            <a:pPr lvl="1"/>
            <a:r>
              <a:rPr lang="en-US" dirty="0"/>
              <a:t>“Decision” procedure: Spacer</a:t>
            </a:r>
          </a:p>
          <a:p>
            <a:pPr lvl="1"/>
            <a:r>
              <a:rPr lang="en-US" dirty="0"/>
              <a:t>Now with (universal) quantifiers!</a:t>
            </a:r>
          </a:p>
          <a:p>
            <a:pPr marL="114300" lvl="1" indent="0">
              <a:buNone/>
            </a:pPr>
            <a:endParaRPr lang="en-US" dirty="0"/>
          </a:p>
          <a:p>
            <a:pPr indent="-169863"/>
            <a:r>
              <a:rPr lang="en-US" b="1" dirty="0"/>
              <a:t>Art:</a:t>
            </a:r>
            <a:r>
              <a:rPr lang="en-US" dirty="0"/>
              <a:t> finding the right encoding from the problem domain to logic</a:t>
            </a:r>
          </a:p>
          <a:p>
            <a:pPr lvl="1"/>
            <a:r>
              <a:rPr lang="en-US" dirty="0"/>
              <a:t>the difference between easy to impossible</a:t>
            </a:r>
          </a:p>
          <a:p>
            <a:pPr lvl="1"/>
            <a:r>
              <a:rPr lang="en-US" dirty="0"/>
              <a:t>encodings can “simulate” specialized algorithms</a:t>
            </a:r>
          </a:p>
          <a:p>
            <a:pPr indent="-169863"/>
            <a:r>
              <a:rPr lang="en-US" b="1" dirty="0"/>
              <a:t>Science:</a:t>
            </a:r>
            <a:r>
              <a:rPr lang="en-US" dirty="0"/>
              <a:t> Progress, termination (when decidable)</a:t>
            </a:r>
          </a:p>
          <a:p>
            <a:pPr lvl="1"/>
            <a:r>
              <a:rPr lang="en-US" dirty="0"/>
              <a:t>while the underlying problem is undecidable, many fragment or sub-problems are decidable</a:t>
            </a:r>
          </a:p>
          <a:p>
            <a:pPr indent="-169863"/>
            <a:r>
              <a:rPr lang="en-US" b="1" dirty="0"/>
              <a:t>Magic:</a:t>
            </a:r>
            <a:r>
              <a:rPr lang="en-US" dirty="0"/>
              <a:t> actually solving useful problems</a:t>
            </a:r>
          </a:p>
          <a:p>
            <a:pPr lvl="1"/>
            <a:r>
              <a:rPr lang="en-US" dirty="0"/>
              <a:t>interpolation, heuristics, generalizations, …</a:t>
            </a:r>
          </a:p>
          <a:p>
            <a:pPr lvl="1"/>
            <a:r>
              <a:rPr lang="en-US" dirty="0"/>
              <a:t>the list is endless</a:t>
            </a:r>
          </a:p>
        </p:txBody>
      </p:sp>
      <p:pic>
        <p:nvPicPr>
          <p:cNvPr id="4" name="Picture 3" descr="zyckekoTE.png">
            <a:extLst>
              <a:ext uri="{FF2B5EF4-FFF2-40B4-BE49-F238E27FC236}">
                <a16:creationId xmlns:a16="http://schemas.microsoft.com/office/drawing/2014/main" id="{FAB47A76-B295-4541-AC66-1A6EF8716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1137"/>
            <a:ext cx="1586897" cy="211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062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F87ED2-3706-7845-9EB1-2F719CDD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553998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26843-275E-B84A-8C62-8C102D25A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710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9F5C-0406-6D48-B520-E0F6DE37F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CHC: Is this 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F85DF-AA9D-554B-ABBF-7C027B8C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352800"/>
            <a:ext cx="8153400" cy="2743200"/>
          </a:xfrm>
        </p:spPr>
        <p:txBody>
          <a:bodyPr/>
          <a:lstStyle/>
          <a:p>
            <a:r>
              <a:rPr lang="en-US" dirty="0"/>
              <a:t>This set of clauses is satisfiable</a:t>
            </a:r>
          </a:p>
          <a:p>
            <a:r>
              <a:rPr lang="en-US" dirty="0"/>
              <a:t>The model is an extension of the standard model of arithmetic with: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62BF1-A2E7-F944-85A2-F87A9A381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0"/>
            <a:ext cx="6864350" cy="1428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6D7E8B-E37A-104D-B12F-EDD4792CA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4495800"/>
            <a:ext cx="42418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48D463-95B1-5343-8B8A-80DB37B80D82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2257761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323B7-C3CF-1C43-B0A8-8D7D2D91FC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422275"/>
            <a:ext cx="8153400" cy="384175"/>
          </a:xfrm>
        </p:spPr>
        <p:txBody>
          <a:bodyPr/>
          <a:lstStyle/>
          <a:p>
            <a:r>
              <a:rPr lang="en-US" dirty="0"/>
              <a:t>Validating the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45715-096A-C940-8659-03D6AC609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04" y="1676400"/>
            <a:ext cx="6864350" cy="1428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4559F0-D495-6B44-9086-4B7F472D5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343400"/>
            <a:ext cx="7405454" cy="1394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36593-719A-3D49-8E90-BF92048B5710}"/>
              </a:ext>
            </a:extLst>
          </p:cNvPr>
          <p:cNvSpPr txBox="1"/>
          <p:nvPr/>
        </p:nvSpPr>
        <p:spPr>
          <a:xfrm>
            <a:off x="5081587" y="1025829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CHC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090F8-5E5C-424F-AC4D-76B0B0473D84}"/>
              </a:ext>
            </a:extLst>
          </p:cNvPr>
          <p:cNvSpPr txBox="1"/>
          <p:nvPr/>
        </p:nvSpPr>
        <p:spPr>
          <a:xfrm>
            <a:off x="4062758" y="3662241"/>
            <a:ext cx="3817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Validation of P(x) = {x | x &lt;= 5}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8EA37-FC9C-AC40-BC2B-F0238C7FF033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0255223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F943-3CCF-4E47-BAF1-39959F942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CHC: is this SAT?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369AB-1B1F-8841-9A2E-D6914E695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4343400"/>
            <a:ext cx="8153400" cy="1752600"/>
          </a:xfrm>
        </p:spPr>
        <p:txBody>
          <a:bodyPr/>
          <a:lstStyle/>
          <a:p>
            <a:r>
              <a:rPr lang="en-US" dirty="0"/>
              <a:t>This set of clauses is unsatisfiable</a:t>
            </a:r>
          </a:p>
          <a:p>
            <a:r>
              <a:rPr lang="en-US" dirty="0"/>
              <a:t>Justification is a refutation by resolution and instantiation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4E8F2B-7B17-594A-8E2D-0E709DEE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371600"/>
            <a:ext cx="8242300" cy="1712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C78065-9A77-1F46-A454-6BE74ABDF011}"/>
              </a:ext>
            </a:extLst>
          </p:cNvPr>
          <p:cNvSpPr txBox="1"/>
          <p:nvPr/>
        </p:nvSpPr>
        <p:spPr>
          <a:xfrm>
            <a:off x="642078" y="6332519"/>
            <a:ext cx="785984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0" dirty="0"/>
              <a:t>https://</a:t>
            </a:r>
            <a:r>
              <a:rPr lang="en-US" b="0" dirty="0" err="1"/>
              <a:t>notebooks.azure.com</a:t>
            </a:r>
            <a:r>
              <a:rPr lang="en-US" b="0" dirty="0"/>
              <a:t>/</a:t>
            </a:r>
            <a:r>
              <a:rPr lang="en-US" b="0" dirty="0" err="1"/>
              <a:t>arie-gurfinkel</a:t>
            </a:r>
            <a:r>
              <a:rPr lang="en-US" b="0" dirty="0"/>
              <a:t>/projects/</a:t>
            </a:r>
            <a:r>
              <a:rPr lang="en-US" b="0" dirty="0" err="1"/>
              <a:t>spacerexamples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03034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RIE@C02KN0M1FFRT3PP7" val="5577"/>
  <p:tag name="DEFAULTDISPLAYSOURCE" val="\documentclass{article}&#10;&#10;\pagestyle{empty}&#10;&#10;\begin{document}&#10;&#10;&#10;\end{document}"/>
  <p:tag name="EMBEDFONTS" val="0"/>
</p:tagLst>
</file>

<file path=ppt/theme/theme1.xml><?xml version="1.0" encoding="utf-8"?>
<a:theme xmlns:a="http://schemas.openxmlformats.org/drawingml/2006/main" name="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2.xml><?xml version="1.0" encoding="utf-8"?>
<a:theme xmlns:a="http://schemas.openxmlformats.org/drawingml/2006/main" name="1_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3.xml><?xml version="1.0" encoding="utf-8"?>
<a:theme xmlns:a="http://schemas.openxmlformats.org/drawingml/2006/main" name="2_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4.xml><?xml version="1.0" encoding="utf-8"?>
<a:theme xmlns:a="http://schemas.openxmlformats.org/drawingml/2006/main" name="3_identity-presentation-fullcolo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FF"/>
      </a:accent1>
      <a:accent2>
        <a:srgbClr val="9933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8A2DE7"/>
      </a:accent6>
      <a:hlink>
        <a:srgbClr val="3C4F82"/>
      </a:hlink>
      <a:folHlink>
        <a:srgbClr val="33CC3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CA1FB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66FF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3C4F82"/>
        </a:hlink>
        <a:folHlink>
          <a:srgbClr val="00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B17B50F0-A7A2-4F08-B7B0-7BD53C084C56}" vid="{8913C94E-9336-4C7E-A817-69736CA8537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identity-presentation-fullcolor.potx</Template>
  <TotalTime>48484</TotalTime>
  <Words>4832</Words>
  <Application>Microsoft Macintosh PowerPoint</Application>
  <PresentationFormat>On-screen Show (4:3)</PresentationFormat>
  <Paragraphs>758</Paragraphs>
  <Slides>69</Slides>
  <Notes>4</Notes>
  <HiddenSlides>3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87" baseType="lpstr">
      <vt:lpstr>ＭＳ Ｐゴシック</vt:lpstr>
      <vt:lpstr>Arial</vt:lpstr>
      <vt:lpstr>Ayuthaya</vt:lpstr>
      <vt:lpstr>Calibri</vt:lpstr>
      <vt:lpstr>Cambria Math</vt:lpstr>
      <vt:lpstr>cmmi10</vt:lpstr>
      <vt:lpstr>cmsy10</vt:lpstr>
      <vt:lpstr>Consolas</vt:lpstr>
      <vt:lpstr>Gill Sans</vt:lpstr>
      <vt:lpstr>msam10</vt:lpstr>
      <vt:lpstr>Symbol</vt:lpstr>
      <vt:lpstr>Times</vt:lpstr>
      <vt:lpstr>Times New Roman</vt:lpstr>
      <vt:lpstr>Wingdings</vt:lpstr>
      <vt:lpstr>identity-presentation-fullcolor</vt:lpstr>
      <vt:lpstr>1_identity-presentation-fullcolor</vt:lpstr>
      <vt:lpstr>2_identity-presentation-fullcolor</vt:lpstr>
      <vt:lpstr>3_identity-presentation-fullcolor</vt:lpstr>
      <vt:lpstr>The Science, Art and Magic of Constrained Horn Clauses</vt:lpstr>
      <vt:lpstr>PowerPoint Presentation</vt:lpstr>
      <vt:lpstr>Constrained Horn Clauses (CHC)</vt:lpstr>
      <vt:lpstr>Example CHC: Is this SAT?</vt:lpstr>
      <vt:lpstr>Constrained Horn Clauses (CHC)</vt:lpstr>
      <vt:lpstr>CHC Satisfiability</vt:lpstr>
      <vt:lpstr>Example CHC: Is this SAT?</vt:lpstr>
      <vt:lpstr>Validating the solution</vt:lpstr>
      <vt:lpstr>Example CHC: is this SAT?</vt:lpstr>
      <vt:lpstr>Example CHC: is this SAT?</vt:lpstr>
      <vt:lpstr>Horn Clauses for Program Verification</vt:lpstr>
      <vt:lpstr>Horn Clauses for Concurrent / Distributed / Parameterized Systems</vt:lpstr>
      <vt:lpstr>Program Verification with HORN(LIA)</vt:lpstr>
      <vt:lpstr>In SMT-LIB</vt:lpstr>
      <vt:lpstr>Logic-based Algorithmic Verification</vt:lpstr>
      <vt:lpstr>Interactive tutorial</vt:lpstr>
      <vt:lpstr>Procedures for Solving CHC(T)</vt:lpstr>
      <vt:lpstr>Spacer: Solving SMT-constrained CHC</vt:lpstr>
      <vt:lpstr>A little bit of complexity</vt:lpstr>
      <vt:lpstr>Solving Constrained Horn Clauses</vt:lpstr>
      <vt:lpstr>A Magician’s Guide to Solving Undecidable Problems</vt:lpstr>
      <vt:lpstr>Linear CHC Satisfiability</vt:lpstr>
      <vt:lpstr>IC3, PDR and friends</vt:lpstr>
      <vt:lpstr>IC3, PDR and friends</vt:lpstr>
      <vt:lpstr>IC3, PDR and friends</vt:lpstr>
      <vt:lpstr>IC3, PDR, and Friends (1)</vt:lpstr>
      <vt:lpstr>IC3, PDR, and Friends (2)</vt:lpstr>
      <vt:lpstr>IC3, PDR, and Friends (3)</vt:lpstr>
      <vt:lpstr>Verification by Incremental Generalization</vt:lpstr>
      <vt:lpstr>IC3/PDR In Pictures: MkSafe</vt:lpstr>
      <vt:lpstr>IC3/PDR in Pictures: Push</vt:lpstr>
      <vt:lpstr>IC3/PDR: Solving Linear (Propositional) CHC</vt:lpstr>
      <vt:lpstr>From Propositional PDR to Solving CHC</vt:lpstr>
      <vt:lpstr>IC3/PDR: Solving Linear (Propositional) CHC</vt:lpstr>
      <vt:lpstr>Conflict (Arithmetic)</vt:lpstr>
      <vt:lpstr>Craig Interpolation Theorem</vt:lpstr>
      <vt:lpstr>Examples of Craig Interpolation for Theories</vt:lpstr>
      <vt:lpstr>Craig Interpolation for Linear Arithmetic</vt:lpstr>
      <vt:lpstr>Arithmetic Conflict</vt:lpstr>
      <vt:lpstr>Computing Interpolants for IC3/PDR</vt:lpstr>
      <vt:lpstr>Farkas Lemma</vt:lpstr>
      <vt:lpstr>Frakas Lemma Example</vt:lpstr>
      <vt:lpstr>Interpolation for Linear Real Arithmetic</vt:lpstr>
      <vt:lpstr>Program Verification with HORN(LIA)</vt:lpstr>
      <vt:lpstr>Lemma Generation Example</vt:lpstr>
      <vt:lpstr>Interpolation Problem in Spacer</vt:lpstr>
      <vt:lpstr>Computing Interpolants in Spacer</vt:lpstr>
      <vt:lpstr>DECIDE (Arithmetic)</vt:lpstr>
      <vt:lpstr>Model Based Projection</vt:lpstr>
      <vt:lpstr>Model Based Projection</vt:lpstr>
      <vt:lpstr>Quantifier Elimination</vt:lpstr>
      <vt:lpstr>Loos-Weispfenning Quantifier Elimination for LRA</vt:lpstr>
      <vt:lpstr>Fourier–Motzkin Quantifier Elimination for LRA</vt:lpstr>
      <vt:lpstr>Quantifier Elimination with Assumptions</vt:lpstr>
      <vt:lpstr>MBP for Linear Rational Arithmetic</vt:lpstr>
      <vt:lpstr>Arithmetic Decide</vt:lpstr>
      <vt:lpstr>PolyPDR: Solving CHC(LRA)</vt:lpstr>
      <vt:lpstr>Non-Linear CHC Satisfiability</vt:lpstr>
      <vt:lpstr>Generalized GPDR</vt:lpstr>
      <vt:lpstr>Counterexamples to non-linear CHC</vt:lpstr>
      <vt:lpstr>GPDR Search Space</vt:lpstr>
      <vt:lpstr>GPDR: Splitting predecessors</vt:lpstr>
      <vt:lpstr>GPDR: Deciding predecessors</vt:lpstr>
      <vt:lpstr>Spacer</vt:lpstr>
      <vt:lpstr>SPACER Search Space</vt:lpstr>
      <vt:lpstr>Successor Rule: Computing Reachable States</vt:lpstr>
      <vt:lpstr>Decide Rule: Must and May refinement</vt:lpstr>
      <vt:lpstr>Art, Science, and Magic</vt:lpstr>
      <vt:lpstr>THE END</vt:lpstr>
    </vt:vector>
  </TitlesOfParts>
  <Company>Software Engineering Institute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Presentation (Full Color): Preformatted Design and Template Items</dc:title>
  <dc:creator>Mary Van Tyne</dc:creator>
  <cp:lastModifiedBy>Arie Gurfinkel</cp:lastModifiedBy>
  <cp:revision>565</cp:revision>
  <cp:lastPrinted>2006-06-21T20:45:34Z</cp:lastPrinted>
  <dcterms:created xsi:type="dcterms:W3CDTF">2013-12-16T13:47:47Z</dcterms:created>
  <dcterms:modified xsi:type="dcterms:W3CDTF">2019-09-06T14:19:39Z</dcterms:modified>
</cp:coreProperties>
</file>