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0" r:id="rId2"/>
  </p:sldMasterIdLst>
  <p:notesMasterIdLst>
    <p:notesMasterId r:id="rId45"/>
  </p:notesMasterIdLst>
  <p:sldIdLst>
    <p:sldId id="256" r:id="rId3"/>
    <p:sldId id="356" r:id="rId4"/>
    <p:sldId id="423" r:id="rId5"/>
    <p:sldId id="449" r:id="rId6"/>
    <p:sldId id="425" r:id="rId7"/>
    <p:sldId id="426" r:id="rId8"/>
    <p:sldId id="406" r:id="rId9"/>
    <p:sldId id="445" r:id="rId10"/>
    <p:sldId id="427" r:id="rId11"/>
    <p:sldId id="428" r:id="rId12"/>
    <p:sldId id="429" r:id="rId13"/>
    <p:sldId id="430" r:id="rId14"/>
    <p:sldId id="431" r:id="rId15"/>
    <p:sldId id="432" r:id="rId16"/>
    <p:sldId id="407" r:id="rId17"/>
    <p:sldId id="409" r:id="rId18"/>
    <p:sldId id="410" r:id="rId19"/>
    <p:sldId id="411" r:id="rId20"/>
    <p:sldId id="376" r:id="rId21"/>
    <p:sldId id="377" r:id="rId22"/>
    <p:sldId id="412" r:id="rId23"/>
    <p:sldId id="413" r:id="rId24"/>
    <p:sldId id="414" r:id="rId25"/>
    <p:sldId id="415" r:id="rId26"/>
    <p:sldId id="418" r:id="rId27"/>
    <p:sldId id="419" r:id="rId28"/>
    <p:sldId id="397" r:id="rId29"/>
    <p:sldId id="433" r:id="rId30"/>
    <p:sldId id="435" r:id="rId31"/>
    <p:sldId id="447" r:id="rId32"/>
    <p:sldId id="448" r:id="rId33"/>
    <p:sldId id="437" r:id="rId34"/>
    <p:sldId id="439" r:id="rId35"/>
    <p:sldId id="440" r:id="rId36"/>
    <p:sldId id="441" r:id="rId37"/>
    <p:sldId id="442" r:id="rId38"/>
    <p:sldId id="443" r:id="rId39"/>
    <p:sldId id="444" r:id="rId40"/>
    <p:sldId id="402" r:id="rId41"/>
    <p:sldId id="438" r:id="rId42"/>
    <p:sldId id="268" r:id="rId43"/>
    <p:sldId id="267" r:id="rId44"/>
  </p:sldIdLst>
  <p:sldSz cx="9144000" cy="6858000" type="screen4x3"/>
  <p:notesSz cx="6858000" cy="9144000"/>
  <p:embeddedFontLst>
    <p:embeddedFont>
      <p:font typeface="CMR10" pitchFamily="34" charset="0"/>
      <p:regular r:id="rId46"/>
    </p:embeddedFont>
    <p:embeddedFont>
      <p:font typeface="CMMI10" pitchFamily="34" charset="0"/>
      <p:regular r:id="rId47"/>
    </p:embeddedFont>
    <p:embeddedFont>
      <p:font typeface="CMSY10ORIG" pitchFamily="34" charset="0"/>
      <p:regular r:id="rId48"/>
    </p:embeddedFont>
    <p:embeddedFont>
      <p:font typeface="CMMI7" pitchFamily="34" charset="0"/>
      <p:regular r:id="rId49"/>
    </p:embeddedFont>
    <p:embeddedFont>
      <p:font typeface="Times" pitchFamily="18" charset="0"/>
      <p:regular r:id="rId50"/>
      <p:bold r:id="rId51"/>
      <p:italic r:id="rId52"/>
      <p:boldItalic r:id="rId53"/>
    </p:embeddedFont>
    <p:embeddedFont>
      <p:font typeface="Arial Black" pitchFamily="34" charset="0"/>
      <p:bold r:id="rId54"/>
    </p:embeddedFont>
    <p:embeddedFont>
      <p:font typeface="ＭＳ Ｐゴシック" pitchFamily="34" charset="-128"/>
      <p:regular r:id="rId55"/>
    </p:embeddedFont>
    <p:embeddedFont>
      <p:font typeface="Consolas" pitchFamily="49" charset="0"/>
      <p:regular r:id="rId56"/>
      <p:bold r:id="rId57"/>
      <p:italic r:id="rId58"/>
      <p:boldItalic r:id="rId59"/>
    </p:embeddedFont>
    <p:embeddedFont>
      <p:font typeface="cmsy10" pitchFamily="34" charset="0"/>
      <p:regular r:id="rId60"/>
    </p:embeddedFont>
    <p:embeddedFont>
      <p:font typeface="Gill Sans Light" pitchFamily="34" charset="-79"/>
      <p:regular r:id="rId61"/>
    </p:embeddedFont>
    <p:embeddedFont>
      <p:font typeface="Calibri" pitchFamily="34" charset="0"/>
      <p:regular r:id="rId62"/>
      <p:bold r:id="rId63"/>
      <p:italic r:id="rId64"/>
      <p:boldItalic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gar Chaki" initials="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DE8400"/>
    <a:srgbClr val="FF9900"/>
    <a:srgbClr val="B06900"/>
    <a:srgbClr val="6C7472"/>
    <a:srgbClr val="C9FFCE"/>
    <a:srgbClr val="33CC33"/>
    <a:srgbClr val="FFCC00"/>
    <a:srgbClr val="ECD1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3" autoAdjust="0"/>
  </p:normalViewPr>
  <p:slideViewPr>
    <p:cSldViewPr>
      <p:cViewPr varScale="1">
        <p:scale>
          <a:sx n="74" d="100"/>
          <a:sy n="74" d="100"/>
        </p:scale>
        <p:origin x="-12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14F95-0454-400F-8F32-9564A6420F72}" type="datetimeFigureOut">
              <a:rPr lang="en-US" smtClean="0"/>
              <a:pPr/>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E1A95-C5EB-46EB-8C0A-110967F4EC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4/10/2013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4/10/2013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19458"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19459" name="Rectangle 13"/>
          <p:cNvSpPr>
            <a:spLocks noGrp="1" noChangeArrowheads="1"/>
          </p:cNvSpPr>
          <p:nvPr>
            <p:ph type="dt" sz="quarter" idx="1"/>
          </p:nvPr>
        </p:nvSpPr>
        <p:spPr>
          <a:noFill/>
        </p:spPr>
        <p:txBody>
          <a:bodyPr/>
          <a:lstStyle/>
          <a:p>
            <a:fld id="{AE3B07EF-C312-4D4F-B049-567ADC4AAEB0}"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31746"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31747" name="Rectangle 13"/>
          <p:cNvSpPr>
            <a:spLocks noGrp="1" noChangeArrowheads="1"/>
          </p:cNvSpPr>
          <p:nvPr>
            <p:ph type="dt" sz="quarter" idx="1"/>
          </p:nvPr>
        </p:nvSpPr>
        <p:spPr>
          <a:noFill/>
        </p:spPr>
        <p:txBody>
          <a:bodyPr/>
          <a:lstStyle/>
          <a:p>
            <a:fld id="{D2FC7D3B-85B0-4F58-A8F5-9806B8A40772}"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39938"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39939" name="Rectangle 13"/>
          <p:cNvSpPr>
            <a:spLocks noGrp="1" noChangeArrowheads="1"/>
          </p:cNvSpPr>
          <p:nvPr>
            <p:ph type="dt" sz="quarter" idx="1"/>
          </p:nvPr>
        </p:nvSpPr>
        <p:spPr>
          <a:noFill/>
        </p:spPr>
        <p:txBody>
          <a:bodyPr/>
          <a:lstStyle/>
          <a:p>
            <a:fld id="{E9759CB2-01CD-4819-AC1C-26C3C6F6E8A6}"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39938"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39939" name="Rectangle 13"/>
          <p:cNvSpPr>
            <a:spLocks noGrp="1" noChangeArrowheads="1"/>
          </p:cNvSpPr>
          <p:nvPr>
            <p:ph type="dt" sz="quarter" idx="1"/>
          </p:nvPr>
        </p:nvSpPr>
        <p:spPr>
          <a:noFill/>
        </p:spPr>
        <p:txBody>
          <a:bodyPr/>
          <a:lstStyle/>
          <a:p>
            <a:fld id="{E9759CB2-01CD-4819-AC1C-26C3C6F6E8A6}"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33794"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33795" name="Rectangle 13"/>
          <p:cNvSpPr>
            <a:spLocks noGrp="1" noChangeArrowheads="1"/>
          </p:cNvSpPr>
          <p:nvPr>
            <p:ph type="dt" sz="quarter" idx="1"/>
          </p:nvPr>
        </p:nvSpPr>
        <p:spPr>
          <a:noFill/>
        </p:spPr>
        <p:txBody>
          <a:bodyPr/>
          <a:lstStyle/>
          <a:p>
            <a:fld id="{DBA82E54-AC10-42C3-B29A-3BB55DB4C4F3}"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35842"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35843" name="Rectangle 13"/>
          <p:cNvSpPr>
            <a:spLocks noGrp="1" noChangeArrowheads="1"/>
          </p:cNvSpPr>
          <p:nvPr>
            <p:ph type="dt" sz="quarter" idx="1"/>
          </p:nvPr>
        </p:nvSpPr>
        <p:spPr>
          <a:noFill/>
        </p:spPr>
        <p:txBody>
          <a:bodyPr/>
          <a:lstStyle/>
          <a:p>
            <a:fld id="{EDDF2D31-81D9-4F58-98A7-3863D22410D6}"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37890"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37891" name="Rectangle 13"/>
          <p:cNvSpPr>
            <a:spLocks noGrp="1" noChangeArrowheads="1"/>
          </p:cNvSpPr>
          <p:nvPr>
            <p:ph type="dt" sz="quarter" idx="1"/>
          </p:nvPr>
        </p:nvSpPr>
        <p:spPr>
          <a:noFill/>
        </p:spPr>
        <p:txBody>
          <a:bodyPr/>
          <a:lstStyle/>
          <a:p>
            <a:fld id="{85178D58-99A3-447E-B363-113C10F7DA47}" type="datetime1">
              <a:rPr lang="en-US" smtClean="0">
                <a:ea typeface="ＭＳ Ｐゴシック"/>
                <a:cs typeface="ＭＳ Ｐゴシック"/>
              </a:rPr>
              <a:pPr/>
              <a:t>4/10/2013</a:t>
            </a:fld>
            <a:endParaRPr lang="en-US" smtClean="0">
              <a:ea typeface="ＭＳ Ｐゴシック"/>
              <a:cs typeface="ＭＳ Ｐゴシック"/>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CCFC02-D717-44F3-96CD-224E2F867C41}" type="slidenum">
              <a:rPr lang="en-US" smtClean="0"/>
              <a:pPr>
                <a:defRPr/>
              </a:pPr>
              <a:t>35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a:t>
            </a:r>
            <a:r>
              <a:rPr lang="en-US" sz="700" baseline="0" dirty="0" smtClean="0">
                <a:solidFill>
                  <a:schemeClr val="bg1"/>
                </a:solidFill>
              </a:rPr>
              <a:t> </a:t>
            </a:r>
            <a:r>
              <a:rPr lang="en-US" sz="700" dirty="0" smtClean="0">
                <a:solidFill>
                  <a:schemeClr val="bg1"/>
                </a:solidFill>
              </a:rPr>
              <a:t>Carnegie </a:t>
            </a:r>
            <a:r>
              <a:rPr lang="en-US" sz="700" dirty="0">
                <a:solidFill>
                  <a:schemeClr val="bg1"/>
                </a:solidFill>
              </a:rPr>
              <a:t>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4495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85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57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685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85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657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74198"/>
            <a:ext cx="2286000" cy="47704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err="1" smtClean="0">
                <a:solidFill>
                  <a:schemeClr val="bg1"/>
                </a:solidFill>
              </a:rPr>
              <a:t>Vinta</a:t>
            </a:r>
            <a:endParaRPr lang="en-US" sz="900" baseline="0" dirty="0" smtClean="0">
              <a:solidFill>
                <a:schemeClr val="bg1"/>
              </a:solidFill>
            </a:endParaRPr>
          </a:p>
          <a:p>
            <a:pPr algn="l" eaLnBrk="0" hangingPunct="0">
              <a:spcBef>
                <a:spcPct val="0"/>
              </a:spcBef>
            </a:pPr>
            <a:r>
              <a:rPr lang="en-US" sz="900" baseline="0" dirty="0" err="1" smtClean="0">
                <a:solidFill>
                  <a:schemeClr val="bg1"/>
                </a:solidFill>
              </a:rPr>
              <a:t>Arie</a:t>
            </a:r>
            <a:r>
              <a:rPr lang="en-US" sz="900" baseline="0" dirty="0" smtClean="0">
                <a:solidFill>
                  <a:schemeClr val="bg1"/>
                </a:solidFill>
              </a:rPr>
              <a:t> </a:t>
            </a:r>
            <a:r>
              <a:rPr lang="en-US" sz="900" baseline="0" dirty="0" err="1" smtClean="0">
                <a:solidFill>
                  <a:schemeClr val="bg1"/>
                </a:solidFill>
              </a:rPr>
              <a:t>Gurfinkel</a:t>
            </a:r>
            <a:endParaRPr lang="en-US" sz="900" baseline="0" dirty="0" smtClean="0">
              <a:solidFill>
                <a:schemeClr val="bg1"/>
              </a:solidFill>
            </a:endParaRPr>
          </a:p>
          <a:p>
            <a:pPr algn="l" eaLnBrk="0" hangingPunct="0">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6"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93" r:id="rId13"/>
    <p:sldLayoutId id="2147483694" r:id="rId14"/>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
        <p:nvSpPr>
          <p:cNvPr id="10" name="Rectangle 73"/>
          <p:cNvSpPr>
            <a:spLocks noChangeArrowheads="1"/>
          </p:cNvSpPr>
          <p:nvPr userDrawn="1"/>
        </p:nvSpPr>
        <p:spPr bwMode="ltGray">
          <a:xfrm>
            <a:off x="6172200" y="6274198"/>
            <a:ext cx="2286000" cy="47704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UFO</a:t>
            </a:r>
            <a:endParaRPr lang="en-US" sz="900" baseline="0" dirty="0" smtClean="0">
              <a:solidFill>
                <a:schemeClr val="bg1"/>
              </a:solidFill>
            </a:endParaRPr>
          </a:p>
          <a:p>
            <a:pPr algn="l" eaLnBrk="0" hangingPunct="0">
              <a:spcBef>
                <a:spcPct val="0"/>
              </a:spcBef>
            </a:pPr>
            <a:r>
              <a:rPr lang="en-US" sz="900" baseline="0" dirty="0" err="1" smtClean="0">
                <a:solidFill>
                  <a:schemeClr val="bg1"/>
                </a:solidFill>
              </a:rPr>
              <a:t>Arie</a:t>
            </a:r>
            <a:r>
              <a:rPr lang="en-US" sz="900" baseline="0" dirty="0" smtClean="0">
                <a:solidFill>
                  <a:schemeClr val="bg1"/>
                </a:solidFill>
              </a:rPr>
              <a:t> </a:t>
            </a:r>
            <a:r>
              <a:rPr lang="en-US" sz="900" baseline="0" dirty="0" err="1" smtClean="0">
                <a:solidFill>
                  <a:schemeClr val="bg1"/>
                </a:solidFill>
              </a:rPr>
              <a:t>Gurfinkel</a:t>
            </a:r>
            <a:endParaRPr lang="en-US" sz="900" baseline="0" dirty="0" smtClean="0">
              <a:solidFill>
                <a:schemeClr val="bg1"/>
              </a:solidFill>
            </a:endParaRPr>
          </a:p>
          <a:p>
            <a:pPr algn="l" eaLnBrk="0" hangingPunct="0">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ei.cmu.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2.png"/><Relationship Id="rId2" Type="http://schemas.openxmlformats.org/officeDocument/2006/relationships/image" Target="../media/image25.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1.png"/><Relationship Id="rId5" Type="http://schemas.openxmlformats.org/officeDocument/2006/relationships/image" Target="../media/image28.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41.png"/><Relationship Id="rId12" Type="http://schemas.openxmlformats.org/officeDocument/2006/relationships/image" Target="../media/image51.png"/><Relationship Id="rId17" Type="http://schemas.openxmlformats.org/officeDocument/2006/relationships/image" Target="../media/image42.png"/><Relationship Id="rId2" Type="http://schemas.openxmlformats.org/officeDocument/2006/relationships/image" Target="../media/image25.png"/><Relationship Id="rId16" Type="http://schemas.openxmlformats.org/officeDocument/2006/relationships/image" Target="../media/image54.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50.png"/><Relationship Id="rId5" Type="http://schemas.openxmlformats.org/officeDocument/2006/relationships/image" Target="../media/image39.png"/><Relationship Id="rId15" Type="http://schemas.openxmlformats.org/officeDocument/2006/relationships/image" Target="../media/image30.png"/><Relationship Id="rId10" Type="http://schemas.openxmlformats.org/officeDocument/2006/relationships/image" Target="../media/image49.png"/><Relationship Id="rId19"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8.png"/><Relationship Id="rId1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2.png"/><Relationship Id="rId7"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4.png"/><Relationship Id="rId10" Type="http://schemas.openxmlformats.org/officeDocument/2006/relationships/image" Target="../media/image59.png"/><Relationship Id="rId4" Type="http://schemas.openxmlformats.org/officeDocument/2006/relationships/image" Target="../media/image23.pn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bucket.org/arieg/ufo" TargetMode="External"/><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v-comp.sosy-lab.org/2013/" TargetMode="External"/><Relationship Id="rId2" Type="http://schemas.openxmlformats.org/officeDocument/2006/relationships/hyperlink" Target="http://sv-comp.sosy-lab.org/2013/benchmarks.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file:///\\vmware-host\Shared%20Folders\ag\tmp\SV-COMP%202013%20-%202nd%20International%20Competition%20on%20Software%20Verification.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hyperlink" Target="http://lindd.sf.ne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gif"/><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293938"/>
            <a:ext cx="4267200" cy="1107984"/>
          </a:xfrm>
        </p:spPr>
        <p:txBody>
          <a:bodyPr/>
          <a:lstStyle/>
          <a:p>
            <a:r>
              <a:rPr lang="en-US" dirty="0" err="1" smtClean="0"/>
              <a:t>Vinta</a:t>
            </a:r>
            <a:r>
              <a:rPr lang="en-US" dirty="0" smtClean="0"/>
              <a:t>: Verification with </a:t>
            </a:r>
            <a:r>
              <a:rPr lang="en-US" dirty="0" err="1" smtClean="0"/>
              <a:t>INTerpolation</a:t>
            </a:r>
            <a:r>
              <a:rPr lang="en-US" dirty="0" smtClean="0"/>
              <a:t> and Abstract </a:t>
            </a:r>
            <a:r>
              <a:rPr lang="en-US" dirty="0" err="1" smtClean="0"/>
              <a:t>iterpretation</a:t>
            </a:r>
            <a:endParaRPr lang="en-US" dirty="0"/>
          </a:p>
        </p:txBody>
      </p:sp>
      <p:sp>
        <p:nvSpPr>
          <p:cNvPr id="3" name="Subtitle 2"/>
          <p:cNvSpPr>
            <a:spLocks noGrp="1"/>
          </p:cNvSpPr>
          <p:nvPr>
            <p:ph type="subTitle" idx="1"/>
          </p:nvPr>
        </p:nvSpPr>
        <p:spPr/>
        <p:txBody>
          <a:bodyPr/>
          <a:lstStyle/>
          <a:p>
            <a:r>
              <a:rPr lang="en-US" dirty="0" err="1" smtClean="0"/>
              <a:t>Arie</a:t>
            </a:r>
            <a:r>
              <a:rPr lang="en-US" dirty="0" smtClean="0"/>
              <a:t> </a:t>
            </a:r>
            <a:r>
              <a:rPr lang="en-US" dirty="0" err="1" smtClean="0"/>
              <a:t>Gurfinkel</a:t>
            </a:r>
            <a:endParaRPr lang="en-US" dirty="0" smtClean="0"/>
          </a:p>
          <a:p>
            <a:r>
              <a:rPr lang="en-US" dirty="0" smtClean="0"/>
              <a:t>Software Engineering Institute</a:t>
            </a:r>
          </a:p>
          <a:p>
            <a:r>
              <a:rPr lang="en-US" dirty="0" smtClean="0"/>
              <a:t>Carnegie Mellon University</a:t>
            </a:r>
          </a:p>
          <a:p>
            <a:endParaRPr lang="en-US" dirty="0" smtClean="0"/>
          </a:p>
          <a:p>
            <a:r>
              <a:rPr lang="en-US" sz="1400" dirty="0" smtClean="0"/>
              <a:t>joint work with </a:t>
            </a:r>
          </a:p>
          <a:p>
            <a:r>
              <a:rPr lang="en-US" sz="1400" dirty="0" err="1" smtClean="0"/>
              <a:t>Aws</a:t>
            </a:r>
            <a:r>
              <a:rPr lang="en-US" sz="1400" dirty="0" smtClean="0"/>
              <a:t> </a:t>
            </a:r>
            <a:r>
              <a:rPr lang="en-US" sz="1400" dirty="0" err="1" smtClean="0"/>
              <a:t>Albarghouthi</a:t>
            </a:r>
            <a:r>
              <a:rPr lang="en-US" sz="1400" dirty="0" smtClean="0"/>
              <a:t>, Yi Li, and Marsha </a:t>
            </a:r>
            <a:r>
              <a:rPr lang="en-US" sz="1400" dirty="0" err="1" smtClean="0"/>
              <a:t>Chechik</a:t>
            </a:r>
            <a:r>
              <a:rPr lang="en-US" sz="1400" dirty="0" smtClean="0"/>
              <a:t>  University of Toronto</a:t>
            </a:r>
          </a:p>
          <a:p>
            <a:endParaRPr lang="en-US" sz="1400" dirty="0" smtClean="0"/>
          </a:p>
          <a:p>
            <a:r>
              <a:rPr lang="en-US" sz="1400" dirty="0" err="1" smtClean="0"/>
              <a:t>Sagar</a:t>
            </a:r>
            <a:r>
              <a:rPr lang="en-US" sz="1400" dirty="0" smtClean="0"/>
              <a:t> </a:t>
            </a:r>
            <a:r>
              <a:rPr lang="en-US" sz="1400" dirty="0" err="1" smtClean="0"/>
              <a:t>Chaki</a:t>
            </a:r>
            <a:r>
              <a:rPr lang="en-US" sz="1400" dirty="0" smtClean="0"/>
              <a:t>, SEI</a:t>
            </a:r>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r>
              <a:rPr lang="en-US" smtClean="0">
                <a:latin typeface="CMSY10ORIG"/>
              </a:rPr>
              <a:t>A</a:t>
            </a:r>
            <a:r>
              <a:rPr lang="en-US" smtClean="0">
                <a:latin typeface="CMMI7"/>
              </a:rPr>
              <a:t>A</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dirty="0" smtClean="0"/>
              <a:t>Abstract Interpretation w/ Box Domain (1)</a:t>
            </a:r>
          </a:p>
        </p:txBody>
      </p:sp>
      <p:sp>
        <p:nvSpPr>
          <p:cNvPr id="38914" name="Text Box 3"/>
          <p:cNvSpPr txBox="1">
            <a:spLocks noChangeArrowheads="1"/>
          </p:cNvSpPr>
          <p:nvPr/>
        </p:nvSpPr>
        <p:spPr bwMode="auto">
          <a:xfrm>
            <a:off x="1981200" y="1752600"/>
            <a:ext cx="4267200" cy="3141663"/>
          </a:xfrm>
          <a:prstGeom prst="rect">
            <a:avLst/>
          </a:prstGeom>
          <a:solidFill>
            <a:srgbClr val="F0F0FE"/>
          </a:solidFill>
          <a:ln w="28575">
            <a:solidFill>
              <a:schemeClr val="tx1"/>
            </a:solidFill>
            <a:prstDash val="dash"/>
            <a:miter lim="800000"/>
            <a:headEnd/>
            <a:tailEnd/>
          </a:ln>
        </p:spPr>
        <p:txBody>
          <a:bodyPr>
            <a:spAutoFit/>
          </a:bodyPr>
          <a:lstStyle/>
          <a:p>
            <a:r>
              <a:rPr lang="en-US" sz="1800" b="1">
                <a:latin typeface="Courier New" pitchFamily="49" charset="0"/>
                <a:cs typeface="Courier New" pitchFamily="49" charset="0"/>
              </a:rPr>
              <a:t>if (3 &lt;= y1 &lt;= 4) {</a:t>
            </a:r>
          </a:p>
          <a:p>
            <a:r>
              <a:rPr lang="en-US" sz="1800" b="1">
                <a:latin typeface="Courier New" pitchFamily="49" charset="0"/>
                <a:cs typeface="Courier New" pitchFamily="49" charset="0"/>
              </a:rPr>
              <a:t>  x1 := y1-2; </a:t>
            </a:r>
          </a:p>
          <a:p>
            <a:r>
              <a:rPr lang="en-US" sz="1800" b="1">
                <a:latin typeface="Courier New" pitchFamily="49" charset="0"/>
                <a:cs typeface="Courier New" pitchFamily="49" charset="0"/>
              </a:rPr>
              <a:t>  x2 := y1+2; </a:t>
            </a:r>
          </a:p>
          <a:p>
            <a:r>
              <a:rPr lang="en-US" sz="1800" b="1">
                <a:latin typeface="Courier New" pitchFamily="49" charset="0"/>
                <a:cs typeface="Courier New" pitchFamily="49" charset="0"/>
              </a:rPr>
              <a:t>}</a:t>
            </a:r>
          </a:p>
          <a:p>
            <a:r>
              <a:rPr lang="en-US" sz="1800" b="1">
                <a:latin typeface="Courier New" pitchFamily="49" charset="0"/>
                <a:cs typeface="Courier New" pitchFamily="49" charset="0"/>
              </a:rPr>
              <a:t>else if (3 &lt;= y2 &lt;= 4) {</a:t>
            </a:r>
          </a:p>
          <a:p>
            <a:r>
              <a:rPr lang="en-US" sz="1800" b="1">
                <a:latin typeface="Courier New" pitchFamily="49" charset="0"/>
                <a:cs typeface="Courier New" pitchFamily="49" charset="0"/>
              </a:rPr>
              <a:t>  x1 := y2-2; </a:t>
            </a:r>
          </a:p>
          <a:p>
            <a:r>
              <a:rPr lang="en-US" sz="1800" b="1">
                <a:latin typeface="Courier New" pitchFamily="49" charset="0"/>
                <a:cs typeface="Courier New" pitchFamily="49" charset="0"/>
              </a:rPr>
              <a:t>  x2 := y2+2; </a:t>
            </a:r>
          </a:p>
          <a:p>
            <a:r>
              <a:rPr lang="en-US" sz="1800" b="1">
                <a:latin typeface="Courier New" pitchFamily="49" charset="0"/>
                <a:cs typeface="Courier New" pitchFamily="49" charset="0"/>
              </a:rPr>
              <a:t>}</a:t>
            </a:r>
          </a:p>
          <a:p>
            <a:r>
              <a:rPr lang="en-US" sz="1800" b="1">
                <a:latin typeface="Courier New" pitchFamily="49" charset="0"/>
                <a:cs typeface="Courier New" pitchFamily="49" charset="0"/>
              </a:rPr>
              <a:t>else return;</a:t>
            </a:r>
          </a:p>
          <a:p>
            <a:endParaRPr lang="en-US" sz="1800" b="1">
              <a:latin typeface="Courier New" pitchFamily="49" charset="0"/>
              <a:cs typeface="Courier New" pitchFamily="49" charset="0"/>
            </a:endParaRPr>
          </a:p>
          <a:p>
            <a:r>
              <a:rPr lang="en-US" sz="1800" b="1">
                <a:latin typeface="Courier New" pitchFamily="49" charset="0"/>
                <a:cs typeface="Courier New" pitchFamily="49" charset="0"/>
              </a:rPr>
              <a:t>assert (5 &lt;= x1 + x2 &lt;= 10);</a:t>
            </a:r>
          </a:p>
        </p:txBody>
      </p:sp>
      <p:sp>
        <p:nvSpPr>
          <p:cNvPr id="378884" name="AutoShape 4"/>
          <p:cNvSpPr>
            <a:spLocks noChangeArrowheads="1"/>
          </p:cNvSpPr>
          <p:nvPr/>
        </p:nvSpPr>
        <p:spPr bwMode="auto">
          <a:xfrm>
            <a:off x="4905375" y="1752600"/>
            <a:ext cx="1562100" cy="323850"/>
          </a:xfrm>
          <a:prstGeom prst="wedgeRoundRectCallout">
            <a:avLst>
              <a:gd name="adj1" fmla="val -146056"/>
              <a:gd name="adj2" fmla="val 4852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a:latin typeface="Courier New" pitchFamily="49" charset="0"/>
                <a:cs typeface="Courier New" pitchFamily="49" charset="0"/>
              </a:rPr>
              <a:t>3 &lt;= y1 &lt;= 4</a:t>
            </a:r>
          </a:p>
        </p:txBody>
      </p:sp>
      <p:sp>
        <p:nvSpPr>
          <p:cNvPr id="378885" name="AutoShape 5"/>
          <p:cNvSpPr>
            <a:spLocks noChangeArrowheads="1"/>
          </p:cNvSpPr>
          <p:nvPr/>
        </p:nvSpPr>
        <p:spPr bwMode="auto">
          <a:xfrm>
            <a:off x="6553200" y="1752600"/>
            <a:ext cx="1562100" cy="1012825"/>
          </a:xfrm>
          <a:prstGeom prst="wedgeRoundRectCallout">
            <a:avLst>
              <a:gd name="adj1" fmla="val -297255"/>
              <a:gd name="adj2" fmla="val 4608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3 &lt;= y1 &lt;= 4</a:t>
            </a:r>
          </a:p>
          <a:p>
            <a:pPr algn="ctr">
              <a:spcBef>
                <a:spcPct val="50000"/>
              </a:spcBef>
            </a:pPr>
            <a:r>
              <a:rPr lang="en-US" sz="1400" b="1">
                <a:latin typeface="Courier New" pitchFamily="49" charset="0"/>
                <a:cs typeface="Courier New" pitchFamily="49" charset="0"/>
              </a:rPr>
              <a:t>1 &lt;= x1 &lt;= 2</a:t>
            </a:r>
          </a:p>
          <a:p>
            <a:pPr algn="ctr">
              <a:spcBef>
                <a:spcPct val="50000"/>
              </a:spcBef>
            </a:pPr>
            <a:r>
              <a:rPr lang="en-US" sz="1400" b="1">
                <a:latin typeface="Courier New" pitchFamily="49" charset="0"/>
                <a:cs typeface="Courier New" pitchFamily="49" charset="0"/>
              </a:rPr>
              <a:t>5 &lt;= x2 &lt;= 6</a:t>
            </a:r>
          </a:p>
        </p:txBody>
      </p:sp>
      <p:sp>
        <p:nvSpPr>
          <p:cNvPr id="378886" name="AutoShape 6"/>
          <p:cNvSpPr>
            <a:spLocks noChangeArrowheads="1"/>
          </p:cNvSpPr>
          <p:nvPr/>
        </p:nvSpPr>
        <p:spPr bwMode="auto">
          <a:xfrm>
            <a:off x="5105400" y="3048000"/>
            <a:ext cx="1562100" cy="323850"/>
          </a:xfrm>
          <a:prstGeom prst="wedgeRoundRectCallout">
            <a:avLst>
              <a:gd name="adj1" fmla="val -144208"/>
              <a:gd name="adj2" fmla="val -2206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3 &lt;= y2 &lt;= 4</a:t>
            </a:r>
          </a:p>
        </p:txBody>
      </p:sp>
      <p:sp>
        <p:nvSpPr>
          <p:cNvPr id="378887" name="AutoShape 7"/>
          <p:cNvSpPr>
            <a:spLocks noChangeArrowheads="1"/>
          </p:cNvSpPr>
          <p:nvPr/>
        </p:nvSpPr>
        <p:spPr bwMode="auto">
          <a:xfrm>
            <a:off x="6781800" y="2819400"/>
            <a:ext cx="1562100" cy="1012825"/>
          </a:xfrm>
          <a:prstGeom prst="wedgeRoundRectCallout">
            <a:avLst>
              <a:gd name="adj1" fmla="val -297255"/>
              <a:gd name="adj2" fmla="val 4608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3 &lt;= y2 &lt;= 4</a:t>
            </a:r>
          </a:p>
          <a:p>
            <a:pPr algn="ctr">
              <a:spcBef>
                <a:spcPct val="50000"/>
              </a:spcBef>
            </a:pPr>
            <a:r>
              <a:rPr lang="en-US" sz="1400" b="1">
                <a:latin typeface="Courier New" pitchFamily="49" charset="0"/>
                <a:cs typeface="Courier New" pitchFamily="49" charset="0"/>
              </a:rPr>
              <a:t>1 &lt;= x1 &lt;= 2</a:t>
            </a:r>
          </a:p>
          <a:p>
            <a:pPr algn="ctr">
              <a:spcBef>
                <a:spcPct val="50000"/>
              </a:spcBef>
            </a:pPr>
            <a:r>
              <a:rPr lang="en-US" sz="1400" b="1">
                <a:latin typeface="Courier New" pitchFamily="49" charset="0"/>
                <a:cs typeface="Courier New" pitchFamily="49" charset="0"/>
              </a:rPr>
              <a:t>5 &lt;= x2 &lt;= 6</a:t>
            </a:r>
          </a:p>
        </p:txBody>
      </p:sp>
      <p:sp>
        <p:nvSpPr>
          <p:cNvPr id="378888" name="AutoShape 8"/>
          <p:cNvSpPr>
            <a:spLocks noChangeArrowheads="1"/>
          </p:cNvSpPr>
          <p:nvPr/>
        </p:nvSpPr>
        <p:spPr bwMode="auto">
          <a:xfrm>
            <a:off x="457200" y="3067050"/>
            <a:ext cx="1104900" cy="668338"/>
          </a:xfrm>
          <a:prstGeom prst="wedgeRoundRectCallout">
            <a:avLst>
              <a:gd name="adj1" fmla="val 110056"/>
              <a:gd name="adj2" fmla="val 15855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1&lt;=x1&lt;=2</a:t>
            </a:r>
          </a:p>
          <a:p>
            <a:pPr algn="ctr">
              <a:spcBef>
                <a:spcPct val="50000"/>
              </a:spcBef>
            </a:pPr>
            <a:r>
              <a:rPr lang="en-US" sz="1400" b="1">
                <a:latin typeface="Courier New" pitchFamily="49" charset="0"/>
                <a:cs typeface="Courier New" pitchFamily="49" charset="0"/>
              </a:rPr>
              <a:t>5&lt;=x2&lt;=6</a:t>
            </a:r>
          </a:p>
        </p:txBody>
      </p:sp>
      <p:sp>
        <p:nvSpPr>
          <p:cNvPr id="11" name="Text Box 15"/>
          <p:cNvSpPr txBox="1">
            <a:spLocks noChangeArrowheads="1"/>
          </p:cNvSpPr>
          <p:nvPr/>
        </p:nvSpPr>
        <p:spPr bwMode="auto">
          <a:xfrm>
            <a:off x="3602746" y="1219200"/>
            <a:ext cx="1133645"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50000"/>
              </a:spcBef>
            </a:pPr>
            <a:r>
              <a:rPr lang="en-US" b="1" dirty="0" smtClean="0">
                <a:solidFill>
                  <a:schemeClr val="tx1"/>
                </a:solidFill>
              </a:rPr>
              <a:t>Program</a:t>
            </a:r>
            <a:endParaRPr lang="en-US" b="1" dirty="0">
              <a:solidFill>
                <a:schemeClr val="tx1"/>
              </a:solidFill>
            </a:endParaRPr>
          </a:p>
        </p:txBody>
      </p:sp>
      <p:pic>
        <p:nvPicPr>
          <p:cNvPr id="2051" name="Picture 3" descr="C:\Documents and Settings\arie\Local Settings\Temporary Internet Files\Content.IE5\CDV5HDAD\MC900441310[1].png"/>
          <p:cNvPicPr>
            <a:picLocks noChangeAspect="1" noChangeArrowheads="1"/>
          </p:cNvPicPr>
          <p:nvPr/>
        </p:nvPicPr>
        <p:blipFill>
          <a:blip r:embed="rId4" cstate="print"/>
          <a:srcRect/>
          <a:stretch>
            <a:fillRect/>
          </a:stretch>
        </p:blipFill>
        <p:spPr bwMode="auto">
          <a:xfrm>
            <a:off x="5638800" y="3733800"/>
            <a:ext cx="1219200" cy="1219200"/>
          </a:xfrm>
          <a:prstGeom prst="rect">
            <a:avLst/>
          </a:prstGeom>
          <a:noFill/>
        </p:spPr>
      </p:pic>
      <p:sp>
        <p:nvSpPr>
          <p:cNvPr id="12" name="TextBox 11"/>
          <p:cNvSpPr txBox="1"/>
          <p:nvPr/>
        </p:nvSpPr>
        <p:spPr>
          <a:xfrm>
            <a:off x="2023646" y="542925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a:t>
            </a:r>
            <a:endParaRPr lang="en-US" b="1" dirty="0">
              <a:latin typeface="Arial Black" pitchFamily="34" charset="0"/>
            </a:endParaRPr>
          </a:p>
        </p:txBody>
      </p:sp>
      <p:sp>
        <p:nvSpPr>
          <p:cNvPr id="13" name="TextBox 12"/>
          <p:cNvSpPr txBox="1"/>
          <p:nvPr/>
        </p:nvSpPr>
        <p:spPr>
          <a:xfrm>
            <a:off x="3052346" y="542925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2</a:t>
            </a:r>
            <a:endParaRPr lang="en-US" b="1" dirty="0">
              <a:latin typeface="Arial Black" pitchFamily="34" charset="0"/>
            </a:endParaRPr>
          </a:p>
        </p:txBody>
      </p:sp>
      <p:sp>
        <p:nvSpPr>
          <p:cNvPr id="14" name="TextBox 13"/>
          <p:cNvSpPr txBox="1"/>
          <p:nvPr/>
        </p:nvSpPr>
        <p:spPr>
          <a:xfrm>
            <a:off x="4081046" y="542925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3</a:t>
            </a:r>
            <a:endParaRPr lang="en-US" b="1" dirty="0">
              <a:latin typeface="Arial Black" pitchFamily="34" charset="0"/>
            </a:endParaRPr>
          </a:p>
        </p:txBody>
      </p:sp>
      <p:sp>
        <p:nvSpPr>
          <p:cNvPr id="15" name="TextBox 14"/>
          <p:cNvSpPr txBox="1"/>
          <p:nvPr/>
        </p:nvSpPr>
        <p:spPr>
          <a:xfrm>
            <a:off x="5109746" y="542925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4</a:t>
            </a:r>
            <a:endParaRPr lang="en-US" b="1" dirty="0">
              <a:latin typeface="Arial Black" pitchFamily="34" charset="0"/>
            </a:endParaRPr>
          </a:p>
        </p:txBody>
      </p:sp>
      <p:sp>
        <p:nvSpPr>
          <p:cNvPr id="16" name="TextBox 15"/>
          <p:cNvSpPr txBox="1"/>
          <p:nvPr/>
        </p:nvSpPr>
        <p:spPr>
          <a:xfrm>
            <a:off x="6138446" y="542925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5</a:t>
            </a:r>
            <a:endParaRPr lang="en-US" b="1" dirty="0">
              <a:latin typeface="Arial Black" pitchFamily="34" charset="0"/>
            </a:endParaRPr>
          </a:p>
        </p:txBody>
      </p:sp>
      <p:sp>
        <p:nvSpPr>
          <p:cNvPr id="17" name="TextBox 16"/>
          <p:cNvSpPr txBox="1"/>
          <p:nvPr/>
        </p:nvSpPr>
        <p:spPr>
          <a:xfrm>
            <a:off x="499646" y="5429250"/>
            <a:ext cx="105670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dirty="0" smtClean="0">
                <a:latin typeface="Arial Black" pitchFamily="34" charset="0"/>
              </a:rPr>
              <a:t>Steps: </a:t>
            </a:r>
            <a:endParaRPr lang="en-US" b="1" dirty="0">
              <a:latin typeface="Arial Black"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8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8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8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8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p:bldP spid="378885" grpId="0" animBg="1"/>
      <p:bldP spid="378886" grpId="0" animBg="1"/>
      <p:bldP spid="378887" grpId="0" animBg="1"/>
      <p:bldP spid="378888"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dirty="0" smtClean="0"/>
              <a:t>Abstract Interpretation w/ Box Domain (2)</a:t>
            </a:r>
          </a:p>
        </p:txBody>
      </p:sp>
      <p:sp>
        <p:nvSpPr>
          <p:cNvPr id="38914" name="Text Box 3"/>
          <p:cNvSpPr txBox="1">
            <a:spLocks noChangeArrowheads="1"/>
          </p:cNvSpPr>
          <p:nvPr/>
        </p:nvSpPr>
        <p:spPr bwMode="auto">
          <a:xfrm>
            <a:off x="1981200" y="1752600"/>
            <a:ext cx="4267200" cy="2862322"/>
          </a:xfrm>
          <a:prstGeom prst="rect">
            <a:avLst/>
          </a:prstGeom>
          <a:solidFill>
            <a:srgbClr val="F0F0FE"/>
          </a:solidFill>
          <a:ln w="28575">
            <a:solidFill>
              <a:schemeClr val="tx1"/>
            </a:solidFill>
            <a:prstDash val="dash"/>
            <a:miter lim="800000"/>
            <a:headEnd/>
            <a:tailEnd/>
          </a:ln>
        </p:spPr>
        <p:txBody>
          <a:bodyPr>
            <a:spAutoFit/>
          </a:bodyPr>
          <a:lstStyle/>
          <a:p>
            <a:pPr>
              <a:lnSpc>
                <a:spcPct val="200000"/>
              </a:lnSpc>
            </a:pPr>
            <a:r>
              <a:rPr lang="en-US" b="1" dirty="0" smtClean="0">
                <a:latin typeface="Courier New" pitchFamily="49" charset="0"/>
                <a:cs typeface="Courier New" pitchFamily="49" charset="0"/>
              </a:rPr>
              <a:t>x := 0</a:t>
            </a:r>
          </a:p>
          <a:p>
            <a:pPr>
              <a:lnSpc>
                <a:spcPct val="200000"/>
              </a:lnSpc>
            </a:pPr>
            <a:r>
              <a:rPr lang="en-US" sz="1800" b="1" dirty="0" smtClean="0">
                <a:latin typeface="Courier New" pitchFamily="49" charset="0"/>
                <a:cs typeface="Courier New" pitchFamily="49" charset="0"/>
              </a:rPr>
              <a:t>while (x &lt; 1000) </a:t>
            </a:r>
            <a:r>
              <a:rPr lang="en-US" b="1" dirty="0" smtClean="0">
                <a:latin typeface="Courier New" pitchFamily="49" charset="0"/>
                <a:cs typeface="Courier New" pitchFamily="49" charset="0"/>
              </a:rPr>
              <a:t>{</a:t>
            </a:r>
          </a:p>
          <a:p>
            <a:pPr>
              <a:lnSpc>
                <a:spcPct val="200000"/>
              </a:lnSpc>
            </a:pPr>
            <a:r>
              <a:rPr lang="en-US" sz="1800" b="1" dirty="0" smtClean="0">
                <a:latin typeface="Courier New" pitchFamily="49" charset="0"/>
                <a:cs typeface="Courier New" pitchFamily="49" charset="0"/>
              </a:rPr>
              <a:t>  x := x + 1;</a:t>
            </a:r>
          </a:p>
          <a:p>
            <a:pPr>
              <a:lnSpc>
                <a:spcPct val="200000"/>
              </a:lnSpc>
            </a:pPr>
            <a:r>
              <a:rPr lang="en-US" b="1" dirty="0" smtClean="0">
                <a:latin typeface="Courier New" pitchFamily="49" charset="0"/>
                <a:cs typeface="Courier New" pitchFamily="49" charset="0"/>
              </a:rPr>
              <a:t>}</a:t>
            </a:r>
          </a:p>
          <a:p>
            <a:pPr>
              <a:lnSpc>
                <a:spcPct val="200000"/>
              </a:lnSpc>
            </a:pPr>
            <a:r>
              <a:rPr lang="en-US" sz="1800" b="1" dirty="0" smtClean="0">
                <a:latin typeface="Courier New" pitchFamily="49" charset="0"/>
                <a:cs typeface="Courier New" pitchFamily="49" charset="0"/>
              </a:rPr>
              <a:t>assert (x == 1000);</a:t>
            </a:r>
            <a:endParaRPr lang="en-US" sz="1800" b="1" dirty="0">
              <a:latin typeface="Courier New" pitchFamily="49" charset="0"/>
              <a:cs typeface="Courier New" pitchFamily="49" charset="0"/>
            </a:endParaRPr>
          </a:p>
        </p:txBody>
      </p:sp>
      <p:sp>
        <p:nvSpPr>
          <p:cNvPr id="11" name="Text Box 15"/>
          <p:cNvSpPr txBox="1">
            <a:spLocks noChangeArrowheads="1"/>
          </p:cNvSpPr>
          <p:nvPr/>
        </p:nvSpPr>
        <p:spPr bwMode="auto">
          <a:xfrm>
            <a:off x="3602746" y="1219200"/>
            <a:ext cx="1133645"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50000"/>
              </a:spcBef>
            </a:pPr>
            <a:r>
              <a:rPr lang="en-US" b="1" dirty="0" smtClean="0">
                <a:solidFill>
                  <a:schemeClr val="tx1"/>
                </a:solidFill>
              </a:rPr>
              <a:t>Program</a:t>
            </a:r>
            <a:endParaRPr lang="en-US" b="1" dirty="0">
              <a:solidFill>
                <a:schemeClr val="tx1"/>
              </a:solidFill>
            </a:endParaRPr>
          </a:p>
        </p:txBody>
      </p:sp>
      <p:sp>
        <p:nvSpPr>
          <p:cNvPr id="10" name="AutoShape 4"/>
          <p:cNvSpPr>
            <a:spLocks noChangeArrowheads="1"/>
          </p:cNvSpPr>
          <p:nvPr/>
        </p:nvSpPr>
        <p:spPr bwMode="auto">
          <a:xfrm>
            <a:off x="634857" y="2125266"/>
            <a:ext cx="749590" cy="340519"/>
          </a:xfrm>
          <a:prstGeom prst="wedgeRoundRectCallout">
            <a:avLst>
              <a:gd name="adj1" fmla="val 164953"/>
              <a:gd name="adj2" fmla="val 4467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x = 0</a:t>
            </a:r>
            <a:endParaRPr lang="en-US" sz="1400" b="1" dirty="0">
              <a:latin typeface="Courier New" pitchFamily="49" charset="0"/>
              <a:cs typeface="Courier New" pitchFamily="49" charset="0"/>
            </a:endParaRPr>
          </a:p>
        </p:txBody>
      </p:sp>
      <p:sp>
        <p:nvSpPr>
          <p:cNvPr id="12" name="AutoShape 4"/>
          <p:cNvSpPr>
            <a:spLocks noChangeArrowheads="1"/>
          </p:cNvSpPr>
          <p:nvPr/>
        </p:nvSpPr>
        <p:spPr bwMode="auto">
          <a:xfrm>
            <a:off x="685800" y="2667000"/>
            <a:ext cx="749590" cy="340519"/>
          </a:xfrm>
          <a:prstGeom prst="wedgeRoundRectCallout">
            <a:avLst>
              <a:gd name="adj1" fmla="val 164953"/>
              <a:gd name="adj2" fmla="val 4467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x = 0</a:t>
            </a:r>
            <a:endParaRPr lang="en-US" sz="1400" b="1" dirty="0">
              <a:latin typeface="Courier New" pitchFamily="49" charset="0"/>
              <a:cs typeface="Courier New" pitchFamily="49" charset="0"/>
            </a:endParaRPr>
          </a:p>
        </p:txBody>
      </p:sp>
      <p:sp>
        <p:nvSpPr>
          <p:cNvPr id="13" name="AutoShape 4"/>
          <p:cNvSpPr>
            <a:spLocks noChangeArrowheads="1"/>
          </p:cNvSpPr>
          <p:nvPr/>
        </p:nvSpPr>
        <p:spPr bwMode="auto">
          <a:xfrm>
            <a:off x="685800" y="3276600"/>
            <a:ext cx="749590" cy="340519"/>
          </a:xfrm>
          <a:prstGeom prst="wedgeRoundRectCallout">
            <a:avLst>
              <a:gd name="adj1" fmla="val 164953"/>
              <a:gd name="adj2" fmla="val 4467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x = 1</a:t>
            </a:r>
            <a:endParaRPr lang="en-US" sz="1400" b="1" dirty="0">
              <a:latin typeface="Courier New" pitchFamily="49" charset="0"/>
              <a:cs typeface="Courier New" pitchFamily="49" charset="0"/>
            </a:endParaRPr>
          </a:p>
        </p:txBody>
      </p:sp>
      <p:sp>
        <p:nvSpPr>
          <p:cNvPr id="14" name="AutoShape 4"/>
          <p:cNvSpPr>
            <a:spLocks noChangeArrowheads="1"/>
          </p:cNvSpPr>
          <p:nvPr/>
        </p:nvSpPr>
        <p:spPr bwMode="auto">
          <a:xfrm>
            <a:off x="3445624" y="1905000"/>
            <a:ext cx="1173546" cy="340519"/>
          </a:xfrm>
          <a:prstGeom prst="wedgeRoundRectCallout">
            <a:avLst>
              <a:gd name="adj1" fmla="val -152862"/>
              <a:gd name="adj2" fmla="val 8752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0&lt;= x &lt;=1</a:t>
            </a:r>
            <a:endParaRPr lang="en-US" sz="1400" b="1" dirty="0">
              <a:latin typeface="Courier New" pitchFamily="49" charset="0"/>
              <a:cs typeface="Courier New" pitchFamily="49" charset="0"/>
            </a:endParaRPr>
          </a:p>
        </p:txBody>
      </p:sp>
      <p:sp>
        <p:nvSpPr>
          <p:cNvPr id="15" name="AutoShape 4"/>
          <p:cNvSpPr>
            <a:spLocks noChangeArrowheads="1"/>
          </p:cNvSpPr>
          <p:nvPr/>
        </p:nvSpPr>
        <p:spPr bwMode="auto">
          <a:xfrm>
            <a:off x="4800600" y="2743200"/>
            <a:ext cx="1173546" cy="340519"/>
          </a:xfrm>
          <a:prstGeom prst="wedgeRoundRectCallout">
            <a:avLst>
              <a:gd name="adj1" fmla="val -211715"/>
              <a:gd name="adj2" fmla="val 3039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0&lt;= x &lt;=1</a:t>
            </a:r>
            <a:endParaRPr lang="en-US" sz="1400" b="1" dirty="0">
              <a:latin typeface="Courier New" pitchFamily="49" charset="0"/>
              <a:cs typeface="Courier New" pitchFamily="49" charset="0"/>
            </a:endParaRPr>
          </a:p>
        </p:txBody>
      </p:sp>
      <p:sp>
        <p:nvSpPr>
          <p:cNvPr id="16" name="AutoShape 4"/>
          <p:cNvSpPr>
            <a:spLocks noChangeArrowheads="1"/>
          </p:cNvSpPr>
          <p:nvPr/>
        </p:nvSpPr>
        <p:spPr bwMode="auto">
          <a:xfrm>
            <a:off x="4343400" y="3352800"/>
            <a:ext cx="1173546" cy="340519"/>
          </a:xfrm>
          <a:prstGeom prst="wedgeRoundRectCallout">
            <a:avLst>
              <a:gd name="adj1" fmla="val -211715"/>
              <a:gd name="adj2" fmla="val 3039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1&lt;= x &lt;=2</a:t>
            </a:r>
            <a:endParaRPr lang="en-US" sz="1400" b="1" dirty="0">
              <a:latin typeface="Courier New" pitchFamily="49" charset="0"/>
              <a:cs typeface="Courier New" pitchFamily="49" charset="0"/>
            </a:endParaRPr>
          </a:p>
        </p:txBody>
      </p:sp>
      <p:sp>
        <p:nvSpPr>
          <p:cNvPr id="17" name="AutoShape 4"/>
          <p:cNvSpPr>
            <a:spLocks noChangeArrowheads="1"/>
          </p:cNvSpPr>
          <p:nvPr/>
        </p:nvSpPr>
        <p:spPr bwMode="auto">
          <a:xfrm>
            <a:off x="533400" y="1676400"/>
            <a:ext cx="1173546" cy="340519"/>
          </a:xfrm>
          <a:prstGeom prst="wedgeRoundRectCallout">
            <a:avLst>
              <a:gd name="adj1" fmla="val 91666"/>
              <a:gd name="adj2" fmla="val 15037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0&lt;= x &lt;=2</a:t>
            </a:r>
            <a:endParaRPr lang="en-US" sz="1400" b="1" dirty="0">
              <a:latin typeface="Courier New" pitchFamily="49" charset="0"/>
              <a:cs typeface="Courier New" pitchFamily="49" charset="0"/>
            </a:endParaRPr>
          </a:p>
        </p:txBody>
      </p:sp>
      <p:sp>
        <p:nvSpPr>
          <p:cNvPr id="18" name="AutoShape 4"/>
          <p:cNvSpPr>
            <a:spLocks noChangeArrowheads="1"/>
          </p:cNvSpPr>
          <p:nvPr/>
        </p:nvSpPr>
        <p:spPr bwMode="auto">
          <a:xfrm>
            <a:off x="533400" y="2362200"/>
            <a:ext cx="1173546" cy="340519"/>
          </a:xfrm>
          <a:prstGeom prst="wedgeRoundRectCallout">
            <a:avLst>
              <a:gd name="adj1" fmla="val 110731"/>
              <a:gd name="adj2" fmla="val 11894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0&lt;= x &lt;=2</a:t>
            </a:r>
            <a:endParaRPr lang="en-US" sz="1400" b="1" dirty="0">
              <a:latin typeface="Courier New" pitchFamily="49" charset="0"/>
              <a:cs typeface="Courier New" pitchFamily="49" charset="0"/>
            </a:endParaRPr>
          </a:p>
        </p:txBody>
      </p:sp>
      <p:sp>
        <p:nvSpPr>
          <p:cNvPr id="19" name="AutoShape 4"/>
          <p:cNvSpPr>
            <a:spLocks noChangeArrowheads="1"/>
          </p:cNvSpPr>
          <p:nvPr/>
        </p:nvSpPr>
        <p:spPr bwMode="auto">
          <a:xfrm>
            <a:off x="533400" y="3200400"/>
            <a:ext cx="1173546" cy="340519"/>
          </a:xfrm>
          <a:prstGeom prst="wedgeRoundRectCallout">
            <a:avLst>
              <a:gd name="adj1" fmla="val 110731"/>
              <a:gd name="adj2" fmla="val 56101"/>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1&lt;= x &lt;=3</a:t>
            </a:r>
            <a:endParaRPr lang="en-US" sz="1400" b="1" dirty="0">
              <a:latin typeface="Courier New" pitchFamily="49" charset="0"/>
              <a:cs typeface="Courier New" pitchFamily="49" charset="0"/>
            </a:endParaRPr>
          </a:p>
        </p:txBody>
      </p:sp>
      <p:sp>
        <p:nvSpPr>
          <p:cNvPr id="20" name="AutoShape 4"/>
          <p:cNvSpPr>
            <a:spLocks noChangeArrowheads="1"/>
          </p:cNvSpPr>
          <p:nvPr/>
        </p:nvSpPr>
        <p:spPr bwMode="auto">
          <a:xfrm>
            <a:off x="3645783" y="1828800"/>
            <a:ext cx="1501982" cy="340519"/>
          </a:xfrm>
          <a:prstGeom prst="wedgeRoundRectCallout">
            <a:avLst>
              <a:gd name="adj1" fmla="val -120971"/>
              <a:gd name="adj2" fmla="val 12180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0&lt;= x &lt;=1000</a:t>
            </a:r>
            <a:endParaRPr lang="en-US" sz="1400" b="1" dirty="0">
              <a:latin typeface="Courier New" pitchFamily="49" charset="0"/>
              <a:cs typeface="Courier New" pitchFamily="49" charset="0"/>
            </a:endParaRPr>
          </a:p>
        </p:txBody>
      </p:sp>
      <p:sp>
        <p:nvSpPr>
          <p:cNvPr id="21" name="AutoShape 4"/>
          <p:cNvSpPr>
            <a:spLocks noChangeArrowheads="1"/>
          </p:cNvSpPr>
          <p:nvPr/>
        </p:nvSpPr>
        <p:spPr bwMode="auto">
          <a:xfrm>
            <a:off x="4495800" y="2667000"/>
            <a:ext cx="1501982" cy="340519"/>
          </a:xfrm>
          <a:prstGeom prst="wedgeRoundRectCallout">
            <a:avLst>
              <a:gd name="adj1" fmla="val -148820"/>
              <a:gd name="adj2" fmla="val 6752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0&lt;= x &lt; 1000</a:t>
            </a:r>
            <a:endParaRPr lang="en-US" sz="1400" b="1" dirty="0">
              <a:latin typeface="Courier New" pitchFamily="49" charset="0"/>
              <a:cs typeface="Courier New" pitchFamily="49" charset="0"/>
            </a:endParaRPr>
          </a:p>
        </p:txBody>
      </p:sp>
      <p:sp>
        <p:nvSpPr>
          <p:cNvPr id="22" name="AutoShape 4"/>
          <p:cNvSpPr>
            <a:spLocks noChangeArrowheads="1"/>
          </p:cNvSpPr>
          <p:nvPr/>
        </p:nvSpPr>
        <p:spPr bwMode="auto">
          <a:xfrm>
            <a:off x="4060061" y="3276600"/>
            <a:ext cx="1611460" cy="340519"/>
          </a:xfrm>
          <a:prstGeom prst="wedgeRoundRectCallout">
            <a:avLst>
              <a:gd name="adj1" fmla="val -148820"/>
              <a:gd name="adj2" fmla="val 6752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1&lt;= x &lt;= 1000</a:t>
            </a:r>
            <a:endParaRPr lang="en-US" sz="1400" b="1" dirty="0">
              <a:latin typeface="Courier New" pitchFamily="49" charset="0"/>
              <a:cs typeface="Courier New" pitchFamily="49" charset="0"/>
            </a:endParaRPr>
          </a:p>
        </p:txBody>
      </p:sp>
      <p:sp>
        <p:nvSpPr>
          <p:cNvPr id="23" name="AutoShape 4"/>
          <p:cNvSpPr>
            <a:spLocks noChangeArrowheads="1"/>
          </p:cNvSpPr>
          <p:nvPr/>
        </p:nvSpPr>
        <p:spPr bwMode="auto">
          <a:xfrm>
            <a:off x="4252509" y="3810000"/>
            <a:ext cx="1074163" cy="340519"/>
          </a:xfrm>
          <a:prstGeom prst="wedgeRoundRectCallout">
            <a:avLst>
              <a:gd name="adj1" fmla="val -148820"/>
              <a:gd name="adj2" fmla="val 6752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dirty="0" smtClean="0">
                <a:latin typeface="Courier New" pitchFamily="49" charset="0"/>
                <a:cs typeface="Courier New" pitchFamily="49" charset="0"/>
              </a:rPr>
              <a:t>x = 1000</a:t>
            </a:r>
            <a:endParaRPr lang="en-US" sz="1400" b="1" dirty="0">
              <a:latin typeface="Courier New" pitchFamily="49" charset="0"/>
              <a:cs typeface="Courier New" pitchFamily="49" charset="0"/>
            </a:endParaRPr>
          </a:p>
        </p:txBody>
      </p:sp>
      <p:pic>
        <p:nvPicPr>
          <p:cNvPr id="1026" name="Picture 2" descr="C:\Documents and Settings\arie\Local Settings\Temporary Internet Files\Content.IE5\CDV5HDAD\MC900312712[1].wmf"/>
          <p:cNvPicPr>
            <a:picLocks noChangeAspect="1" noChangeArrowheads="1"/>
          </p:cNvPicPr>
          <p:nvPr/>
        </p:nvPicPr>
        <p:blipFill>
          <a:blip r:embed="rId4" cstate="print"/>
          <a:srcRect/>
          <a:stretch>
            <a:fillRect/>
          </a:stretch>
        </p:blipFill>
        <p:spPr bwMode="auto">
          <a:xfrm>
            <a:off x="7010400" y="914400"/>
            <a:ext cx="1820863" cy="1644650"/>
          </a:xfrm>
          <a:prstGeom prst="rect">
            <a:avLst/>
          </a:prstGeom>
          <a:noFill/>
        </p:spPr>
      </p:pic>
      <p:sp>
        <p:nvSpPr>
          <p:cNvPr id="24" name="TextBox 23"/>
          <p:cNvSpPr txBox="1"/>
          <p:nvPr/>
        </p:nvSpPr>
        <p:spPr>
          <a:xfrm>
            <a:off x="7239000" y="2743200"/>
            <a:ext cx="1095172"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widening</a:t>
            </a:r>
            <a:endParaRPr lang="en-US" dirty="0"/>
          </a:p>
        </p:txBody>
      </p:sp>
      <p:pic>
        <p:nvPicPr>
          <p:cNvPr id="25" name="Picture 3" descr="C:\Documents and Settings\arie\Local Settings\Temporary Internet Files\Content.IE5\CDV5HDAD\MC900441310[1].png"/>
          <p:cNvPicPr>
            <a:picLocks noChangeAspect="1" noChangeArrowheads="1"/>
          </p:cNvPicPr>
          <p:nvPr/>
        </p:nvPicPr>
        <p:blipFill>
          <a:blip r:embed="rId5" cstate="print"/>
          <a:srcRect/>
          <a:stretch>
            <a:fillRect/>
          </a:stretch>
        </p:blipFill>
        <p:spPr bwMode="auto">
          <a:xfrm>
            <a:off x="5334000" y="3429000"/>
            <a:ext cx="1219200" cy="1219200"/>
          </a:xfrm>
          <a:prstGeom prst="rect">
            <a:avLst/>
          </a:prstGeom>
          <a:noFill/>
        </p:spPr>
      </p:pic>
      <p:sp>
        <p:nvSpPr>
          <p:cNvPr id="26" name="TextBox 25"/>
          <p:cNvSpPr txBox="1"/>
          <p:nvPr/>
        </p:nvSpPr>
        <p:spPr>
          <a:xfrm>
            <a:off x="152400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a:t>
            </a:r>
            <a:endParaRPr lang="en-US" b="1" dirty="0">
              <a:latin typeface="Arial Black" pitchFamily="34" charset="0"/>
            </a:endParaRPr>
          </a:p>
        </p:txBody>
      </p:sp>
      <p:sp>
        <p:nvSpPr>
          <p:cNvPr id="27" name="TextBox 26"/>
          <p:cNvSpPr txBox="1"/>
          <p:nvPr/>
        </p:nvSpPr>
        <p:spPr>
          <a:xfrm>
            <a:off x="211455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2</a:t>
            </a:r>
            <a:endParaRPr lang="en-US" b="1" dirty="0">
              <a:latin typeface="Arial Black" pitchFamily="34" charset="0"/>
            </a:endParaRPr>
          </a:p>
        </p:txBody>
      </p:sp>
      <p:sp>
        <p:nvSpPr>
          <p:cNvPr id="28" name="TextBox 27"/>
          <p:cNvSpPr txBox="1"/>
          <p:nvPr/>
        </p:nvSpPr>
        <p:spPr>
          <a:xfrm>
            <a:off x="270510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3</a:t>
            </a:r>
            <a:endParaRPr lang="en-US" b="1" dirty="0">
              <a:latin typeface="Arial Black" pitchFamily="34" charset="0"/>
            </a:endParaRPr>
          </a:p>
        </p:txBody>
      </p:sp>
      <p:sp>
        <p:nvSpPr>
          <p:cNvPr id="29" name="TextBox 28"/>
          <p:cNvSpPr txBox="1"/>
          <p:nvPr/>
        </p:nvSpPr>
        <p:spPr>
          <a:xfrm>
            <a:off x="329565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4</a:t>
            </a:r>
            <a:endParaRPr lang="en-US" b="1" dirty="0">
              <a:latin typeface="Arial Black" pitchFamily="34" charset="0"/>
            </a:endParaRPr>
          </a:p>
        </p:txBody>
      </p:sp>
      <p:sp>
        <p:nvSpPr>
          <p:cNvPr id="30" name="TextBox 29"/>
          <p:cNvSpPr txBox="1"/>
          <p:nvPr/>
        </p:nvSpPr>
        <p:spPr>
          <a:xfrm>
            <a:off x="388620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5</a:t>
            </a:r>
            <a:endParaRPr lang="en-US" b="1" dirty="0">
              <a:latin typeface="Arial Black" pitchFamily="34" charset="0"/>
            </a:endParaRPr>
          </a:p>
        </p:txBody>
      </p:sp>
      <p:sp>
        <p:nvSpPr>
          <p:cNvPr id="31" name="TextBox 30"/>
          <p:cNvSpPr txBox="1"/>
          <p:nvPr/>
        </p:nvSpPr>
        <p:spPr>
          <a:xfrm>
            <a:off x="381000" y="5124450"/>
            <a:ext cx="990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latin typeface="Arial Black" pitchFamily="34" charset="0"/>
              </a:rPr>
              <a:t>Steps:</a:t>
            </a:r>
            <a:endParaRPr lang="en-US" b="1" dirty="0">
              <a:latin typeface="Arial Black" pitchFamily="34" charset="0"/>
            </a:endParaRPr>
          </a:p>
        </p:txBody>
      </p:sp>
      <p:sp>
        <p:nvSpPr>
          <p:cNvPr id="32" name="TextBox 31"/>
          <p:cNvSpPr txBox="1"/>
          <p:nvPr/>
        </p:nvSpPr>
        <p:spPr>
          <a:xfrm>
            <a:off x="447675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6</a:t>
            </a:r>
            <a:endParaRPr lang="en-US" b="1" dirty="0">
              <a:latin typeface="Arial Black" pitchFamily="34" charset="0"/>
            </a:endParaRPr>
          </a:p>
        </p:txBody>
      </p:sp>
      <p:sp>
        <p:nvSpPr>
          <p:cNvPr id="33" name="TextBox 32"/>
          <p:cNvSpPr txBox="1"/>
          <p:nvPr/>
        </p:nvSpPr>
        <p:spPr>
          <a:xfrm>
            <a:off x="506730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7</a:t>
            </a:r>
            <a:endParaRPr lang="en-US" b="1" dirty="0">
              <a:latin typeface="Arial Black" pitchFamily="34" charset="0"/>
            </a:endParaRPr>
          </a:p>
        </p:txBody>
      </p:sp>
      <p:sp>
        <p:nvSpPr>
          <p:cNvPr id="34" name="TextBox 33"/>
          <p:cNvSpPr txBox="1"/>
          <p:nvPr/>
        </p:nvSpPr>
        <p:spPr>
          <a:xfrm>
            <a:off x="565785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8</a:t>
            </a:r>
            <a:endParaRPr lang="en-US" b="1" dirty="0">
              <a:latin typeface="Arial Black" pitchFamily="34" charset="0"/>
            </a:endParaRPr>
          </a:p>
        </p:txBody>
      </p:sp>
      <p:sp>
        <p:nvSpPr>
          <p:cNvPr id="35" name="TextBox 34"/>
          <p:cNvSpPr txBox="1"/>
          <p:nvPr/>
        </p:nvSpPr>
        <p:spPr>
          <a:xfrm>
            <a:off x="6248400" y="5105400"/>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9</a:t>
            </a:r>
            <a:endParaRPr lang="en-US" b="1" dirty="0">
              <a:latin typeface="Arial Black" pitchFamily="34" charset="0"/>
            </a:endParaRPr>
          </a:p>
        </p:txBody>
      </p:sp>
      <p:sp>
        <p:nvSpPr>
          <p:cNvPr id="36" name="TextBox 35"/>
          <p:cNvSpPr txBox="1"/>
          <p:nvPr/>
        </p:nvSpPr>
        <p:spPr>
          <a:xfrm>
            <a:off x="5586033" y="5676900"/>
            <a:ext cx="49244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10</a:t>
            </a:r>
            <a:endParaRPr lang="en-US" b="1" dirty="0">
              <a:latin typeface="Arial Black" pitchFamily="34" charset="0"/>
            </a:endParaRPr>
          </a:p>
        </p:txBody>
      </p:sp>
      <p:sp>
        <p:nvSpPr>
          <p:cNvPr id="37" name="TextBox 36"/>
          <p:cNvSpPr txBox="1"/>
          <p:nvPr/>
        </p:nvSpPr>
        <p:spPr>
          <a:xfrm>
            <a:off x="6295264" y="5676900"/>
            <a:ext cx="49244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11</a:t>
            </a:r>
            <a:endParaRPr lang="en-US" b="1" dirty="0">
              <a:latin typeface="Arial Black" pitchFamily="34" charset="0"/>
            </a:endParaRPr>
          </a:p>
        </p:txBody>
      </p:sp>
      <p:sp>
        <p:nvSpPr>
          <p:cNvPr id="38" name="TextBox 37"/>
          <p:cNvSpPr txBox="1"/>
          <p:nvPr/>
        </p:nvSpPr>
        <p:spPr>
          <a:xfrm>
            <a:off x="7004495" y="5676900"/>
            <a:ext cx="49244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12</a:t>
            </a:r>
            <a:endParaRPr lang="en-US" b="1" dirty="0">
              <a:latin typeface="Arial Black" pitchFamily="34" charset="0"/>
            </a:endParaRPr>
          </a:p>
        </p:txBody>
      </p:sp>
      <p:sp>
        <p:nvSpPr>
          <p:cNvPr id="39" name="TextBox 38"/>
          <p:cNvSpPr txBox="1"/>
          <p:nvPr/>
        </p:nvSpPr>
        <p:spPr>
          <a:xfrm>
            <a:off x="7713726" y="5676900"/>
            <a:ext cx="49244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13</a:t>
            </a:r>
            <a:endParaRPr lang="en-US" b="1" dirty="0">
              <a:latin typeface="Arial Black" pitchFamily="34" charset="0"/>
            </a:endParaRPr>
          </a:p>
        </p:txBody>
      </p:sp>
      <p:sp>
        <p:nvSpPr>
          <p:cNvPr id="40" name="TextBox 39"/>
          <p:cNvSpPr txBox="1"/>
          <p:nvPr/>
        </p:nvSpPr>
        <p:spPr>
          <a:xfrm>
            <a:off x="8422957" y="5676900"/>
            <a:ext cx="49244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14</a:t>
            </a:r>
            <a:endParaRPr lang="en-US" b="1" dirty="0">
              <a:latin typeface="Arial Black"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8"/>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19"/>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3200400"/>
            <a:ext cx="8534400" cy="1371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769" name="Rectangle 2"/>
          <p:cNvSpPr>
            <a:spLocks noGrp="1" noChangeArrowheads="1"/>
          </p:cNvSpPr>
          <p:nvPr>
            <p:ph type="title"/>
          </p:nvPr>
        </p:nvSpPr>
        <p:spPr/>
        <p:txBody>
          <a:bodyPr/>
          <a:lstStyle/>
          <a:p>
            <a:pPr eaLnBrk="1" hangingPunct="1"/>
            <a:r>
              <a:rPr lang="en-US" dirty="0" smtClean="0"/>
              <a:t>Abstract Domain as an Interface</a:t>
            </a:r>
          </a:p>
        </p:txBody>
      </p:sp>
      <p:sp>
        <p:nvSpPr>
          <p:cNvPr id="32770" name="Rectangle 3"/>
          <p:cNvSpPr>
            <a:spLocks noGrp="1" noChangeArrowheads="1"/>
          </p:cNvSpPr>
          <p:nvPr>
            <p:ph type="body" idx="1"/>
          </p:nvPr>
        </p:nvSpPr>
        <p:spPr/>
        <p:txBody>
          <a:bodyPr/>
          <a:lstStyle/>
          <a:p>
            <a:pPr marL="0" indent="0" eaLnBrk="1" hangingPunct="1"/>
            <a:r>
              <a:rPr lang="en-US" b="1" dirty="0" smtClean="0"/>
              <a:t>interface</a:t>
            </a:r>
            <a:r>
              <a:rPr lang="en-US" dirty="0" smtClean="0"/>
              <a:t> </a:t>
            </a:r>
            <a:r>
              <a:rPr lang="en-US" dirty="0" err="1" smtClean="0"/>
              <a:t>AbstractDomain</a:t>
            </a:r>
            <a:r>
              <a:rPr lang="en-US" dirty="0" smtClean="0"/>
              <a:t>(V) : </a:t>
            </a:r>
          </a:p>
          <a:p>
            <a:pPr lvl="1" indent="-173736"/>
            <a:r>
              <a:rPr lang="en-US" dirty="0" smtClean="0"/>
              <a:t>V – set of variables</a:t>
            </a:r>
          </a:p>
          <a:p>
            <a:pPr lvl="1" indent="-173736"/>
            <a:r>
              <a:rPr lang="en-US" dirty="0" smtClean="0"/>
              <a:t>A – abstract elements</a:t>
            </a:r>
          </a:p>
          <a:p>
            <a:pPr lvl="1" indent="-173736"/>
            <a:r>
              <a:rPr lang="en-US" dirty="0" smtClean="0"/>
              <a:t>E – expressions</a:t>
            </a:r>
          </a:p>
          <a:p>
            <a:pPr lvl="1" indent="-173736"/>
            <a:r>
              <a:rPr lang="en-US" dirty="0" smtClean="0"/>
              <a:t>S – statements</a:t>
            </a:r>
          </a:p>
          <a:p>
            <a:pPr marL="0" indent="0" eaLnBrk="1" hangingPunct="1"/>
            <a:endParaRPr lang="en-US" dirty="0" smtClean="0"/>
          </a:p>
          <a:p>
            <a:pPr marL="0" indent="0" eaLnBrk="1" hangingPunct="1"/>
            <a:r>
              <a:rPr lang="el-GR" b="1" dirty="0" smtClean="0"/>
              <a:t>α</a:t>
            </a:r>
            <a:r>
              <a:rPr lang="en-US" dirty="0" smtClean="0"/>
              <a:t> : E </a:t>
            </a:r>
            <a:r>
              <a:rPr lang="en-US" dirty="0" smtClean="0">
                <a:cs typeface="Arial" charset="0"/>
              </a:rPr>
              <a:t>→</a:t>
            </a:r>
            <a:r>
              <a:rPr lang="en-US" dirty="0" smtClean="0"/>
              <a:t> A		 </a:t>
            </a:r>
            <a:r>
              <a:rPr lang="el-GR" b="1" dirty="0" smtClean="0">
                <a:cs typeface="Arial" charset="0"/>
              </a:rPr>
              <a:t>γ</a:t>
            </a:r>
            <a:r>
              <a:rPr lang="en-US" dirty="0" smtClean="0"/>
              <a:t> : A </a:t>
            </a:r>
            <a:r>
              <a:rPr lang="en-US" dirty="0" smtClean="0">
                <a:cs typeface="Arial" charset="0"/>
              </a:rPr>
              <a:t>→</a:t>
            </a:r>
            <a:r>
              <a:rPr lang="en-US" dirty="0" smtClean="0"/>
              <a:t> E		     </a:t>
            </a:r>
            <a:r>
              <a:rPr lang="en-US" b="1" dirty="0" smtClean="0"/>
              <a:t>meet</a:t>
            </a:r>
            <a:r>
              <a:rPr lang="en-US" dirty="0" smtClean="0"/>
              <a:t> : A </a:t>
            </a:r>
            <a:r>
              <a:rPr lang="en-US" dirty="0" smtClean="0">
                <a:sym typeface="Symbol" pitchFamily="18" charset="2"/>
              </a:rPr>
              <a:t></a:t>
            </a:r>
            <a:r>
              <a:rPr lang="en-US" dirty="0" smtClean="0"/>
              <a:t> A </a:t>
            </a:r>
            <a:r>
              <a:rPr lang="en-US" dirty="0" smtClean="0">
                <a:cs typeface="Arial" charset="0"/>
              </a:rPr>
              <a:t>→</a:t>
            </a:r>
            <a:r>
              <a:rPr lang="en-US" dirty="0" smtClean="0"/>
              <a:t> A</a:t>
            </a:r>
          </a:p>
          <a:p>
            <a:pPr marL="0" indent="0" eaLnBrk="1" hangingPunct="1"/>
            <a:r>
              <a:rPr lang="en-US" b="1" dirty="0" err="1" smtClean="0"/>
              <a:t>isTop</a:t>
            </a:r>
            <a:r>
              <a:rPr lang="en-US" dirty="0" smtClean="0"/>
              <a:t> : A </a:t>
            </a:r>
            <a:r>
              <a:rPr lang="en-US" dirty="0" smtClean="0">
                <a:cs typeface="Arial" charset="0"/>
              </a:rPr>
              <a:t>→</a:t>
            </a:r>
            <a:r>
              <a:rPr lang="en-US" dirty="0" smtClean="0"/>
              <a:t> </a:t>
            </a:r>
            <a:r>
              <a:rPr lang="en-US" dirty="0" err="1" smtClean="0"/>
              <a:t>bool</a:t>
            </a:r>
            <a:r>
              <a:rPr lang="en-US" dirty="0" smtClean="0"/>
              <a:t>	 </a:t>
            </a:r>
            <a:r>
              <a:rPr lang="en-US" b="1" dirty="0" err="1" smtClean="0"/>
              <a:t>isBot</a:t>
            </a:r>
            <a:r>
              <a:rPr lang="en-US" dirty="0" smtClean="0"/>
              <a:t> : A </a:t>
            </a:r>
            <a:r>
              <a:rPr lang="en-US" dirty="0" smtClean="0">
                <a:cs typeface="Arial" charset="0"/>
              </a:rPr>
              <a:t>→</a:t>
            </a:r>
            <a:r>
              <a:rPr lang="en-US" dirty="0" smtClean="0"/>
              <a:t> </a:t>
            </a:r>
            <a:r>
              <a:rPr lang="en-US" dirty="0" err="1" smtClean="0"/>
              <a:t>bool</a:t>
            </a:r>
            <a:r>
              <a:rPr lang="en-US" dirty="0" smtClean="0"/>
              <a:t>	     </a:t>
            </a:r>
            <a:r>
              <a:rPr lang="en-US" b="1" dirty="0" smtClean="0"/>
              <a:t>join</a:t>
            </a:r>
            <a:r>
              <a:rPr lang="en-US" dirty="0" smtClean="0"/>
              <a:t> : A </a:t>
            </a:r>
            <a:r>
              <a:rPr lang="en-US" dirty="0" smtClean="0">
                <a:sym typeface="Symbol" pitchFamily="18" charset="2"/>
              </a:rPr>
              <a:t></a:t>
            </a:r>
            <a:r>
              <a:rPr lang="en-US" dirty="0" smtClean="0"/>
              <a:t> A </a:t>
            </a:r>
            <a:r>
              <a:rPr lang="en-US" dirty="0" smtClean="0">
                <a:cs typeface="Arial" charset="0"/>
              </a:rPr>
              <a:t>→</a:t>
            </a:r>
            <a:r>
              <a:rPr lang="en-US" dirty="0" smtClean="0"/>
              <a:t> A</a:t>
            </a:r>
          </a:p>
          <a:p>
            <a:pPr marL="0" indent="0" eaLnBrk="1" hangingPunct="1"/>
            <a:r>
              <a:rPr lang="en-US" b="1" dirty="0" err="1" smtClean="0"/>
              <a:t>leq</a:t>
            </a:r>
            <a:r>
              <a:rPr lang="en-US" dirty="0" smtClean="0"/>
              <a:t> : A </a:t>
            </a:r>
            <a:r>
              <a:rPr lang="en-US" dirty="0" smtClean="0">
                <a:sym typeface="Symbol" pitchFamily="18" charset="2"/>
              </a:rPr>
              <a:t></a:t>
            </a:r>
            <a:r>
              <a:rPr lang="en-US" dirty="0" smtClean="0"/>
              <a:t> A </a:t>
            </a:r>
            <a:r>
              <a:rPr lang="en-US" dirty="0" smtClean="0">
                <a:cs typeface="Arial" charset="0"/>
              </a:rPr>
              <a:t>→</a:t>
            </a:r>
            <a:r>
              <a:rPr lang="en-US" dirty="0" smtClean="0"/>
              <a:t> </a:t>
            </a:r>
            <a:r>
              <a:rPr lang="en-US" dirty="0" err="1" smtClean="0"/>
              <a:t>bool</a:t>
            </a:r>
            <a:r>
              <a:rPr lang="en-US" dirty="0" smtClean="0"/>
              <a:t>	 </a:t>
            </a:r>
            <a:r>
              <a:rPr lang="el-GR" b="1" dirty="0" smtClean="0"/>
              <a:t>α</a:t>
            </a:r>
            <a:r>
              <a:rPr lang="en-US" b="1" dirty="0" smtClean="0"/>
              <a:t>Post</a:t>
            </a:r>
            <a:r>
              <a:rPr lang="en-US" dirty="0" smtClean="0"/>
              <a:t> : S </a:t>
            </a:r>
            <a:r>
              <a:rPr lang="en-US" dirty="0" smtClean="0">
                <a:cs typeface="Arial" charset="0"/>
              </a:rPr>
              <a:t>→</a:t>
            </a:r>
            <a:r>
              <a:rPr lang="en-US" dirty="0" smtClean="0"/>
              <a:t> (A </a:t>
            </a:r>
            <a:r>
              <a:rPr lang="en-US" dirty="0" smtClean="0">
                <a:cs typeface="Arial" charset="0"/>
              </a:rPr>
              <a:t>→</a:t>
            </a:r>
            <a:r>
              <a:rPr lang="en-US" dirty="0" smtClean="0"/>
              <a:t> A)         </a:t>
            </a:r>
            <a:r>
              <a:rPr lang="en-US" b="1" dirty="0" smtClean="0"/>
              <a:t>widen</a:t>
            </a:r>
            <a:r>
              <a:rPr lang="en-US" dirty="0" smtClean="0"/>
              <a:t> : A </a:t>
            </a:r>
            <a:r>
              <a:rPr lang="en-US" dirty="0" smtClean="0">
                <a:sym typeface="Symbol" pitchFamily="18" charset="2"/>
              </a:rPr>
              <a:t></a:t>
            </a:r>
            <a:r>
              <a:rPr lang="en-US" dirty="0" smtClean="0"/>
              <a:t> A </a:t>
            </a:r>
            <a:r>
              <a:rPr lang="en-US" dirty="0" smtClean="0">
                <a:cs typeface="Arial" charset="0"/>
              </a:rPr>
              <a:t>→</a:t>
            </a:r>
            <a:r>
              <a:rPr lang="en-US" dirty="0" smtClean="0"/>
              <a:t> A</a:t>
            </a:r>
          </a:p>
          <a:p>
            <a:pPr marL="0" indent="0" eaLnBrk="1" hangingPunct="1"/>
            <a:endParaRPr lang="en-US" dirty="0" smtClean="0"/>
          </a:p>
          <a:p>
            <a:pPr marL="0" indent="0" eaLnBrk="1" hangingPunct="1"/>
            <a:r>
              <a:rPr lang="en-US" dirty="0" smtClean="0"/>
              <a:t>All operations are over-approximations,  e.g.,</a:t>
            </a:r>
          </a:p>
          <a:p>
            <a:pPr marL="0" indent="0" eaLnBrk="1" hangingPunct="1"/>
            <a:r>
              <a:rPr lang="en-US" b="1" dirty="0" smtClean="0">
                <a:cs typeface="Arial" charset="0"/>
              </a:rPr>
              <a:t>	</a:t>
            </a:r>
            <a:r>
              <a:rPr lang="el-GR" b="1" dirty="0" smtClean="0">
                <a:cs typeface="Arial" charset="0"/>
              </a:rPr>
              <a:t>γ</a:t>
            </a:r>
            <a:r>
              <a:rPr lang="en-US" dirty="0" smtClean="0"/>
              <a:t> (a) || </a:t>
            </a:r>
            <a:r>
              <a:rPr lang="el-GR" b="1" dirty="0" smtClean="0">
                <a:cs typeface="Arial" charset="0"/>
              </a:rPr>
              <a:t>γ</a:t>
            </a:r>
            <a:r>
              <a:rPr lang="en-US" dirty="0" smtClean="0"/>
              <a:t> (b) </a:t>
            </a:r>
            <a:r>
              <a:rPr lang="en-US" dirty="0" smtClean="0">
                <a:sym typeface="Symbol" pitchFamily="18" charset="2"/>
              </a:rPr>
              <a:t></a:t>
            </a:r>
            <a:r>
              <a:rPr lang="en-US" dirty="0" smtClean="0"/>
              <a:t> </a:t>
            </a:r>
            <a:r>
              <a:rPr lang="el-GR" b="1" dirty="0" smtClean="0">
                <a:cs typeface="Arial" charset="0"/>
              </a:rPr>
              <a:t>γ</a:t>
            </a:r>
            <a:r>
              <a:rPr lang="en-US" dirty="0" smtClean="0"/>
              <a:t> ( </a:t>
            </a:r>
            <a:r>
              <a:rPr lang="en-US" b="1" dirty="0" smtClean="0"/>
              <a:t>join</a:t>
            </a:r>
            <a:r>
              <a:rPr lang="en-US" dirty="0" smtClean="0"/>
              <a:t> (a, b) ) </a:t>
            </a:r>
          </a:p>
          <a:p>
            <a:pPr marL="0" indent="0" eaLnBrk="1" hangingPunct="1"/>
            <a:r>
              <a:rPr lang="en-US" b="1" dirty="0" smtClean="0">
                <a:cs typeface="Arial" charset="0"/>
              </a:rPr>
              <a:t>	</a:t>
            </a:r>
            <a:r>
              <a:rPr lang="el-GR" b="1" dirty="0" smtClean="0">
                <a:cs typeface="Arial" charset="0"/>
              </a:rPr>
              <a:t>γ</a:t>
            </a:r>
            <a:r>
              <a:rPr lang="en-US" dirty="0" smtClean="0"/>
              <a:t> (a)  &amp;&amp; </a:t>
            </a:r>
            <a:r>
              <a:rPr lang="el-GR" b="1" dirty="0" smtClean="0">
                <a:cs typeface="Arial" charset="0"/>
              </a:rPr>
              <a:t>γ</a:t>
            </a:r>
            <a:r>
              <a:rPr lang="en-US" b="1" dirty="0" smtClean="0"/>
              <a:t> </a:t>
            </a:r>
            <a:r>
              <a:rPr lang="en-US" dirty="0" smtClean="0"/>
              <a:t>(b) </a:t>
            </a:r>
            <a:r>
              <a:rPr lang="en-US" dirty="0" smtClean="0">
                <a:sym typeface="Symbol" pitchFamily="18" charset="2"/>
              </a:rPr>
              <a:t></a:t>
            </a:r>
            <a:r>
              <a:rPr lang="en-US" dirty="0" smtClean="0"/>
              <a:t> </a:t>
            </a:r>
            <a:r>
              <a:rPr lang="el-GR" b="1" dirty="0" smtClean="0">
                <a:cs typeface="Arial" charset="0"/>
              </a:rPr>
              <a:t>γ</a:t>
            </a:r>
            <a:r>
              <a:rPr lang="en-US" dirty="0" smtClean="0"/>
              <a:t> (</a:t>
            </a:r>
            <a:r>
              <a:rPr lang="en-US" b="1" dirty="0" smtClean="0"/>
              <a:t>meet</a:t>
            </a:r>
            <a:r>
              <a:rPr lang="en-US" dirty="0" smtClean="0"/>
              <a:t> (</a:t>
            </a:r>
            <a:r>
              <a:rPr lang="en-US" dirty="0" err="1" smtClean="0"/>
              <a:t>a,b</a:t>
            </a:r>
            <a:r>
              <a:rPr lang="en-US" dirty="0" smtClean="0"/>
              <a:t>) )</a:t>
            </a:r>
          </a:p>
        </p:txBody>
      </p:sp>
      <p:sp>
        <p:nvSpPr>
          <p:cNvPr id="5" name="Rounded Rectangular Callout 4"/>
          <p:cNvSpPr/>
          <p:nvPr/>
        </p:nvSpPr>
        <p:spPr bwMode="auto">
          <a:xfrm>
            <a:off x="560238" y="2877740"/>
            <a:ext cx="936923" cy="340519"/>
          </a:xfrm>
          <a:prstGeom prst="wedgeRoundRectCallout">
            <a:avLst>
              <a:gd name="adj1" fmla="val -31440"/>
              <a:gd name="adj2" fmla="val 8997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abstract</a:t>
            </a:r>
          </a:p>
        </p:txBody>
      </p:sp>
      <p:sp>
        <p:nvSpPr>
          <p:cNvPr id="6" name="Rounded Rectangular Callout 5"/>
          <p:cNvSpPr/>
          <p:nvPr/>
        </p:nvSpPr>
        <p:spPr bwMode="auto">
          <a:xfrm>
            <a:off x="3200400" y="2819400"/>
            <a:ext cx="1191193" cy="340519"/>
          </a:xfrm>
          <a:prstGeom prst="wedgeRoundRectCallout">
            <a:avLst>
              <a:gd name="adj1" fmla="val -32424"/>
              <a:gd name="adj2" fmla="val 10029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concretize</a:t>
            </a:r>
          </a:p>
        </p:txBody>
      </p:sp>
      <p:sp>
        <p:nvSpPr>
          <p:cNvPr id="7" name="Rounded Rectangular Callout 6"/>
          <p:cNvSpPr/>
          <p:nvPr/>
        </p:nvSpPr>
        <p:spPr bwMode="auto">
          <a:xfrm>
            <a:off x="3884852" y="4572000"/>
            <a:ext cx="2311226" cy="340519"/>
          </a:xfrm>
          <a:prstGeom prst="wedgeRoundRectCallout">
            <a:avLst>
              <a:gd name="adj1" fmla="val -8073"/>
              <a:gd name="adj2" fmla="val -11315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abstract</a:t>
            </a:r>
            <a:r>
              <a:rPr lang="en-US" sz="2000" dirty="0" smtClean="0">
                <a:solidFill>
                  <a:schemeClr val="tx1"/>
                </a:solidFill>
                <a:latin typeface="Arial" charset="0"/>
                <a:ea typeface="ＭＳ Ｐゴシック" pitchFamily="1" charset="-128"/>
              </a:rPr>
              <a:t> transformer</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ular Callout 7"/>
          <p:cNvSpPr/>
          <p:nvPr/>
        </p:nvSpPr>
        <p:spPr bwMode="auto">
          <a:xfrm>
            <a:off x="228600" y="4648200"/>
            <a:ext cx="626834" cy="340519"/>
          </a:xfrm>
          <a:prstGeom prst="wedgeRoundRectCallout">
            <a:avLst>
              <a:gd name="adj1" fmla="val -2635"/>
              <a:gd name="adj2" fmla="val -13617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solidFill>
                  <a:schemeClr val="tx1"/>
                </a:solidFill>
                <a:latin typeface="Arial" charset="0"/>
                <a:ea typeface="ＭＳ Ｐゴシック" pitchFamily="1" charset="-128"/>
              </a:rPr>
              <a:t>order</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smtClean="0"/>
              <a:t>Example: Box Abstract Domain</a:t>
            </a:r>
          </a:p>
        </p:txBody>
      </p:sp>
      <p:sp>
        <p:nvSpPr>
          <p:cNvPr id="34818" name="Text Box 3"/>
          <p:cNvSpPr txBox="1">
            <a:spLocks noChangeArrowheads="1"/>
          </p:cNvSpPr>
          <p:nvPr/>
        </p:nvSpPr>
        <p:spPr bwMode="auto">
          <a:xfrm>
            <a:off x="5167313" y="3336925"/>
            <a:ext cx="3328987" cy="396875"/>
          </a:xfrm>
          <a:prstGeom prst="rect">
            <a:avLst/>
          </a:prstGeom>
          <a:noFill/>
          <a:ln w="6350">
            <a:noFill/>
            <a:miter lim="800000"/>
            <a:headEnd/>
            <a:tailEnd/>
          </a:ln>
        </p:spPr>
        <p:txBody>
          <a:bodyPr wrap="none">
            <a:spAutoFit/>
          </a:bodyPr>
          <a:lstStyle/>
          <a:p>
            <a:pPr algn="ctr">
              <a:spcBef>
                <a:spcPct val="50000"/>
              </a:spcBef>
            </a:pPr>
            <a:r>
              <a:rPr lang="en-US"/>
              <a:t>(1, 10) </a:t>
            </a:r>
            <a:r>
              <a:rPr lang="en-US" b="1"/>
              <a:t>meet</a:t>
            </a:r>
            <a:r>
              <a:rPr lang="en-US"/>
              <a:t> (2, 12) = (2,10)</a:t>
            </a:r>
          </a:p>
        </p:txBody>
      </p:sp>
      <p:sp>
        <p:nvSpPr>
          <p:cNvPr id="34819" name="Text Box 4"/>
          <p:cNvSpPr txBox="1">
            <a:spLocks noChangeArrowheads="1"/>
          </p:cNvSpPr>
          <p:nvPr/>
        </p:nvSpPr>
        <p:spPr bwMode="auto">
          <a:xfrm>
            <a:off x="5224463" y="4213225"/>
            <a:ext cx="3046412" cy="396875"/>
          </a:xfrm>
          <a:prstGeom prst="rect">
            <a:avLst/>
          </a:prstGeom>
          <a:noFill/>
          <a:ln w="6350">
            <a:noFill/>
            <a:miter lim="800000"/>
            <a:headEnd/>
            <a:tailEnd/>
          </a:ln>
        </p:spPr>
        <p:txBody>
          <a:bodyPr wrap="none">
            <a:spAutoFit/>
          </a:bodyPr>
          <a:lstStyle/>
          <a:p>
            <a:pPr algn="ctr">
              <a:spcBef>
                <a:spcPct val="50000"/>
              </a:spcBef>
            </a:pPr>
            <a:r>
              <a:rPr lang="en-US"/>
              <a:t>(1, 3) </a:t>
            </a:r>
            <a:r>
              <a:rPr lang="en-US" b="1"/>
              <a:t>join</a:t>
            </a:r>
            <a:r>
              <a:rPr lang="en-US"/>
              <a:t> (7, 12) = (1,12)</a:t>
            </a:r>
          </a:p>
        </p:txBody>
      </p:sp>
      <p:grpSp>
        <p:nvGrpSpPr>
          <p:cNvPr id="2" name="Group 5"/>
          <p:cNvGrpSpPr>
            <a:grpSpLocks/>
          </p:cNvGrpSpPr>
          <p:nvPr/>
        </p:nvGrpSpPr>
        <p:grpSpPr bwMode="auto">
          <a:xfrm>
            <a:off x="1292225" y="1447800"/>
            <a:ext cx="6551613" cy="701675"/>
            <a:chOff x="384" y="912"/>
            <a:chExt cx="4127" cy="442"/>
          </a:xfrm>
        </p:grpSpPr>
        <p:sp>
          <p:nvSpPr>
            <p:cNvPr id="34828" name="Text Box 6"/>
            <p:cNvSpPr txBox="1">
              <a:spLocks noChangeArrowheads="1"/>
            </p:cNvSpPr>
            <p:nvPr/>
          </p:nvSpPr>
          <p:spPr bwMode="auto">
            <a:xfrm>
              <a:off x="384" y="1006"/>
              <a:ext cx="815" cy="250"/>
            </a:xfrm>
            <a:prstGeom prst="rect">
              <a:avLst/>
            </a:prstGeom>
            <a:noFill/>
            <a:ln w="6350">
              <a:noFill/>
              <a:miter lim="800000"/>
              <a:headEnd/>
              <a:tailEnd/>
            </a:ln>
          </p:spPr>
          <p:txBody>
            <a:bodyPr wrap="none">
              <a:spAutoFit/>
            </a:bodyPr>
            <a:lstStyle/>
            <a:p>
              <a:pPr algn="ctr">
                <a:spcBef>
                  <a:spcPct val="50000"/>
                </a:spcBef>
              </a:pPr>
              <a:r>
                <a:rPr lang="en-US"/>
                <a:t>1 </a:t>
              </a:r>
              <a:r>
                <a:rPr lang="en-US">
                  <a:sym typeface="Symbol" pitchFamily="18" charset="2"/>
                </a:rPr>
                <a:t></a:t>
              </a:r>
              <a:r>
                <a:rPr lang="en-US"/>
                <a:t> x </a:t>
              </a:r>
              <a:r>
                <a:rPr lang="en-US">
                  <a:sym typeface="Symbol" pitchFamily="18" charset="2"/>
                </a:rPr>
                <a:t></a:t>
              </a:r>
              <a:r>
                <a:rPr lang="en-US"/>
                <a:t> 10</a:t>
              </a:r>
            </a:p>
          </p:txBody>
        </p:sp>
        <p:sp>
          <p:nvSpPr>
            <p:cNvPr id="34829" name="Text Box 7"/>
            <p:cNvSpPr txBox="1">
              <a:spLocks noChangeArrowheads="1"/>
            </p:cNvSpPr>
            <p:nvPr/>
          </p:nvSpPr>
          <p:spPr bwMode="auto">
            <a:xfrm>
              <a:off x="2112" y="1008"/>
              <a:ext cx="577" cy="250"/>
            </a:xfrm>
            <a:prstGeom prst="rect">
              <a:avLst/>
            </a:prstGeom>
            <a:noFill/>
            <a:ln w="6350">
              <a:noFill/>
              <a:miter lim="800000"/>
              <a:headEnd/>
              <a:tailEnd/>
            </a:ln>
          </p:spPr>
          <p:txBody>
            <a:bodyPr wrap="none">
              <a:spAutoFit/>
            </a:bodyPr>
            <a:lstStyle/>
            <a:p>
              <a:pPr algn="ctr">
                <a:spcBef>
                  <a:spcPct val="50000"/>
                </a:spcBef>
              </a:pPr>
              <a:r>
                <a:rPr lang="en-US"/>
                <a:t>(1, 10)</a:t>
              </a:r>
            </a:p>
          </p:txBody>
        </p:sp>
        <p:sp>
          <p:nvSpPr>
            <p:cNvPr id="34830" name="AutoShape 8"/>
            <p:cNvSpPr>
              <a:spLocks noChangeArrowheads="1"/>
            </p:cNvSpPr>
            <p:nvPr/>
          </p:nvSpPr>
          <p:spPr bwMode="auto">
            <a:xfrm>
              <a:off x="1392" y="912"/>
              <a:ext cx="615" cy="442"/>
            </a:xfrm>
            <a:prstGeom prst="rightArrow">
              <a:avLst>
                <a:gd name="adj1" fmla="val 50000"/>
                <a:gd name="adj2" fmla="val 34785"/>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spcBef>
                  <a:spcPct val="50000"/>
                </a:spcBef>
              </a:pPr>
              <a:r>
                <a:rPr lang="el-GR">
                  <a:latin typeface="Times New Roman" pitchFamily="18" charset="0"/>
                  <a:cs typeface="Times New Roman" pitchFamily="18" charset="0"/>
                </a:rPr>
                <a:t>α</a:t>
              </a:r>
              <a:r>
                <a:rPr lang="en-US"/>
                <a:t> </a:t>
              </a:r>
            </a:p>
          </p:txBody>
        </p:sp>
        <p:sp>
          <p:nvSpPr>
            <p:cNvPr id="34831" name="AutoShape 9"/>
            <p:cNvSpPr>
              <a:spLocks noChangeArrowheads="1"/>
            </p:cNvSpPr>
            <p:nvPr/>
          </p:nvSpPr>
          <p:spPr bwMode="auto">
            <a:xfrm>
              <a:off x="2736" y="912"/>
              <a:ext cx="776" cy="442"/>
            </a:xfrm>
            <a:prstGeom prst="rightArrow">
              <a:avLst>
                <a:gd name="adj1" fmla="val 50000"/>
                <a:gd name="adj2" fmla="val 4389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spcBef>
                  <a:spcPct val="50000"/>
                </a:spcBef>
              </a:pPr>
              <a:r>
                <a:rPr lang="el-GR">
                  <a:cs typeface="Times New Roman" pitchFamily="18" charset="0"/>
                </a:rPr>
                <a:t>γ</a:t>
              </a:r>
            </a:p>
          </p:txBody>
        </p:sp>
        <p:sp>
          <p:nvSpPr>
            <p:cNvPr id="34832" name="Text Box 10"/>
            <p:cNvSpPr txBox="1">
              <a:spLocks noChangeArrowheads="1"/>
            </p:cNvSpPr>
            <p:nvPr/>
          </p:nvSpPr>
          <p:spPr bwMode="auto">
            <a:xfrm>
              <a:off x="3696" y="1006"/>
              <a:ext cx="815" cy="250"/>
            </a:xfrm>
            <a:prstGeom prst="rect">
              <a:avLst/>
            </a:prstGeom>
            <a:noFill/>
            <a:ln w="6350">
              <a:noFill/>
              <a:miter lim="800000"/>
              <a:headEnd/>
              <a:tailEnd/>
            </a:ln>
          </p:spPr>
          <p:txBody>
            <a:bodyPr wrap="none">
              <a:spAutoFit/>
            </a:bodyPr>
            <a:lstStyle/>
            <a:p>
              <a:pPr algn="ctr">
                <a:spcBef>
                  <a:spcPct val="50000"/>
                </a:spcBef>
              </a:pPr>
              <a:r>
                <a:rPr lang="en-US"/>
                <a:t>1 </a:t>
              </a:r>
              <a:r>
                <a:rPr lang="en-US">
                  <a:sym typeface="Symbol" pitchFamily="18" charset="2"/>
                </a:rPr>
                <a:t></a:t>
              </a:r>
              <a:r>
                <a:rPr lang="en-US"/>
                <a:t> x </a:t>
              </a:r>
              <a:r>
                <a:rPr lang="en-US">
                  <a:sym typeface="Symbol" pitchFamily="18" charset="2"/>
                </a:rPr>
                <a:t></a:t>
              </a:r>
              <a:r>
                <a:rPr lang="en-US"/>
                <a:t> 10</a:t>
              </a:r>
            </a:p>
          </p:txBody>
        </p:sp>
      </p:grpSp>
      <p:sp>
        <p:nvSpPr>
          <p:cNvPr id="34821" name="Text Box 11"/>
          <p:cNvSpPr txBox="1">
            <a:spLocks noChangeArrowheads="1"/>
          </p:cNvSpPr>
          <p:nvPr/>
        </p:nvSpPr>
        <p:spPr bwMode="auto">
          <a:xfrm>
            <a:off x="214313" y="3336925"/>
            <a:ext cx="4594225" cy="396875"/>
          </a:xfrm>
          <a:prstGeom prst="rect">
            <a:avLst/>
          </a:prstGeom>
          <a:noFill/>
          <a:ln w="6350">
            <a:noFill/>
            <a:miter lim="800000"/>
            <a:headEnd/>
            <a:tailEnd/>
          </a:ln>
        </p:spPr>
        <p:txBody>
          <a:bodyPr wrap="none">
            <a:spAutoFit/>
          </a:bodyPr>
          <a:lstStyle/>
          <a:p>
            <a:pPr algn="ctr">
              <a:spcBef>
                <a:spcPct val="50000"/>
              </a:spcBef>
            </a:pPr>
            <a:r>
              <a:rPr lang="en-US"/>
              <a:t>(a, b) </a:t>
            </a:r>
            <a:r>
              <a:rPr lang="en-US" b="1"/>
              <a:t>meet</a:t>
            </a:r>
            <a:r>
              <a:rPr lang="en-US"/>
              <a:t> (c, d) = (max(a,c), min(b,d))</a:t>
            </a:r>
          </a:p>
        </p:txBody>
      </p:sp>
      <p:sp>
        <p:nvSpPr>
          <p:cNvPr id="34822" name="Text Box 12"/>
          <p:cNvSpPr txBox="1">
            <a:spLocks noChangeArrowheads="1"/>
          </p:cNvSpPr>
          <p:nvPr/>
        </p:nvSpPr>
        <p:spPr bwMode="auto">
          <a:xfrm>
            <a:off x="201613" y="4213225"/>
            <a:ext cx="4383087" cy="396875"/>
          </a:xfrm>
          <a:prstGeom prst="rect">
            <a:avLst/>
          </a:prstGeom>
          <a:noFill/>
          <a:ln w="6350">
            <a:noFill/>
            <a:miter lim="800000"/>
            <a:headEnd/>
            <a:tailEnd/>
          </a:ln>
        </p:spPr>
        <p:txBody>
          <a:bodyPr wrap="none">
            <a:spAutoFit/>
          </a:bodyPr>
          <a:lstStyle/>
          <a:p>
            <a:pPr algn="ctr">
              <a:spcBef>
                <a:spcPct val="50000"/>
              </a:spcBef>
            </a:pPr>
            <a:r>
              <a:rPr lang="en-US"/>
              <a:t>(a, b) </a:t>
            </a:r>
            <a:r>
              <a:rPr lang="en-US" b="1"/>
              <a:t>join</a:t>
            </a:r>
            <a:r>
              <a:rPr lang="en-US"/>
              <a:t> (c, d) = (min(a,c),max(b,d))</a:t>
            </a:r>
          </a:p>
        </p:txBody>
      </p:sp>
      <p:sp>
        <p:nvSpPr>
          <p:cNvPr id="34823" name="Text Box 13"/>
          <p:cNvSpPr txBox="1">
            <a:spLocks noChangeArrowheads="1"/>
          </p:cNvSpPr>
          <p:nvPr/>
        </p:nvSpPr>
        <p:spPr bwMode="auto">
          <a:xfrm>
            <a:off x="207963" y="5089525"/>
            <a:ext cx="4443412" cy="396875"/>
          </a:xfrm>
          <a:prstGeom prst="rect">
            <a:avLst/>
          </a:prstGeom>
          <a:noFill/>
          <a:ln w="6350">
            <a:noFill/>
            <a:miter lim="800000"/>
            <a:headEnd/>
            <a:tailEnd/>
          </a:ln>
        </p:spPr>
        <p:txBody>
          <a:bodyPr wrap="none">
            <a:spAutoFit/>
          </a:bodyPr>
          <a:lstStyle/>
          <a:p>
            <a:pPr algn="ctr">
              <a:spcBef>
                <a:spcPct val="50000"/>
              </a:spcBef>
            </a:pPr>
            <a:r>
              <a:rPr lang="el-GR" b="1">
                <a:latin typeface="Times New Roman" pitchFamily="18" charset="0"/>
                <a:cs typeface="Times New Roman" pitchFamily="18" charset="0"/>
              </a:rPr>
              <a:t>α</a:t>
            </a:r>
            <a:r>
              <a:rPr lang="en-US" b="1"/>
              <a:t>Post</a:t>
            </a:r>
            <a:r>
              <a:rPr lang="en-US"/>
              <a:t> (x := x + 1) ((a, b)) = (a+1, b+1)</a:t>
            </a:r>
          </a:p>
        </p:txBody>
      </p:sp>
      <p:sp>
        <p:nvSpPr>
          <p:cNvPr id="34824" name="Text Box 14"/>
          <p:cNvSpPr txBox="1">
            <a:spLocks noChangeArrowheads="1"/>
          </p:cNvSpPr>
          <p:nvPr/>
        </p:nvSpPr>
        <p:spPr bwMode="auto">
          <a:xfrm>
            <a:off x="5181600" y="5089525"/>
            <a:ext cx="2363788" cy="396875"/>
          </a:xfrm>
          <a:prstGeom prst="rect">
            <a:avLst/>
          </a:prstGeom>
          <a:noFill/>
          <a:ln w="6350">
            <a:noFill/>
            <a:miter lim="800000"/>
            <a:headEnd/>
            <a:tailEnd/>
          </a:ln>
        </p:spPr>
        <p:txBody>
          <a:bodyPr wrap="none">
            <a:spAutoFit/>
          </a:bodyPr>
          <a:lstStyle/>
          <a:p>
            <a:pPr algn="ctr">
              <a:spcBef>
                <a:spcPct val="50000"/>
              </a:spcBef>
            </a:pPr>
            <a:r>
              <a:rPr lang="en-US"/>
              <a:t>(1, 10) + 1 = (2, 11)</a:t>
            </a:r>
          </a:p>
        </p:txBody>
      </p:sp>
      <p:sp>
        <p:nvSpPr>
          <p:cNvPr id="34825" name="Text Box 15"/>
          <p:cNvSpPr txBox="1">
            <a:spLocks noChangeArrowheads="1"/>
          </p:cNvSpPr>
          <p:nvPr/>
        </p:nvSpPr>
        <p:spPr bwMode="auto">
          <a:xfrm>
            <a:off x="650607" y="2651125"/>
            <a:ext cx="2813591"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50000"/>
              </a:spcBef>
            </a:pPr>
            <a:r>
              <a:rPr lang="en-US" b="1" dirty="0" smtClean="0">
                <a:solidFill>
                  <a:schemeClr val="tx1"/>
                </a:solidFill>
              </a:rPr>
              <a:t>Definition of Operations</a:t>
            </a:r>
            <a:endParaRPr lang="en-US" b="1" dirty="0">
              <a:solidFill>
                <a:schemeClr val="tx1"/>
              </a:solidFill>
            </a:endParaRPr>
          </a:p>
        </p:txBody>
      </p:sp>
      <p:sp>
        <p:nvSpPr>
          <p:cNvPr id="34826" name="Text Box 16"/>
          <p:cNvSpPr txBox="1">
            <a:spLocks noChangeArrowheads="1"/>
          </p:cNvSpPr>
          <p:nvPr/>
        </p:nvSpPr>
        <p:spPr bwMode="auto">
          <a:xfrm>
            <a:off x="5696039" y="2651125"/>
            <a:ext cx="1261884"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50000"/>
              </a:spcBef>
            </a:pPr>
            <a:r>
              <a:rPr lang="en-US" b="1" dirty="0"/>
              <a:t>Examples</a:t>
            </a:r>
          </a:p>
        </p:txBody>
      </p:sp>
      <p:sp>
        <p:nvSpPr>
          <p:cNvPr id="374801" name="AutoShape 17"/>
          <p:cNvSpPr>
            <a:spLocks noChangeArrowheads="1"/>
          </p:cNvSpPr>
          <p:nvPr/>
        </p:nvSpPr>
        <p:spPr bwMode="auto">
          <a:xfrm>
            <a:off x="7045325" y="5486400"/>
            <a:ext cx="2098675" cy="393700"/>
          </a:xfrm>
          <a:prstGeom prst="wedgeRoundRectCallout">
            <a:avLst>
              <a:gd name="adj1" fmla="val -11120"/>
              <a:gd name="adj2" fmla="val -28064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600" dirty="0"/>
              <a:t>over-approximation</a:t>
            </a:r>
          </a:p>
        </p:txBody>
      </p:sp>
      <p:sp>
        <p:nvSpPr>
          <p:cNvPr id="18" name="Rounded Rectangular Callout 17"/>
          <p:cNvSpPr/>
          <p:nvPr/>
        </p:nvSpPr>
        <p:spPr bwMode="auto">
          <a:xfrm>
            <a:off x="2819400" y="1143000"/>
            <a:ext cx="936923" cy="340519"/>
          </a:xfrm>
          <a:prstGeom prst="wedgeRoundRectCallout">
            <a:avLst>
              <a:gd name="adj1" fmla="val -31440"/>
              <a:gd name="adj2" fmla="val 8997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abstract</a:t>
            </a:r>
          </a:p>
        </p:txBody>
      </p:sp>
      <p:sp>
        <p:nvSpPr>
          <p:cNvPr id="19" name="Rounded Rectangular Callout 18"/>
          <p:cNvSpPr/>
          <p:nvPr/>
        </p:nvSpPr>
        <p:spPr bwMode="auto">
          <a:xfrm>
            <a:off x="5459562" y="1084660"/>
            <a:ext cx="1191193" cy="340519"/>
          </a:xfrm>
          <a:prstGeom prst="wedgeRoundRectCallout">
            <a:avLst>
              <a:gd name="adj1" fmla="val -32424"/>
              <a:gd name="adj2" fmla="val 10029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concretize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dirty="0" smtClean="0"/>
              <a:t>Abstract Interpretation w/ Box Domain (3)</a:t>
            </a:r>
          </a:p>
        </p:txBody>
      </p:sp>
      <p:sp>
        <p:nvSpPr>
          <p:cNvPr id="36866" name="Text Box 3"/>
          <p:cNvSpPr txBox="1">
            <a:spLocks noChangeArrowheads="1"/>
          </p:cNvSpPr>
          <p:nvPr/>
        </p:nvSpPr>
        <p:spPr bwMode="auto">
          <a:xfrm>
            <a:off x="2743200" y="1828800"/>
            <a:ext cx="2806700" cy="2867025"/>
          </a:xfrm>
          <a:prstGeom prst="rect">
            <a:avLst/>
          </a:prstGeom>
          <a:solidFill>
            <a:srgbClr val="F0F0FE"/>
          </a:solidFill>
          <a:ln w="28575">
            <a:solidFill>
              <a:schemeClr val="tx1"/>
            </a:solidFill>
            <a:prstDash val="dash"/>
            <a:miter lim="800000"/>
            <a:headEnd/>
            <a:tailEnd/>
          </a:ln>
        </p:spPr>
        <p:txBody>
          <a:bodyPr wrap="none">
            <a:spAutoFit/>
          </a:bodyPr>
          <a:lstStyle/>
          <a:p>
            <a:r>
              <a:rPr lang="en-US" sz="1800" b="1">
                <a:latin typeface="Courier New" pitchFamily="49" charset="0"/>
                <a:cs typeface="Courier New" pitchFamily="49" charset="0"/>
              </a:rPr>
              <a:t>assume (i=1 || i=2)</a:t>
            </a:r>
          </a:p>
          <a:p>
            <a:r>
              <a:rPr lang="en-US" sz="1800" b="1">
                <a:latin typeface="Courier New" pitchFamily="49" charset="0"/>
                <a:cs typeface="Courier New" pitchFamily="49" charset="0"/>
              </a:rPr>
              <a:t>if (i = 1) </a:t>
            </a:r>
          </a:p>
          <a:p>
            <a:r>
              <a:rPr lang="en-US" sz="1800" b="1">
                <a:latin typeface="Courier New" pitchFamily="49" charset="0"/>
                <a:cs typeface="Courier New" pitchFamily="49" charset="0"/>
              </a:rPr>
              <a:t>  x1 := i; </a:t>
            </a:r>
          </a:p>
          <a:p>
            <a:r>
              <a:rPr lang="en-US" sz="1800" b="1">
                <a:latin typeface="Courier New" pitchFamily="49" charset="0"/>
                <a:cs typeface="Courier New" pitchFamily="49" charset="0"/>
              </a:rPr>
              <a:t>else if (i = 2)</a:t>
            </a:r>
          </a:p>
          <a:p>
            <a:r>
              <a:rPr lang="en-US" sz="1800" b="1">
                <a:latin typeface="Courier New" pitchFamily="49" charset="0"/>
                <a:cs typeface="Courier New" pitchFamily="49" charset="0"/>
              </a:rPr>
              <a:t>  x2 := -4;</a:t>
            </a:r>
          </a:p>
          <a:p>
            <a:endParaRPr lang="en-US" sz="1800" b="1">
              <a:latin typeface="Courier New" pitchFamily="49" charset="0"/>
              <a:cs typeface="Courier New" pitchFamily="49" charset="0"/>
            </a:endParaRPr>
          </a:p>
          <a:p>
            <a:r>
              <a:rPr lang="en-US" sz="1800" b="1">
                <a:latin typeface="Courier New" pitchFamily="49" charset="0"/>
                <a:cs typeface="Courier New" pitchFamily="49" charset="0"/>
              </a:rPr>
              <a:t>if (i = 1)</a:t>
            </a:r>
          </a:p>
          <a:p>
            <a:r>
              <a:rPr lang="en-US" sz="1800" b="1">
                <a:latin typeface="Courier New" pitchFamily="49" charset="0"/>
                <a:cs typeface="Courier New" pitchFamily="49" charset="0"/>
              </a:rPr>
              <a:t>  assert (x1 &gt; 0);</a:t>
            </a:r>
          </a:p>
          <a:p>
            <a:r>
              <a:rPr lang="en-US" sz="1800" b="1">
                <a:latin typeface="Courier New" pitchFamily="49" charset="0"/>
                <a:cs typeface="Courier New" pitchFamily="49" charset="0"/>
              </a:rPr>
              <a:t>else if (i = 2)</a:t>
            </a:r>
          </a:p>
          <a:p>
            <a:r>
              <a:rPr lang="en-US" sz="1800" b="1">
                <a:latin typeface="Courier New" pitchFamily="49" charset="0"/>
                <a:cs typeface="Courier New" pitchFamily="49" charset="0"/>
              </a:rPr>
              <a:t>  assert (x2 &lt; 0);</a:t>
            </a:r>
          </a:p>
        </p:txBody>
      </p:sp>
      <p:sp>
        <p:nvSpPr>
          <p:cNvPr id="376836" name="AutoShape 4"/>
          <p:cNvSpPr>
            <a:spLocks noChangeArrowheads="1"/>
          </p:cNvSpPr>
          <p:nvPr/>
        </p:nvSpPr>
        <p:spPr bwMode="auto">
          <a:xfrm>
            <a:off x="6096000" y="1981200"/>
            <a:ext cx="1449388" cy="323850"/>
          </a:xfrm>
          <a:prstGeom prst="wedgeRoundRectCallout">
            <a:avLst>
              <a:gd name="adj1" fmla="val -191949"/>
              <a:gd name="adj2" fmla="val -147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1 &lt;= i &lt;= 2</a:t>
            </a:r>
          </a:p>
        </p:txBody>
      </p:sp>
      <p:sp>
        <p:nvSpPr>
          <p:cNvPr id="376837" name="AutoShape 5"/>
          <p:cNvSpPr>
            <a:spLocks noChangeArrowheads="1"/>
          </p:cNvSpPr>
          <p:nvPr/>
        </p:nvSpPr>
        <p:spPr bwMode="auto">
          <a:xfrm>
            <a:off x="5033963" y="2209800"/>
            <a:ext cx="528637" cy="323850"/>
          </a:xfrm>
          <a:prstGeom prst="wedgeRoundRectCallout">
            <a:avLst>
              <a:gd name="adj1" fmla="val -213361"/>
              <a:gd name="adj2" fmla="val 1029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i=1</a:t>
            </a:r>
          </a:p>
        </p:txBody>
      </p:sp>
      <p:sp>
        <p:nvSpPr>
          <p:cNvPr id="376838" name="AutoShape 6"/>
          <p:cNvSpPr>
            <a:spLocks noChangeArrowheads="1"/>
          </p:cNvSpPr>
          <p:nvPr/>
        </p:nvSpPr>
        <p:spPr bwMode="auto">
          <a:xfrm>
            <a:off x="5808663" y="2590800"/>
            <a:ext cx="1449387" cy="323850"/>
          </a:xfrm>
          <a:prstGeom prst="wedgeRoundRectCallout">
            <a:avLst>
              <a:gd name="adj1" fmla="val -167523"/>
              <a:gd name="adj2" fmla="val -1911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i=1 &amp;&amp; x1=1</a:t>
            </a:r>
          </a:p>
        </p:txBody>
      </p:sp>
      <p:sp>
        <p:nvSpPr>
          <p:cNvPr id="376839" name="AutoShape 7"/>
          <p:cNvSpPr>
            <a:spLocks noChangeArrowheads="1"/>
          </p:cNvSpPr>
          <p:nvPr/>
        </p:nvSpPr>
        <p:spPr bwMode="auto">
          <a:xfrm>
            <a:off x="4991100" y="2819400"/>
            <a:ext cx="528638" cy="323850"/>
          </a:xfrm>
          <a:prstGeom prst="wedgeRoundRectCallout">
            <a:avLst>
              <a:gd name="adj1" fmla="val -213361"/>
              <a:gd name="adj2" fmla="val 1029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i=2</a:t>
            </a:r>
          </a:p>
        </p:txBody>
      </p:sp>
      <p:sp>
        <p:nvSpPr>
          <p:cNvPr id="376840" name="AutoShape 8"/>
          <p:cNvSpPr>
            <a:spLocks noChangeArrowheads="1"/>
          </p:cNvSpPr>
          <p:nvPr/>
        </p:nvSpPr>
        <p:spPr bwMode="auto">
          <a:xfrm>
            <a:off x="5710238" y="3200400"/>
            <a:ext cx="1562100" cy="323850"/>
          </a:xfrm>
          <a:prstGeom prst="wedgeRoundRectCallout">
            <a:avLst>
              <a:gd name="adj1" fmla="val -167074"/>
              <a:gd name="adj2" fmla="val -1911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i=2 &amp;&amp; x2=-4</a:t>
            </a:r>
          </a:p>
        </p:txBody>
      </p:sp>
      <p:sp>
        <p:nvSpPr>
          <p:cNvPr id="376841" name="AutoShape 9"/>
          <p:cNvSpPr>
            <a:spLocks noChangeArrowheads="1"/>
          </p:cNvSpPr>
          <p:nvPr/>
        </p:nvSpPr>
        <p:spPr bwMode="auto">
          <a:xfrm>
            <a:off x="1054100" y="2514600"/>
            <a:ext cx="1449388" cy="323850"/>
          </a:xfrm>
          <a:prstGeom prst="wedgeRoundRectCallout">
            <a:avLst>
              <a:gd name="adj1" fmla="val 76287"/>
              <a:gd name="adj2" fmla="val 20735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1 &lt;= i &lt;= 2</a:t>
            </a:r>
          </a:p>
        </p:txBody>
      </p:sp>
      <p:sp>
        <p:nvSpPr>
          <p:cNvPr id="376842" name="AutoShape 10"/>
          <p:cNvSpPr>
            <a:spLocks noChangeArrowheads="1"/>
          </p:cNvSpPr>
          <p:nvPr/>
        </p:nvSpPr>
        <p:spPr bwMode="auto">
          <a:xfrm>
            <a:off x="5181600" y="3505200"/>
            <a:ext cx="528638" cy="323850"/>
          </a:xfrm>
          <a:prstGeom prst="wedgeRoundRectCallout">
            <a:avLst>
              <a:gd name="adj1" fmla="val -261111"/>
              <a:gd name="adj2" fmla="val 3970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i=1</a:t>
            </a:r>
          </a:p>
        </p:txBody>
      </p:sp>
      <p:sp>
        <p:nvSpPr>
          <p:cNvPr id="376843" name="AutoShape 11"/>
          <p:cNvSpPr>
            <a:spLocks noChangeArrowheads="1"/>
          </p:cNvSpPr>
          <p:nvPr/>
        </p:nvSpPr>
        <p:spPr bwMode="auto">
          <a:xfrm>
            <a:off x="5257800" y="4114800"/>
            <a:ext cx="528638" cy="323850"/>
          </a:xfrm>
          <a:prstGeom prst="wedgeRoundRectCallout">
            <a:avLst>
              <a:gd name="adj1" fmla="val -247597"/>
              <a:gd name="adj2" fmla="val 2206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spcBef>
                <a:spcPct val="50000"/>
              </a:spcBef>
            </a:pPr>
            <a:r>
              <a:rPr lang="en-US" sz="1400" b="1">
                <a:latin typeface="Courier New" pitchFamily="49" charset="0"/>
                <a:cs typeface="Courier New" pitchFamily="49" charset="0"/>
              </a:rPr>
              <a:t>i=2</a:t>
            </a:r>
          </a:p>
        </p:txBody>
      </p:sp>
      <p:sp>
        <p:nvSpPr>
          <p:cNvPr id="376845" name="AutoShape 13"/>
          <p:cNvSpPr>
            <a:spLocks noChangeArrowheads="1"/>
          </p:cNvSpPr>
          <p:nvPr/>
        </p:nvSpPr>
        <p:spPr bwMode="auto">
          <a:xfrm>
            <a:off x="228600" y="2895600"/>
            <a:ext cx="2286000" cy="2074545"/>
          </a:xfrm>
          <a:prstGeom prst="irregularSeal1">
            <a:avLst/>
          </a:prstGeom>
          <a:solidFill>
            <a:srgbClr val="FFCC00">
              <a:alpha val="40000"/>
            </a:srgbClr>
          </a:solidFill>
          <a:ln w="38100">
            <a:solidFill>
              <a:schemeClr val="tx1"/>
            </a:solidFill>
            <a:miter lim="800000"/>
            <a:headEnd/>
            <a:tailEnd/>
          </a:ln>
        </p:spPr>
        <p:txBody>
          <a:bodyPr wrap="square" anchor="ctr">
            <a:spAutoFit/>
          </a:bodyPr>
          <a:lstStyle/>
          <a:p>
            <a:pPr algn="ctr">
              <a:spcBef>
                <a:spcPct val="50000"/>
              </a:spcBef>
            </a:pPr>
            <a:r>
              <a:rPr lang="en-US" sz="1400" dirty="0"/>
              <a:t>Loss of precision due to join</a:t>
            </a:r>
          </a:p>
        </p:txBody>
      </p:sp>
      <p:sp>
        <p:nvSpPr>
          <p:cNvPr id="376846" name="AutoShape 14"/>
          <p:cNvSpPr>
            <a:spLocks noChangeArrowheads="1"/>
          </p:cNvSpPr>
          <p:nvPr/>
        </p:nvSpPr>
        <p:spPr bwMode="auto">
          <a:xfrm>
            <a:off x="6324600" y="4267200"/>
            <a:ext cx="2667000" cy="1772007"/>
          </a:xfrm>
          <a:prstGeom prst="irregularSeal1">
            <a:avLst/>
          </a:prstGeom>
          <a:solidFill>
            <a:srgbClr val="FFCC00">
              <a:alpha val="40000"/>
            </a:srgbClr>
          </a:solidFill>
          <a:ln w="38100">
            <a:solidFill>
              <a:schemeClr val="tx1"/>
            </a:solidFill>
            <a:miter lim="800000"/>
            <a:headEnd/>
            <a:tailEnd/>
          </a:ln>
        </p:spPr>
        <p:txBody>
          <a:bodyPr wrap="square" anchor="ctr">
            <a:spAutoFit/>
          </a:bodyPr>
          <a:lstStyle/>
          <a:p>
            <a:pPr algn="ctr">
              <a:spcBef>
                <a:spcPct val="50000"/>
              </a:spcBef>
            </a:pPr>
            <a:r>
              <a:rPr lang="en-US" sz="1400" dirty="0" smtClean="0"/>
              <a:t>False </a:t>
            </a:r>
          </a:p>
          <a:p>
            <a:pPr algn="ctr">
              <a:spcBef>
                <a:spcPct val="50000"/>
              </a:spcBef>
            </a:pPr>
            <a:r>
              <a:rPr lang="en-US" sz="1400" dirty="0" smtClean="0"/>
              <a:t>Positive</a:t>
            </a:r>
          </a:p>
        </p:txBody>
      </p:sp>
      <p:sp>
        <p:nvSpPr>
          <p:cNvPr id="36877" name="Text Box 15"/>
          <p:cNvSpPr txBox="1">
            <a:spLocks noChangeArrowheads="1"/>
          </p:cNvSpPr>
          <p:nvPr/>
        </p:nvSpPr>
        <p:spPr bwMode="auto">
          <a:xfrm>
            <a:off x="3602746" y="1371600"/>
            <a:ext cx="1133645"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50000"/>
              </a:spcBef>
            </a:pPr>
            <a:r>
              <a:rPr lang="en-US" b="1" dirty="0" smtClean="0">
                <a:solidFill>
                  <a:schemeClr val="tx1"/>
                </a:solidFill>
              </a:rPr>
              <a:t>Program</a:t>
            </a:r>
            <a:endParaRPr lang="en-US" b="1" dirty="0">
              <a:solidFill>
                <a:schemeClr val="tx1"/>
              </a:solidFill>
            </a:endParaRPr>
          </a:p>
        </p:txBody>
      </p:sp>
      <p:sp>
        <p:nvSpPr>
          <p:cNvPr id="15" name="TextBox 14"/>
          <p:cNvSpPr txBox="1"/>
          <p:nvPr/>
        </p:nvSpPr>
        <p:spPr>
          <a:xfrm>
            <a:off x="152400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1</a:t>
            </a:r>
            <a:endParaRPr lang="en-US" b="1" dirty="0">
              <a:latin typeface="Arial Black" pitchFamily="34" charset="0"/>
            </a:endParaRPr>
          </a:p>
        </p:txBody>
      </p:sp>
      <p:sp>
        <p:nvSpPr>
          <p:cNvPr id="16" name="TextBox 15"/>
          <p:cNvSpPr txBox="1"/>
          <p:nvPr/>
        </p:nvSpPr>
        <p:spPr>
          <a:xfrm>
            <a:off x="211455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2</a:t>
            </a:r>
            <a:endParaRPr lang="en-US" b="1" dirty="0">
              <a:latin typeface="Arial Black" pitchFamily="34" charset="0"/>
            </a:endParaRPr>
          </a:p>
        </p:txBody>
      </p:sp>
      <p:sp>
        <p:nvSpPr>
          <p:cNvPr id="17" name="TextBox 16"/>
          <p:cNvSpPr txBox="1"/>
          <p:nvPr/>
        </p:nvSpPr>
        <p:spPr>
          <a:xfrm>
            <a:off x="270510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3</a:t>
            </a:r>
            <a:endParaRPr lang="en-US" b="1" dirty="0">
              <a:latin typeface="Arial Black" pitchFamily="34" charset="0"/>
            </a:endParaRPr>
          </a:p>
        </p:txBody>
      </p:sp>
      <p:sp>
        <p:nvSpPr>
          <p:cNvPr id="18" name="TextBox 17"/>
          <p:cNvSpPr txBox="1"/>
          <p:nvPr/>
        </p:nvSpPr>
        <p:spPr>
          <a:xfrm>
            <a:off x="329565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4</a:t>
            </a:r>
            <a:endParaRPr lang="en-US" b="1" dirty="0">
              <a:latin typeface="Arial Black" pitchFamily="34" charset="0"/>
            </a:endParaRPr>
          </a:p>
        </p:txBody>
      </p:sp>
      <p:sp>
        <p:nvSpPr>
          <p:cNvPr id="19" name="TextBox 18"/>
          <p:cNvSpPr txBox="1"/>
          <p:nvPr/>
        </p:nvSpPr>
        <p:spPr>
          <a:xfrm>
            <a:off x="388620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5</a:t>
            </a:r>
            <a:endParaRPr lang="en-US" b="1" dirty="0">
              <a:latin typeface="Arial Black" pitchFamily="34" charset="0"/>
            </a:endParaRPr>
          </a:p>
        </p:txBody>
      </p:sp>
      <p:sp>
        <p:nvSpPr>
          <p:cNvPr id="20" name="TextBox 19"/>
          <p:cNvSpPr txBox="1"/>
          <p:nvPr/>
        </p:nvSpPr>
        <p:spPr>
          <a:xfrm>
            <a:off x="381000" y="5345668"/>
            <a:ext cx="990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latin typeface="Arial Black" pitchFamily="34" charset="0"/>
              </a:rPr>
              <a:t>Steps:</a:t>
            </a:r>
            <a:endParaRPr lang="en-US" b="1" dirty="0">
              <a:latin typeface="Arial Black" pitchFamily="34" charset="0"/>
            </a:endParaRPr>
          </a:p>
        </p:txBody>
      </p:sp>
      <p:sp>
        <p:nvSpPr>
          <p:cNvPr id="21" name="TextBox 20"/>
          <p:cNvSpPr txBox="1"/>
          <p:nvPr/>
        </p:nvSpPr>
        <p:spPr>
          <a:xfrm>
            <a:off x="447675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6</a:t>
            </a:r>
            <a:endParaRPr lang="en-US" b="1" dirty="0">
              <a:latin typeface="Arial Black" pitchFamily="34" charset="0"/>
            </a:endParaRPr>
          </a:p>
        </p:txBody>
      </p:sp>
      <p:sp>
        <p:nvSpPr>
          <p:cNvPr id="22" name="TextBox 21"/>
          <p:cNvSpPr txBox="1"/>
          <p:nvPr/>
        </p:nvSpPr>
        <p:spPr>
          <a:xfrm>
            <a:off x="506730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7</a:t>
            </a:r>
            <a:endParaRPr lang="en-US" b="1" dirty="0">
              <a:latin typeface="Arial Black" pitchFamily="34" charset="0"/>
            </a:endParaRPr>
          </a:p>
        </p:txBody>
      </p:sp>
      <p:sp>
        <p:nvSpPr>
          <p:cNvPr id="23" name="TextBox 22"/>
          <p:cNvSpPr txBox="1"/>
          <p:nvPr/>
        </p:nvSpPr>
        <p:spPr>
          <a:xfrm>
            <a:off x="5657850" y="5326618"/>
            <a:ext cx="33855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latin typeface="Arial Black" pitchFamily="34" charset="0"/>
              </a:rPr>
              <a:t>8</a:t>
            </a:r>
            <a:endParaRPr lang="en-US" b="1" dirty="0">
              <a:latin typeface="Arial Black"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68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8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68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68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68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68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68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68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6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animBg="1"/>
      <p:bldP spid="376837" grpId="0" animBg="1"/>
      <p:bldP spid="376838" grpId="0" animBg="1"/>
      <p:bldP spid="376839" grpId="0" animBg="1"/>
      <p:bldP spid="376840" grpId="0" animBg="1"/>
      <p:bldP spid="376841" grpId="0" animBg="1"/>
      <p:bldP spid="376842" grpId="0" animBg="1"/>
      <p:bldP spid="376843" grpId="0" animBg="1"/>
      <p:bldP spid="376845" grpId="0" animBg="1"/>
      <p:bldP spid="376846" grpId="0" animBg="1"/>
      <p:bldP spid="15" grpId="0" animBg="1"/>
      <p:bldP spid="16" grpId="0" animBg="1"/>
      <p:bldP spid="17" grpId="0" animBg="1"/>
      <p:bldP spid="18" grpId="0" animBg="1"/>
      <p:bldP spid="19"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87798"/>
          </a:xfrm>
        </p:spPr>
        <p:txBody>
          <a:bodyPr/>
          <a:lstStyle/>
          <a:p>
            <a:r>
              <a:rPr lang="en-US" dirty="0" err="1" smtClean="0"/>
              <a:t>Vinta</a:t>
            </a:r>
            <a:r>
              <a:rPr lang="en-US" dirty="0" smtClean="0"/>
              <a:t>: Verification with INTERP and AI</a:t>
            </a:r>
            <a:endParaRPr lang="en-US" dirty="0"/>
          </a:p>
        </p:txBody>
      </p:sp>
      <p:sp>
        <p:nvSpPr>
          <p:cNvPr id="91" name="Content Placeholder 90"/>
          <p:cNvSpPr>
            <a:spLocks noGrp="1"/>
          </p:cNvSpPr>
          <p:nvPr>
            <p:ph sz="half" idx="2"/>
          </p:nvPr>
        </p:nvSpPr>
        <p:spPr>
          <a:xfrm>
            <a:off x="685800" y="4419600"/>
            <a:ext cx="4040188" cy="2087563"/>
          </a:xfrm>
        </p:spPr>
        <p:txBody>
          <a:bodyPr/>
          <a:lstStyle/>
          <a:p>
            <a:pPr lvl="1"/>
            <a:r>
              <a:rPr lang="en-US" dirty="0" smtClean="0"/>
              <a:t>uses </a:t>
            </a:r>
            <a:r>
              <a:rPr lang="en-US" dirty="0" err="1" smtClean="0"/>
              <a:t>Cutpoint</a:t>
            </a:r>
            <a:r>
              <a:rPr lang="en-US" dirty="0" smtClean="0"/>
              <a:t> Graph (CPG)</a:t>
            </a:r>
          </a:p>
          <a:p>
            <a:pPr lvl="1"/>
            <a:r>
              <a:rPr lang="en-US" dirty="0" smtClean="0"/>
              <a:t>maintains an unrolling of CPG</a:t>
            </a:r>
          </a:p>
          <a:p>
            <a:pPr lvl="1"/>
            <a:r>
              <a:rPr lang="en-US" dirty="0" smtClean="0"/>
              <a:t>computes disjunctive invariants</a:t>
            </a:r>
          </a:p>
          <a:p>
            <a:pPr lvl="1"/>
            <a:r>
              <a:rPr lang="en-US" dirty="0" smtClean="0"/>
              <a:t>uses novel </a:t>
            </a:r>
            <a:r>
              <a:rPr lang="en-US" dirty="0" err="1" smtClean="0"/>
              <a:t>powerset</a:t>
            </a:r>
            <a:r>
              <a:rPr lang="en-US" dirty="0" smtClean="0"/>
              <a:t> widening </a:t>
            </a:r>
            <a:endParaRPr lang="en-US" dirty="0"/>
          </a:p>
        </p:txBody>
      </p:sp>
      <p:sp>
        <p:nvSpPr>
          <p:cNvPr id="93" name="Content Placeholder 92"/>
          <p:cNvSpPr>
            <a:spLocks noGrp="1"/>
          </p:cNvSpPr>
          <p:nvPr>
            <p:ph sz="quarter" idx="4"/>
          </p:nvPr>
        </p:nvSpPr>
        <p:spPr>
          <a:xfrm>
            <a:off x="4873625" y="4419602"/>
            <a:ext cx="4041775" cy="1523998"/>
          </a:xfrm>
        </p:spPr>
        <p:txBody>
          <a:bodyPr/>
          <a:lstStyle/>
          <a:p>
            <a:pPr lvl="1"/>
            <a:r>
              <a:rPr lang="en-US" dirty="0" smtClean="0"/>
              <a:t>uses SMT to check for CEX</a:t>
            </a:r>
          </a:p>
          <a:p>
            <a:pPr lvl="1"/>
            <a:r>
              <a:rPr lang="en-US" dirty="0" smtClean="0"/>
              <a:t>DAG Interpolation for Refinement</a:t>
            </a:r>
          </a:p>
          <a:p>
            <a:pPr lvl="1"/>
            <a:r>
              <a:rPr lang="en-US" dirty="0" smtClean="0"/>
              <a:t>Guided by AI-computed </a:t>
            </a:r>
            <a:r>
              <a:rPr lang="en-US" dirty="0" err="1" smtClean="0"/>
              <a:t>Invs</a:t>
            </a:r>
            <a:r>
              <a:rPr lang="en-US" dirty="0" smtClean="0"/>
              <a:t> </a:t>
            </a:r>
          </a:p>
          <a:p>
            <a:pPr lvl="1"/>
            <a:r>
              <a:rPr lang="en-US" dirty="0" smtClean="0"/>
              <a:t>Fills in “gaps” in AI</a:t>
            </a:r>
          </a:p>
        </p:txBody>
      </p:sp>
      <p:pic>
        <p:nvPicPr>
          <p:cNvPr id="6" name="Picture 2"/>
          <p:cNvPicPr>
            <a:picLocks noChangeAspect="1" noChangeArrowheads="1"/>
          </p:cNvPicPr>
          <p:nvPr/>
        </p:nvPicPr>
        <p:blipFill>
          <a:blip r:embed="rId2" cstate="print"/>
          <a:srcRect l="16937" t="6730" r="18396" b="19241"/>
          <a:stretch>
            <a:fillRect/>
          </a:stretch>
        </p:blipFill>
        <p:spPr bwMode="auto">
          <a:xfrm>
            <a:off x="7772400" y="228600"/>
            <a:ext cx="1143000" cy="598715"/>
          </a:xfrm>
          <a:prstGeom prst="rect">
            <a:avLst/>
          </a:prstGeom>
          <a:ln>
            <a:noFill/>
          </a:ln>
          <a:effectLst>
            <a:outerShdw blurRad="292100" dist="139700" dir="2700000" algn="tl" rotWithShape="0">
              <a:srgbClr val="333333">
                <a:alpha val="65000"/>
              </a:srgbClr>
            </a:outerShdw>
          </a:effectLst>
        </p:spPr>
      </p:pic>
      <p:sp>
        <p:nvSpPr>
          <p:cNvPr id="52" name="Rounded Rectangle 51"/>
          <p:cNvSpPr/>
          <p:nvPr/>
        </p:nvSpPr>
        <p:spPr bwMode="auto">
          <a:xfrm>
            <a:off x="2286000" y="2590800"/>
            <a:ext cx="2133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latin typeface="Arial" charset="0"/>
                <a:ea typeface="ＭＳ Ｐゴシック" pitchFamily="1" charset="-128"/>
              </a:rPr>
              <a:t>Abstract</a:t>
            </a:r>
          </a:p>
          <a:p>
            <a:pPr algn="ctr" fontAlgn="base">
              <a:spcBef>
                <a:spcPct val="50000"/>
              </a:spcBef>
              <a:spcAft>
                <a:spcPct val="0"/>
              </a:spcAft>
            </a:pPr>
            <a:r>
              <a:rPr lang="en-US" sz="2000" b="1" dirty="0" smtClean="0">
                <a:latin typeface="Arial" charset="0"/>
                <a:ea typeface="ＭＳ Ｐゴシック" pitchFamily="1" charset="-128"/>
              </a:rPr>
              <a:t>Interpretation</a:t>
            </a:r>
          </a:p>
        </p:txBody>
      </p:sp>
      <p:sp>
        <p:nvSpPr>
          <p:cNvPr id="53" name="Rounded Rectangle 52"/>
          <p:cNvSpPr/>
          <p:nvPr/>
        </p:nvSpPr>
        <p:spPr bwMode="auto">
          <a:xfrm>
            <a:off x="5867400" y="2584449"/>
            <a:ext cx="2133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latin typeface="Arial" charset="0"/>
                <a:ea typeface="ＭＳ Ｐゴシック" pitchFamily="1" charset="-128"/>
              </a:rPr>
              <a:t>Refinement</a:t>
            </a:r>
          </a:p>
        </p:txBody>
      </p:sp>
      <p:cxnSp>
        <p:nvCxnSpPr>
          <p:cNvPr id="56" name="Curved Connector 55"/>
          <p:cNvCxnSpPr>
            <a:stCxn id="52" idx="0"/>
            <a:endCxn id="53" idx="0"/>
          </p:cNvCxnSpPr>
          <p:nvPr/>
        </p:nvCxnSpPr>
        <p:spPr bwMode="auto">
          <a:xfrm rot="5400000" flipH="1" flipV="1">
            <a:off x="5140325" y="796925"/>
            <a:ext cx="6351" cy="3581400"/>
          </a:xfrm>
          <a:prstGeom prst="curvedConnector3">
            <a:avLst>
              <a:gd name="adj1" fmla="val 6753490"/>
            </a:avLst>
          </a:prstGeom>
          <a:ln w="76200" cap="flat">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7" name="Curved Connector 66"/>
          <p:cNvCxnSpPr>
            <a:stCxn id="53" idx="2"/>
            <a:endCxn id="52" idx="2"/>
          </p:cNvCxnSpPr>
          <p:nvPr/>
        </p:nvCxnSpPr>
        <p:spPr bwMode="auto">
          <a:xfrm rot="5400000">
            <a:off x="5140325" y="1787524"/>
            <a:ext cx="6351" cy="3581400"/>
          </a:xfrm>
          <a:prstGeom prst="curvedConnector3">
            <a:avLst>
              <a:gd name="adj1" fmla="val 6099026"/>
            </a:avLst>
          </a:prstGeom>
          <a:ln w="76200" cap="flat">
            <a:headEnd type="none" w="med" len="med"/>
            <a:tailEnd type="triangle"/>
          </a:ln>
        </p:spPr>
        <p:style>
          <a:lnRef idx="3">
            <a:schemeClr val="dk1"/>
          </a:lnRef>
          <a:fillRef idx="0">
            <a:schemeClr val="dk1"/>
          </a:fillRef>
          <a:effectRef idx="2">
            <a:schemeClr val="dk1"/>
          </a:effectRef>
          <a:fontRef idx="minor">
            <a:schemeClr val="tx1"/>
          </a:fontRef>
        </p:style>
      </p:cxnSp>
      <p:sp>
        <p:nvSpPr>
          <p:cNvPr id="73" name="Rectangle 72"/>
          <p:cNvSpPr/>
          <p:nvPr/>
        </p:nvSpPr>
        <p:spPr bwMode="auto">
          <a:xfrm>
            <a:off x="381000" y="2895600"/>
            <a:ext cx="9906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 charset="-128"/>
              </a:rPr>
              <a:t>Program</a:t>
            </a:r>
          </a:p>
        </p:txBody>
      </p:sp>
      <p:sp>
        <p:nvSpPr>
          <p:cNvPr id="76" name="Right Arrow 75"/>
          <p:cNvSpPr/>
          <p:nvPr/>
        </p:nvSpPr>
        <p:spPr bwMode="auto">
          <a:xfrm>
            <a:off x="1524000" y="2971800"/>
            <a:ext cx="533400" cy="3048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0" name="Right Arrow 79"/>
          <p:cNvSpPr/>
          <p:nvPr/>
        </p:nvSpPr>
        <p:spPr bwMode="auto">
          <a:xfrm rot="16200000">
            <a:off x="2362200" y="1981200"/>
            <a:ext cx="609600" cy="4572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1" name="Right Arrow 80"/>
          <p:cNvSpPr/>
          <p:nvPr/>
        </p:nvSpPr>
        <p:spPr bwMode="auto">
          <a:xfrm rot="16200000">
            <a:off x="7391400" y="1981200"/>
            <a:ext cx="609600" cy="4572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2" name="Rectangle 81"/>
          <p:cNvSpPr/>
          <p:nvPr/>
        </p:nvSpPr>
        <p:spPr bwMode="auto">
          <a:xfrm>
            <a:off x="1905000" y="1066800"/>
            <a:ext cx="1600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ts val="14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SAFE </a:t>
            </a:r>
          </a:p>
          <a:p>
            <a:pPr marL="0" marR="0" indent="0" algn="ctr" defTabSz="914400" rtl="0" eaLnBrk="1" fontAlgn="base" latinLnBrk="0" hangingPunct="1">
              <a:lnSpc>
                <a:spcPts val="1400"/>
              </a:lnSpc>
              <a:spcBef>
                <a:spcPct val="50000"/>
              </a:spcBef>
              <a:spcAft>
                <a:spcPct val="0"/>
              </a:spcAft>
              <a:buClrTx/>
              <a:buSzTx/>
              <a:buFontTx/>
              <a:buNone/>
              <a:tabLst/>
            </a:pPr>
            <a:r>
              <a:rPr lang="en-US" sz="2000" b="1" dirty="0" smtClean="0">
                <a:latin typeface="Arial" charset="0"/>
                <a:ea typeface="ＭＳ Ｐゴシック" pitchFamily="1" charset="-128"/>
              </a:rPr>
              <a:t>(+Invariant)</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83" name="Rectangle 82"/>
          <p:cNvSpPr/>
          <p:nvPr/>
        </p:nvSpPr>
        <p:spPr bwMode="auto">
          <a:xfrm>
            <a:off x="6934200" y="1066800"/>
            <a:ext cx="1600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ts val="14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UNSAFE </a:t>
            </a:r>
          </a:p>
          <a:p>
            <a:pPr marL="0" marR="0" indent="0" algn="ctr" defTabSz="914400" rtl="0" eaLnBrk="1" fontAlgn="base" latinLnBrk="0" hangingPunct="1">
              <a:lnSpc>
                <a:spcPts val="1400"/>
              </a:lnSpc>
              <a:spcBef>
                <a:spcPct val="50000"/>
              </a:spcBef>
              <a:spcAft>
                <a:spcPct val="0"/>
              </a:spcAft>
              <a:buClrTx/>
              <a:buSzTx/>
              <a:buFontTx/>
              <a:buNone/>
              <a:tabLst/>
            </a:pPr>
            <a:r>
              <a:rPr lang="en-US" sz="2000" b="1" dirty="0" smtClean="0">
                <a:latin typeface="Arial" charset="0"/>
                <a:ea typeface="ＭＳ Ｐゴシック" pitchFamily="1" charset="-128"/>
              </a:rPr>
              <a:t>(+CEX)</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84" name="Rectangle 83"/>
          <p:cNvSpPr/>
          <p:nvPr/>
        </p:nvSpPr>
        <p:spPr bwMode="auto">
          <a:xfrm>
            <a:off x="7239000" y="3276600"/>
            <a:ext cx="1524000" cy="4572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ea typeface="ＭＳ Ｐゴシック" pitchFamily="1" charset="-128"/>
              </a:rPr>
              <a:t>Interpolation</a:t>
            </a:r>
          </a:p>
        </p:txBody>
      </p:sp>
      <p:sp>
        <p:nvSpPr>
          <p:cNvPr id="85" name="TextBox 84"/>
          <p:cNvSpPr txBox="1"/>
          <p:nvPr/>
        </p:nvSpPr>
        <p:spPr>
          <a:xfrm>
            <a:off x="4191000" y="1752600"/>
            <a:ext cx="1864613" cy="369332"/>
          </a:xfrm>
          <a:prstGeom prst="rect">
            <a:avLst/>
          </a:prstGeom>
          <a:noFill/>
        </p:spPr>
        <p:txBody>
          <a:bodyPr wrap="none" rtlCol="0">
            <a:spAutoFit/>
          </a:bodyPr>
          <a:lstStyle/>
          <a:p>
            <a:r>
              <a:rPr lang="en-US" dirty="0" smtClean="0"/>
              <a:t>Unsafe Invariant</a:t>
            </a:r>
            <a:endParaRPr lang="en-US" dirty="0"/>
          </a:p>
        </p:txBody>
      </p:sp>
      <p:sp>
        <p:nvSpPr>
          <p:cNvPr id="86" name="TextBox 85"/>
          <p:cNvSpPr txBox="1"/>
          <p:nvPr/>
        </p:nvSpPr>
        <p:spPr>
          <a:xfrm>
            <a:off x="4419600" y="3505200"/>
            <a:ext cx="1620957" cy="369332"/>
          </a:xfrm>
          <a:prstGeom prst="rect">
            <a:avLst/>
          </a:prstGeom>
          <a:noFill/>
        </p:spPr>
        <p:txBody>
          <a:bodyPr wrap="none" rtlCol="0">
            <a:spAutoFit/>
          </a:bodyPr>
          <a:lstStyle/>
          <a:p>
            <a:r>
              <a:rPr lang="en-US" dirty="0" smtClean="0"/>
              <a:t>Strengthening</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AI phase</a:t>
            </a:r>
            <a:endParaRPr lang="en-US" dirty="0"/>
          </a:p>
        </p:txBody>
      </p:sp>
      <p:sp>
        <p:nvSpPr>
          <p:cNvPr id="5" name="Rectangle 4"/>
          <p:cNvSpPr/>
          <p:nvPr/>
        </p:nvSpPr>
        <p:spPr>
          <a:xfrm>
            <a:off x="339329" y="1879965"/>
            <a:ext cx="2632471" cy="2434795"/>
          </a:xfrm>
          <a:prstGeom prst="rect">
            <a:avLst/>
          </a:prstGeom>
        </p:spPr>
        <p:style>
          <a:lnRef idx="1">
            <a:schemeClr val="accent1"/>
          </a:lnRef>
          <a:fillRef idx="2">
            <a:schemeClr val="accent1"/>
          </a:fillRef>
          <a:effectRef idx="1">
            <a:schemeClr val="accent1"/>
          </a:effectRef>
          <a:fontRef idx="minor">
            <a:schemeClr val="dk1"/>
          </a:fontRef>
        </p:style>
        <p:txBody>
          <a:bodyPr wrap="square" lIns="64288" tIns="32144" rIns="64288" bIns="32144">
            <a:spAutoFit/>
          </a:bodyPr>
          <a:lstStyle/>
          <a:p>
            <a:pPr algn="l"/>
            <a:r>
              <a:rPr lang="en-US" sz="2200" dirty="0" smtClean="0">
                <a:latin typeface="Consolas"/>
                <a:cs typeface="Consolas"/>
              </a:rPr>
              <a:t>1: </a:t>
            </a:r>
            <a:r>
              <a:rPr lang="en-US" sz="2200" dirty="0" err="1" smtClean="0">
                <a:latin typeface="Consolas"/>
                <a:cs typeface="Consolas"/>
              </a:rPr>
              <a:t>x</a:t>
            </a:r>
            <a:r>
              <a:rPr lang="en-US" sz="2200" dirty="0" smtClean="0">
                <a:latin typeface="Consolas"/>
                <a:cs typeface="Consolas"/>
              </a:rPr>
              <a:t> = 10;</a:t>
            </a:r>
          </a:p>
          <a:p>
            <a:pPr algn="l"/>
            <a:endParaRPr lang="en-US" sz="2200" dirty="0" smtClean="0">
              <a:latin typeface="Consolas"/>
              <a:cs typeface="Consolas"/>
            </a:endParaRPr>
          </a:p>
          <a:p>
            <a:pPr algn="l"/>
            <a:r>
              <a:rPr lang="en-US" sz="2200" dirty="0" smtClean="0">
                <a:latin typeface="Consolas"/>
                <a:cs typeface="Consolas"/>
              </a:rPr>
              <a:t>2: while (*) </a:t>
            </a:r>
          </a:p>
          <a:p>
            <a:pPr algn="l"/>
            <a:r>
              <a:rPr lang="en-US" sz="2200" dirty="0" smtClean="0">
                <a:latin typeface="Consolas"/>
                <a:cs typeface="Consolas"/>
              </a:rPr>
              <a:t>      x = x - 2;  </a:t>
            </a:r>
          </a:p>
          <a:p>
            <a:pPr algn="l"/>
            <a:r>
              <a:rPr lang="en-US" sz="2200" dirty="0" smtClean="0">
                <a:latin typeface="Consolas"/>
                <a:cs typeface="Consolas"/>
              </a:rPr>
              <a:t>   </a:t>
            </a:r>
          </a:p>
          <a:p>
            <a:pPr algn="l"/>
            <a:r>
              <a:rPr lang="en-US" sz="2200" dirty="0" smtClean="0">
                <a:latin typeface="Consolas"/>
                <a:cs typeface="Consolas"/>
              </a:rPr>
              <a:t>   if (</a:t>
            </a:r>
            <a:r>
              <a:rPr lang="en-US" sz="2200" dirty="0" err="1" smtClean="0">
                <a:latin typeface="Consolas"/>
                <a:cs typeface="Consolas"/>
              </a:rPr>
              <a:t>x</a:t>
            </a:r>
            <a:r>
              <a:rPr lang="en-US" sz="2200" dirty="0" smtClean="0">
                <a:latin typeface="Consolas"/>
                <a:cs typeface="Consolas"/>
              </a:rPr>
              <a:t> == 9)</a:t>
            </a:r>
          </a:p>
          <a:p>
            <a:pPr algn="l"/>
            <a:r>
              <a:rPr lang="en-US" sz="2200" dirty="0" smtClean="0">
                <a:latin typeface="Consolas"/>
                <a:cs typeface="Consolas"/>
              </a:rPr>
              <a:t>3:   </a:t>
            </a:r>
            <a:r>
              <a:rPr lang="en-US" sz="2200" dirty="0" smtClean="0">
                <a:solidFill>
                  <a:srgbClr val="FF0000"/>
                </a:solidFill>
                <a:latin typeface="Consolas"/>
                <a:cs typeface="Consolas"/>
              </a:rPr>
              <a:t>error();</a:t>
            </a:r>
            <a:endParaRPr lang="en-US" sz="2200" dirty="0">
              <a:solidFill>
                <a:srgbClr val="FF0000"/>
              </a:solidFill>
              <a:latin typeface="Consolas"/>
              <a:cs typeface="Consolas"/>
            </a:endParaRPr>
          </a:p>
        </p:txBody>
      </p:sp>
      <p:sp>
        <p:nvSpPr>
          <p:cNvPr id="6" name="Oval 5"/>
          <p:cNvSpPr/>
          <p:nvPr/>
        </p:nvSpPr>
        <p:spPr bwMode="auto">
          <a:xfrm>
            <a:off x="4786313" y="18216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1</a:t>
            </a:r>
            <a:endParaRPr lang="en-US" sz="1400" dirty="0">
              <a:solidFill>
                <a:schemeClr val="bg1"/>
              </a:solidFill>
            </a:endParaRPr>
          </a:p>
        </p:txBody>
      </p:sp>
      <p:sp>
        <p:nvSpPr>
          <p:cNvPr id="7" name="Oval 6"/>
          <p:cNvSpPr/>
          <p:nvPr/>
        </p:nvSpPr>
        <p:spPr bwMode="auto">
          <a:xfrm>
            <a:off x="4786313" y="289321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2</a:t>
            </a:r>
            <a:endParaRPr lang="en-US" sz="1400" dirty="0">
              <a:solidFill>
                <a:schemeClr val="bg1"/>
              </a:solidFill>
            </a:endParaRPr>
          </a:p>
        </p:txBody>
      </p:sp>
      <p:sp>
        <p:nvSpPr>
          <p:cNvPr id="8" name="Oval 7"/>
          <p:cNvSpPr/>
          <p:nvPr/>
        </p:nvSpPr>
        <p:spPr bwMode="auto">
          <a:xfrm>
            <a:off x="4786313" y="385762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2’</a:t>
            </a:r>
            <a:endParaRPr lang="en-US" sz="1400" dirty="0">
              <a:solidFill>
                <a:schemeClr val="bg1"/>
              </a:solidFill>
            </a:endParaRPr>
          </a:p>
        </p:txBody>
      </p:sp>
      <p:cxnSp>
        <p:nvCxnSpPr>
          <p:cNvPr id="9" name="Straight Arrow Connector 8"/>
          <p:cNvCxnSpPr>
            <a:stCxn id="6" idx="4"/>
            <a:endCxn id="7" idx="0"/>
          </p:cNvCxnSpPr>
          <p:nvPr/>
        </p:nvCxnSpPr>
        <p:spPr bwMode="auto">
          <a:xfrm rot="5400000">
            <a:off x="4679157" y="2571751"/>
            <a:ext cx="642938"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1" name="Straight Arrow Connector 10"/>
          <p:cNvCxnSpPr>
            <a:stCxn id="7" idx="4"/>
          </p:cNvCxnSpPr>
          <p:nvPr/>
        </p:nvCxnSpPr>
        <p:spPr bwMode="auto">
          <a:xfrm rot="5400000">
            <a:off x="4732735" y="3589735"/>
            <a:ext cx="535781"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2" name="Oval 11"/>
          <p:cNvSpPr/>
          <p:nvPr/>
        </p:nvSpPr>
        <p:spPr bwMode="auto">
          <a:xfrm>
            <a:off x="4786313" y="4875609"/>
            <a:ext cx="471487"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2’’</a:t>
            </a:r>
            <a:endParaRPr lang="en-US" sz="1400" dirty="0">
              <a:solidFill>
                <a:schemeClr val="bg1"/>
              </a:solidFill>
            </a:endParaRPr>
          </a:p>
        </p:txBody>
      </p:sp>
      <p:cxnSp>
        <p:nvCxnSpPr>
          <p:cNvPr id="13" name="Straight Arrow Connector 12"/>
          <p:cNvCxnSpPr/>
          <p:nvPr/>
        </p:nvCxnSpPr>
        <p:spPr bwMode="auto">
          <a:xfrm rot="5400000">
            <a:off x="4706505" y="4580372"/>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pic>
        <p:nvPicPr>
          <p:cNvPr id="17" name="Picture 16" descr="latex-image-1.pdf"/>
          <p:cNvPicPr>
            <a:picLocks noChangeAspect="1"/>
          </p:cNvPicPr>
          <p:nvPr/>
        </p:nvPicPr>
        <p:blipFill>
          <a:blip r:embed="rId2" cstate="print"/>
          <a:stretch>
            <a:fillRect/>
          </a:stretch>
        </p:blipFill>
        <p:spPr>
          <a:xfrm>
            <a:off x="3705820" y="3000375"/>
            <a:ext cx="919758" cy="232172"/>
          </a:xfrm>
          <a:prstGeom prst="rect">
            <a:avLst/>
          </a:prstGeom>
        </p:spPr>
      </p:pic>
      <p:pic>
        <p:nvPicPr>
          <p:cNvPr id="18" name="Picture 17" descr="latex-image-1.pdf"/>
          <p:cNvPicPr>
            <a:picLocks noChangeAspect="1"/>
          </p:cNvPicPr>
          <p:nvPr/>
        </p:nvPicPr>
        <p:blipFill>
          <a:blip r:embed="rId3" cstate="print"/>
          <a:stretch>
            <a:fillRect/>
          </a:stretch>
        </p:blipFill>
        <p:spPr>
          <a:xfrm>
            <a:off x="3929063" y="1928813"/>
            <a:ext cx="535781" cy="214313"/>
          </a:xfrm>
          <a:prstGeom prst="rect">
            <a:avLst/>
          </a:prstGeom>
        </p:spPr>
      </p:pic>
      <p:pic>
        <p:nvPicPr>
          <p:cNvPr id="19" name="Picture 18" descr="latex-image-1.pdf"/>
          <p:cNvPicPr>
            <a:picLocks noChangeAspect="1"/>
          </p:cNvPicPr>
          <p:nvPr/>
        </p:nvPicPr>
        <p:blipFill>
          <a:blip r:embed="rId4" cstate="print"/>
          <a:stretch>
            <a:fillRect/>
          </a:stretch>
        </p:blipFill>
        <p:spPr>
          <a:xfrm>
            <a:off x="3714750" y="3964782"/>
            <a:ext cx="919758" cy="267891"/>
          </a:xfrm>
          <a:prstGeom prst="rect">
            <a:avLst/>
          </a:prstGeom>
        </p:spPr>
      </p:pic>
      <p:pic>
        <p:nvPicPr>
          <p:cNvPr id="20" name="Picture 19" descr="latex-image-1.pdf"/>
          <p:cNvPicPr>
            <a:picLocks noChangeAspect="1"/>
          </p:cNvPicPr>
          <p:nvPr/>
        </p:nvPicPr>
        <p:blipFill>
          <a:blip r:embed="rId4" cstate="print"/>
          <a:stretch>
            <a:fillRect/>
          </a:stretch>
        </p:blipFill>
        <p:spPr>
          <a:xfrm>
            <a:off x="3714750" y="4982766"/>
            <a:ext cx="919758" cy="267891"/>
          </a:xfrm>
          <a:prstGeom prst="rect">
            <a:avLst/>
          </a:prstGeom>
        </p:spPr>
      </p:pic>
      <p:cxnSp>
        <p:nvCxnSpPr>
          <p:cNvPr id="21" name="Straight Arrow Connector 20"/>
          <p:cNvCxnSpPr>
            <a:stCxn id="7" idx="6"/>
            <a:endCxn id="32" idx="1"/>
          </p:cNvCxnSpPr>
          <p:nvPr/>
        </p:nvCxnSpPr>
        <p:spPr bwMode="auto">
          <a:xfrm>
            <a:off x="5214937" y="3107532"/>
            <a:ext cx="1402224" cy="812865"/>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5" name="Straight Arrow Connector 24"/>
          <p:cNvCxnSpPr>
            <a:stCxn id="8" idx="6"/>
          </p:cNvCxnSpPr>
          <p:nvPr/>
        </p:nvCxnSpPr>
        <p:spPr bwMode="auto">
          <a:xfrm>
            <a:off x="5214938" y="4071938"/>
            <a:ext cx="1339453"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9" name="Straight Arrow Connector 28"/>
          <p:cNvCxnSpPr>
            <a:stCxn id="12" idx="6"/>
            <a:endCxn id="32" idx="3"/>
          </p:cNvCxnSpPr>
          <p:nvPr/>
        </p:nvCxnSpPr>
        <p:spPr bwMode="auto">
          <a:xfrm flipV="1">
            <a:off x="5257800" y="4223480"/>
            <a:ext cx="1359362" cy="866442"/>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2" name="Oval 31"/>
          <p:cNvSpPr/>
          <p:nvPr/>
        </p:nvSpPr>
        <p:spPr bwMode="auto">
          <a:xfrm>
            <a:off x="6554391" y="385762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3</a:t>
            </a:r>
            <a:endParaRPr lang="en-US" sz="1400" dirty="0">
              <a:solidFill>
                <a:schemeClr val="bg1"/>
              </a:solidFill>
            </a:endParaRPr>
          </a:p>
        </p:txBody>
      </p:sp>
      <p:pic>
        <p:nvPicPr>
          <p:cNvPr id="35" name="Picture 34" descr="latex-image-1.pdf"/>
          <p:cNvPicPr>
            <a:picLocks noChangeAspect="1"/>
          </p:cNvPicPr>
          <p:nvPr/>
        </p:nvPicPr>
        <p:blipFill>
          <a:blip r:embed="rId5" cstate="print"/>
          <a:stretch>
            <a:fillRect/>
          </a:stretch>
        </p:blipFill>
        <p:spPr>
          <a:xfrm>
            <a:off x="7090173" y="3964781"/>
            <a:ext cx="759023" cy="232172"/>
          </a:xfrm>
          <a:prstGeom prst="rect">
            <a:avLst/>
          </a:prstGeom>
        </p:spPr>
      </p:pic>
      <p:sp>
        <p:nvSpPr>
          <p:cNvPr id="37" name="TextBox 36"/>
          <p:cNvSpPr txBox="1"/>
          <p:nvPr/>
        </p:nvSpPr>
        <p:spPr>
          <a:xfrm>
            <a:off x="6927256" y="3375423"/>
            <a:ext cx="796681" cy="341915"/>
          </a:xfrm>
          <a:prstGeom prst="rect">
            <a:avLst/>
          </a:prstGeom>
          <a:noFill/>
        </p:spPr>
        <p:txBody>
          <a:bodyPr wrap="none" lIns="64288" tIns="32144" rIns="64288" bIns="32144" rtlCol="0">
            <a:spAutoFit/>
          </a:bodyPr>
          <a:lstStyle/>
          <a:p>
            <a:r>
              <a:rPr lang="en-US" dirty="0" smtClean="0">
                <a:solidFill>
                  <a:srgbClr val="FF0000"/>
                </a:solidFill>
              </a:rPr>
              <a:t>Alarm!</a:t>
            </a:r>
            <a:endParaRPr lang="en-US" dirty="0">
              <a:solidFill>
                <a:srgbClr val="FF0000"/>
              </a:solidFill>
            </a:endParaRPr>
          </a:p>
        </p:txBody>
      </p:sp>
      <p:cxnSp>
        <p:nvCxnSpPr>
          <p:cNvPr id="39" name="Curved Connector 38"/>
          <p:cNvCxnSpPr/>
          <p:nvPr/>
        </p:nvCxnSpPr>
        <p:spPr bwMode="auto">
          <a:xfrm rot="10800000">
            <a:off x="3607595" y="4125515"/>
            <a:ext cx="1117" cy="1017984"/>
          </a:xfrm>
          <a:prstGeom prst="curvedConnector3">
            <a:avLst>
              <a:gd name="adj1" fmla="val 37247040"/>
            </a:avLst>
          </a:prstGeom>
          <a:solidFill>
            <a:srgbClr val="6C7472"/>
          </a:solidFill>
          <a:ln w="50800" cap="flat" cmpd="sng" algn="ctr">
            <a:solidFill>
              <a:srgbClr val="6C7472"/>
            </a:solidFill>
            <a:prstDash val="dot"/>
            <a:round/>
            <a:headEnd type="none" w="med" len="med"/>
            <a:tailEnd type="arrow" w="med" len="med"/>
          </a:ln>
          <a:effectLst/>
        </p:spPr>
      </p:cxnSp>
      <p:sp>
        <p:nvSpPr>
          <p:cNvPr id="24" name="AutoShape 93"/>
          <p:cNvSpPr>
            <a:spLocks/>
          </p:cNvSpPr>
          <p:nvPr/>
        </p:nvSpPr>
        <p:spPr bwMode="auto">
          <a:xfrm>
            <a:off x="5410200" y="304800"/>
            <a:ext cx="3352800" cy="1295400"/>
          </a:xfrm>
          <a:prstGeom prst="roundRect">
            <a:avLst>
              <a:gd name="adj" fmla="val 654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prstTxWarp prst="textNoShape">
              <a:avLst/>
            </a:prstTxWarp>
          </a:bodyPr>
          <a:lstStyle/>
          <a:p>
            <a:pPr marL="189827">
              <a:buFont typeface="Arial"/>
              <a:buChar char="•"/>
            </a:pPr>
            <a:r>
              <a:rPr lang="en-US" i="1" dirty="0" smtClean="0">
                <a:solidFill>
                  <a:schemeClr val="tx1"/>
                </a:solidFill>
              </a:rPr>
              <a:t> Exploration: </a:t>
            </a:r>
            <a:r>
              <a:rPr lang="en-US" dirty="0" smtClean="0">
                <a:solidFill>
                  <a:schemeClr val="tx1"/>
                </a:solidFill>
              </a:rPr>
              <a:t>WTO</a:t>
            </a:r>
          </a:p>
          <a:p>
            <a:pPr marL="189827">
              <a:buFont typeface="Arial"/>
              <a:buChar char="•"/>
            </a:pPr>
            <a:r>
              <a:rPr lang="en-US" i="1" dirty="0" smtClean="0">
                <a:solidFill>
                  <a:schemeClr val="tx1"/>
                </a:solidFill>
              </a:rPr>
              <a:t> Abstract Domain: </a:t>
            </a:r>
            <a:r>
              <a:rPr lang="en-US" dirty="0" smtClean="0">
                <a:solidFill>
                  <a:schemeClr val="tx1"/>
                </a:solidFill>
              </a:rPr>
              <a:t>Intervals</a:t>
            </a:r>
          </a:p>
          <a:p>
            <a:pPr marL="189827">
              <a:buFont typeface="Arial"/>
              <a:buChar char="•"/>
            </a:pPr>
            <a:r>
              <a:rPr lang="en-US" i="1" dirty="0" smtClean="0">
                <a:solidFill>
                  <a:schemeClr val="tx1"/>
                </a:solidFill>
              </a:rPr>
              <a:t> Side effect: </a:t>
            </a:r>
            <a:r>
              <a:rPr lang="en-US" dirty="0" err="1" smtClean="0">
                <a:solidFill>
                  <a:schemeClr val="tx1"/>
                </a:solidFill>
              </a:rPr>
              <a:t>Labelled</a:t>
            </a:r>
            <a:r>
              <a:rPr lang="en-US" dirty="0" smtClean="0">
                <a:solidFill>
                  <a:schemeClr val="tx1"/>
                </a:solidFill>
              </a:rPr>
              <a:t> CFG unrolling</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32"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Conditions</a:t>
            </a:r>
            <a:endParaRPr lang="en-US" dirty="0"/>
          </a:p>
        </p:txBody>
      </p:sp>
      <p:sp>
        <p:nvSpPr>
          <p:cNvPr id="23" name="Oval 22"/>
          <p:cNvSpPr/>
          <p:nvPr/>
        </p:nvSpPr>
        <p:spPr bwMode="auto">
          <a:xfrm>
            <a:off x="6032897" y="708422"/>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1</a:t>
            </a:r>
            <a:endParaRPr lang="en-US" sz="1400" dirty="0">
              <a:solidFill>
                <a:schemeClr val="bg1"/>
              </a:solidFill>
            </a:endParaRPr>
          </a:p>
        </p:txBody>
      </p:sp>
      <p:sp>
        <p:nvSpPr>
          <p:cNvPr id="24" name="Oval 23"/>
          <p:cNvSpPr/>
          <p:nvPr/>
        </p:nvSpPr>
        <p:spPr bwMode="auto">
          <a:xfrm>
            <a:off x="6032897" y="1726405"/>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2</a:t>
            </a:r>
            <a:endParaRPr lang="en-US" sz="1400" dirty="0">
              <a:solidFill>
                <a:schemeClr val="bg1"/>
              </a:solidFill>
            </a:endParaRPr>
          </a:p>
        </p:txBody>
      </p:sp>
      <p:sp>
        <p:nvSpPr>
          <p:cNvPr id="25" name="Oval 24"/>
          <p:cNvSpPr/>
          <p:nvPr/>
        </p:nvSpPr>
        <p:spPr bwMode="auto">
          <a:xfrm>
            <a:off x="6032897" y="2744390"/>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2’</a:t>
            </a:r>
            <a:endParaRPr lang="en-US" sz="1400" dirty="0">
              <a:solidFill>
                <a:schemeClr val="bg1"/>
              </a:solidFill>
            </a:endParaRPr>
          </a:p>
        </p:txBody>
      </p:sp>
      <p:cxnSp>
        <p:nvCxnSpPr>
          <p:cNvPr id="26" name="Straight Arrow Connector 25"/>
          <p:cNvCxnSpPr>
            <a:endCxn id="24" idx="0"/>
          </p:cNvCxnSpPr>
          <p:nvPr/>
        </p:nvCxnSpPr>
        <p:spPr bwMode="auto">
          <a:xfrm rot="5400000">
            <a:off x="5953089" y="1431168"/>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7" name="Straight Arrow Connector 26"/>
          <p:cNvCxnSpPr/>
          <p:nvPr/>
        </p:nvCxnSpPr>
        <p:spPr bwMode="auto">
          <a:xfrm rot="5400000">
            <a:off x="5953089" y="2449152"/>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28" name="Oval 27"/>
          <p:cNvSpPr/>
          <p:nvPr/>
        </p:nvSpPr>
        <p:spPr bwMode="auto">
          <a:xfrm>
            <a:off x="6032897" y="3762375"/>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2’’</a:t>
            </a:r>
            <a:endParaRPr lang="en-US" sz="1400" dirty="0">
              <a:solidFill>
                <a:schemeClr val="bg1"/>
              </a:solidFill>
            </a:endParaRPr>
          </a:p>
        </p:txBody>
      </p:sp>
      <p:cxnSp>
        <p:nvCxnSpPr>
          <p:cNvPr id="29" name="Straight Arrow Connector 28"/>
          <p:cNvCxnSpPr/>
          <p:nvPr/>
        </p:nvCxnSpPr>
        <p:spPr bwMode="auto">
          <a:xfrm rot="5400000">
            <a:off x="5953089" y="3467137"/>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4" name="Straight Arrow Connector 33"/>
          <p:cNvCxnSpPr>
            <a:stCxn id="24" idx="6"/>
            <a:endCxn id="37" idx="1"/>
          </p:cNvCxnSpPr>
          <p:nvPr/>
        </p:nvCxnSpPr>
        <p:spPr bwMode="auto">
          <a:xfrm>
            <a:off x="6461521" y="1940718"/>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5" name="Straight Arrow Connector 34"/>
          <p:cNvCxnSpPr>
            <a:stCxn id="25" idx="6"/>
          </p:cNvCxnSpPr>
          <p:nvPr/>
        </p:nvCxnSpPr>
        <p:spPr bwMode="auto">
          <a:xfrm>
            <a:off x="6461522" y="2958703"/>
            <a:ext cx="1339453"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6" name="Straight Arrow Connector 35"/>
          <p:cNvCxnSpPr>
            <a:stCxn id="28" idx="6"/>
            <a:endCxn id="37" idx="3"/>
          </p:cNvCxnSpPr>
          <p:nvPr/>
        </p:nvCxnSpPr>
        <p:spPr bwMode="auto">
          <a:xfrm flipV="1">
            <a:off x="6461521" y="3110244"/>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7" name="Oval 36"/>
          <p:cNvSpPr/>
          <p:nvPr/>
        </p:nvSpPr>
        <p:spPr bwMode="auto">
          <a:xfrm>
            <a:off x="7800975" y="2744390"/>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88" tIns="32144" rIns="64288" bIns="32144" numCol="1" rtlCol="0" anchor="t" anchorCtr="0" compatLnSpc="1">
            <a:prstTxWarp prst="textNoShape">
              <a:avLst/>
            </a:prstTxWarp>
          </a:bodyPr>
          <a:lstStyle/>
          <a:p>
            <a:pPr defTabSz="642882"/>
            <a:r>
              <a:rPr lang="en-US" sz="1400" dirty="0" smtClean="0">
                <a:solidFill>
                  <a:schemeClr val="bg1"/>
                </a:solidFill>
              </a:rPr>
              <a:t>3</a:t>
            </a:r>
            <a:endParaRPr lang="en-US" sz="1400" dirty="0">
              <a:solidFill>
                <a:schemeClr val="bg1"/>
              </a:solidFill>
            </a:endParaRPr>
          </a:p>
        </p:txBody>
      </p:sp>
      <p:pic>
        <p:nvPicPr>
          <p:cNvPr id="42" name="Picture 41" descr="latex-image-1.pdf"/>
          <p:cNvPicPr>
            <a:picLocks noChangeAspect="1"/>
          </p:cNvPicPr>
          <p:nvPr/>
        </p:nvPicPr>
        <p:blipFill>
          <a:blip r:embed="rId2" cstate="print"/>
          <a:stretch>
            <a:fillRect/>
          </a:stretch>
        </p:blipFill>
        <p:spPr>
          <a:xfrm>
            <a:off x="5562600" y="1219200"/>
            <a:ext cx="455414" cy="241102"/>
          </a:xfrm>
          <a:prstGeom prst="rect">
            <a:avLst/>
          </a:prstGeom>
        </p:spPr>
      </p:pic>
      <p:pic>
        <p:nvPicPr>
          <p:cNvPr id="43" name="Picture 42" descr="latex-image-1.pdf"/>
          <p:cNvPicPr>
            <a:picLocks noChangeAspect="1"/>
          </p:cNvPicPr>
          <p:nvPr/>
        </p:nvPicPr>
        <p:blipFill>
          <a:blip r:embed="rId3" cstate="print"/>
          <a:stretch>
            <a:fillRect/>
          </a:stretch>
        </p:blipFill>
        <p:spPr>
          <a:xfrm>
            <a:off x="5486400" y="2286000"/>
            <a:ext cx="535781" cy="241102"/>
          </a:xfrm>
          <a:prstGeom prst="rect">
            <a:avLst/>
          </a:prstGeom>
        </p:spPr>
      </p:pic>
      <p:pic>
        <p:nvPicPr>
          <p:cNvPr id="44" name="Picture 43" descr="latex-image-1.pdf"/>
          <p:cNvPicPr>
            <a:picLocks noChangeAspect="1"/>
          </p:cNvPicPr>
          <p:nvPr/>
        </p:nvPicPr>
        <p:blipFill>
          <a:blip r:embed="rId4" cstate="print"/>
          <a:stretch>
            <a:fillRect/>
          </a:stretch>
        </p:blipFill>
        <p:spPr>
          <a:xfrm>
            <a:off x="5399484" y="3276600"/>
            <a:ext cx="696516" cy="241102"/>
          </a:xfrm>
          <a:prstGeom prst="rect">
            <a:avLst/>
          </a:prstGeom>
        </p:spPr>
      </p:pic>
      <p:pic>
        <p:nvPicPr>
          <p:cNvPr id="45" name="Picture 44" descr="latex-image-1.pdf"/>
          <p:cNvPicPr>
            <a:picLocks noChangeAspect="1"/>
          </p:cNvPicPr>
          <p:nvPr/>
        </p:nvPicPr>
        <p:blipFill>
          <a:blip r:embed="rId5" cstate="print"/>
          <a:stretch>
            <a:fillRect/>
          </a:stretch>
        </p:blipFill>
        <p:spPr>
          <a:xfrm>
            <a:off x="7024092" y="2052604"/>
            <a:ext cx="455414" cy="241102"/>
          </a:xfrm>
          <a:prstGeom prst="rect">
            <a:avLst/>
          </a:prstGeom>
        </p:spPr>
      </p:pic>
      <p:pic>
        <p:nvPicPr>
          <p:cNvPr id="46" name="Picture 45" descr="latex-image-1.pdf"/>
          <p:cNvPicPr>
            <a:picLocks noChangeAspect="1"/>
          </p:cNvPicPr>
          <p:nvPr/>
        </p:nvPicPr>
        <p:blipFill>
          <a:blip r:embed="rId6" cstate="print"/>
          <a:stretch>
            <a:fillRect/>
          </a:stretch>
        </p:blipFill>
        <p:spPr>
          <a:xfrm>
            <a:off x="6675835" y="2668752"/>
            <a:ext cx="544711" cy="241102"/>
          </a:xfrm>
          <a:prstGeom prst="rect">
            <a:avLst/>
          </a:prstGeom>
        </p:spPr>
      </p:pic>
      <p:pic>
        <p:nvPicPr>
          <p:cNvPr id="47" name="Picture 46" descr="latex-image-1.pdf"/>
          <p:cNvPicPr>
            <a:picLocks noChangeAspect="1"/>
          </p:cNvPicPr>
          <p:nvPr/>
        </p:nvPicPr>
        <p:blipFill>
          <a:blip r:embed="rId7" cstate="print"/>
          <a:stretch>
            <a:fillRect/>
          </a:stretch>
        </p:blipFill>
        <p:spPr>
          <a:xfrm>
            <a:off x="7104459" y="3659947"/>
            <a:ext cx="616148" cy="241102"/>
          </a:xfrm>
          <a:prstGeom prst="rect">
            <a:avLst/>
          </a:prstGeom>
        </p:spPr>
      </p:pic>
      <p:pic>
        <p:nvPicPr>
          <p:cNvPr id="48" name="Picture 47" descr="latex-image-1.pdf"/>
          <p:cNvPicPr>
            <a:picLocks noChangeAspect="1"/>
          </p:cNvPicPr>
          <p:nvPr/>
        </p:nvPicPr>
        <p:blipFill>
          <a:blip r:embed="rId8" cstate="print"/>
          <a:stretch>
            <a:fillRect/>
          </a:stretch>
        </p:blipFill>
        <p:spPr>
          <a:xfrm>
            <a:off x="457200" y="5035153"/>
            <a:ext cx="1821656" cy="312539"/>
          </a:xfrm>
          <a:prstGeom prst="rect">
            <a:avLst/>
          </a:prstGeom>
        </p:spPr>
      </p:pic>
      <p:pic>
        <p:nvPicPr>
          <p:cNvPr id="49" name="Picture 48" descr="latex-image-1.pdf"/>
          <p:cNvPicPr>
            <a:picLocks noChangeAspect="1"/>
          </p:cNvPicPr>
          <p:nvPr/>
        </p:nvPicPr>
        <p:blipFill>
          <a:blip r:embed="rId9" cstate="print"/>
          <a:stretch>
            <a:fillRect/>
          </a:stretch>
        </p:blipFill>
        <p:spPr>
          <a:xfrm>
            <a:off x="457200" y="5410200"/>
            <a:ext cx="2607469" cy="312539"/>
          </a:xfrm>
          <a:prstGeom prst="rect">
            <a:avLst/>
          </a:prstGeom>
        </p:spPr>
      </p:pic>
      <p:pic>
        <p:nvPicPr>
          <p:cNvPr id="50" name="Picture 49" descr="latex-image-1.pdf"/>
          <p:cNvPicPr>
            <a:picLocks noChangeAspect="1"/>
          </p:cNvPicPr>
          <p:nvPr/>
        </p:nvPicPr>
        <p:blipFill>
          <a:blip r:embed="rId10" cstate="print"/>
          <a:stretch>
            <a:fillRect/>
          </a:stretch>
        </p:blipFill>
        <p:spPr>
          <a:xfrm>
            <a:off x="533400" y="5867400"/>
            <a:ext cx="330398" cy="44648"/>
          </a:xfrm>
          <a:prstGeom prst="rect">
            <a:avLst/>
          </a:prstGeom>
        </p:spPr>
      </p:pic>
      <p:pic>
        <p:nvPicPr>
          <p:cNvPr id="51" name="Picture 50" descr="latex-image-1.pdf"/>
          <p:cNvPicPr>
            <a:picLocks noChangeAspect="1"/>
          </p:cNvPicPr>
          <p:nvPr/>
        </p:nvPicPr>
        <p:blipFill>
          <a:blip r:embed="rId11" cstate="print"/>
          <a:stretch>
            <a:fillRect/>
          </a:stretch>
        </p:blipFill>
        <p:spPr>
          <a:xfrm>
            <a:off x="4529137" y="5249465"/>
            <a:ext cx="1910953" cy="294680"/>
          </a:xfrm>
          <a:prstGeom prst="rect">
            <a:avLst/>
          </a:prstGeom>
        </p:spPr>
      </p:pic>
      <p:pic>
        <p:nvPicPr>
          <p:cNvPr id="52" name="Picture 51" descr="latex-image-1.pdf"/>
          <p:cNvPicPr>
            <a:picLocks noChangeAspect="1"/>
          </p:cNvPicPr>
          <p:nvPr/>
        </p:nvPicPr>
        <p:blipFill>
          <a:blip r:embed="rId12" cstate="print"/>
          <a:stretch>
            <a:fillRect/>
          </a:stretch>
        </p:blipFill>
        <p:spPr>
          <a:xfrm>
            <a:off x="4529138" y="4981575"/>
            <a:ext cx="258961" cy="205383"/>
          </a:xfrm>
          <a:prstGeom prst="rect">
            <a:avLst/>
          </a:prstGeom>
        </p:spPr>
      </p:pic>
      <p:pic>
        <p:nvPicPr>
          <p:cNvPr id="54" name="Picture 53" descr="latex-image-1.pdf"/>
          <p:cNvPicPr>
            <a:picLocks noChangeAspect="1"/>
          </p:cNvPicPr>
          <p:nvPr/>
        </p:nvPicPr>
        <p:blipFill>
          <a:blip r:embed="rId13" cstate="print"/>
          <a:stretch>
            <a:fillRect/>
          </a:stretch>
        </p:blipFill>
        <p:spPr>
          <a:xfrm>
            <a:off x="4529137" y="5553075"/>
            <a:ext cx="4080867" cy="339328"/>
          </a:xfrm>
          <a:prstGeom prst="rect">
            <a:avLst/>
          </a:prstGeom>
        </p:spPr>
      </p:pic>
      <p:pic>
        <p:nvPicPr>
          <p:cNvPr id="55" name="Picture 54" descr="latex-image-1.pdf"/>
          <p:cNvPicPr>
            <a:picLocks noChangeAspect="1"/>
          </p:cNvPicPr>
          <p:nvPr/>
        </p:nvPicPr>
        <p:blipFill>
          <a:blip r:embed="rId10" cstate="print"/>
          <a:stretch>
            <a:fillRect/>
          </a:stretch>
        </p:blipFill>
        <p:spPr>
          <a:xfrm>
            <a:off x="4625578" y="5975152"/>
            <a:ext cx="330398" cy="44648"/>
          </a:xfrm>
          <a:prstGeom prst="rect">
            <a:avLst/>
          </a:prstGeom>
        </p:spPr>
      </p:pic>
      <p:sp>
        <p:nvSpPr>
          <p:cNvPr id="58" name="TextBox 57"/>
          <p:cNvSpPr txBox="1"/>
          <p:nvPr/>
        </p:nvSpPr>
        <p:spPr>
          <a:xfrm>
            <a:off x="333679" y="4445794"/>
            <a:ext cx="2194499" cy="341915"/>
          </a:xfrm>
          <a:prstGeom prst="rect">
            <a:avLst/>
          </a:prstGeom>
        </p:spPr>
        <p:style>
          <a:lnRef idx="1">
            <a:schemeClr val="accent2"/>
          </a:lnRef>
          <a:fillRef idx="2">
            <a:schemeClr val="accent2"/>
          </a:fillRef>
          <a:effectRef idx="1">
            <a:schemeClr val="accent2"/>
          </a:effectRef>
          <a:fontRef idx="minor">
            <a:schemeClr val="dk1"/>
          </a:fontRef>
        </p:style>
        <p:txBody>
          <a:bodyPr wrap="none" lIns="64288" tIns="32144" rIns="64288" bIns="32144" rtlCol="0">
            <a:spAutoFit/>
          </a:bodyPr>
          <a:lstStyle/>
          <a:p>
            <a:r>
              <a:rPr lang="en-US" dirty="0" smtClean="0"/>
              <a:t>Instruction encoding</a:t>
            </a:r>
          </a:p>
        </p:txBody>
      </p:sp>
      <p:sp>
        <p:nvSpPr>
          <p:cNvPr id="59" name="TextBox 58"/>
          <p:cNvSpPr txBox="1"/>
          <p:nvPr/>
        </p:nvSpPr>
        <p:spPr>
          <a:xfrm>
            <a:off x="4403851" y="4445794"/>
            <a:ext cx="2361212" cy="341915"/>
          </a:xfrm>
          <a:prstGeom prst="rect">
            <a:avLst/>
          </a:prstGeom>
        </p:spPr>
        <p:style>
          <a:lnRef idx="1">
            <a:schemeClr val="accent2"/>
          </a:lnRef>
          <a:fillRef idx="2">
            <a:schemeClr val="accent2"/>
          </a:fillRef>
          <a:effectRef idx="1">
            <a:schemeClr val="accent2"/>
          </a:effectRef>
          <a:fontRef idx="minor">
            <a:schemeClr val="dk1"/>
          </a:fontRef>
        </p:style>
        <p:txBody>
          <a:bodyPr wrap="none" lIns="64288" tIns="32144" rIns="64288" bIns="32144" rtlCol="0">
            <a:spAutoFit/>
          </a:bodyPr>
          <a:lstStyle/>
          <a:p>
            <a:r>
              <a:rPr lang="en-US" dirty="0" smtClean="0"/>
              <a:t>Control-flow encoding</a:t>
            </a:r>
          </a:p>
        </p:txBody>
      </p:sp>
      <p:sp>
        <p:nvSpPr>
          <p:cNvPr id="31" name="Rectangle 30"/>
          <p:cNvSpPr/>
          <p:nvPr/>
        </p:nvSpPr>
        <p:spPr>
          <a:xfrm>
            <a:off x="381000" y="1219200"/>
            <a:ext cx="2632471" cy="2434795"/>
          </a:xfrm>
          <a:prstGeom prst="rect">
            <a:avLst/>
          </a:prstGeom>
        </p:spPr>
        <p:style>
          <a:lnRef idx="1">
            <a:schemeClr val="accent1"/>
          </a:lnRef>
          <a:fillRef idx="2">
            <a:schemeClr val="accent1"/>
          </a:fillRef>
          <a:effectRef idx="1">
            <a:schemeClr val="accent1"/>
          </a:effectRef>
          <a:fontRef idx="minor">
            <a:schemeClr val="dk1"/>
          </a:fontRef>
        </p:style>
        <p:txBody>
          <a:bodyPr wrap="square" lIns="64288" tIns="32144" rIns="64288" bIns="32144">
            <a:spAutoFit/>
          </a:bodyPr>
          <a:lstStyle/>
          <a:p>
            <a:pPr algn="l"/>
            <a:r>
              <a:rPr lang="en-US" sz="2200" dirty="0" smtClean="0">
                <a:latin typeface="Consolas"/>
                <a:cs typeface="Consolas"/>
              </a:rPr>
              <a:t>1: </a:t>
            </a:r>
            <a:r>
              <a:rPr lang="en-US" sz="2200" dirty="0" err="1" smtClean="0">
                <a:latin typeface="Consolas"/>
                <a:cs typeface="Consolas"/>
              </a:rPr>
              <a:t>x</a:t>
            </a:r>
            <a:r>
              <a:rPr lang="en-US" sz="2200" dirty="0" smtClean="0">
                <a:latin typeface="Consolas"/>
                <a:cs typeface="Consolas"/>
              </a:rPr>
              <a:t> = 10;</a:t>
            </a:r>
          </a:p>
          <a:p>
            <a:pPr algn="l"/>
            <a:endParaRPr lang="en-US" sz="2200" dirty="0" smtClean="0">
              <a:latin typeface="Consolas"/>
              <a:cs typeface="Consolas"/>
            </a:endParaRPr>
          </a:p>
          <a:p>
            <a:pPr algn="l"/>
            <a:r>
              <a:rPr lang="en-US" sz="2200" dirty="0" smtClean="0">
                <a:latin typeface="Consolas"/>
                <a:cs typeface="Consolas"/>
              </a:rPr>
              <a:t>2: while (*) </a:t>
            </a:r>
          </a:p>
          <a:p>
            <a:pPr algn="l"/>
            <a:r>
              <a:rPr lang="en-US" sz="2200" dirty="0" smtClean="0">
                <a:latin typeface="Consolas"/>
                <a:cs typeface="Consolas"/>
              </a:rPr>
              <a:t>      x = x - 2;  </a:t>
            </a:r>
          </a:p>
          <a:p>
            <a:pPr algn="l"/>
            <a:r>
              <a:rPr lang="en-US" sz="2200" dirty="0" smtClean="0">
                <a:latin typeface="Consolas"/>
                <a:cs typeface="Consolas"/>
              </a:rPr>
              <a:t>   </a:t>
            </a:r>
          </a:p>
          <a:p>
            <a:pPr algn="l"/>
            <a:r>
              <a:rPr lang="en-US" sz="2200" dirty="0" smtClean="0">
                <a:latin typeface="Consolas"/>
                <a:cs typeface="Consolas"/>
              </a:rPr>
              <a:t>   if (</a:t>
            </a:r>
            <a:r>
              <a:rPr lang="en-US" sz="2200" dirty="0" err="1" smtClean="0">
                <a:latin typeface="Consolas"/>
                <a:cs typeface="Consolas"/>
              </a:rPr>
              <a:t>x</a:t>
            </a:r>
            <a:r>
              <a:rPr lang="en-US" sz="2200" dirty="0" smtClean="0">
                <a:latin typeface="Consolas"/>
                <a:cs typeface="Consolas"/>
              </a:rPr>
              <a:t> == 9)</a:t>
            </a:r>
          </a:p>
          <a:p>
            <a:pPr algn="l"/>
            <a:r>
              <a:rPr lang="en-US" sz="2200" dirty="0" smtClean="0">
                <a:latin typeface="Consolas"/>
                <a:cs typeface="Consolas"/>
              </a:rPr>
              <a:t>3:   </a:t>
            </a:r>
            <a:r>
              <a:rPr lang="en-US" sz="2200" dirty="0" smtClean="0">
                <a:solidFill>
                  <a:srgbClr val="FF0000"/>
                </a:solidFill>
                <a:latin typeface="Consolas"/>
                <a:cs typeface="Consolas"/>
              </a:rPr>
              <a:t>error();</a:t>
            </a:r>
            <a:endParaRPr lang="en-US" sz="2200" dirty="0">
              <a:solidFill>
                <a:srgbClr val="FF0000"/>
              </a:solidFill>
              <a:latin typeface="Consolas"/>
              <a:cs typeface="Consola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Craig Interpolation Theorem</a:t>
            </a:r>
            <a:endParaRPr lang="en-US" dirty="0"/>
          </a:p>
        </p:txBody>
      </p:sp>
      <p:sp>
        <p:nvSpPr>
          <p:cNvPr id="3" name="Content Placeholder 2"/>
          <p:cNvSpPr>
            <a:spLocks noGrp="1"/>
          </p:cNvSpPr>
          <p:nvPr>
            <p:ph idx="1"/>
          </p:nvPr>
        </p:nvSpPr>
        <p:spPr/>
        <p:txBody>
          <a:bodyPr/>
          <a:lstStyle/>
          <a:p>
            <a:r>
              <a:rPr lang="en-US" b="1" dirty="0" smtClean="0"/>
              <a:t>Theorem</a:t>
            </a:r>
            <a:r>
              <a:rPr lang="en-US" dirty="0" smtClean="0"/>
              <a:t> (Craig 1957)</a:t>
            </a:r>
          </a:p>
          <a:p>
            <a:r>
              <a:rPr lang="en-US" dirty="0" smtClean="0"/>
              <a:t>Let A and B be two First Order (FO) formulae such that A </a:t>
            </a:r>
            <a:r>
              <a:rPr lang="en-US" dirty="0" smtClean="0">
                <a:latin typeface="cmsy10"/>
              </a:rPr>
              <a:t>)</a:t>
            </a:r>
            <a:r>
              <a:rPr lang="en-US" dirty="0" smtClean="0"/>
              <a:t> </a:t>
            </a:r>
            <a:r>
              <a:rPr lang="en-US" dirty="0" smtClean="0">
                <a:latin typeface="cmsy10"/>
              </a:rPr>
              <a:t>:</a:t>
            </a:r>
            <a:r>
              <a:rPr lang="en-US" dirty="0" smtClean="0"/>
              <a:t>B, then there exists a FO formula I, denoted ITP(A, B), such that</a:t>
            </a:r>
          </a:p>
          <a:p>
            <a:r>
              <a:rPr lang="en-US" b="1" dirty="0" smtClean="0"/>
              <a:t>     </a:t>
            </a:r>
            <a:r>
              <a:rPr lang="en-US" dirty="0" smtClean="0"/>
              <a:t>A </a:t>
            </a:r>
            <a:r>
              <a:rPr lang="en-US" dirty="0" smtClean="0">
                <a:latin typeface="cmsy10"/>
              </a:rPr>
              <a:t>)</a:t>
            </a:r>
            <a:r>
              <a:rPr lang="en-US" dirty="0" smtClean="0"/>
              <a:t> I                 </a:t>
            </a:r>
            <a:r>
              <a:rPr lang="en-US" dirty="0" err="1" smtClean="0"/>
              <a:t>I</a:t>
            </a:r>
            <a:r>
              <a:rPr lang="en-US" dirty="0" smtClean="0"/>
              <a:t> </a:t>
            </a:r>
            <a:r>
              <a:rPr lang="en-US" dirty="0" smtClean="0">
                <a:latin typeface="cmsy10"/>
              </a:rPr>
              <a:t>)</a:t>
            </a:r>
            <a:r>
              <a:rPr lang="en-US" dirty="0" smtClean="0"/>
              <a:t> </a:t>
            </a:r>
            <a:r>
              <a:rPr lang="en-US" dirty="0" smtClean="0">
                <a:latin typeface="cmsy10"/>
              </a:rPr>
              <a:t>:</a:t>
            </a:r>
            <a:r>
              <a:rPr lang="en-US" dirty="0" smtClean="0"/>
              <a:t>B                </a:t>
            </a:r>
            <a:r>
              <a:rPr lang="en-US" i="1" dirty="0" smtClean="0"/>
              <a:t>atoms</a:t>
            </a:r>
            <a:r>
              <a:rPr lang="en-US" dirty="0" smtClean="0"/>
              <a:t>(I) </a:t>
            </a:r>
            <a:r>
              <a:rPr lang="en-US" dirty="0" smtClean="0">
                <a:latin typeface="cmsy10"/>
              </a:rPr>
              <a:t>2</a:t>
            </a:r>
            <a:r>
              <a:rPr lang="en-US" dirty="0" smtClean="0"/>
              <a:t> </a:t>
            </a:r>
            <a:r>
              <a:rPr lang="en-US" i="1" dirty="0" smtClean="0"/>
              <a:t>atoms</a:t>
            </a:r>
            <a:r>
              <a:rPr lang="en-US" dirty="0" smtClean="0"/>
              <a:t>(A) </a:t>
            </a:r>
            <a:r>
              <a:rPr lang="en-US" dirty="0" smtClean="0">
                <a:latin typeface="cmsy10"/>
              </a:rPr>
              <a:t>Å</a:t>
            </a:r>
            <a:r>
              <a:rPr lang="en-US" dirty="0" smtClean="0"/>
              <a:t> </a:t>
            </a:r>
            <a:r>
              <a:rPr lang="en-US" i="1" dirty="0" smtClean="0"/>
              <a:t>atoms</a:t>
            </a:r>
            <a:r>
              <a:rPr lang="en-US" dirty="0" smtClean="0"/>
              <a:t>(B)</a:t>
            </a:r>
          </a:p>
          <a:p>
            <a:endParaRPr lang="en-US" b="1" dirty="0" smtClean="0"/>
          </a:p>
          <a:p>
            <a:endParaRPr lang="en-US" b="1" dirty="0" smtClean="0"/>
          </a:p>
          <a:p>
            <a:r>
              <a:rPr lang="en-US" b="1" dirty="0" smtClean="0"/>
              <a:t>Theorem </a:t>
            </a:r>
            <a:r>
              <a:rPr lang="en-US" dirty="0" smtClean="0"/>
              <a:t>(McMillan 2003)</a:t>
            </a:r>
          </a:p>
          <a:p>
            <a:r>
              <a:rPr lang="en-US" dirty="0" smtClean="0"/>
              <a:t>A Craig </a:t>
            </a:r>
            <a:r>
              <a:rPr lang="en-US" dirty="0" err="1" smtClean="0"/>
              <a:t>interpolant</a:t>
            </a:r>
            <a:r>
              <a:rPr lang="en-US" dirty="0" smtClean="0"/>
              <a:t> ITP(A, B) can be effectively constructed from a resolution proof of </a:t>
            </a:r>
            <a:r>
              <a:rPr lang="en-US" dirty="0" err="1" smtClean="0"/>
              <a:t>unsatisfiability</a:t>
            </a:r>
            <a:r>
              <a:rPr lang="en-US" dirty="0" smtClean="0"/>
              <a:t> of A </a:t>
            </a:r>
            <a:r>
              <a:rPr lang="en-US" dirty="0" smtClean="0">
                <a:latin typeface="cmsy10"/>
              </a:rPr>
              <a:t>Æ </a:t>
            </a:r>
            <a:r>
              <a:rPr lang="en-US" dirty="0" smtClean="0"/>
              <a:t>B</a:t>
            </a:r>
          </a:p>
          <a:p>
            <a:endParaRPr lang="en-US" dirty="0" smtClean="0"/>
          </a:p>
          <a:p>
            <a:r>
              <a:rPr lang="en-US" dirty="0" smtClean="0"/>
              <a:t>In Model </a:t>
            </a:r>
            <a:r>
              <a:rPr lang="en-US" dirty="0" err="1" smtClean="0"/>
              <a:t>Cheching</a:t>
            </a:r>
            <a:r>
              <a:rPr lang="en-US" dirty="0" smtClean="0"/>
              <a:t>, Craig Interpolation Theorem is used to safely over-approximate the set of (finitely) reachable states</a:t>
            </a:r>
          </a:p>
        </p:txBody>
      </p:sp>
      <p:pic>
        <p:nvPicPr>
          <p:cNvPr id="4" name="Picture 2"/>
          <p:cNvPicPr>
            <a:picLocks noChangeAspect="1" noChangeArrowheads="1"/>
          </p:cNvPicPr>
          <p:nvPr/>
        </p:nvPicPr>
        <p:blipFill>
          <a:blip r:embed="rId2" cstate="print"/>
          <a:srcRect/>
          <a:stretch>
            <a:fillRect/>
          </a:stretch>
        </p:blipFill>
        <p:spPr bwMode="auto">
          <a:xfrm>
            <a:off x="7848600" y="152400"/>
            <a:ext cx="990600" cy="13201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a:t>
            </a:r>
            <a:r>
              <a:rPr lang="en-US" dirty="0" err="1" smtClean="0"/>
              <a:t>Interpolants</a:t>
            </a:r>
            <a:r>
              <a:rPr lang="en-US" dirty="0" smtClean="0"/>
              <a:t> [TACAS’12]</a:t>
            </a:r>
            <a:endParaRPr lang="en-US" dirty="0"/>
          </a:p>
        </p:txBody>
      </p:sp>
      <p:sp>
        <p:nvSpPr>
          <p:cNvPr id="3" name="Content Placeholder 2"/>
          <p:cNvSpPr>
            <a:spLocks noGrp="1"/>
          </p:cNvSpPr>
          <p:nvPr>
            <p:ph idx="1"/>
          </p:nvPr>
        </p:nvSpPr>
        <p:spPr>
          <a:xfrm>
            <a:off x="381000" y="1295400"/>
            <a:ext cx="7162800" cy="4800600"/>
          </a:xfrm>
        </p:spPr>
        <p:txBody>
          <a:bodyPr/>
          <a:lstStyle/>
          <a:p>
            <a:r>
              <a:rPr lang="en-US" dirty="0" smtClean="0"/>
              <a:t>Given a DAG G = (V, E) and a labeling of edges </a:t>
            </a:r>
            <a:r>
              <a:rPr lang="en-US" dirty="0" smtClean="0">
                <a:latin typeface="cmmi10"/>
              </a:rPr>
              <a:t>¼</a:t>
            </a:r>
            <a:r>
              <a:rPr lang="en-US" dirty="0" smtClean="0"/>
              <a:t>:E</a:t>
            </a:r>
            <a:r>
              <a:rPr lang="en-US" dirty="0" smtClean="0">
                <a:latin typeface="Symbol"/>
                <a:sym typeface="Symbol"/>
              </a:rPr>
              <a:t></a:t>
            </a:r>
            <a:r>
              <a:rPr lang="en-US" dirty="0" smtClean="0"/>
              <a:t>Expr. A </a:t>
            </a:r>
            <a:r>
              <a:rPr lang="en-US" b="1" i="1" dirty="0" smtClean="0"/>
              <a:t>DAG </a:t>
            </a:r>
            <a:r>
              <a:rPr lang="en-US" b="1" i="1" dirty="0" err="1" smtClean="0"/>
              <a:t>Interpolant</a:t>
            </a:r>
            <a:r>
              <a:rPr lang="en-US" b="1" i="1" dirty="0" smtClean="0"/>
              <a:t> </a:t>
            </a:r>
            <a:r>
              <a:rPr lang="en-US" dirty="0" smtClean="0"/>
              <a:t>(if it exists) is a labeling I:V</a:t>
            </a:r>
            <a:r>
              <a:rPr lang="en-US" dirty="0" smtClean="0">
                <a:latin typeface="Symbol"/>
                <a:sym typeface="Symbol"/>
              </a:rPr>
              <a:t></a:t>
            </a:r>
            <a:r>
              <a:rPr lang="en-US" dirty="0" smtClean="0"/>
              <a:t>Expr such that</a:t>
            </a:r>
          </a:p>
          <a:p>
            <a:pPr lvl="1"/>
            <a:r>
              <a:rPr lang="en-US" dirty="0" smtClean="0"/>
              <a:t>for any path </a:t>
            </a:r>
            <a:r>
              <a:rPr lang="en-US" dirty="0" smtClean="0">
                <a:latin typeface="Arial"/>
              </a:rPr>
              <a:t>v</a:t>
            </a:r>
            <a:r>
              <a:rPr lang="en-US" baseline="-25000" dirty="0" smtClean="0">
                <a:latin typeface="Arial"/>
              </a:rPr>
              <a:t>0</a:t>
            </a:r>
            <a:r>
              <a:rPr lang="en-US" dirty="0" smtClean="0"/>
              <a:t>, …, </a:t>
            </a:r>
            <a:r>
              <a:rPr lang="en-US" dirty="0" err="1" smtClean="0">
                <a:latin typeface="Arial"/>
              </a:rPr>
              <a:t>v</a:t>
            </a:r>
            <a:r>
              <a:rPr lang="en-US" baseline="-25000" dirty="0" err="1" smtClean="0">
                <a:latin typeface="Arial"/>
              </a:rPr>
              <a:t>n</a:t>
            </a:r>
            <a:r>
              <a:rPr lang="en-US" dirty="0" smtClean="0"/>
              <a:t>, and 0 &lt; k &lt; n,                                                                 </a:t>
            </a:r>
            <a:r>
              <a:rPr lang="en-US" b="1" dirty="0" smtClean="0">
                <a:latin typeface="Arial"/>
              </a:rPr>
              <a:t>I(</a:t>
            </a:r>
            <a:r>
              <a:rPr lang="en-US" b="1" dirty="0" err="1" smtClean="0">
                <a:latin typeface="Arial"/>
              </a:rPr>
              <a:t>v</a:t>
            </a:r>
            <a:r>
              <a:rPr lang="en-US" b="1" baseline="-25000" dirty="0" err="1" smtClean="0">
                <a:latin typeface="Arial"/>
              </a:rPr>
              <a:t>k</a:t>
            </a:r>
            <a:r>
              <a:rPr lang="en-US" b="1" dirty="0" smtClean="0"/>
              <a:t>) = ITP (</a:t>
            </a:r>
            <a:r>
              <a:rPr lang="en-US" b="1" dirty="0" smtClean="0">
                <a:latin typeface="cmmi10"/>
              </a:rPr>
              <a:t>¼</a:t>
            </a:r>
            <a:r>
              <a:rPr lang="en-US" b="1" dirty="0" smtClean="0"/>
              <a:t>(</a:t>
            </a:r>
            <a:r>
              <a:rPr lang="en-US" b="1" dirty="0" smtClean="0">
                <a:latin typeface="Arial"/>
              </a:rPr>
              <a:t>v</a:t>
            </a:r>
            <a:r>
              <a:rPr lang="en-US" b="1" baseline="-25000" dirty="0" smtClean="0">
                <a:latin typeface="Arial"/>
              </a:rPr>
              <a:t>0</a:t>
            </a:r>
            <a:r>
              <a:rPr lang="en-US" b="1" dirty="0" smtClean="0"/>
              <a:t>) </a:t>
            </a:r>
            <a:r>
              <a:rPr lang="en-US" b="1" dirty="0" smtClean="0">
                <a:latin typeface="cmsy10"/>
              </a:rPr>
              <a:t>Æ</a:t>
            </a:r>
            <a:r>
              <a:rPr lang="en-US" b="1" dirty="0" smtClean="0"/>
              <a:t> … </a:t>
            </a:r>
            <a:r>
              <a:rPr lang="en-US" b="1" dirty="0" smtClean="0">
                <a:latin typeface="cmsy10"/>
              </a:rPr>
              <a:t>Æ</a:t>
            </a:r>
            <a:r>
              <a:rPr lang="en-US" b="1" dirty="0" smtClean="0"/>
              <a:t> </a:t>
            </a:r>
            <a:r>
              <a:rPr lang="en-US" b="1" dirty="0" smtClean="0">
                <a:latin typeface="cmmi10"/>
              </a:rPr>
              <a:t>¼</a:t>
            </a:r>
            <a:r>
              <a:rPr lang="en-US" b="1" dirty="0" smtClean="0"/>
              <a:t> (</a:t>
            </a:r>
            <a:r>
              <a:rPr lang="en-US" b="1" dirty="0" smtClean="0">
                <a:latin typeface="Arial"/>
              </a:rPr>
              <a:t>v</a:t>
            </a:r>
            <a:r>
              <a:rPr lang="en-US" b="1" baseline="-25000" dirty="0" smtClean="0">
                <a:latin typeface="Arial"/>
              </a:rPr>
              <a:t>k-1</a:t>
            </a:r>
            <a:r>
              <a:rPr lang="en-US" b="1" dirty="0" smtClean="0">
                <a:latin typeface="Arial"/>
              </a:rPr>
              <a:t>)</a:t>
            </a:r>
            <a:r>
              <a:rPr lang="en-US" b="1" dirty="0" smtClean="0"/>
              <a:t>,    </a:t>
            </a:r>
            <a:r>
              <a:rPr lang="en-US" b="1" dirty="0" smtClean="0">
                <a:latin typeface="cmmi10"/>
              </a:rPr>
              <a:t>¼</a:t>
            </a:r>
            <a:r>
              <a:rPr lang="en-US" b="1" dirty="0" smtClean="0"/>
              <a:t>(</a:t>
            </a:r>
            <a:r>
              <a:rPr lang="en-US" b="1" dirty="0" err="1" smtClean="0">
                <a:latin typeface="Arial"/>
              </a:rPr>
              <a:t>v</a:t>
            </a:r>
            <a:r>
              <a:rPr lang="en-US" b="1" baseline="-25000" dirty="0" err="1" smtClean="0">
                <a:latin typeface="Arial"/>
              </a:rPr>
              <a:t>k</a:t>
            </a:r>
            <a:r>
              <a:rPr lang="en-US" b="1" dirty="0" smtClean="0"/>
              <a:t>) </a:t>
            </a:r>
            <a:r>
              <a:rPr lang="en-US" b="1" dirty="0" smtClean="0">
                <a:latin typeface="cmsy10"/>
              </a:rPr>
              <a:t>Æ</a:t>
            </a:r>
            <a:r>
              <a:rPr lang="en-US" b="1" dirty="0" smtClean="0"/>
              <a:t> … </a:t>
            </a:r>
            <a:r>
              <a:rPr lang="en-US" b="1" dirty="0" smtClean="0">
                <a:latin typeface="cmsy10"/>
              </a:rPr>
              <a:t>Æ</a:t>
            </a:r>
            <a:r>
              <a:rPr lang="en-US" b="1" dirty="0" smtClean="0"/>
              <a:t> </a:t>
            </a:r>
            <a:r>
              <a:rPr lang="en-US" b="1" dirty="0" smtClean="0">
                <a:latin typeface="cmmi10"/>
              </a:rPr>
              <a:t>¼</a:t>
            </a:r>
            <a:r>
              <a:rPr lang="en-US" b="1" dirty="0" smtClean="0"/>
              <a:t>(</a:t>
            </a:r>
            <a:r>
              <a:rPr lang="en-US" b="1" dirty="0" err="1" smtClean="0">
                <a:latin typeface="Arial"/>
              </a:rPr>
              <a:t>v</a:t>
            </a:r>
            <a:r>
              <a:rPr lang="en-US" b="1" baseline="-25000" dirty="0" err="1" smtClean="0">
                <a:latin typeface="Arial"/>
              </a:rPr>
              <a:t>n</a:t>
            </a:r>
            <a:r>
              <a:rPr lang="en-US" b="1" dirty="0" smtClean="0"/>
              <a:t>))</a:t>
            </a:r>
          </a:p>
          <a:p>
            <a:pPr lvl="1"/>
            <a:r>
              <a:rPr lang="en-US" dirty="0" smtClean="0"/>
              <a:t> </a:t>
            </a:r>
            <a:r>
              <a:rPr lang="en-US" b="1" dirty="0" smtClean="0">
                <a:latin typeface="cmsy10"/>
              </a:rPr>
              <a:t>8</a:t>
            </a:r>
            <a:r>
              <a:rPr lang="en-US" b="1" dirty="0" smtClean="0"/>
              <a:t> (u, v) </a:t>
            </a:r>
            <a:r>
              <a:rPr lang="en-US" b="1" dirty="0" smtClean="0">
                <a:latin typeface="cmsy10"/>
              </a:rPr>
              <a:t>2</a:t>
            </a:r>
            <a:r>
              <a:rPr lang="en-US" b="1" dirty="0" smtClean="0"/>
              <a:t> E . (I(u) </a:t>
            </a:r>
            <a:r>
              <a:rPr lang="en-US" b="1" dirty="0" smtClean="0">
                <a:latin typeface="cmsy10"/>
              </a:rPr>
              <a:t>Æ</a:t>
            </a:r>
            <a:r>
              <a:rPr lang="en-US" b="1" dirty="0" smtClean="0"/>
              <a:t> </a:t>
            </a:r>
            <a:r>
              <a:rPr lang="en-US" b="1" dirty="0" smtClean="0">
                <a:latin typeface="cmmi10"/>
              </a:rPr>
              <a:t>¼</a:t>
            </a:r>
            <a:r>
              <a:rPr lang="en-US" b="1" dirty="0" smtClean="0"/>
              <a:t> (u, v)) </a:t>
            </a:r>
            <a:r>
              <a:rPr lang="en-US" b="1" dirty="0" smtClean="0">
                <a:latin typeface="cmsy10"/>
              </a:rPr>
              <a:t>)</a:t>
            </a:r>
            <a:r>
              <a:rPr lang="en-US" b="1" dirty="0" smtClean="0"/>
              <a:t> I(v)</a:t>
            </a:r>
          </a:p>
        </p:txBody>
      </p:sp>
      <p:grpSp>
        <p:nvGrpSpPr>
          <p:cNvPr id="28" name="Group 27"/>
          <p:cNvGrpSpPr/>
          <p:nvPr/>
        </p:nvGrpSpPr>
        <p:grpSpPr>
          <a:xfrm>
            <a:off x="5334000" y="1905000"/>
            <a:ext cx="2252662" cy="3911203"/>
            <a:chOff x="1462088" y="1821656"/>
            <a:chExt cx="2252662" cy="3911203"/>
          </a:xfrm>
        </p:grpSpPr>
        <p:cxnSp>
          <p:nvCxnSpPr>
            <p:cNvPr id="29" name="Straight Arrow Connector 28"/>
            <p:cNvCxnSpPr>
              <a:stCxn id="36" idx="3"/>
              <a:endCxn id="35" idx="5"/>
            </p:cNvCxnSpPr>
            <p:nvPr/>
          </p:nvCxnSpPr>
          <p:spPr bwMode="auto">
            <a:xfrm flipH="1" flipV="1">
              <a:off x="1827942" y="4930710"/>
              <a:ext cx="985173" cy="73937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0" name="Straight Arrow Connector 29"/>
            <p:cNvCxnSpPr>
              <a:stCxn id="33" idx="5"/>
              <a:endCxn id="36" idx="1"/>
            </p:cNvCxnSpPr>
            <p:nvPr/>
          </p:nvCxnSpPr>
          <p:spPr bwMode="auto">
            <a:xfrm rot="16200000" flipH="1">
              <a:off x="2205370" y="4759261"/>
              <a:ext cx="875635" cy="33985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1" name="Straight Arrow Connector 30"/>
            <p:cNvCxnSpPr>
              <a:stCxn id="34" idx="3"/>
              <a:endCxn id="36" idx="7"/>
            </p:cNvCxnSpPr>
            <p:nvPr/>
          </p:nvCxnSpPr>
          <p:spPr bwMode="auto">
            <a:xfrm rot="5400000">
              <a:off x="2794729" y="4812839"/>
              <a:ext cx="875635" cy="232698"/>
            </a:xfrm>
            <a:prstGeom prst="straightConnector1">
              <a:avLst/>
            </a:prstGeom>
            <a:solidFill>
              <a:srgbClr val="6C7472"/>
            </a:solidFill>
            <a:ln w="50800" cap="flat" cmpd="sng" algn="ctr">
              <a:solidFill>
                <a:srgbClr val="6C7472"/>
              </a:solidFill>
              <a:prstDash val="solid"/>
              <a:round/>
              <a:headEnd type="none" w="med" len="med"/>
              <a:tailEnd type="arrow"/>
            </a:ln>
            <a:effectLst/>
          </p:spPr>
        </p:cxnSp>
        <p:grpSp>
          <p:nvGrpSpPr>
            <p:cNvPr id="32" name="Group 72"/>
            <p:cNvGrpSpPr/>
            <p:nvPr/>
          </p:nvGrpSpPr>
          <p:grpSpPr>
            <a:xfrm>
              <a:off x="1676400" y="1821656"/>
              <a:ext cx="1672495" cy="2743200"/>
              <a:chOff x="8708814" y="1676400"/>
              <a:chExt cx="2378660" cy="3901439"/>
            </a:xfrm>
          </p:grpSpPr>
          <p:cxnSp>
            <p:nvCxnSpPr>
              <p:cNvPr id="37" name="Straight Arrow Connector 36"/>
              <p:cNvCxnSpPr/>
              <p:nvPr/>
            </p:nvCxnSpPr>
            <p:spPr bwMode="auto">
              <a:xfrm rot="5400000">
                <a:off x="10160000" y="3733006"/>
                <a:ext cx="6096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8" name="Straight Arrow Connector 37"/>
              <p:cNvCxnSpPr/>
              <p:nvPr/>
            </p:nvCxnSpPr>
            <p:spPr bwMode="auto">
              <a:xfrm rot="5400000">
                <a:off x="10198100" y="2552700"/>
                <a:ext cx="5334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9" name="Straight Arrow Connector 38"/>
              <p:cNvCxnSpPr>
                <a:endCxn id="35" idx="0"/>
              </p:cNvCxnSpPr>
              <p:nvPr/>
            </p:nvCxnSpPr>
            <p:spPr bwMode="auto">
              <a:xfrm flipH="1">
                <a:off x="8708814" y="3111126"/>
                <a:ext cx="1451186" cy="246671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0" name="Oval 39"/>
              <p:cNvSpPr/>
              <p:nvPr/>
            </p:nvSpPr>
            <p:spPr bwMode="auto">
              <a:xfrm>
                <a:off x="10160000" y="1676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1" name="Oval 40"/>
              <p:cNvSpPr/>
              <p:nvPr/>
            </p:nvSpPr>
            <p:spPr bwMode="auto">
              <a:xfrm>
                <a:off x="10160000" y="2819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2" name="Straight Arrow Connector 41"/>
              <p:cNvCxnSpPr/>
              <p:nvPr/>
            </p:nvCxnSpPr>
            <p:spPr bwMode="auto">
              <a:xfrm rot="5400000">
                <a:off x="98040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43" name="Straight Arrow Connector 42"/>
              <p:cNvCxnSpPr/>
              <p:nvPr/>
            </p:nvCxnSpPr>
            <p:spPr bwMode="auto">
              <a:xfrm rot="16200000" flipH="1">
                <a:off x="106422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4" name="Oval 43"/>
              <p:cNvSpPr/>
              <p:nvPr/>
            </p:nvSpPr>
            <p:spPr bwMode="auto">
              <a:xfrm>
                <a:off x="10160000" y="4025526"/>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33" name="Oval 32"/>
            <p:cNvSpPr/>
            <p:nvPr/>
          </p:nvSpPr>
          <p:spPr bwMode="auto">
            <a:xfrm>
              <a:off x="2107406"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4" name="Oval 33"/>
            <p:cNvSpPr/>
            <p:nvPr/>
          </p:nvSpPr>
          <p:spPr bwMode="auto">
            <a:xfrm>
              <a:off x="3286125"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5" name="Oval 34"/>
            <p:cNvSpPr/>
            <p:nvPr/>
          </p:nvSpPr>
          <p:spPr bwMode="auto">
            <a:xfrm>
              <a:off x="1462088" y="45648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sym typeface="Gill Sans Light" charset="0"/>
                </a:rPr>
                <a:t>7</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6" name="Oval 35"/>
            <p:cNvSpPr/>
            <p:nvPr/>
          </p:nvSpPr>
          <p:spPr bwMode="auto">
            <a:xfrm>
              <a:off x="2750344" y="530423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6</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45" name="TextBox 44"/>
          <p:cNvSpPr txBox="1"/>
          <p:nvPr/>
        </p:nvSpPr>
        <p:spPr>
          <a:xfrm>
            <a:off x="6324600" y="2286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1</a:t>
            </a:r>
            <a:endParaRPr lang="en-US" baseline="-25000" dirty="0"/>
          </a:p>
        </p:txBody>
      </p:sp>
      <p:sp>
        <p:nvSpPr>
          <p:cNvPr id="46" name="TextBox 45"/>
          <p:cNvSpPr txBox="1"/>
          <p:nvPr/>
        </p:nvSpPr>
        <p:spPr>
          <a:xfrm>
            <a:off x="6781800" y="3048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2</a:t>
            </a:r>
            <a:endParaRPr lang="en-US" baseline="-25000" dirty="0"/>
          </a:p>
        </p:txBody>
      </p:sp>
      <p:sp>
        <p:nvSpPr>
          <p:cNvPr id="47" name="TextBox 46"/>
          <p:cNvSpPr txBox="1"/>
          <p:nvPr/>
        </p:nvSpPr>
        <p:spPr>
          <a:xfrm>
            <a:off x="6172200" y="36576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3</a:t>
            </a:r>
            <a:endParaRPr lang="en-US" baseline="-25000" dirty="0"/>
          </a:p>
        </p:txBody>
      </p:sp>
      <p:sp>
        <p:nvSpPr>
          <p:cNvPr id="48" name="TextBox 47"/>
          <p:cNvSpPr txBox="1"/>
          <p:nvPr/>
        </p:nvSpPr>
        <p:spPr>
          <a:xfrm>
            <a:off x="7010400" y="3657600"/>
            <a:ext cx="393056" cy="369332"/>
          </a:xfrm>
          <a:prstGeom prst="rect">
            <a:avLst/>
          </a:prstGeom>
          <a:noFill/>
        </p:spPr>
        <p:txBody>
          <a:bodyPr wrap="square" rtlCol="0">
            <a:spAutoFit/>
          </a:bodyPr>
          <a:lstStyle/>
          <a:p>
            <a:r>
              <a:rPr lang="en-US" dirty="0" smtClean="0">
                <a:latin typeface="cmmi10"/>
              </a:rPr>
              <a:t>¼</a:t>
            </a:r>
            <a:r>
              <a:rPr lang="en-US" baseline="-25000" dirty="0" smtClean="0">
                <a:latin typeface="cmmi10"/>
              </a:rPr>
              <a:t>4</a:t>
            </a:r>
            <a:endParaRPr lang="en-US" baseline="-25000" dirty="0"/>
          </a:p>
        </p:txBody>
      </p:sp>
      <p:sp>
        <p:nvSpPr>
          <p:cNvPr id="49" name="TextBox 48"/>
          <p:cNvSpPr txBox="1"/>
          <p:nvPr/>
        </p:nvSpPr>
        <p:spPr>
          <a:xfrm>
            <a:off x="7162800" y="47244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5</a:t>
            </a:r>
            <a:endParaRPr lang="en-US" baseline="-25000" dirty="0"/>
          </a:p>
        </p:txBody>
      </p:sp>
      <p:sp>
        <p:nvSpPr>
          <p:cNvPr id="50" name="TextBox 49"/>
          <p:cNvSpPr txBox="1"/>
          <p:nvPr/>
        </p:nvSpPr>
        <p:spPr>
          <a:xfrm>
            <a:off x="6477000" y="46482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6</a:t>
            </a:r>
            <a:endParaRPr lang="en-US" baseline="-25000" dirty="0"/>
          </a:p>
        </p:txBody>
      </p:sp>
      <p:sp>
        <p:nvSpPr>
          <p:cNvPr id="51" name="TextBox 50"/>
          <p:cNvSpPr txBox="1"/>
          <p:nvPr/>
        </p:nvSpPr>
        <p:spPr>
          <a:xfrm>
            <a:off x="5791200" y="5334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7</a:t>
            </a:r>
            <a:endParaRPr lang="en-US" baseline="-25000" dirty="0"/>
          </a:p>
        </p:txBody>
      </p:sp>
      <p:sp>
        <p:nvSpPr>
          <p:cNvPr id="52" name="TextBox 51"/>
          <p:cNvSpPr txBox="1"/>
          <p:nvPr/>
        </p:nvSpPr>
        <p:spPr>
          <a:xfrm>
            <a:off x="5562600" y="37338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8</a:t>
            </a:r>
            <a:endParaRPr lang="en-US" baseline="-25000" dirty="0"/>
          </a:p>
        </p:txBody>
      </p:sp>
      <p:sp>
        <p:nvSpPr>
          <p:cNvPr id="53" name="TextBox 52"/>
          <p:cNvSpPr txBox="1"/>
          <p:nvPr/>
        </p:nvSpPr>
        <p:spPr>
          <a:xfrm>
            <a:off x="7010400" y="196209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1</a:t>
            </a:r>
            <a:endParaRPr lang="en-US" sz="2000" b="1" baseline="-25000" dirty="0">
              <a:solidFill>
                <a:srgbClr val="FF8000"/>
              </a:solidFill>
              <a:latin typeface="Arial"/>
            </a:endParaRPr>
          </a:p>
        </p:txBody>
      </p:sp>
      <p:sp>
        <p:nvSpPr>
          <p:cNvPr id="54" name="TextBox 53"/>
          <p:cNvSpPr txBox="1"/>
          <p:nvPr/>
        </p:nvSpPr>
        <p:spPr>
          <a:xfrm>
            <a:off x="7010400" y="26670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2</a:t>
            </a:r>
            <a:endParaRPr lang="en-US" sz="2000" b="1" baseline="-25000" dirty="0">
              <a:solidFill>
                <a:srgbClr val="FF8000"/>
              </a:solidFill>
              <a:latin typeface="Arial"/>
            </a:endParaRPr>
          </a:p>
        </p:txBody>
      </p:sp>
      <p:sp>
        <p:nvSpPr>
          <p:cNvPr id="55" name="TextBox 54"/>
          <p:cNvSpPr txBox="1"/>
          <p:nvPr/>
        </p:nvSpPr>
        <p:spPr>
          <a:xfrm>
            <a:off x="6934200" y="33528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3</a:t>
            </a:r>
            <a:endParaRPr lang="en-US" sz="2000" b="1" baseline="-25000" dirty="0">
              <a:solidFill>
                <a:srgbClr val="FF8000"/>
              </a:solidFill>
              <a:latin typeface="Arial"/>
            </a:endParaRPr>
          </a:p>
        </p:txBody>
      </p:sp>
      <p:sp>
        <p:nvSpPr>
          <p:cNvPr id="56" name="TextBox 55"/>
          <p:cNvSpPr txBox="1"/>
          <p:nvPr/>
        </p:nvSpPr>
        <p:spPr>
          <a:xfrm>
            <a:off x="6400800" y="41910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4</a:t>
            </a:r>
            <a:endParaRPr lang="en-US" sz="2000" b="1" baseline="-25000" dirty="0">
              <a:solidFill>
                <a:srgbClr val="FF8000"/>
              </a:solidFill>
              <a:latin typeface="Arial"/>
            </a:endParaRPr>
          </a:p>
        </p:txBody>
      </p:sp>
      <p:sp>
        <p:nvSpPr>
          <p:cNvPr id="57" name="TextBox 56"/>
          <p:cNvSpPr txBox="1"/>
          <p:nvPr/>
        </p:nvSpPr>
        <p:spPr>
          <a:xfrm>
            <a:off x="7543800" y="42672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5</a:t>
            </a:r>
            <a:endParaRPr lang="en-US" sz="2000" b="1" baseline="-25000" dirty="0">
              <a:solidFill>
                <a:srgbClr val="FF8000"/>
              </a:solidFill>
              <a:latin typeface="Arial"/>
            </a:endParaRPr>
          </a:p>
        </p:txBody>
      </p:sp>
      <p:sp>
        <p:nvSpPr>
          <p:cNvPr id="58" name="TextBox 57"/>
          <p:cNvSpPr txBox="1"/>
          <p:nvPr/>
        </p:nvSpPr>
        <p:spPr>
          <a:xfrm>
            <a:off x="7010400" y="54102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6</a:t>
            </a:r>
            <a:endParaRPr lang="en-US" sz="2000" b="1" baseline="-25000" dirty="0">
              <a:solidFill>
                <a:srgbClr val="FF8000"/>
              </a:solidFill>
              <a:latin typeface="Arial"/>
            </a:endParaRPr>
          </a:p>
        </p:txBody>
      </p:sp>
      <p:sp>
        <p:nvSpPr>
          <p:cNvPr id="59" name="TextBox 58"/>
          <p:cNvSpPr txBox="1"/>
          <p:nvPr/>
        </p:nvSpPr>
        <p:spPr>
          <a:xfrm>
            <a:off x="5029200" y="47244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7</a:t>
            </a:r>
            <a:endParaRPr lang="en-US" sz="2000" b="1" baseline="-25000" dirty="0">
              <a:solidFill>
                <a:srgbClr val="FF8000"/>
              </a:solidFill>
              <a:latin typeface="Arial"/>
            </a:endParaRPr>
          </a:p>
        </p:txBody>
      </p:sp>
      <p:sp>
        <p:nvSpPr>
          <p:cNvPr id="60" name="TextBox 59"/>
          <p:cNvSpPr txBox="1"/>
          <p:nvPr/>
        </p:nvSpPr>
        <p:spPr>
          <a:xfrm>
            <a:off x="533400" y="2971800"/>
            <a:ext cx="4354910" cy="30469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 ITP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8</a:t>
            </a:r>
            <a:r>
              <a:rPr lang="en-US" sz="2400" b="1" dirty="0" smtClean="0">
                <a:solidFill>
                  <a:srgbClr val="FF8000"/>
                </a:solidFill>
                <a:latin typeface="Arial"/>
              </a:rPr>
              <a:t>)</a:t>
            </a:r>
            <a:endParaRPr lang="en-US" sz="2400" b="1" baseline="-25000" dirty="0" smtClean="0">
              <a:solidFill>
                <a:srgbClr val="FF8000"/>
              </a:solidFill>
              <a:latin typeface="Arial"/>
            </a:endParaRP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 ITP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3</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6</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7</a:t>
            </a:r>
            <a:r>
              <a:rPr lang="en-US" sz="2400" b="1" dirty="0" smtClean="0">
                <a:solidFill>
                  <a:srgbClr val="FF8000"/>
                </a:solidFill>
                <a:latin typeface="Arial"/>
              </a:rPr>
              <a:t>)</a:t>
            </a:r>
          </a:p>
          <a:p>
            <a:r>
              <a:rPr lang="en-US" sz="2400" b="1" dirty="0" smtClean="0">
                <a:solidFill>
                  <a:srgbClr val="FF8000"/>
                </a:solidFill>
                <a:latin typeface="Arial"/>
              </a:rPr>
              <a:t>…</a:t>
            </a:r>
          </a:p>
          <a:p>
            <a:endParaRPr lang="en-US" sz="2400" b="1" dirty="0" smtClean="0">
              <a:solidFill>
                <a:srgbClr val="FF8000"/>
              </a:solidFill>
              <a:latin typeface="Arial"/>
            </a:endParaRPr>
          </a:p>
          <a:p>
            <a:r>
              <a:rPr lang="en-US" sz="2400" b="1" dirty="0" smtClean="0">
                <a:solidFill>
                  <a:srgbClr val="FF8000"/>
                </a:solidFill>
                <a:latin typeface="Arial"/>
              </a:rPr>
              <a:t>(I</a:t>
            </a:r>
            <a:r>
              <a:rPr lang="en-US" sz="2400" b="1" baseline="-25000" dirty="0" smtClean="0">
                <a:solidFill>
                  <a:srgbClr val="FF8000"/>
                </a:solidFill>
                <a:latin typeface="Arial"/>
              </a:rPr>
              <a:t>1</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2</a:t>
            </a: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8</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7</a:t>
            </a: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2</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3</a:t>
            </a:r>
          </a:p>
          <a:p>
            <a:r>
              <a:rPr lang="en-US" sz="2400" b="1" dirty="0" smtClean="0">
                <a:solidFill>
                  <a:srgbClr val="FF8000"/>
                </a:solidFill>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Autofit/>
          </a:bodyPr>
          <a:lstStyle/>
          <a:p>
            <a:pPr>
              <a:spcAft>
                <a:spcPts val="1080"/>
              </a:spcAft>
            </a:pPr>
            <a:r>
              <a:rPr lang="en-US" sz="1600" dirty="0" smtClean="0"/>
              <a:t>NO WARRANTY </a:t>
            </a:r>
          </a:p>
          <a:p>
            <a:pPr>
              <a:spcAft>
                <a:spcPts val="1080"/>
              </a:spcAft>
            </a:pPr>
            <a:r>
              <a:rPr lang="en-US" sz="1600" dirty="0" smtClean="0"/>
              <a:t>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pPr>
              <a:spcAft>
                <a:spcPts val="1080"/>
              </a:spcAft>
            </a:pPr>
            <a:r>
              <a:rPr lang="en-US" sz="1600" dirty="0" smtClean="0"/>
              <a:t>Use of any trademarks in this presentation is not intended in any way to infringe on the rights of the trademark holder.</a:t>
            </a:r>
          </a:p>
          <a:p>
            <a:pPr>
              <a:spcAft>
                <a:spcPts val="1080"/>
              </a:spcAft>
            </a:pPr>
            <a:r>
              <a:rPr lang="en-US" sz="1600" dirty="0" smtClean="0"/>
              <a:t>This Presentation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600" dirty="0" smtClean="0">
                <a:hlinkClick r:id="rId3"/>
              </a:rPr>
              <a:t>permission@sei.cmu.edu</a:t>
            </a:r>
            <a:r>
              <a:rPr lang="en-US" sz="1600" dirty="0" smtClean="0"/>
              <a:t>. </a:t>
            </a:r>
          </a:p>
          <a:p>
            <a:pPr>
              <a:spcAft>
                <a:spcPts val="1080"/>
              </a:spcAft>
            </a:pPr>
            <a:r>
              <a:rPr lang="en-US" sz="1600" dirty="0" smtClean="0"/>
              <a:t>This work was created in the performance of Federal Government Contract Number FA8721-05-C-0003 with Carnegie Mellon University for the operation of the Software Engineering Institute, a federally funded research and development center. The Government of the United States has a royalty-free government-purpose license to use, duplicate, or disclose the work, in whole or in part and in any manner, and to have or permit others to do so, for government purposes pursuant to the copyright license under the clause at 252.227-7013.</a:t>
            </a:r>
          </a:p>
          <a:p>
            <a:pPr>
              <a:spcAft>
                <a:spcPts val="1080"/>
              </a:spcAft>
            </a:pPr>
            <a:endParaRPr lang="en-US" sz="1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Interpolation Algorithm [TACAS’12]</a:t>
            </a:r>
            <a:endParaRPr lang="en-US" dirty="0"/>
          </a:p>
        </p:txBody>
      </p:sp>
      <p:sp>
        <p:nvSpPr>
          <p:cNvPr id="3" name="Content Placeholder 2"/>
          <p:cNvSpPr>
            <a:spLocks noGrp="1"/>
          </p:cNvSpPr>
          <p:nvPr>
            <p:ph idx="1"/>
          </p:nvPr>
        </p:nvSpPr>
        <p:spPr/>
        <p:txBody>
          <a:bodyPr/>
          <a:lstStyle/>
          <a:p>
            <a:r>
              <a:rPr lang="en-US" dirty="0" smtClean="0"/>
              <a:t>Reduce DAG Interpolation to Sequence Interpolation!</a:t>
            </a:r>
            <a:endParaRPr lang="en-US" dirty="0"/>
          </a:p>
        </p:txBody>
      </p:sp>
      <p:sp>
        <p:nvSpPr>
          <p:cNvPr id="4" name="TextBox 3"/>
          <p:cNvSpPr txBox="1"/>
          <p:nvPr/>
        </p:nvSpPr>
        <p:spPr>
          <a:xfrm>
            <a:off x="304800" y="2438400"/>
            <a:ext cx="48768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latin typeface="Consolas" pitchFamily="49" charset="0"/>
                <a:cs typeface="Consolas" pitchFamily="49" charset="0"/>
              </a:rPr>
              <a:t>DagItp</a:t>
            </a:r>
            <a:r>
              <a:rPr lang="en-US" dirty="0" smtClean="0">
                <a:latin typeface="Consolas" pitchFamily="49" charset="0"/>
                <a:cs typeface="Consolas" pitchFamily="49" charset="0"/>
              </a:rPr>
              <a:t> ((V, E), </a:t>
            </a:r>
            <a:r>
              <a:rPr lang="en-US" dirty="0" smtClean="0">
                <a:latin typeface="cmmi10"/>
                <a:cs typeface="Consolas" pitchFamily="49" charset="0"/>
              </a:rPr>
              <a:t>¼</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smtClean="0">
                <a:latin typeface="Arial"/>
                <a:cs typeface="Consolas" pitchFamily="49" charset="0"/>
              </a:rPr>
              <a:t>A</a:t>
            </a:r>
            <a:r>
              <a:rPr lang="en-US" baseline="-25000" dirty="0" smtClean="0">
                <a:latin typeface="Consolas"/>
                <a:cs typeface="Consolas" pitchFamily="49" charset="0"/>
              </a:rPr>
              <a:t>0</a:t>
            </a:r>
            <a:r>
              <a:rPr lang="en-US" dirty="0" smtClean="0">
                <a:latin typeface="Consolas" pitchFamily="49" charset="0"/>
                <a:cs typeface="Consolas" pitchFamily="49" charset="0"/>
              </a:rPr>
              <a:t>, …, </a:t>
            </a:r>
            <a:r>
              <a:rPr lang="en-US" dirty="0" smtClean="0">
                <a:latin typeface="Arial"/>
                <a:cs typeface="Consolas" pitchFamily="49" charset="0"/>
              </a:rPr>
              <a:t>A</a:t>
            </a:r>
            <a:r>
              <a:rPr lang="en-US" baseline="-25000" dirty="0" smtClean="0">
                <a:latin typeface="Consolas"/>
                <a:cs typeface="Consolas" pitchFamily="49" charset="0"/>
              </a:rPr>
              <a:t>n</a:t>
            </a:r>
            <a:r>
              <a:rPr lang="en-US" dirty="0" smtClean="0">
                <a:latin typeface="Consolas" pitchFamily="49" charset="0"/>
                <a:cs typeface="Consolas" pitchFamily="49" charset="0"/>
              </a:rPr>
              <a:t>) = Encode(V, E, </a:t>
            </a:r>
            <a:r>
              <a:rPr lang="en-US" dirty="0" smtClean="0">
                <a:latin typeface="cmmi10"/>
                <a:cs typeface="Consolas" pitchFamily="49" charset="0"/>
              </a:rPr>
              <a:t>¼</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a:t>
            </a:r>
            <a:r>
              <a:rPr lang="en-US" dirty="0" smtClean="0">
                <a:latin typeface="Arial"/>
                <a:cs typeface="Consolas" pitchFamily="49" charset="0"/>
              </a:rPr>
              <a:t>I</a:t>
            </a:r>
            <a:r>
              <a:rPr lang="en-US" baseline="-25000" dirty="0" smtClean="0">
                <a:latin typeface="Consolas"/>
                <a:cs typeface="Consolas" pitchFamily="49" charset="0"/>
              </a:rPr>
              <a:t>1</a:t>
            </a:r>
            <a:r>
              <a:rPr lang="en-US" dirty="0" smtClean="0">
                <a:latin typeface="Consolas" pitchFamily="49" charset="0"/>
                <a:cs typeface="Consolas" pitchFamily="49" charset="0"/>
              </a:rPr>
              <a:t>, …, </a:t>
            </a:r>
            <a:r>
              <a:rPr lang="en-US" dirty="0" smtClean="0">
                <a:latin typeface="Arial"/>
                <a:cs typeface="Consolas" pitchFamily="49" charset="0"/>
              </a:rPr>
              <a:t>I</a:t>
            </a:r>
            <a:r>
              <a:rPr lang="en-US" baseline="-25000" dirty="0" smtClean="0">
                <a:latin typeface="Consolas"/>
                <a:cs typeface="Consolas" pitchFamily="49" charset="0"/>
              </a:rPr>
              <a:t>n-1</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SeqItp</a:t>
            </a:r>
            <a:r>
              <a:rPr lang="en-US" dirty="0" smtClean="0">
                <a:latin typeface="Consolas" pitchFamily="49" charset="0"/>
                <a:cs typeface="Consolas" pitchFamily="49" charset="0"/>
              </a:rPr>
              <a:t>(</a:t>
            </a:r>
            <a:r>
              <a:rPr lang="en-US" dirty="0" smtClean="0">
                <a:latin typeface="Arial"/>
                <a:cs typeface="Consolas" pitchFamily="49" charset="0"/>
              </a:rPr>
              <a:t>A</a:t>
            </a:r>
            <a:r>
              <a:rPr lang="en-US" baseline="-25000" dirty="0" smtClean="0">
                <a:latin typeface="Consolas"/>
                <a:cs typeface="Consolas" pitchFamily="49" charset="0"/>
              </a:rPr>
              <a:t>0</a:t>
            </a:r>
            <a:r>
              <a:rPr lang="en-US" dirty="0" smtClean="0">
                <a:latin typeface="Consolas" pitchFamily="49" charset="0"/>
                <a:cs typeface="Consolas" pitchFamily="49" charset="0"/>
              </a:rPr>
              <a:t>, …, </a:t>
            </a:r>
            <a:r>
              <a:rPr lang="en-US" dirty="0" smtClean="0">
                <a:latin typeface="Arial"/>
                <a:cs typeface="Consolas" pitchFamily="49" charset="0"/>
              </a:rPr>
              <a:t>A</a:t>
            </a:r>
            <a:r>
              <a:rPr lang="en-US" baseline="-25000" dirty="0" smtClean="0">
                <a:latin typeface="Consolas"/>
                <a:cs typeface="Consolas" pitchFamily="49" charset="0"/>
              </a:rPr>
              <a:t>n</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for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 in [1, n-1] do </a:t>
            </a:r>
            <a:r>
              <a:rPr lang="en-US" dirty="0" err="1" smtClean="0">
                <a:latin typeface="Arial"/>
                <a:cs typeface="Consolas" pitchFamily="49" charset="0"/>
              </a:rPr>
              <a:t>J</a:t>
            </a:r>
            <a:r>
              <a:rPr lang="en-US" baseline="-25000" dirty="0" err="1" smtClean="0">
                <a:latin typeface="Consolas"/>
                <a:cs typeface="Consolas" pitchFamily="49" charset="0"/>
              </a:rPr>
              <a:t>i</a:t>
            </a:r>
            <a:r>
              <a:rPr lang="en-US" dirty="0" smtClean="0">
                <a:latin typeface="Consolas" pitchFamily="49" charset="0"/>
                <a:cs typeface="Consolas" pitchFamily="49" charset="0"/>
              </a:rPr>
              <a:t> = Clean(</a:t>
            </a:r>
            <a:r>
              <a:rPr lang="en-US" dirty="0" smtClean="0">
                <a:latin typeface="Arial"/>
                <a:cs typeface="Consolas" pitchFamily="49" charset="0"/>
              </a:rPr>
              <a:t>I</a:t>
            </a:r>
            <a:r>
              <a:rPr lang="en-US" baseline="-25000" dirty="0" smtClean="0">
                <a:latin typeface="Consolas"/>
                <a:cs typeface="Consolas" pitchFamily="49" charset="0"/>
              </a:rPr>
              <a:t>i</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return (</a:t>
            </a:r>
            <a:r>
              <a:rPr lang="en-US" dirty="0" smtClean="0">
                <a:latin typeface="Arial"/>
                <a:cs typeface="Consolas" pitchFamily="49" charset="0"/>
              </a:rPr>
              <a:t>J</a:t>
            </a:r>
            <a:r>
              <a:rPr lang="en-US" baseline="-25000" dirty="0" smtClean="0">
                <a:latin typeface="Consolas"/>
                <a:cs typeface="Consolas" pitchFamily="49" charset="0"/>
              </a:rPr>
              <a:t>1</a:t>
            </a:r>
            <a:r>
              <a:rPr lang="en-US" dirty="0" smtClean="0">
                <a:latin typeface="Consolas" pitchFamily="49" charset="0"/>
                <a:cs typeface="Consolas" pitchFamily="49" charset="0"/>
              </a:rPr>
              <a:t>, …, </a:t>
            </a:r>
            <a:r>
              <a:rPr lang="en-US" dirty="0" smtClean="0">
                <a:latin typeface="Arial"/>
                <a:cs typeface="Consolas" pitchFamily="49" charset="0"/>
              </a:rPr>
              <a:t>J</a:t>
            </a:r>
            <a:r>
              <a:rPr lang="en-US" baseline="-25000" dirty="0" smtClean="0">
                <a:latin typeface="Consolas"/>
                <a:cs typeface="Consolas" pitchFamily="49" charset="0"/>
              </a:rPr>
              <a:t>n-1</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a:t>
            </a:r>
          </a:p>
        </p:txBody>
      </p:sp>
      <p:sp>
        <p:nvSpPr>
          <p:cNvPr id="5" name="Rounded Rectangular Callout 4"/>
          <p:cNvSpPr/>
          <p:nvPr/>
        </p:nvSpPr>
        <p:spPr bwMode="auto">
          <a:xfrm>
            <a:off x="4800600" y="1828800"/>
            <a:ext cx="3541978" cy="1021556"/>
          </a:xfrm>
          <a:prstGeom prst="wedgeRoundRectCallout">
            <a:avLst>
              <a:gd name="adj1" fmla="val -57197"/>
              <a:gd name="adj2" fmla="val 79029"/>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latin typeface="Arial" charset="0"/>
                <a:ea typeface="ＭＳ Ｐゴシック" pitchFamily="1" charset="-128"/>
              </a:rPr>
              <a:t>Encode input DAG by a set of constraints. One constraint per vertex.</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ular Callout 5"/>
          <p:cNvSpPr/>
          <p:nvPr/>
        </p:nvSpPr>
        <p:spPr bwMode="auto">
          <a:xfrm>
            <a:off x="5602022" y="3276600"/>
            <a:ext cx="3237178" cy="1021556"/>
          </a:xfrm>
          <a:prstGeom prst="wedgeRoundRectCallout">
            <a:avLst>
              <a:gd name="adj1" fmla="val -75753"/>
              <a:gd name="adj2" fmla="val -488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latin typeface="Arial" charset="0"/>
                <a:ea typeface="ＭＳ Ｐゴシック" pitchFamily="1" charset="-128"/>
              </a:rPr>
              <a:t>Compute </a:t>
            </a:r>
            <a:r>
              <a:rPr lang="en-US" sz="2000" dirty="0" err="1" smtClean="0">
                <a:latin typeface="Arial" charset="0"/>
                <a:ea typeface="ＭＳ Ｐゴシック" pitchFamily="1" charset="-128"/>
              </a:rPr>
              <a:t>interpolant</a:t>
            </a:r>
            <a:r>
              <a:rPr lang="en-US" sz="2000" dirty="0" smtClean="0">
                <a:latin typeface="Arial" charset="0"/>
                <a:ea typeface="ＭＳ Ｐゴシック" pitchFamily="1" charset="-128"/>
              </a:rPr>
              <a:t> sequence. One </a:t>
            </a:r>
            <a:r>
              <a:rPr lang="en-US" sz="2000" dirty="0" err="1" smtClean="0">
                <a:latin typeface="Arial" charset="0"/>
                <a:ea typeface="ＭＳ Ｐゴシック" pitchFamily="1" charset="-128"/>
              </a:rPr>
              <a:t>interpolant</a:t>
            </a:r>
            <a:r>
              <a:rPr lang="en-US" sz="2000" dirty="0" smtClean="0">
                <a:latin typeface="Arial" charset="0"/>
                <a:ea typeface="ＭＳ Ｐゴシック" pitchFamily="1" charset="-128"/>
              </a:rPr>
              <a:t> per vertex.</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ular Callout 6"/>
          <p:cNvSpPr/>
          <p:nvPr/>
        </p:nvSpPr>
        <p:spPr bwMode="auto">
          <a:xfrm>
            <a:off x="5715000" y="4876800"/>
            <a:ext cx="3084778" cy="681038"/>
          </a:xfrm>
          <a:prstGeom prst="wedgeRoundRectCallout">
            <a:avLst>
              <a:gd name="adj1" fmla="val -72169"/>
              <a:gd name="adj2" fmla="val -13146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latin typeface="Arial" charset="0"/>
                <a:ea typeface="ＭＳ Ｐゴシック" pitchFamily="1" charset="-128"/>
              </a:rPr>
              <a:t>Remove out-of-scope variables</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our running example…</a:t>
            </a:r>
            <a:endParaRPr lang="en-US" dirty="0">
              <a:solidFill>
                <a:srgbClr val="407AA6"/>
              </a:solidFill>
            </a:endParaRPr>
          </a:p>
        </p:txBody>
      </p:sp>
      <p:sp>
        <p:nvSpPr>
          <p:cNvPr id="4" name="Slide Number Placeholder 3"/>
          <p:cNvSpPr>
            <a:spLocks noGrp="1"/>
          </p:cNvSpPr>
          <p:nvPr>
            <p:ph type="sldNum" sz="quarter" idx="4294967295"/>
          </p:nvPr>
        </p:nvSpPr>
        <p:spPr>
          <a:xfrm>
            <a:off x="8626078" y="6447235"/>
            <a:ext cx="241102" cy="250031"/>
          </a:xfrm>
          <a:prstGeom prst="rect">
            <a:avLst/>
          </a:prstGeom>
        </p:spPr>
        <p:txBody>
          <a:bodyPr lIns="64291" tIns="32146" rIns="64291" bIns="32146"/>
          <a:lstStyle/>
          <a:p>
            <a:fld id="{7333C2B4-A699-2B4C-BB11-7E17052F5933}" type="slidenum">
              <a:rPr lang="en-US" smtClean="0"/>
              <a:pPr/>
              <a:t>21</a:t>
            </a:fld>
            <a:endParaRPr lang="en-US"/>
          </a:p>
        </p:txBody>
      </p:sp>
      <p:sp>
        <p:nvSpPr>
          <p:cNvPr id="5" name="Oval 4"/>
          <p:cNvSpPr/>
          <p:nvPr/>
        </p:nvSpPr>
        <p:spPr bwMode="auto">
          <a:xfrm>
            <a:off x="5804297" y="18216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p>
        </p:txBody>
      </p:sp>
      <p:sp>
        <p:nvSpPr>
          <p:cNvPr id="6" name="Oval 5"/>
          <p:cNvSpPr/>
          <p:nvPr/>
        </p:nvSpPr>
        <p:spPr bwMode="auto">
          <a:xfrm>
            <a:off x="5804297" y="283964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p>
        </p:txBody>
      </p:sp>
      <p:sp>
        <p:nvSpPr>
          <p:cNvPr id="7" name="Oval 6"/>
          <p:cNvSpPr/>
          <p:nvPr/>
        </p:nvSpPr>
        <p:spPr bwMode="auto">
          <a:xfrm>
            <a:off x="5804297" y="385762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p>
        </p:txBody>
      </p:sp>
      <p:cxnSp>
        <p:nvCxnSpPr>
          <p:cNvPr id="8" name="Straight Arrow Connector 7"/>
          <p:cNvCxnSpPr>
            <a:endCxn id="6" idx="0"/>
          </p:cNvCxnSpPr>
          <p:nvPr/>
        </p:nvCxnSpPr>
        <p:spPr bwMode="auto">
          <a:xfrm rot="5400000">
            <a:off x="5724488" y="2544402"/>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9" name="Straight Arrow Connector 8"/>
          <p:cNvCxnSpPr/>
          <p:nvPr/>
        </p:nvCxnSpPr>
        <p:spPr bwMode="auto">
          <a:xfrm rot="5400000">
            <a:off x="5724488" y="3562387"/>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0" name="Oval 9"/>
          <p:cNvSpPr/>
          <p:nvPr/>
        </p:nvSpPr>
        <p:spPr bwMode="auto">
          <a:xfrm>
            <a:off x="5804297" y="487560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p>
        </p:txBody>
      </p:sp>
      <p:cxnSp>
        <p:nvCxnSpPr>
          <p:cNvPr id="11" name="Straight Arrow Connector 10"/>
          <p:cNvCxnSpPr/>
          <p:nvPr/>
        </p:nvCxnSpPr>
        <p:spPr bwMode="auto">
          <a:xfrm rot="5400000">
            <a:off x="5724488" y="4580371"/>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6" name="Straight Arrow Connector 15"/>
          <p:cNvCxnSpPr>
            <a:stCxn id="6" idx="6"/>
            <a:endCxn id="19" idx="1"/>
          </p:cNvCxnSpPr>
          <p:nvPr/>
        </p:nvCxnSpPr>
        <p:spPr bwMode="auto">
          <a:xfrm>
            <a:off x="6232922" y="3053953"/>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7" name="Straight Arrow Connector 16"/>
          <p:cNvCxnSpPr>
            <a:stCxn id="7" idx="6"/>
          </p:cNvCxnSpPr>
          <p:nvPr/>
        </p:nvCxnSpPr>
        <p:spPr bwMode="auto">
          <a:xfrm>
            <a:off x="6232922" y="4071937"/>
            <a:ext cx="1339453"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8" name="Straight Arrow Connector 17"/>
          <p:cNvCxnSpPr>
            <a:stCxn id="10" idx="6"/>
            <a:endCxn id="19" idx="3"/>
          </p:cNvCxnSpPr>
          <p:nvPr/>
        </p:nvCxnSpPr>
        <p:spPr bwMode="auto">
          <a:xfrm flipV="1">
            <a:off x="6232922" y="4223479"/>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9" name="Oval 18"/>
          <p:cNvSpPr/>
          <p:nvPr/>
        </p:nvSpPr>
        <p:spPr bwMode="auto">
          <a:xfrm>
            <a:off x="7572375" y="385762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p>
        </p:txBody>
      </p:sp>
      <p:pic>
        <p:nvPicPr>
          <p:cNvPr id="22" name="Picture 21" descr="latex-image-1.pdf"/>
          <p:cNvPicPr>
            <a:picLocks noChangeAspect="1"/>
          </p:cNvPicPr>
          <p:nvPr/>
        </p:nvPicPr>
        <p:blipFill>
          <a:blip r:embed="rId2" cstate="print"/>
          <a:stretch>
            <a:fillRect/>
          </a:stretch>
        </p:blipFill>
        <p:spPr>
          <a:xfrm>
            <a:off x="5482828" y="2357437"/>
            <a:ext cx="455414" cy="241102"/>
          </a:xfrm>
          <a:prstGeom prst="rect">
            <a:avLst/>
          </a:prstGeom>
        </p:spPr>
      </p:pic>
      <p:pic>
        <p:nvPicPr>
          <p:cNvPr id="23" name="Picture 22" descr="latex-image-1.pdf"/>
          <p:cNvPicPr>
            <a:picLocks noChangeAspect="1"/>
          </p:cNvPicPr>
          <p:nvPr/>
        </p:nvPicPr>
        <p:blipFill>
          <a:blip r:embed="rId3" cstate="print"/>
          <a:stretch>
            <a:fillRect/>
          </a:stretch>
        </p:blipFill>
        <p:spPr>
          <a:xfrm>
            <a:off x="5429250" y="3375422"/>
            <a:ext cx="535781" cy="241102"/>
          </a:xfrm>
          <a:prstGeom prst="rect">
            <a:avLst/>
          </a:prstGeom>
        </p:spPr>
      </p:pic>
      <p:pic>
        <p:nvPicPr>
          <p:cNvPr id="24" name="Picture 23" descr="latex-image-1.pdf"/>
          <p:cNvPicPr>
            <a:picLocks noChangeAspect="1"/>
          </p:cNvPicPr>
          <p:nvPr/>
        </p:nvPicPr>
        <p:blipFill>
          <a:blip r:embed="rId4" cstate="print"/>
          <a:stretch>
            <a:fillRect/>
          </a:stretch>
        </p:blipFill>
        <p:spPr>
          <a:xfrm>
            <a:off x="5268515" y="4446984"/>
            <a:ext cx="696516" cy="241102"/>
          </a:xfrm>
          <a:prstGeom prst="rect">
            <a:avLst/>
          </a:prstGeom>
        </p:spPr>
      </p:pic>
      <p:pic>
        <p:nvPicPr>
          <p:cNvPr id="25" name="Picture 24" descr="latex-image-1.pdf"/>
          <p:cNvPicPr>
            <a:picLocks noChangeAspect="1"/>
          </p:cNvPicPr>
          <p:nvPr/>
        </p:nvPicPr>
        <p:blipFill>
          <a:blip r:embed="rId5" cstate="print"/>
          <a:stretch>
            <a:fillRect/>
          </a:stretch>
        </p:blipFill>
        <p:spPr>
          <a:xfrm>
            <a:off x="6768703" y="3161109"/>
            <a:ext cx="455414" cy="241102"/>
          </a:xfrm>
          <a:prstGeom prst="rect">
            <a:avLst/>
          </a:prstGeom>
        </p:spPr>
      </p:pic>
      <p:pic>
        <p:nvPicPr>
          <p:cNvPr id="26" name="Picture 25" descr="latex-image-1.pdf"/>
          <p:cNvPicPr>
            <a:picLocks noChangeAspect="1"/>
          </p:cNvPicPr>
          <p:nvPr/>
        </p:nvPicPr>
        <p:blipFill>
          <a:blip r:embed="rId6" cstate="print"/>
          <a:stretch>
            <a:fillRect/>
          </a:stretch>
        </p:blipFill>
        <p:spPr>
          <a:xfrm>
            <a:off x="6447234" y="3804047"/>
            <a:ext cx="544711" cy="241102"/>
          </a:xfrm>
          <a:prstGeom prst="rect">
            <a:avLst/>
          </a:prstGeom>
        </p:spPr>
      </p:pic>
      <p:pic>
        <p:nvPicPr>
          <p:cNvPr id="27" name="Picture 26" descr="latex-image-1.pdf"/>
          <p:cNvPicPr>
            <a:picLocks noChangeAspect="1"/>
          </p:cNvPicPr>
          <p:nvPr/>
        </p:nvPicPr>
        <p:blipFill>
          <a:blip r:embed="rId7" cstate="print"/>
          <a:stretch>
            <a:fillRect/>
          </a:stretch>
        </p:blipFill>
        <p:spPr>
          <a:xfrm>
            <a:off x="6875860" y="4714875"/>
            <a:ext cx="616148" cy="241102"/>
          </a:xfrm>
          <a:prstGeom prst="rect">
            <a:avLst/>
          </a:prstGeom>
        </p:spPr>
      </p:pic>
      <p:pic>
        <p:nvPicPr>
          <p:cNvPr id="33" name="Picture 32" descr="latex-image-1.pdf"/>
          <p:cNvPicPr>
            <a:picLocks noChangeAspect="1"/>
          </p:cNvPicPr>
          <p:nvPr/>
        </p:nvPicPr>
        <p:blipFill>
          <a:blip r:embed="rId8" cstate="print"/>
          <a:stretch>
            <a:fillRect/>
          </a:stretch>
        </p:blipFill>
        <p:spPr>
          <a:xfrm>
            <a:off x="714375" y="2080617"/>
            <a:ext cx="1759148" cy="375047"/>
          </a:xfrm>
          <a:prstGeom prst="rect">
            <a:avLst/>
          </a:prstGeom>
        </p:spPr>
      </p:pic>
      <p:pic>
        <p:nvPicPr>
          <p:cNvPr id="34" name="Picture 33" descr="latex-image-1.pdf"/>
          <p:cNvPicPr>
            <a:picLocks noChangeAspect="1"/>
          </p:cNvPicPr>
          <p:nvPr/>
        </p:nvPicPr>
        <p:blipFill>
          <a:blip r:embed="rId9" cstate="print"/>
          <a:stretch>
            <a:fillRect/>
          </a:stretch>
        </p:blipFill>
        <p:spPr>
          <a:xfrm>
            <a:off x="714375" y="2643187"/>
            <a:ext cx="1848445" cy="410766"/>
          </a:xfrm>
          <a:prstGeom prst="rect">
            <a:avLst/>
          </a:prstGeom>
        </p:spPr>
      </p:pic>
      <p:pic>
        <p:nvPicPr>
          <p:cNvPr id="35" name="Picture 34" descr="latex-image-1.pdf"/>
          <p:cNvPicPr>
            <a:picLocks noChangeAspect="1"/>
          </p:cNvPicPr>
          <p:nvPr/>
        </p:nvPicPr>
        <p:blipFill>
          <a:blip r:embed="rId10" cstate="print"/>
          <a:stretch>
            <a:fillRect/>
          </a:stretch>
        </p:blipFill>
        <p:spPr>
          <a:xfrm>
            <a:off x="714375" y="4330898"/>
            <a:ext cx="2473523" cy="437555"/>
          </a:xfrm>
          <a:prstGeom prst="rect">
            <a:avLst/>
          </a:prstGeom>
        </p:spPr>
      </p:pic>
      <p:pic>
        <p:nvPicPr>
          <p:cNvPr id="37" name="Picture 36" descr="latex-image-1.pdf"/>
          <p:cNvPicPr>
            <a:picLocks noChangeAspect="1"/>
          </p:cNvPicPr>
          <p:nvPr/>
        </p:nvPicPr>
        <p:blipFill>
          <a:blip r:embed="rId11" cstate="print"/>
          <a:stretch>
            <a:fillRect/>
          </a:stretch>
        </p:blipFill>
        <p:spPr>
          <a:xfrm>
            <a:off x="714375" y="3795117"/>
            <a:ext cx="3509367" cy="446484"/>
          </a:xfrm>
          <a:prstGeom prst="rect">
            <a:avLst/>
          </a:prstGeom>
        </p:spPr>
      </p:pic>
      <p:sp>
        <p:nvSpPr>
          <p:cNvPr id="38" name="TextBox 37"/>
          <p:cNvSpPr txBox="1"/>
          <p:nvPr/>
        </p:nvSpPr>
        <p:spPr>
          <a:xfrm>
            <a:off x="1518047" y="5732859"/>
            <a:ext cx="5524969" cy="495807"/>
          </a:xfrm>
          <a:prstGeom prst="rect">
            <a:avLst/>
          </a:prstGeom>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sz="2800" dirty="0" smtClean="0"/>
              <a:t>How to use the results of AI here?</a:t>
            </a:r>
            <a:endParaRPr lang="en-US" sz="2800" dirty="0"/>
          </a:p>
        </p:txBody>
      </p:sp>
      <p:pic>
        <p:nvPicPr>
          <p:cNvPr id="36" name="Picture 35" descr="latex-image-1.pdf"/>
          <p:cNvPicPr>
            <a:picLocks noChangeAspect="1"/>
          </p:cNvPicPr>
          <p:nvPr/>
        </p:nvPicPr>
        <p:blipFill>
          <a:blip r:embed="rId12" cstate="print"/>
          <a:stretch>
            <a:fillRect/>
          </a:stretch>
        </p:blipFill>
        <p:spPr>
          <a:xfrm>
            <a:off x="5429250" y="1875235"/>
            <a:ext cx="241102" cy="276820"/>
          </a:xfrm>
          <a:prstGeom prst="rect">
            <a:avLst/>
          </a:prstGeom>
        </p:spPr>
      </p:pic>
      <p:pic>
        <p:nvPicPr>
          <p:cNvPr id="39" name="Picture 38" descr="latex-image-1.pdf"/>
          <p:cNvPicPr>
            <a:picLocks noChangeAspect="1"/>
          </p:cNvPicPr>
          <p:nvPr/>
        </p:nvPicPr>
        <p:blipFill>
          <a:blip r:embed="rId13" cstate="print"/>
          <a:stretch>
            <a:fillRect/>
          </a:stretch>
        </p:blipFill>
        <p:spPr>
          <a:xfrm>
            <a:off x="5429250" y="2893219"/>
            <a:ext cx="250031" cy="276820"/>
          </a:xfrm>
          <a:prstGeom prst="rect">
            <a:avLst/>
          </a:prstGeom>
        </p:spPr>
      </p:pic>
      <p:pic>
        <p:nvPicPr>
          <p:cNvPr id="40" name="Picture 39" descr="latex-image-1.pdf"/>
          <p:cNvPicPr>
            <a:picLocks noChangeAspect="1"/>
          </p:cNvPicPr>
          <p:nvPr/>
        </p:nvPicPr>
        <p:blipFill>
          <a:blip r:embed="rId14" cstate="print"/>
          <a:stretch>
            <a:fillRect/>
          </a:stretch>
        </p:blipFill>
        <p:spPr>
          <a:xfrm>
            <a:off x="5420321" y="3911203"/>
            <a:ext cx="330398" cy="276820"/>
          </a:xfrm>
          <a:prstGeom prst="rect">
            <a:avLst/>
          </a:prstGeom>
        </p:spPr>
      </p:pic>
      <p:pic>
        <p:nvPicPr>
          <p:cNvPr id="41" name="Picture 40" descr="latex-image-1.pdf"/>
          <p:cNvPicPr>
            <a:picLocks noChangeAspect="1"/>
          </p:cNvPicPr>
          <p:nvPr/>
        </p:nvPicPr>
        <p:blipFill>
          <a:blip r:embed="rId15" cstate="print"/>
          <a:stretch>
            <a:fillRect/>
          </a:stretch>
        </p:blipFill>
        <p:spPr>
          <a:xfrm>
            <a:off x="5375672" y="4929188"/>
            <a:ext cx="392906" cy="276820"/>
          </a:xfrm>
          <a:prstGeom prst="rect">
            <a:avLst/>
          </a:prstGeom>
        </p:spPr>
      </p:pic>
      <p:pic>
        <p:nvPicPr>
          <p:cNvPr id="42" name="Picture 41" descr="latex-image-1.pdf"/>
          <p:cNvPicPr>
            <a:picLocks noChangeAspect="1"/>
          </p:cNvPicPr>
          <p:nvPr/>
        </p:nvPicPr>
        <p:blipFill>
          <a:blip r:embed="rId16" cstate="print"/>
          <a:stretch>
            <a:fillRect/>
          </a:stretch>
        </p:blipFill>
        <p:spPr>
          <a:xfrm>
            <a:off x="7893844" y="3589735"/>
            <a:ext cx="250031" cy="2768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685800" y="5105400"/>
            <a:ext cx="4381500" cy="1143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2" name="Title 1"/>
          <p:cNvSpPr>
            <a:spLocks noGrp="1"/>
          </p:cNvSpPr>
          <p:nvPr>
            <p:ph type="title"/>
          </p:nvPr>
        </p:nvSpPr>
        <p:spPr/>
        <p:txBody>
          <a:bodyPr/>
          <a:lstStyle/>
          <a:p>
            <a:r>
              <a:rPr lang="en-US" i="1" dirty="0" smtClean="0"/>
              <a:t>Restricted </a:t>
            </a:r>
            <a:r>
              <a:rPr lang="en-US" dirty="0" smtClean="0"/>
              <a:t>DAG </a:t>
            </a:r>
            <a:r>
              <a:rPr lang="en-US" dirty="0" err="1" smtClean="0"/>
              <a:t>Interpolants</a:t>
            </a:r>
            <a:endParaRPr lang="en-US" dirty="0"/>
          </a:p>
        </p:txBody>
      </p:sp>
      <p:sp>
        <p:nvSpPr>
          <p:cNvPr id="5" name="Oval 4"/>
          <p:cNvSpPr/>
          <p:nvPr/>
        </p:nvSpPr>
        <p:spPr bwMode="auto">
          <a:xfrm>
            <a:off x="5804297" y="18216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p>
        </p:txBody>
      </p:sp>
      <p:sp>
        <p:nvSpPr>
          <p:cNvPr id="6" name="Oval 5"/>
          <p:cNvSpPr/>
          <p:nvPr/>
        </p:nvSpPr>
        <p:spPr bwMode="auto">
          <a:xfrm>
            <a:off x="5804297" y="283964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p>
        </p:txBody>
      </p:sp>
      <p:sp>
        <p:nvSpPr>
          <p:cNvPr id="7" name="Oval 6"/>
          <p:cNvSpPr/>
          <p:nvPr/>
        </p:nvSpPr>
        <p:spPr bwMode="auto">
          <a:xfrm>
            <a:off x="5804297" y="385762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p>
        </p:txBody>
      </p:sp>
      <p:cxnSp>
        <p:nvCxnSpPr>
          <p:cNvPr id="8" name="Straight Arrow Connector 7"/>
          <p:cNvCxnSpPr>
            <a:endCxn id="6" idx="0"/>
          </p:cNvCxnSpPr>
          <p:nvPr/>
        </p:nvCxnSpPr>
        <p:spPr bwMode="auto">
          <a:xfrm rot="5400000">
            <a:off x="5724488" y="2544402"/>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9" name="Straight Arrow Connector 8"/>
          <p:cNvCxnSpPr/>
          <p:nvPr/>
        </p:nvCxnSpPr>
        <p:spPr bwMode="auto">
          <a:xfrm rot="5400000">
            <a:off x="5724488" y="3562387"/>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0" name="Oval 9"/>
          <p:cNvSpPr/>
          <p:nvPr/>
        </p:nvSpPr>
        <p:spPr bwMode="auto">
          <a:xfrm>
            <a:off x="5804297" y="487560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p>
        </p:txBody>
      </p:sp>
      <p:cxnSp>
        <p:nvCxnSpPr>
          <p:cNvPr id="11" name="Straight Arrow Connector 10"/>
          <p:cNvCxnSpPr/>
          <p:nvPr/>
        </p:nvCxnSpPr>
        <p:spPr bwMode="auto">
          <a:xfrm rot="5400000">
            <a:off x="5724488" y="4580371"/>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2" name="Straight Arrow Connector 11"/>
          <p:cNvCxnSpPr>
            <a:stCxn id="6" idx="6"/>
            <a:endCxn id="15" idx="1"/>
          </p:cNvCxnSpPr>
          <p:nvPr/>
        </p:nvCxnSpPr>
        <p:spPr bwMode="auto">
          <a:xfrm>
            <a:off x="6232922" y="3053953"/>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3" name="Straight Arrow Connector 12"/>
          <p:cNvCxnSpPr>
            <a:stCxn id="7" idx="6"/>
          </p:cNvCxnSpPr>
          <p:nvPr/>
        </p:nvCxnSpPr>
        <p:spPr bwMode="auto">
          <a:xfrm>
            <a:off x="6232922" y="4071937"/>
            <a:ext cx="1339453"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4" name="Straight Arrow Connector 13"/>
          <p:cNvCxnSpPr>
            <a:stCxn id="10" idx="6"/>
            <a:endCxn id="15" idx="3"/>
          </p:cNvCxnSpPr>
          <p:nvPr/>
        </p:nvCxnSpPr>
        <p:spPr bwMode="auto">
          <a:xfrm flipV="1">
            <a:off x="6232922" y="4223479"/>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5" name="Oval 14"/>
          <p:cNvSpPr/>
          <p:nvPr/>
        </p:nvSpPr>
        <p:spPr bwMode="auto">
          <a:xfrm>
            <a:off x="7572375" y="385762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p>
        </p:txBody>
      </p:sp>
      <p:pic>
        <p:nvPicPr>
          <p:cNvPr id="16" name="Picture 15" descr="latex-image-1.pdf"/>
          <p:cNvPicPr>
            <a:picLocks noChangeAspect="1"/>
          </p:cNvPicPr>
          <p:nvPr/>
        </p:nvPicPr>
        <p:blipFill>
          <a:blip r:embed="rId2" cstate="print"/>
          <a:stretch>
            <a:fillRect/>
          </a:stretch>
        </p:blipFill>
        <p:spPr>
          <a:xfrm>
            <a:off x="7116961" y="2357437"/>
            <a:ext cx="455414" cy="241102"/>
          </a:xfrm>
          <a:prstGeom prst="rect">
            <a:avLst/>
          </a:prstGeom>
        </p:spPr>
      </p:pic>
      <p:pic>
        <p:nvPicPr>
          <p:cNvPr id="19" name="Picture 18" descr="latex-image-1.pdf"/>
          <p:cNvPicPr>
            <a:picLocks noChangeAspect="1"/>
          </p:cNvPicPr>
          <p:nvPr/>
        </p:nvPicPr>
        <p:blipFill>
          <a:blip r:embed="rId3" cstate="print"/>
          <a:stretch>
            <a:fillRect/>
          </a:stretch>
        </p:blipFill>
        <p:spPr>
          <a:xfrm>
            <a:off x="7706320" y="3053953"/>
            <a:ext cx="455414" cy="241102"/>
          </a:xfrm>
          <a:prstGeom prst="rect">
            <a:avLst/>
          </a:prstGeom>
        </p:spPr>
      </p:pic>
      <p:pic>
        <p:nvPicPr>
          <p:cNvPr id="27" name="Picture 26" descr="latex-image-1.pdf"/>
          <p:cNvPicPr>
            <a:picLocks noChangeAspect="1"/>
          </p:cNvPicPr>
          <p:nvPr/>
        </p:nvPicPr>
        <p:blipFill>
          <a:blip r:embed="rId4" cstate="print"/>
          <a:stretch>
            <a:fillRect/>
          </a:stretch>
        </p:blipFill>
        <p:spPr>
          <a:xfrm>
            <a:off x="714375" y="2080617"/>
            <a:ext cx="1759148" cy="375047"/>
          </a:xfrm>
          <a:prstGeom prst="rect">
            <a:avLst/>
          </a:prstGeom>
        </p:spPr>
      </p:pic>
      <p:pic>
        <p:nvPicPr>
          <p:cNvPr id="28" name="Picture 27" descr="latex-image-1.pdf"/>
          <p:cNvPicPr>
            <a:picLocks noChangeAspect="1"/>
          </p:cNvPicPr>
          <p:nvPr/>
        </p:nvPicPr>
        <p:blipFill>
          <a:blip r:embed="rId5" cstate="print"/>
          <a:stretch>
            <a:fillRect/>
          </a:stretch>
        </p:blipFill>
        <p:spPr>
          <a:xfrm>
            <a:off x="714375" y="2643187"/>
            <a:ext cx="1848445" cy="410766"/>
          </a:xfrm>
          <a:prstGeom prst="rect">
            <a:avLst/>
          </a:prstGeom>
        </p:spPr>
      </p:pic>
      <p:pic>
        <p:nvPicPr>
          <p:cNvPr id="29" name="Picture 28" descr="latex-image-1.pdf"/>
          <p:cNvPicPr>
            <a:picLocks noChangeAspect="1"/>
          </p:cNvPicPr>
          <p:nvPr/>
        </p:nvPicPr>
        <p:blipFill>
          <a:blip r:embed="rId6" cstate="print"/>
          <a:stretch>
            <a:fillRect/>
          </a:stretch>
        </p:blipFill>
        <p:spPr>
          <a:xfrm>
            <a:off x="714375" y="4330898"/>
            <a:ext cx="2473523" cy="437555"/>
          </a:xfrm>
          <a:prstGeom prst="rect">
            <a:avLst/>
          </a:prstGeom>
        </p:spPr>
      </p:pic>
      <p:pic>
        <p:nvPicPr>
          <p:cNvPr id="30" name="Picture 29" descr="latex-image-1.pdf"/>
          <p:cNvPicPr>
            <a:picLocks noChangeAspect="1"/>
          </p:cNvPicPr>
          <p:nvPr/>
        </p:nvPicPr>
        <p:blipFill>
          <a:blip r:embed="rId7" cstate="print"/>
          <a:stretch>
            <a:fillRect/>
          </a:stretch>
        </p:blipFill>
        <p:spPr>
          <a:xfrm>
            <a:off x="714375" y="3795117"/>
            <a:ext cx="3509367" cy="446484"/>
          </a:xfrm>
          <a:prstGeom prst="rect">
            <a:avLst/>
          </a:prstGeom>
        </p:spPr>
      </p:pic>
      <p:pic>
        <p:nvPicPr>
          <p:cNvPr id="31" name="Picture 30" descr="latex-image-1.pdf"/>
          <p:cNvPicPr>
            <a:picLocks noChangeAspect="1"/>
          </p:cNvPicPr>
          <p:nvPr/>
        </p:nvPicPr>
        <p:blipFill>
          <a:blip r:embed="rId8" cstate="print"/>
          <a:stretch>
            <a:fillRect/>
          </a:stretch>
        </p:blipFill>
        <p:spPr>
          <a:xfrm>
            <a:off x="732234" y="5715000"/>
            <a:ext cx="3000375" cy="419695"/>
          </a:xfrm>
          <a:prstGeom prst="rect">
            <a:avLst/>
          </a:prstGeom>
        </p:spPr>
      </p:pic>
      <p:pic>
        <p:nvPicPr>
          <p:cNvPr id="32" name="Picture 31" descr="latex-image-1.pdf"/>
          <p:cNvPicPr>
            <a:picLocks noChangeAspect="1"/>
          </p:cNvPicPr>
          <p:nvPr/>
        </p:nvPicPr>
        <p:blipFill>
          <a:blip r:embed="rId9" cstate="print"/>
          <a:stretch>
            <a:fillRect/>
          </a:stretch>
        </p:blipFill>
        <p:spPr>
          <a:xfrm>
            <a:off x="732234" y="5241727"/>
            <a:ext cx="4205883" cy="339328"/>
          </a:xfrm>
          <a:prstGeom prst="rect">
            <a:avLst/>
          </a:prstGeom>
        </p:spPr>
      </p:pic>
      <p:pic>
        <p:nvPicPr>
          <p:cNvPr id="34" name="Picture 33" descr="latex-image-1.pdf"/>
          <p:cNvPicPr>
            <a:picLocks noChangeAspect="1"/>
          </p:cNvPicPr>
          <p:nvPr/>
        </p:nvPicPr>
        <p:blipFill>
          <a:blip r:embed="rId10" cstate="print"/>
          <a:stretch>
            <a:fillRect/>
          </a:stretch>
        </p:blipFill>
        <p:spPr>
          <a:xfrm>
            <a:off x="6045398" y="2330648"/>
            <a:ext cx="1026914" cy="294680"/>
          </a:xfrm>
          <a:prstGeom prst="rect">
            <a:avLst/>
          </a:prstGeom>
        </p:spPr>
      </p:pic>
      <p:pic>
        <p:nvPicPr>
          <p:cNvPr id="36" name="Picture 35" descr="latex-image-1.pdf"/>
          <p:cNvPicPr>
            <a:picLocks noChangeAspect="1"/>
          </p:cNvPicPr>
          <p:nvPr/>
        </p:nvPicPr>
        <p:blipFill>
          <a:blip r:embed="rId11" cstate="print"/>
          <a:stretch>
            <a:fillRect/>
          </a:stretch>
        </p:blipFill>
        <p:spPr>
          <a:xfrm>
            <a:off x="6661547" y="3000375"/>
            <a:ext cx="1026914" cy="294680"/>
          </a:xfrm>
          <a:prstGeom prst="rect">
            <a:avLst/>
          </a:prstGeom>
        </p:spPr>
      </p:pic>
      <p:pic>
        <p:nvPicPr>
          <p:cNvPr id="39" name="Picture 38" descr="latex-image-1.pdf"/>
          <p:cNvPicPr>
            <a:picLocks noChangeAspect="1"/>
          </p:cNvPicPr>
          <p:nvPr/>
        </p:nvPicPr>
        <p:blipFill>
          <a:blip r:embed="rId12" cstate="print"/>
          <a:stretch>
            <a:fillRect/>
          </a:stretch>
        </p:blipFill>
        <p:spPr>
          <a:xfrm>
            <a:off x="6661547" y="3911203"/>
            <a:ext cx="285750" cy="44648"/>
          </a:xfrm>
          <a:prstGeom prst="rect">
            <a:avLst/>
          </a:prstGeom>
        </p:spPr>
      </p:pic>
      <p:pic>
        <p:nvPicPr>
          <p:cNvPr id="40" name="Picture 39" descr="latex-image-1.pdf"/>
          <p:cNvPicPr>
            <a:picLocks noChangeAspect="1"/>
          </p:cNvPicPr>
          <p:nvPr/>
        </p:nvPicPr>
        <p:blipFill>
          <a:blip r:embed="rId12" cstate="print"/>
          <a:stretch>
            <a:fillRect/>
          </a:stretch>
        </p:blipFill>
        <p:spPr>
          <a:xfrm>
            <a:off x="5482828" y="4554141"/>
            <a:ext cx="285750" cy="44648"/>
          </a:xfrm>
          <a:prstGeom prst="rect">
            <a:avLst/>
          </a:prstGeom>
        </p:spPr>
      </p:pic>
      <p:sp>
        <p:nvSpPr>
          <p:cNvPr id="42" name="Lightning Bolt 41"/>
          <p:cNvSpPr/>
          <p:nvPr/>
        </p:nvSpPr>
        <p:spPr bwMode="auto">
          <a:xfrm>
            <a:off x="178594" y="3696891"/>
            <a:ext cx="482203" cy="535781"/>
          </a:xfrm>
          <a:prstGeom prst="lightningBolt">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FF8000"/>
              </a:solidFill>
              <a:latin typeface="Gill Sans Light" charset="0"/>
              <a:ea typeface="ヒラギノ角ゴ ProN W3" charset="-128"/>
              <a:cs typeface="ヒラギノ角ゴ ProN W3" charset="-128"/>
              <a:sym typeface="Gill Sans Light" charset="0"/>
            </a:endParaRPr>
          </a:p>
        </p:txBody>
      </p:sp>
      <p:sp>
        <p:nvSpPr>
          <p:cNvPr id="43" name="Lightning Bolt 42"/>
          <p:cNvSpPr/>
          <p:nvPr/>
        </p:nvSpPr>
        <p:spPr bwMode="auto">
          <a:xfrm>
            <a:off x="125016" y="2143125"/>
            <a:ext cx="482203" cy="535781"/>
          </a:xfrm>
          <a:prstGeom prst="lightningBolt">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FF8000"/>
              </a:solidFill>
              <a:latin typeface="Gill Sans Light" charset="0"/>
              <a:ea typeface="ヒラギノ角ゴ ProN W3" charset="-128"/>
              <a:cs typeface="ヒラギノ角ゴ ProN W3" charset="-128"/>
              <a:sym typeface="Gill Sans Light" charset="0"/>
            </a:endParaRPr>
          </a:p>
        </p:txBody>
      </p:sp>
      <p:pic>
        <p:nvPicPr>
          <p:cNvPr id="45" name="Picture 44" descr="latex-image-1.pdf"/>
          <p:cNvPicPr>
            <a:picLocks noChangeAspect="1"/>
          </p:cNvPicPr>
          <p:nvPr/>
        </p:nvPicPr>
        <p:blipFill>
          <a:blip r:embed="rId13" cstate="print"/>
          <a:stretch>
            <a:fillRect/>
          </a:stretch>
        </p:blipFill>
        <p:spPr>
          <a:xfrm>
            <a:off x="714375" y="2625328"/>
            <a:ext cx="3768328" cy="446484"/>
          </a:xfrm>
          <a:prstGeom prst="rect">
            <a:avLst/>
          </a:prstGeom>
        </p:spPr>
      </p:pic>
      <p:pic>
        <p:nvPicPr>
          <p:cNvPr id="46" name="Picture 45" descr="latex-image-1.pdf"/>
          <p:cNvPicPr>
            <a:picLocks noChangeAspect="1"/>
          </p:cNvPicPr>
          <p:nvPr/>
        </p:nvPicPr>
        <p:blipFill>
          <a:blip r:embed="rId14" cstate="print"/>
          <a:stretch>
            <a:fillRect/>
          </a:stretch>
        </p:blipFill>
        <p:spPr>
          <a:xfrm>
            <a:off x="714375" y="4286250"/>
            <a:ext cx="4241602" cy="464344"/>
          </a:xfrm>
          <a:prstGeom prst="rect">
            <a:avLst/>
          </a:prstGeom>
        </p:spPr>
      </p:pic>
      <p:pic>
        <p:nvPicPr>
          <p:cNvPr id="47" name="Picture 46" descr="latex-image-1.pdf"/>
          <p:cNvPicPr>
            <a:picLocks noChangeAspect="1"/>
          </p:cNvPicPr>
          <p:nvPr/>
        </p:nvPicPr>
        <p:blipFill>
          <a:blip r:embed="rId12" cstate="print"/>
          <a:stretch>
            <a:fillRect/>
          </a:stretch>
        </p:blipFill>
        <p:spPr>
          <a:xfrm>
            <a:off x="5482828" y="3482578"/>
            <a:ext cx="285750" cy="44648"/>
          </a:xfrm>
          <a:prstGeom prst="rect">
            <a:avLst/>
          </a:prstGeom>
        </p:spPr>
      </p:pic>
      <p:pic>
        <p:nvPicPr>
          <p:cNvPr id="50" name="Picture 49" descr="latex-image-1.pdf"/>
          <p:cNvPicPr>
            <a:picLocks noChangeAspect="1"/>
          </p:cNvPicPr>
          <p:nvPr/>
        </p:nvPicPr>
        <p:blipFill>
          <a:blip r:embed="rId15" cstate="print"/>
          <a:stretch>
            <a:fillRect/>
          </a:stretch>
        </p:blipFill>
        <p:spPr>
          <a:xfrm>
            <a:off x="8001000" y="4768453"/>
            <a:ext cx="616148" cy="241102"/>
          </a:xfrm>
          <a:prstGeom prst="rect">
            <a:avLst/>
          </a:prstGeom>
        </p:spPr>
      </p:pic>
      <p:pic>
        <p:nvPicPr>
          <p:cNvPr id="51" name="Picture 50" descr="latex-image-1.pdf"/>
          <p:cNvPicPr>
            <a:picLocks noChangeAspect="1"/>
          </p:cNvPicPr>
          <p:nvPr/>
        </p:nvPicPr>
        <p:blipFill>
          <a:blip r:embed="rId16" cstate="print"/>
          <a:stretch>
            <a:fillRect/>
          </a:stretch>
        </p:blipFill>
        <p:spPr>
          <a:xfrm>
            <a:off x="6822281" y="4714875"/>
            <a:ext cx="1160859" cy="294680"/>
          </a:xfrm>
          <a:prstGeom prst="rect">
            <a:avLst/>
          </a:prstGeom>
        </p:spPr>
      </p:pic>
      <p:pic>
        <p:nvPicPr>
          <p:cNvPr id="41" name="Picture 40" descr="latex-image-1.pdf"/>
          <p:cNvPicPr>
            <a:picLocks noChangeAspect="1"/>
          </p:cNvPicPr>
          <p:nvPr/>
        </p:nvPicPr>
        <p:blipFill>
          <a:blip r:embed="rId17" cstate="print"/>
          <a:stretch>
            <a:fillRect/>
          </a:stretch>
        </p:blipFill>
        <p:spPr>
          <a:xfrm>
            <a:off x="5429250" y="1875235"/>
            <a:ext cx="241102" cy="276820"/>
          </a:xfrm>
          <a:prstGeom prst="rect">
            <a:avLst/>
          </a:prstGeom>
        </p:spPr>
      </p:pic>
      <p:pic>
        <p:nvPicPr>
          <p:cNvPr id="44" name="Picture 43" descr="latex-image-1.pdf"/>
          <p:cNvPicPr>
            <a:picLocks noChangeAspect="1"/>
          </p:cNvPicPr>
          <p:nvPr/>
        </p:nvPicPr>
        <p:blipFill>
          <a:blip r:embed="rId18" cstate="print"/>
          <a:stretch>
            <a:fillRect/>
          </a:stretch>
        </p:blipFill>
        <p:spPr>
          <a:xfrm>
            <a:off x="5429250" y="2893219"/>
            <a:ext cx="250031" cy="276820"/>
          </a:xfrm>
          <a:prstGeom prst="rect">
            <a:avLst/>
          </a:prstGeom>
        </p:spPr>
      </p:pic>
      <p:pic>
        <p:nvPicPr>
          <p:cNvPr id="48" name="Picture 47" descr="latex-image-1.pdf"/>
          <p:cNvPicPr>
            <a:picLocks noChangeAspect="1"/>
          </p:cNvPicPr>
          <p:nvPr/>
        </p:nvPicPr>
        <p:blipFill>
          <a:blip r:embed="rId19" cstate="print"/>
          <a:stretch>
            <a:fillRect/>
          </a:stretch>
        </p:blipFill>
        <p:spPr>
          <a:xfrm>
            <a:off x="5420321" y="3911203"/>
            <a:ext cx="330398" cy="276820"/>
          </a:xfrm>
          <a:prstGeom prst="rect">
            <a:avLst/>
          </a:prstGeom>
        </p:spPr>
      </p:pic>
      <p:pic>
        <p:nvPicPr>
          <p:cNvPr id="49" name="Picture 48" descr="latex-image-1.pdf"/>
          <p:cNvPicPr>
            <a:picLocks noChangeAspect="1"/>
          </p:cNvPicPr>
          <p:nvPr/>
        </p:nvPicPr>
        <p:blipFill>
          <a:blip r:embed="rId20" cstate="print"/>
          <a:stretch>
            <a:fillRect/>
          </a:stretch>
        </p:blipFill>
        <p:spPr>
          <a:xfrm>
            <a:off x="5375672" y="4929188"/>
            <a:ext cx="392906" cy="276820"/>
          </a:xfrm>
          <a:prstGeom prst="rect">
            <a:avLst/>
          </a:prstGeom>
        </p:spPr>
      </p:pic>
      <p:pic>
        <p:nvPicPr>
          <p:cNvPr id="52" name="Picture 51" descr="latex-image-1.pdf"/>
          <p:cNvPicPr>
            <a:picLocks noChangeAspect="1"/>
          </p:cNvPicPr>
          <p:nvPr/>
        </p:nvPicPr>
        <p:blipFill>
          <a:blip r:embed="rId21" cstate="print"/>
          <a:stretch>
            <a:fillRect/>
          </a:stretch>
        </p:blipFill>
        <p:spPr>
          <a:xfrm>
            <a:off x="7893844" y="3589735"/>
            <a:ext cx="250031" cy="276820"/>
          </a:xfrm>
          <a:prstGeom prst="rect">
            <a:avLst/>
          </a:prstGeom>
        </p:spPr>
      </p:pic>
      <p:sp>
        <p:nvSpPr>
          <p:cNvPr id="53" name="Rectangle 52"/>
          <p:cNvSpPr/>
          <p:nvPr/>
        </p:nvSpPr>
        <p:spPr bwMode="auto">
          <a:xfrm>
            <a:off x="1625203" y="2571750"/>
            <a:ext cx="1339453" cy="535781"/>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4" name="Rectangle 53"/>
          <p:cNvSpPr/>
          <p:nvPr/>
        </p:nvSpPr>
        <p:spPr bwMode="auto">
          <a:xfrm>
            <a:off x="1518047" y="4232672"/>
            <a:ext cx="1339453" cy="535781"/>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par>
                                <p:cTn id="11" presetID="9" presetClass="exit" presetSubtype="0" fill="hold" nodeType="withEffect">
                                  <p:stCondLst>
                                    <p:cond delay="0"/>
                                  </p:stCondLst>
                                  <p:childTnLst>
                                    <p:animEffect transition="out" filter="dissolve">
                                      <p:cBhvr>
                                        <p:cTn id="12" dur="1000"/>
                                        <p:tgtEl>
                                          <p:spTgt spid="29"/>
                                        </p:tgtEl>
                                      </p:cBhvr>
                                    </p:animEffect>
                                    <p:set>
                                      <p:cBhvr>
                                        <p:cTn id="13" dur="1" fill="hold">
                                          <p:stCondLst>
                                            <p:cond delay="999"/>
                                          </p:stCondLst>
                                        </p:cTn>
                                        <p:tgtEl>
                                          <p:spTgt spid="29"/>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1000"/>
                                        <p:tgtEl>
                                          <p:spTgt spid="28"/>
                                        </p:tgtEl>
                                      </p:cBhvr>
                                    </p:animEffect>
                                    <p:set>
                                      <p:cBhvr>
                                        <p:cTn id="16" dur="1" fill="hold">
                                          <p:stCondLst>
                                            <p:cond delay="999"/>
                                          </p:stCondLst>
                                        </p:cTn>
                                        <p:tgtEl>
                                          <p:spTgt spid="2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Refinement: Strengthening</a:t>
            </a:r>
            <a:endParaRPr lang="en-US" dirty="0"/>
          </a:p>
        </p:txBody>
      </p:sp>
      <p:sp>
        <p:nvSpPr>
          <p:cNvPr id="6" name="Oval 5"/>
          <p:cNvSpPr/>
          <p:nvPr/>
        </p:nvSpPr>
        <p:spPr bwMode="auto">
          <a:xfrm>
            <a:off x="5361979" y="891778"/>
            <a:ext cx="428625" cy="428625"/>
          </a:xfrm>
          <a:prstGeom prst="ellipse">
            <a:avLst/>
          </a:prstGeom>
          <a:gradFill flip="none" rotWithShape="1">
            <a:gsLst>
              <a:gs pos="48000">
                <a:srgbClr val="407AA6"/>
              </a:gs>
              <a:gs pos="52000">
                <a:srgbClr val="FF8000"/>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400" dirty="0" smtClean="0">
                <a:solidFill>
                  <a:schemeClr val="bg1"/>
                </a:solidFill>
                <a:latin typeface="Gill Sans Light" charset="0"/>
                <a:ea typeface="ヒラギノ角ゴ ProN W3" charset="-128"/>
                <a:cs typeface="ヒラギノ角ゴ ProN W3" charset="-128"/>
                <a:sym typeface="Gill Sans Light" charset="0"/>
              </a:rPr>
              <a:t>1</a:t>
            </a: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7" name="Oval 6"/>
          <p:cNvSpPr/>
          <p:nvPr/>
        </p:nvSpPr>
        <p:spPr bwMode="auto">
          <a:xfrm>
            <a:off x="5361979" y="1909763"/>
            <a:ext cx="428625" cy="428625"/>
          </a:xfrm>
          <a:prstGeom prst="ellipse">
            <a:avLst/>
          </a:prstGeom>
          <a:gradFill flip="none" rotWithShape="1">
            <a:gsLst>
              <a:gs pos="48000">
                <a:srgbClr val="407AA6"/>
              </a:gs>
              <a:gs pos="52000">
                <a:srgbClr val="FF8000"/>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400" dirty="0" smtClean="0">
                <a:solidFill>
                  <a:schemeClr val="bg1"/>
                </a:solidFill>
              </a:rPr>
              <a:t>2</a:t>
            </a: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8" name="Oval 7"/>
          <p:cNvSpPr/>
          <p:nvPr/>
        </p:nvSpPr>
        <p:spPr bwMode="auto">
          <a:xfrm>
            <a:off x="5361979" y="2927747"/>
            <a:ext cx="428625" cy="428625"/>
          </a:xfrm>
          <a:prstGeom prst="ellipse">
            <a:avLst/>
          </a:prstGeom>
          <a:gradFill flip="none" rotWithShape="1">
            <a:gsLst>
              <a:gs pos="48000">
                <a:srgbClr val="407AA6"/>
              </a:gs>
              <a:gs pos="52000">
                <a:srgbClr val="FF8000"/>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400" dirty="0" smtClean="0">
                <a:solidFill>
                  <a:schemeClr val="bg1"/>
                </a:solidFill>
              </a:rPr>
              <a:t>2’</a:t>
            </a: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9" name="Straight Arrow Connector 8"/>
          <p:cNvCxnSpPr>
            <a:endCxn id="7" idx="0"/>
          </p:cNvCxnSpPr>
          <p:nvPr/>
        </p:nvCxnSpPr>
        <p:spPr bwMode="auto">
          <a:xfrm rot="5400000">
            <a:off x="5282171" y="1614524"/>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0" name="Straight Arrow Connector 9"/>
          <p:cNvCxnSpPr/>
          <p:nvPr/>
        </p:nvCxnSpPr>
        <p:spPr bwMode="auto">
          <a:xfrm rot="5400000">
            <a:off x="5282171" y="2632509"/>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1" name="Oval 10"/>
          <p:cNvSpPr/>
          <p:nvPr/>
        </p:nvSpPr>
        <p:spPr bwMode="auto">
          <a:xfrm>
            <a:off x="5361979" y="3945731"/>
            <a:ext cx="505421" cy="428625"/>
          </a:xfrm>
          <a:prstGeom prst="ellipse">
            <a:avLst/>
          </a:prstGeom>
          <a:gradFill flip="none" rotWithShape="1">
            <a:gsLst>
              <a:gs pos="48000">
                <a:srgbClr val="407AA6"/>
              </a:gs>
              <a:gs pos="52000">
                <a:srgbClr val="FF8000"/>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400" dirty="0" smtClean="0">
                <a:solidFill>
                  <a:schemeClr val="bg1"/>
                </a:solidFill>
              </a:rPr>
              <a:t>2’’</a:t>
            </a: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2" name="Straight Arrow Connector 11"/>
          <p:cNvCxnSpPr/>
          <p:nvPr/>
        </p:nvCxnSpPr>
        <p:spPr bwMode="auto">
          <a:xfrm rot="5400000">
            <a:off x="5282171" y="3650493"/>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pic>
        <p:nvPicPr>
          <p:cNvPr id="13" name="Picture 12" descr="latex-image-1.pdf"/>
          <p:cNvPicPr>
            <a:picLocks noChangeAspect="1"/>
          </p:cNvPicPr>
          <p:nvPr/>
        </p:nvPicPr>
        <p:blipFill>
          <a:blip r:embed="rId2" cstate="print"/>
          <a:stretch>
            <a:fillRect/>
          </a:stretch>
        </p:blipFill>
        <p:spPr>
          <a:xfrm>
            <a:off x="4281487" y="2052638"/>
            <a:ext cx="919758" cy="232172"/>
          </a:xfrm>
          <a:prstGeom prst="rect">
            <a:avLst/>
          </a:prstGeom>
          <a:solidFill>
            <a:srgbClr val="FFFFFF"/>
          </a:solidFill>
        </p:spPr>
      </p:pic>
      <p:pic>
        <p:nvPicPr>
          <p:cNvPr id="14" name="Picture 13" descr="latex-image-1.pdf"/>
          <p:cNvPicPr>
            <a:picLocks noChangeAspect="1"/>
          </p:cNvPicPr>
          <p:nvPr/>
        </p:nvPicPr>
        <p:blipFill>
          <a:blip r:embed="rId3" cstate="print"/>
          <a:stretch>
            <a:fillRect/>
          </a:stretch>
        </p:blipFill>
        <p:spPr>
          <a:xfrm>
            <a:off x="4504730" y="1159669"/>
            <a:ext cx="535781" cy="214313"/>
          </a:xfrm>
          <a:prstGeom prst="rect">
            <a:avLst/>
          </a:prstGeom>
          <a:solidFill>
            <a:srgbClr val="FFFFFF"/>
          </a:solidFill>
        </p:spPr>
      </p:pic>
      <p:pic>
        <p:nvPicPr>
          <p:cNvPr id="15" name="Picture 14" descr="latex-image-1.pdf"/>
          <p:cNvPicPr>
            <a:picLocks noChangeAspect="1"/>
          </p:cNvPicPr>
          <p:nvPr/>
        </p:nvPicPr>
        <p:blipFill>
          <a:blip r:embed="rId4" cstate="print"/>
          <a:stretch>
            <a:fillRect/>
          </a:stretch>
        </p:blipFill>
        <p:spPr>
          <a:xfrm>
            <a:off x="4290417" y="3088481"/>
            <a:ext cx="919758" cy="267891"/>
          </a:xfrm>
          <a:prstGeom prst="rect">
            <a:avLst/>
          </a:prstGeom>
          <a:solidFill>
            <a:srgbClr val="FFFFFF"/>
          </a:solidFill>
        </p:spPr>
      </p:pic>
      <p:pic>
        <p:nvPicPr>
          <p:cNvPr id="16" name="Picture 15" descr="latex-image-1.pdf"/>
          <p:cNvPicPr>
            <a:picLocks noChangeAspect="1"/>
          </p:cNvPicPr>
          <p:nvPr/>
        </p:nvPicPr>
        <p:blipFill>
          <a:blip r:embed="rId4" cstate="print"/>
          <a:stretch>
            <a:fillRect/>
          </a:stretch>
        </p:blipFill>
        <p:spPr>
          <a:xfrm>
            <a:off x="4290417" y="4106466"/>
            <a:ext cx="919758" cy="267891"/>
          </a:xfrm>
          <a:prstGeom prst="rect">
            <a:avLst/>
          </a:prstGeom>
          <a:solidFill>
            <a:srgbClr val="FFFFFF"/>
          </a:solidFill>
        </p:spPr>
      </p:pic>
      <p:cxnSp>
        <p:nvCxnSpPr>
          <p:cNvPr id="17" name="Straight Arrow Connector 16"/>
          <p:cNvCxnSpPr>
            <a:stCxn id="7" idx="6"/>
          </p:cNvCxnSpPr>
          <p:nvPr/>
        </p:nvCxnSpPr>
        <p:spPr bwMode="auto">
          <a:xfrm>
            <a:off x="5790604" y="2124075"/>
            <a:ext cx="1402224" cy="86644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8" name="Straight Arrow Connector 17"/>
          <p:cNvCxnSpPr>
            <a:stCxn id="8" idx="6"/>
          </p:cNvCxnSpPr>
          <p:nvPr/>
        </p:nvCxnSpPr>
        <p:spPr bwMode="auto">
          <a:xfrm>
            <a:off x="5790604" y="3142059"/>
            <a:ext cx="1339453"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9" name="Straight Arrow Connector 18"/>
          <p:cNvCxnSpPr>
            <a:stCxn id="11" idx="6"/>
          </p:cNvCxnSpPr>
          <p:nvPr/>
        </p:nvCxnSpPr>
        <p:spPr bwMode="auto">
          <a:xfrm flipV="1">
            <a:off x="5867400" y="3293602"/>
            <a:ext cx="1325428" cy="866442"/>
          </a:xfrm>
          <a:prstGeom prst="straightConnector1">
            <a:avLst/>
          </a:prstGeom>
          <a:solidFill>
            <a:srgbClr val="6C7472"/>
          </a:solidFill>
          <a:ln w="50800" cap="flat" cmpd="sng" algn="ctr">
            <a:solidFill>
              <a:srgbClr val="6C7472"/>
            </a:solidFill>
            <a:prstDash val="solid"/>
            <a:round/>
            <a:headEnd type="none" w="med" len="med"/>
            <a:tailEnd type="arrow"/>
          </a:ln>
          <a:effectLst/>
        </p:spPr>
      </p:cxnSp>
      <p:pic>
        <p:nvPicPr>
          <p:cNvPr id="21" name="Picture 20" descr="latex-image-1.pdf"/>
          <p:cNvPicPr>
            <a:picLocks noChangeAspect="1"/>
          </p:cNvPicPr>
          <p:nvPr/>
        </p:nvPicPr>
        <p:blipFill>
          <a:blip r:embed="rId5" cstate="print"/>
          <a:stretch>
            <a:fillRect/>
          </a:stretch>
        </p:blipFill>
        <p:spPr>
          <a:xfrm>
            <a:off x="7665839" y="3088481"/>
            <a:ext cx="759023" cy="232172"/>
          </a:xfrm>
          <a:prstGeom prst="rect">
            <a:avLst/>
          </a:prstGeom>
          <a:solidFill>
            <a:srgbClr val="FFFFFF"/>
          </a:solidFill>
        </p:spPr>
      </p:pic>
      <p:cxnSp>
        <p:nvCxnSpPr>
          <p:cNvPr id="23" name="Curved Connector 22"/>
          <p:cNvCxnSpPr/>
          <p:nvPr/>
        </p:nvCxnSpPr>
        <p:spPr bwMode="auto">
          <a:xfrm rot="10800000">
            <a:off x="4183261" y="3195637"/>
            <a:ext cx="1117" cy="1017984"/>
          </a:xfrm>
          <a:prstGeom prst="curvedConnector3">
            <a:avLst>
              <a:gd name="adj1" fmla="val 37247040"/>
            </a:avLst>
          </a:prstGeom>
          <a:solidFill>
            <a:srgbClr val="6C7472"/>
          </a:solidFill>
          <a:ln w="50800" cap="flat" cmpd="sng" algn="ctr">
            <a:solidFill>
              <a:srgbClr val="6C7472"/>
            </a:solidFill>
            <a:prstDash val="dot"/>
            <a:round/>
            <a:headEnd type="none" w="med" len="med"/>
            <a:tailEnd type="arrow" w="med" len="med"/>
          </a:ln>
          <a:effectLst/>
        </p:spPr>
      </p:cxnSp>
      <p:pic>
        <p:nvPicPr>
          <p:cNvPr id="25" name="Picture 24" descr="latex-image-1.pdf"/>
          <p:cNvPicPr>
            <a:picLocks noChangeAspect="1"/>
          </p:cNvPicPr>
          <p:nvPr/>
        </p:nvPicPr>
        <p:blipFill>
          <a:blip r:embed="rId6" cstate="print"/>
          <a:stretch>
            <a:fillRect/>
          </a:stretch>
        </p:blipFill>
        <p:spPr>
          <a:xfrm>
            <a:off x="4397573" y="838200"/>
            <a:ext cx="741164" cy="214313"/>
          </a:xfrm>
          <a:prstGeom prst="rect">
            <a:avLst/>
          </a:prstGeom>
        </p:spPr>
      </p:pic>
      <p:pic>
        <p:nvPicPr>
          <p:cNvPr id="26" name="Picture 25" descr="latex-image-1.pdf"/>
          <p:cNvPicPr>
            <a:picLocks noChangeAspect="1"/>
          </p:cNvPicPr>
          <p:nvPr/>
        </p:nvPicPr>
        <p:blipFill>
          <a:blip r:embed="rId6" cstate="print"/>
          <a:stretch>
            <a:fillRect/>
          </a:stretch>
        </p:blipFill>
        <p:spPr>
          <a:xfrm>
            <a:off x="4343995" y="1749028"/>
            <a:ext cx="741164" cy="214313"/>
          </a:xfrm>
          <a:prstGeom prst="rect">
            <a:avLst/>
          </a:prstGeom>
        </p:spPr>
      </p:pic>
      <p:pic>
        <p:nvPicPr>
          <p:cNvPr id="30" name="Picture 29" descr="latex-image-1.pdf"/>
          <p:cNvPicPr>
            <a:picLocks noChangeAspect="1"/>
          </p:cNvPicPr>
          <p:nvPr/>
        </p:nvPicPr>
        <p:blipFill>
          <a:blip r:embed="rId7" cstate="print"/>
          <a:stretch>
            <a:fillRect/>
          </a:stretch>
        </p:blipFill>
        <p:spPr>
          <a:xfrm>
            <a:off x="4290417" y="2749153"/>
            <a:ext cx="964406" cy="232172"/>
          </a:xfrm>
          <a:prstGeom prst="rect">
            <a:avLst/>
          </a:prstGeom>
        </p:spPr>
      </p:pic>
      <p:pic>
        <p:nvPicPr>
          <p:cNvPr id="31" name="Picture 30" descr="latex-image-1.pdf"/>
          <p:cNvPicPr>
            <a:picLocks noChangeAspect="1"/>
          </p:cNvPicPr>
          <p:nvPr/>
        </p:nvPicPr>
        <p:blipFill>
          <a:blip r:embed="rId8" cstate="print"/>
          <a:stretch>
            <a:fillRect/>
          </a:stretch>
        </p:blipFill>
        <p:spPr>
          <a:xfrm>
            <a:off x="4290417" y="3731419"/>
            <a:ext cx="964406" cy="232172"/>
          </a:xfrm>
          <a:prstGeom prst="rect">
            <a:avLst/>
          </a:prstGeom>
        </p:spPr>
      </p:pic>
      <p:pic>
        <p:nvPicPr>
          <p:cNvPr id="32" name="Picture 31" descr="latex-image-1.pdf"/>
          <p:cNvPicPr>
            <a:picLocks noChangeAspect="1"/>
          </p:cNvPicPr>
          <p:nvPr/>
        </p:nvPicPr>
        <p:blipFill>
          <a:blip r:embed="rId9" cstate="print"/>
          <a:stretch>
            <a:fillRect/>
          </a:stretch>
        </p:blipFill>
        <p:spPr>
          <a:xfrm>
            <a:off x="7558683" y="2677716"/>
            <a:ext cx="964406" cy="303609"/>
          </a:xfrm>
          <a:prstGeom prst="rect">
            <a:avLst/>
          </a:prstGeom>
        </p:spPr>
      </p:pic>
      <p:sp>
        <p:nvSpPr>
          <p:cNvPr id="41" name="Multiply 40"/>
          <p:cNvSpPr/>
          <p:nvPr/>
        </p:nvSpPr>
        <p:spPr bwMode="auto">
          <a:xfrm>
            <a:off x="3429000" y="3581400"/>
            <a:ext cx="696516" cy="696516"/>
          </a:xfrm>
          <a:prstGeom prst="mathMultiply">
            <a:avLst/>
          </a:prstGeom>
          <a:solidFill>
            <a:srgbClr val="FF0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cxnSp>
        <p:nvCxnSpPr>
          <p:cNvPr id="42" name="Straight Arrow Connector 41"/>
          <p:cNvCxnSpPr/>
          <p:nvPr/>
        </p:nvCxnSpPr>
        <p:spPr bwMode="auto">
          <a:xfrm rot="5400000">
            <a:off x="5362538" y="4534532"/>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4" name="Oval 43"/>
          <p:cNvSpPr/>
          <p:nvPr/>
        </p:nvSpPr>
        <p:spPr bwMode="auto">
          <a:xfrm>
            <a:off x="5361979" y="4749403"/>
            <a:ext cx="505421"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300" dirty="0" smtClean="0">
                <a:solidFill>
                  <a:schemeClr val="bg1"/>
                </a:solidFill>
              </a:rPr>
              <a:t>2’’’</a:t>
            </a:r>
            <a:endParaRPr lang="en-US" sz="13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5" name="Straight Arrow Connector 44"/>
          <p:cNvCxnSpPr/>
          <p:nvPr/>
        </p:nvCxnSpPr>
        <p:spPr bwMode="auto">
          <a:xfrm rot="5400000">
            <a:off x="5361421" y="5391782"/>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6" name="Oval 45"/>
          <p:cNvSpPr/>
          <p:nvPr/>
        </p:nvSpPr>
        <p:spPr bwMode="auto">
          <a:xfrm>
            <a:off x="5361979" y="5606653"/>
            <a:ext cx="505421"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300" dirty="0" smtClean="0">
                <a:solidFill>
                  <a:schemeClr val="bg1"/>
                </a:solidFill>
              </a:rPr>
              <a:t>2’’’</a:t>
            </a:r>
            <a:endParaRPr lang="en-US" sz="13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7" name="Straight Arrow Connector 46"/>
          <p:cNvCxnSpPr>
            <a:stCxn id="44" idx="6"/>
          </p:cNvCxnSpPr>
          <p:nvPr/>
        </p:nvCxnSpPr>
        <p:spPr bwMode="auto">
          <a:xfrm flipV="1">
            <a:off x="5867400" y="3356372"/>
            <a:ext cx="1476970" cy="160734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50" name="Straight Arrow Connector 49"/>
          <p:cNvCxnSpPr>
            <a:stCxn id="46" idx="6"/>
          </p:cNvCxnSpPr>
          <p:nvPr/>
        </p:nvCxnSpPr>
        <p:spPr bwMode="auto">
          <a:xfrm flipV="1">
            <a:off x="5867400" y="3293602"/>
            <a:ext cx="1628512" cy="2527364"/>
          </a:xfrm>
          <a:prstGeom prst="straightConnector1">
            <a:avLst/>
          </a:prstGeom>
          <a:solidFill>
            <a:srgbClr val="6C7472"/>
          </a:solidFill>
          <a:ln w="50800" cap="flat" cmpd="sng" algn="ctr">
            <a:solidFill>
              <a:srgbClr val="6C7472"/>
            </a:solidFill>
            <a:prstDash val="solid"/>
            <a:round/>
            <a:headEnd type="none" w="med" len="med"/>
            <a:tailEnd type="arrow"/>
          </a:ln>
          <a:effectLst/>
        </p:spPr>
      </p:cxnSp>
      <p:pic>
        <p:nvPicPr>
          <p:cNvPr id="54" name="Picture 53" descr="latex-image-1.pdf"/>
          <p:cNvPicPr>
            <a:picLocks noChangeAspect="1"/>
          </p:cNvPicPr>
          <p:nvPr/>
        </p:nvPicPr>
        <p:blipFill>
          <a:blip r:embed="rId10" cstate="print"/>
          <a:stretch>
            <a:fillRect/>
          </a:stretch>
        </p:blipFill>
        <p:spPr>
          <a:xfrm>
            <a:off x="4397573" y="4856559"/>
            <a:ext cx="759023" cy="267891"/>
          </a:xfrm>
          <a:prstGeom prst="rect">
            <a:avLst/>
          </a:prstGeom>
        </p:spPr>
      </p:pic>
      <p:pic>
        <p:nvPicPr>
          <p:cNvPr id="55" name="Picture 54" descr="latex-image-1.pdf"/>
          <p:cNvPicPr>
            <a:picLocks noChangeAspect="1"/>
          </p:cNvPicPr>
          <p:nvPr/>
        </p:nvPicPr>
        <p:blipFill>
          <a:blip r:embed="rId10" cstate="print"/>
          <a:stretch>
            <a:fillRect/>
          </a:stretch>
        </p:blipFill>
        <p:spPr>
          <a:xfrm>
            <a:off x="4397573" y="5660231"/>
            <a:ext cx="759023" cy="267891"/>
          </a:xfrm>
          <a:prstGeom prst="rect">
            <a:avLst/>
          </a:prstGeom>
        </p:spPr>
      </p:pic>
      <p:cxnSp>
        <p:nvCxnSpPr>
          <p:cNvPr id="56" name="Curved Connector 55"/>
          <p:cNvCxnSpPr/>
          <p:nvPr/>
        </p:nvCxnSpPr>
        <p:spPr bwMode="auto">
          <a:xfrm rot="10800000">
            <a:off x="4290417" y="5017294"/>
            <a:ext cx="1117" cy="803672"/>
          </a:xfrm>
          <a:prstGeom prst="curvedConnector3">
            <a:avLst>
              <a:gd name="adj1" fmla="val 37246977"/>
            </a:avLst>
          </a:prstGeom>
          <a:solidFill>
            <a:srgbClr val="6C7472"/>
          </a:solidFill>
          <a:ln w="50800" cap="flat" cmpd="sng" algn="ctr">
            <a:solidFill>
              <a:srgbClr val="6C7472"/>
            </a:solidFill>
            <a:prstDash val="dot"/>
            <a:round/>
            <a:headEnd type="none" w="med" len="med"/>
            <a:tailEnd type="arrow" w="med" len="med"/>
          </a:ln>
          <a:effectLst/>
        </p:spPr>
      </p:cxnSp>
      <p:sp>
        <p:nvSpPr>
          <p:cNvPr id="64" name="TextBox 63"/>
          <p:cNvSpPr txBox="1"/>
          <p:nvPr/>
        </p:nvSpPr>
        <p:spPr>
          <a:xfrm>
            <a:off x="6647855" y="1641872"/>
            <a:ext cx="1938025" cy="341919"/>
          </a:xfrm>
          <a:prstGeom prst="rect">
            <a:avLst/>
          </a:prstGeom>
          <a:noFill/>
        </p:spPr>
        <p:txBody>
          <a:bodyPr wrap="none" lIns="64291" tIns="32146" rIns="64291" bIns="32146" rtlCol="0">
            <a:spAutoFit/>
          </a:bodyPr>
          <a:lstStyle/>
          <a:p>
            <a:r>
              <a:rPr lang="en-US" b="1" dirty="0" smtClean="0">
                <a:solidFill>
                  <a:srgbClr val="008000"/>
                </a:solidFill>
              </a:rPr>
              <a:t>Program is safe!</a:t>
            </a:r>
            <a:endParaRPr lang="en-US" b="1" dirty="0">
              <a:solidFill>
                <a:srgbClr val="008000"/>
              </a:solidFill>
            </a:endParaRPr>
          </a:p>
        </p:txBody>
      </p:sp>
      <p:sp>
        <p:nvSpPr>
          <p:cNvPr id="65" name="Oval 64"/>
          <p:cNvSpPr/>
          <p:nvPr/>
        </p:nvSpPr>
        <p:spPr bwMode="auto">
          <a:xfrm>
            <a:off x="7130058" y="2927747"/>
            <a:ext cx="428625" cy="428625"/>
          </a:xfrm>
          <a:prstGeom prst="ellipse">
            <a:avLst/>
          </a:prstGeom>
          <a:gradFill flip="none" rotWithShape="1">
            <a:gsLst>
              <a:gs pos="48000">
                <a:srgbClr val="407AA6"/>
              </a:gs>
              <a:gs pos="52000">
                <a:srgbClr val="FF8000"/>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400" dirty="0" smtClean="0">
                <a:solidFill>
                  <a:schemeClr val="bg1"/>
                </a:solidFill>
                <a:latin typeface="Gill Sans Light" charset="0"/>
                <a:ea typeface="ヒラギノ角ゴ ProN W3" charset="-128"/>
                <a:cs typeface="ヒラギノ角ゴ ProN W3" charset="-128"/>
                <a:sym typeface="Gill Sans Light" charset="0"/>
              </a:rPr>
              <a:t>3</a:t>
            </a: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38" name="Oval 37"/>
          <p:cNvSpPr/>
          <p:nvPr/>
        </p:nvSpPr>
        <p:spPr bwMode="auto">
          <a:xfrm>
            <a:off x="7130058" y="2927747"/>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300" dirty="0" smtClean="0">
                <a:solidFill>
                  <a:schemeClr val="bg1"/>
                </a:solidFill>
              </a:rPr>
              <a:t>3</a:t>
            </a:r>
            <a:endParaRPr lang="en-US" sz="1300" dirty="0">
              <a:solidFill>
                <a:schemeClr val="bg1"/>
              </a:solidFill>
              <a:latin typeface="Gill Sans Light" charset="0"/>
              <a:ea typeface="ヒラギノ角ゴ ProN W3" charset="-128"/>
              <a:cs typeface="ヒラギノ角ゴ ProN W3" charset="-128"/>
              <a:sym typeface="Gill Sans Light" charset="0"/>
            </a:endParaRPr>
          </a:p>
        </p:txBody>
      </p:sp>
      <p:sp>
        <p:nvSpPr>
          <p:cNvPr id="40" name="Rectangle 39"/>
          <p:cNvSpPr/>
          <p:nvPr/>
        </p:nvSpPr>
        <p:spPr bwMode="auto">
          <a:xfrm>
            <a:off x="4343995" y="1106091"/>
            <a:ext cx="857250" cy="321469"/>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43" name="Rectangle 42"/>
          <p:cNvSpPr/>
          <p:nvPr/>
        </p:nvSpPr>
        <p:spPr bwMode="auto">
          <a:xfrm>
            <a:off x="4236839" y="2016919"/>
            <a:ext cx="1017984" cy="321469"/>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48" name="Rectangle 47"/>
          <p:cNvSpPr/>
          <p:nvPr/>
        </p:nvSpPr>
        <p:spPr bwMode="auto">
          <a:xfrm>
            <a:off x="4236839" y="3034903"/>
            <a:ext cx="1071563" cy="375047"/>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49" name="Rectangle 48"/>
          <p:cNvSpPr/>
          <p:nvPr/>
        </p:nvSpPr>
        <p:spPr bwMode="auto">
          <a:xfrm>
            <a:off x="4236839" y="4052888"/>
            <a:ext cx="1071563" cy="375047"/>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1" name="Rectangle 50"/>
          <p:cNvSpPr/>
          <p:nvPr/>
        </p:nvSpPr>
        <p:spPr bwMode="auto">
          <a:xfrm>
            <a:off x="7612261" y="3034903"/>
            <a:ext cx="910828" cy="375047"/>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2" name="Rectangle 51"/>
          <p:cNvSpPr/>
          <p:nvPr/>
        </p:nvSpPr>
        <p:spPr bwMode="auto">
          <a:xfrm>
            <a:off x="4343995" y="4802981"/>
            <a:ext cx="910828" cy="375047"/>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3" name="Rectangle 52"/>
          <p:cNvSpPr/>
          <p:nvPr/>
        </p:nvSpPr>
        <p:spPr bwMode="auto">
          <a:xfrm>
            <a:off x="4343995" y="5606653"/>
            <a:ext cx="910828" cy="375047"/>
          </a:xfrm>
          <a:prstGeom prst="rect">
            <a:avLst/>
          </a:prstGeom>
          <a:noFill/>
          <a:ln w="38100" cap="flat" cmpd="sng" algn="ctr">
            <a:solidFill>
              <a:srgbClr val="407AA6"/>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7" name="Rectangle 56"/>
          <p:cNvSpPr/>
          <p:nvPr/>
        </p:nvSpPr>
        <p:spPr>
          <a:xfrm>
            <a:off x="228600" y="1143000"/>
            <a:ext cx="2632471" cy="2434795"/>
          </a:xfrm>
          <a:prstGeom prst="rect">
            <a:avLst/>
          </a:prstGeom>
        </p:spPr>
        <p:style>
          <a:lnRef idx="1">
            <a:schemeClr val="accent1"/>
          </a:lnRef>
          <a:fillRef idx="2">
            <a:schemeClr val="accent1"/>
          </a:fillRef>
          <a:effectRef idx="1">
            <a:schemeClr val="accent1"/>
          </a:effectRef>
          <a:fontRef idx="minor">
            <a:schemeClr val="dk1"/>
          </a:fontRef>
        </p:style>
        <p:txBody>
          <a:bodyPr wrap="square" lIns="64288" tIns="32144" rIns="64288" bIns="32144">
            <a:spAutoFit/>
          </a:bodyPr>
          <a:lstStyle/>
          <a:p>
            <a:pPr algn="l"/>
            <a:r>
              <a:rPr lang="en-US" sz="2200" dirty="0" smtClean="0">
                <a:latin typeface="Consolas"/>
                <a:cs typeface="Consolas"/>
              </a:rPr>
              <a:t>1: </a:t>
            </a:r>
            <a:r>
              <a:rPr lang="en-US" sz="2200" dirty="0" err="1" smtClean="0">
                <a:latin typeface="Consolas"/>
                <a:cs typeface="Consolas"/>
              </a:rPr>
              <a:t>x</a:t>
            </a:r>
            <a:r>
              <a:rPr lang="en-US" sz="2200" dirty="0" smtClean="0">
                <a:latin typeface="Consolas"/>
                <a:cs typeface="Consolas"/>
              </a:rPr>
              <a:t> = 10;</a:t>
            </a:r>
          </a:p>
          <a:p>
            <a:pPr algn="l"/>
            <a:endParaRPr lang="en-US" sz="2200" dirty="0" smtClean="0">
              <a:latin typeface="Consolas"/>
              <a:cs typeface="Consolas"/>
            </a:endParaRPr>
          </a:p>
          <a:p>
            <a:pPr algn="l"/>
            <a:r>
              <a:rPr lang="en-US" sz="2200" dirty="0" smtClean="0">
                <a:latin typeface="Consolas"/>
                <a:cs typeface="Consolas"/>
              </a:rPr>
              <a:t>2: while (*) </a:t>
            </a:r>
          </a:p>
          <a:p>
            <a:pPr algn="l"/>
            <a:r>
              <a:rPr lang="en-US" sz="2200" dirty="0" smtClean="0">
                <a:latin typeface="Consolas"/>
                <a:cs typeface="Consolas"/>
              </a:rPr>
              <a:t>      x = x - 2;  </a:t>
            </a:r>
          </a:p>
          <a:p>
            <a:pPr algn="l"/>
            <a:r>
              <a:rPr lang="en-US" sz="2200" dirty="0" smtClean="0">
                <a:latin typeface="Consolas"/>
                <a:cs typeface="Consolas"/>
              </a:rPr>
              <a:t>   </a:t>
            </a:r>
          </a:p>
          <a:p>
            <a:pPr algn="l"/>
            <a:r>
              <a:rPr lang="en-US" sz="2200" dirty="0" smtClean="0">
                <a:latin typeface="Consolas"/>
                <a:cs typeface="Consolas"/>
              </a:rPr>
              <a:t>   if (</a:t>
            </a:r>
            <a:r>
              <a:rPr lang="en-US" sz="2200" dirty="0" err="1" smtClean="0">
                <a:latin typeface="Consolas"/>
                <a:cs typeface="Consolas"/>
              </a:rPr>
              <a:t>x</a:t>
            </a:r>
            <a:r>
              <a:rPr lang="en-US" sz="2200" dirty="0" smtClean="0">
                <a:latin typeface="Consolas"/>
                <a:cs typeface="Consolas"/>
              </a:rPr>
              <a:t> == 9)</a:t>
            </a:r>
          </a:p>
          <a:p>
            <a:pPr algn="l"/>
            <a:r>
              <a:rPr lang="en-US" sz="2200" dirty="0" smtClean="0">
                <a:latin typeface="Consolas"/>
                <a:cs typeface="Consolas"/>
              </a:rPr>
              <a:t>3:   </a:t>
            </a:r>
            <a:r>
              <a:rPr lang="en-US" sz="2200" dirty="0" smtClean="0">
                <a:solidFill>
                  <a:srgbClr val="FF0000"/>
                </a:solidFill>
                <a:latin typeface="Consolas"/>
                <a:cs typeface="Consolas"/>
              </a:rPr>
              <a:t>error();</a:t>
            </a:r>
            <a:endParaRPr lang="en-US" sz="2200" dirty="0">
              <a:solidFill>
                <a:srgbClr val="FF0000"/>
              </a:solidFill>
              <a:latin typeface="Consolas"/>
              <a:cs typeface="Consola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200" fill="hold"/>
                                        <p:tgtEl>
                                          <p:spTgt spid="25"/>
                                        </p:tgtEl>
                                        <p:attrNameLst>
                                          <p:attrName>style.color</p:attrName>
                                        </p:attrNameLst>
                                      </p:cBhvr>
                                      <p:to>
                                        <a:srgbClr val="FF8000"/>
                                      </p:to>
                                    </p:animClr>
                                    <p:animClr clrSpc="rgb">
                                      <p:cBhvr>
                                        <p:cTn id="7" dur="200" fill="hold"/>
                                        <p:tgtEl>
                                          <p:spTgt spid="25"/>
                                        </p:tgtEl>
                                        <p:attrNameLst>
                                          <p:attrName>fillcolor</p:attrName>
                                        </p:attrNameLst>
                                      </p:cBhvr>
                                      <p:to>
                                        <a:srgbClr val="FF8000"/>
                                      </p:to>
                                    </p:animClr>
                                    <p:set>
                                      <p:cBhvr>
                                        <p:cTn id="8" dur="200" fill="hold"/>
                                        <p:tgtEl>
                                          <p:spTgt spid="25"/>
                                        </p:tgtEl>
                                        <p:attrNameLst>
                                          <p:attrName>fill.type</p:attrName>
                                        </p:attrNameLst>
                                      </p:cBhvr>
                                      <p:to>
                                        <p:strVal val="solid"/>
                                      </p:to>
                                    </p:set>
                                    <p:set>
                                      <p:cBhvr>
                                        <p:cTn id="9" dur="200" fill="hold"/>
                                        <p:tgtEl>
                                          <p:spTgt spid="25"/>
                                        </p:tgtEl>
                                        <p:attrNameLst>
                                          <p:attrName>fill.on</p:attrName>
                                        </p:attrNameLst>
                                      </p:cBhvr>
                                      <p:to>
                                        <p:strVal val="true"/>
                                      </p:to>
                                    </p:set>
                                    <p:animRot by="120000">
                                      <p:cBhvr>
                                        <p:cTn id="10" dur="200" fill="hold">
                                          <p:stCondLst>
                                            <p:cond delay="0"/>
                                          </p:stCondLst>
                                        </p:cTn>
                                        <p:tgtEl>
                                          <p:spTgt spid="25"/>
                                        </p:tgtEl>
                                        <p:attrNameLst>
                                          <p:attrName>r</p:attrName>
                                        </p:attrNameLst>
                                      </p:cBhvr>
                                    </p:animRot>
                                    <p:animRot by="-240000">
                                      <p:cBhvr>
                                        <p:cTn id="11" dur="400" fill="hold">
                                          <p:stCondLst>
                                            <p:cond delay="400"/>
                                          </p:stCondLst>
                                        </p:cTn>
                                        <p:tgtEl>
                                          <p:spTgt spid="25"/>
                                        </p:tgtEl>
                                        <p:attrNameLst>
                                          <p:attrName>r</p:attrName>
                                        </p:attrNameLst>
                                      </p:cBhvr>
                                    </p:animRot>
                                    <p:animRot by="240000">
                                      <p:cBhvr>
                                        <p:cTn id="12" dur="400" fill="hold">
                                          <p:stCondLst>
                                            <p:cond delay="800"/>
                                          </p:stCondLst>
                                        </p:cTn>
                                        <p:tgtEl>
                                          <p:spTgt spid="25"/>
                                        </p:tgtEl>
                                        <p:attrNameLst>
                                          <p:attrName>r</p:attrName>
                                        </p:attrNameLst>
                                      </p:cBhvr>
                                    </p:animRot>
                                    <p:animRot by="-240000">
                                      <p:cBhvr>
                                        <p:cTn id="13" dur="400" fill="hold">
                                          <p:stCondLst>
                                            <p:cond delay="1200"/>
                                          </p:stCondLst>
                                        </p:cTn>
                                        <p:tgtEl>
                                          <p:spTgt spid="25"/>
                                        </p:tgtEl>
                                        <p:attrNameLst>
                                          <p:attrName>r</p:attrName>
                                        </p:attrNameLst>
                                      </p:cBhvr>
                                    </p:animRot>
                                    <p:animRot by="120000">
                                      <p:cBhvr>
                                        <p:cTn id="14" dur="400" fill="hold">
                                          <p:stCondLst>
                                            <p:cond delay="1600"/>
                                          </p:stCondLst>
                                        </p:cTn>
                                        <p:tgtEl>
                                          <p:spTgt spid="25"/>
                                        </p:tgtEl>
                                        <p:attrNameLst>
                                          <p:attrName>r</p:attrName>
                                        </p:attrNameLst>
                                      </p:cBhvr>
                                    </p:animRot>
                                  </p:childTnLst>
                                </p:cTn>
                              </p:par>
                              <p:par>
                                <p:cTn id="15" presetID="32" presetClass="emph" presetSubtype="0" fill="hold" nodeType="withEffect">
                                  <p:stCondLst>
                                    <p:cond delay="0"/>
                                  </p:stCondLst>
                                  <p:childTnLst>
                                    <p:animClr clrSpc="rgb">
                                      <p:cBhvr override="childStyle">
                                        <p:cTn id="16" dur="200" fill="hold"/>
                                        <p:tgtEl>
                                          <p:spTgt spid="26"/>
                                        </p:tgtEl>
                                        <p:attrNameLst>
                                          <p:attrName>style.color</p:attrName>
                                        </p:attrNameLst>
                                      </p:cBhvr>
                                      <p:to>
                                        <a:srgbClr val="FF8000"/>
                                      </p:to>
                                    </p:animClr>
                                    <p:animClr clrSpc="rgb">
                                      <p:cBhvr>
                                        <p:cTn id="17" dur="200" fill="hold"/>
                                        <p:tgtEl>
                                          <p:spTgt spid="26"/>
                                        </p:tgtEl>
                                        <p:attrNameLst>
                                          <p:attrName>fillcolor</p:attrName>
                                        </p:attrNameLst>
                                      </p:cBhvr>
                                      <p:to>
                                        <a:srgbClr val="FF8000"/>
                                      </p:to>
                                    </p:animClr>
                                    <p:set>
                                      <p:cBhvr>
                                        <p:cTn id="18" dur="200" fill="hold"/>
                                        <p:tgtEl>
                                          <p:spTgt spid="26"/>
                                        </p:tgtEl>
                                        <p:attrNameLst>
                                          <p:attrName>fill.type</p:attrName>
                                        </p:attrNameLst>
                                      </p:cBhvr>
                                      <p:to>
                                        <p:strVal val="solid"/>
                                      </p:to>
                                    </p:set>
                                    <p:set>
                                      <p:cBhvr>
                                        <p:cTn id="19" dur="200" fill="hold"/>
                                        <p:tgtEl>
                                          <p:spTgt spid="26"/>
                                        </p:tgtEl>
                                        <p:attrNameLst>
                                          <p:attrName>fill.on</p:attrName>
                                        </p:attrNameLst>
                                      </p:cBhvr>
                                      <p:to>
                                        <p:strVal val="true"/>
                                      </p:to>
                                    </p:set>
                                    <p:animRot by="120000">
                                      <p:cBhvr>
                                        <p:cTn id="20" dur="200" fill="hold">
                                          <p:stCondLst>
                                            <p:cond delay="0"/>
                                          </p:stCondLst>
                                        </p:cTn>
                                        <p:tgtEl>
                                          <p:spTgt spid="26"/>
                                        </p:tgtEl>
                                        <p:attrNameLst>
                                          <p:attrName>r</p:attrName>
                                        </p:attrNameLst>
                                      </p:cBhvr>
                                    </p:animRot>
                                    <p:animRot by="-240000">
                                      <p:cBhvr>
                                        <p:cTn id="21" dur="400" fill="hold">
                                          <p:stCondLst>
                                            <p:cond delay="400"/>
                                          </p:stCondLst>
                                        </p:cTn>
                                        <p:tgtEl>
                                          <p:spTgt spid="26"/>
                                        </p:tgtEl>
                                        <p:attrNameLst>
                                          <p:attrName>r</p:attrName>
                                        </p:attrNameLst>
                                      </p:cBhvr>
                                    </p:animRot>
                                    <p:animRot by="240000">
                                      <p:cBhvr>
                                        <p:cTn id="22" dur="400" fill="hold">
                                          <p:stCondLst>
                                            <p:cond delay="800"/>
                                          </p:stCondLst>
                                        </p:cTn>
                                        <p:tgtEl>
                                          <p:spTgt spid="26"/>
                                        </p:tgtEl>
                                        <p:attrNameLst>
                                          <p:attrName>r</p:attrName>
                                        </p:attrNameLst>
                                      </p:cBhvr>
                                    </p:animRot>
                                    <p:animRot by="-240000">
                                      <p:cBhvr>
                                        <p:cTn id="23" dur="400" fill="hold">
                                          <p:stCondLst>
                                            <p:cond delay="1200"/>
                                          </p:stCondLst>
                                        </p:cTn>
                                        <p:tgtEl>
                                          <p:spTgt spid="26"/>
                                        </p:tgtEl>
                                        <p:attrNameLst>
                                          <p:attrName>r</p:attrName>
                                        </p:attrNameLst>
                                      </p:cBhvr>
                                    </p:animRot>
                                    <p:animRot by="120000">
                                      <p:cBhvr>
                                        <p:cTn id="24" dur="400" fill="hold">
                                          <p:stCondLst>
                                            <p:cond delay="1600"/>
                                          </p:stCondLst>
                                        </p:cTn>
                                        <p:tgtEl>
                                          <p:spTgt spid="26"/>
                                        </p:tgtEl>
                                        <p:attrNameLst>
                                          <p:attrName>r</p:attrName>
                                        </p:attrNameLst>
                                      </p:cBhvr>
                                    </p:animRot>
                                  </p:childTnLst>
                                </p:cTn>
                              </p:par>
                              <p:par>
                                <p:cTn id="25" presetID="32" presetClass="emph" presetSubtype="0" fill="hold" nodeType="withEffect">
                                  <p:stCondLst>
                                    <p:cond delay="0"/>
                                  </p:stCondLst>
                                  <p:childTnLst>
                                    <p:animClr clrSpc="rgb">
                                      <p:cBhvr override="childStyle">
                                        <p:cTn id="26" dur="200" fill="hold"/>
                                        <p:tgtEl>
                                          <p:spTgt spid="32"/>
                                        </p:tgtEl>
                                        <p:attrNameLst>
                                          <p:attrName>style.color</p:attrName>
                                        </p:attrNameLst>
                                      </p:cBhvr>
                                      <p:to>
                                        <a:srgbClr val="FF8000"/>
                                      </p:to>
                                    </p:animClr>
                                    <p:animClr clrSpc="rgb">
                                      <p:cBhvr>
                                        <p:cTn id="27" dur="200" fill="hold"/>
                                        <p:tgtEl>
                                          <p:spTgt spid="32"/>
                                        </p:tgtEl>
                                        <p:attrNameLst>
                                          <p:attrName>fillcolor</p:attrName>
                                        </p:attrNameLst>
                                      </p:cBhvr>
                                      <p:to>
                                        <a:srgbClr val="FF8000"/>
                                      </p:to>
                                    </p:animClr>
                                    <p:set>
                                      <p:cBhvr>
                                        <p:cTn id="28" dur="200" fill="hold"/>
                                        <p:tgtEl>
                                          <p:spTgt spid="32"/>
                                        </p:tgtEl>
                                        <p:attrNameLst>
                                          <p:attrName>fill.type</p:attrName>
                                        </p:attrNameLst>
                                      </p:cBhvr>
                                      <p:to>
                                        <p:strVal val="solid"/>
                                      </p:to>
                                    </p:set>
                                    <p:set>
                                      <p:cBhvr>
                                        <p:cTn id="29" dur="200" fill="hold"/>
                                        <p:tgtEl>
                                          <p:spTgt spid="32"/>
                                        </p:tgtEl>
                                        <p:attrNameLst>
                                          <p:attrName>fill.on</p:attrName>
                                        </p:attrNameLst>
                                      </p:cBhvr>
                                      <p:to>
                                        <p:strVal val="true"/>
                                      </p:to>
                                    </p:set>
                                    <p:animRot by="120000">
                                      <p:cBhvr>
                                        <p:cTn id="30" dur="200" fill="hold">
                                          <p:stCondLst>
                                            <p:cond delay="0"/>
                                          </p:stCondLst>
                                        </p:cTn>
                                        <p:tgtEl>
                                          <p:spTgt spid="32"/>
                                        </p:tgtEl>
                                        <p:attrNameLst>
                                          <p:attrName>r</p:attrName>
                                        </p:attrNameLst>
                                      </p:cBhvr>
                                    </p:animRot>
                                    <p:animRot by="-240000">
                                      <p:cBhvr>
                                        <p:cTn id="31" dur="400" fill="hold">
                                          <p:stCondLst>
                                            <p:cond delay="400"/>
                                          </p:stCondLst>
                                        </p:cTn>
                                        <p:tgtEl>
                                          <p:spTgt spid="32"/>
                                        </p:tgtEl>
                                        <p:attrNameLst>
                                          <p:attrName>r</p:attrName>
                                        </p:attrNameLst>
                                      </p:cBhvr>
                                    </p:animRot>
                                    <p:animRot by="240000">
                                      <p:cBhvr>
                                        <p:cTn id="32" dur="400" fill="hold">
                                          <p:stCondLst>
                                            <p:cond delay="800"/>
                                          </p:stCondLst>
                                        </p:cTn>
                                        <p:tgtEl>
                                          <p:spTgt spid="32"/>
                                        </p:tgtEl>
                                        <p:attrNameLst>
                                          <p:attrName>r</p:attrName>
                                        </p:attrNameLst>
                                      </p:cBhvr>
                                    </p:animRot>
                                    <p:animRot by="-240000">
                                      <p:cBhvr>
                                        <p:cTn id="33" dur="400" fill="hold">
                                          <p:stCondLst>
                                            <p:cond delay="1200"/>
                                          </p:stCondLst>
                                        </p:cTn>
                                        <p:tgtEl>
                                          <p:spTgt spid="32"/>
                                        </p:tgtEl>
                                        <p:attrNameLst>
                                          <p:attrName>r</p:attrName>
                                        </p:attrNameLst>
                                      </p:cBhvr>
                                    </p:animRot>
                                    <p:animRot by="120000">
                                      <p:cBhvr>
                                        <p:cTn id="34" dur="400" fill="hold">
                                          <p:stCondLst>
                                            <p:cond delay="1600"/>
                                          </p:stCondLst>
                                        </p:cTn>
                                        <p:tgtEl>
                                          <p:spTgt spid="32"/>
                                        </p:tgtEl>
                                        <p:attrNameLst>
                                          <p:attrName>r</p:attrName>
                                        </p:attrNameLst>
                                      </p:cBhvr>
                                    </p:animRot>
                                  </p:childTnLst>
                                </p:cTn>
                              </p:par>
                              <p:par>
                                <p:cTn id="35" presetID="32" presetClass="emph" presetSubtype="0" fill="hold" nodeType="withEffect">
                                  <p:stCondLst>
                                    <p:cond delay="0"/>
                                  </p:stCondLst>
                                  <p:childTnLst>
                                    <p:animClr clrSpc="rgb">
                                      <p:cBhvr override="childStyle">
                                        <p:cTn id="36" dur="200" fill="hold"/>
                                        <p:tgtEl>
                                          <p:spTgt spid="30"/>
                                        </p:tgtEl>
                                        <p:attrNameLst>
                                          <p:attrName>style.color</p:attrName>
                                        </p:attrNameLst>
                                      </p:cBhvr>
                                      <p:to>
                                        <a:srgbClr val="FF8000"/>
                                      </p:to>
                                    </p:animClr>
                                    <p:animClr clrSpc="rgb">
                                      <p:cBhvr>
                                        <p:cTn id="37" dur="200" fill="hold"/>
                                        <p:tgtEl>
                                          <p:spTgt spid="30"/>
                                        </p:tgtEl>
                                        <p:attrNameLst>
                                          <p:attrName>fillcolor</p:attrName>
                                        </p:attrNameLst>
                                      </p:cBhvr>
                                      <p:to>
                                        <a:srgbClr val="FF8000"/>
                                      </p:to>
                                    </p:animClr>
                                    <p:set>
                                      <p:cBhvr>
                                        <p:cTn id="38" dur="200" fill="hold"/>
                                        <p:tgtEl>
                                          <p:spTgt spid="30"/>
                                        </p:tgtEl>
                                        <p:attrNameLst>
                                          <p:attrName>fill.type</p:attrName>
                                        </p:attrNameLst>
                                      </p:cBhvr>
                                      <p:to>
                                        <p:strVal val="solid"/>
                                      </p:to>
                                    </p:set>
                                    <p:set>
                                      <p:cBhvr>
                                        <p:cTn id="39" dur="200" fill="hold"/>
                                        <p:tgtEl>
                                          <p:spTgt spid="30"/>
                                        </p:tgtEl>
                                        <p:attrNameLst>
                                          <p:attrName>fill.on</p:attrName>
                                        </p:attrNameLst>
                                      </p:cBhvr>
                                      <p:to>
                                        <p:strVal val="true"/>
                                      </p:to>
                                    </p:set>
                                    <p:animRot by="120000">
                                      <p:cBhvr>
                                        <p:cTn id="40" dur="200" fill="hold">
                                          <p:stCondLst>
                                            <p:cond delay="0"/>
                                          </p:stCondLst>
                                        </p:cTn>
                                        <p:tgtEl>
                                          <p:spTgt spid="30"/>
                                        </p:tgtEl>
                                        <p:attrNameLst>
                                          <p:attrName>r</p:attrName>
                                        </p:attrNameLst>
                                      </p:cBhvr>
                                    </p:animRot>
                                    <p:animRot by="-240000">
                                      <p:cBhvr>
                                        <p:cTn id="41" dur="400" fill="hold">
                                          <p:stCondLst>
                                            <p:cond delay="400"/>
                                          </p:stCondLst>
                                        </p:cTn>
                                        <p:tgtEl>
                                          <p:spTgt spid="30"/>
                                        </p:tgtEl>
                                        <p:attrNameLst>
                                          <p:attrName>r</p:attrName>
                                        </p:attrNameLst>
                                      </p:cBhvr>
                                    </p:animRot>
                                    <p:animRot by="240000">
                                      <p:cBhvr>
                                        <p:cTn id="42" dur="400" fill="hold">
                                          <p:stCondLst>
                                            <p:cond delay="800"/>
                                          </p:stCondLst>
                                        </p:cTn>
                                        <p:tgtEl>
                                          <p:spTgt spid="30"/>
                                        </p:tgtEl>
                                        <p:attrNameLst>
                                          <p:attrName>r</p:attrName>
                                        </p:attrNameLst>
                                      </p:cBhvr>
                                    </p:animRot>
                                    <p:animRot by="-240000">
                                      <p:cBhvr>
                                        <p:cTn id="43" dur="400" fill="hold">
                                          <p:stCondLst>
                                            <p:cond delay="1200"/>
                                          </p:stCondLst>
                                        </p:cTn>
                                        <p:tgtEl>
                                          <p:spTgt spid="30"/>
                                        </p:tgtEl>
                                        <p:attrNameLst>
                                          <p:attrName>r</p:attrName>
                                        </p:attrNameLst>
                                      </p:cBhvr>
                                    </p:animRot>
                                    <p:animRot by="120000">
                                      <p:cBhvr>
                                        <p:cTn id="44" dur="400" fill="hold">
                                          <p:stCondLst>
                                            <p:cond delay="1600"/>
                                          </p:stCondLst>
                                        </p:cTn>
                                        <p:tgtEl>
                                          <p:spTgt spid="30"/>
                                        </p:tgtEl>
                                        <p:attrNameLst>
                                          <p:attrName>r</p:attrName>
                                        </p:attrNameLst>
                                      </p:cBhvr>
                                    </p:animRot>
                                  </p:childTnLst>
                                </p:cTn>
                              </p:par>
                              <p:par>
                                <p:cTn id="45" presetID="32" presetClass="emph" presetSubtype="0" fill="hold" nodeType="withEffect">
                                  <p:stCondLst>
                                    <p:cond delay="0"/>
                                  </p:stCondLst>
                                  <p:childTnLst>
                                    <p:animClr clrSpc="rgb">
                                      <p:cBhvr override="childStyle">
                                        <p:cTn id="46" dur="200" fill="hold"/>
                                        <p:tgtEl>
                                          <p:spTgt spid="31"/>
                                        </p:tgtEl>
                                        <p:attrNameLst>
                                          <p:attrName>style.color</p:attrName>
                                        </p:attrNameLst>
                                      </p:cBhvr>
                                      <p:to>
                                        <a:srgbClr val="FF8000"/>
                                      </p:to>
                                    </p:animClr>
                                    <p:animClr clrSpc="rgb">
                                      <p:cBhvr>
                                        <p:cTn id="47" dur="200" fill="hold"/>
                                        <p:tgtEl>
                                          <p:spTgt spid="31"/>
                                        </p:tgtEl>
                                        <p:attrNameLst>
                                          <p:attrName>fillcolor</p:attrName>
                                        </p:attrNameLst>
                                      </p:cBhvr>
                                      <p:to>
                                        <a:srgbClr val="FF8000"/>
                                      </p:to>
                                    </p:animClr>
                                    <p:set>
                                      <p:cBhvr>
                                        <p:cTn id="48" dur="200" fill="hold"/>
                                        <p:tgtEl>
                                          <p:spTgt spid="31"/>
                                        </p:tgtEl>
                                        <p:attrNameLst>
                                          <p:attrName>fill.type</p:attrName>
                                        </p:attrNameLst>
                                      </p:cBhvr>
                                      <p:to>
                                        <p:strVal val="solid"/>
                                      </p:to>
                                    </p:set>
                                    <p:set>
                                      <p:cBhvr>
                                        <p:cTn id="49" dur="200" fill="hold"/>
                                        <p:tgtEl>
                                          <p:spTgt spid="31"/>
                                        </p:tgtEl>
                                        <p:attrNameLst>
                                          <p:attrName>fill.on</p:attrName>
                                        </p:attrNameLst>
                                      </p:cBhvr>
                                      <p:to>
                                        <p:strVal val="true"/>
                                      </p:to>
                                    </p:set>
                                    <p:animRot by="120000">
                                      <p:cBhvr>
                                        <p:cTn id="50" dur="200" fill="hold">
                                          <p:stCondLst>
                                            <p:cond delay="0"/>
                                          </p:stCondLst>
                                        </p:cTn>
                                        <p:tgtEl>
                                          <p:spTgt spid="31"/>
                                        </p:tgtEl>
                                        <p:attrNameLst>
                                          <p:attrName>r</p:attrName>
                                        </p:attrNameLst>
                                      </p:cBhvr>
                                    </p:animRot>
                                    <p:animRot by="-240000">
                                      <p:cBhvr>
                                        <p:cTn id="51" dur="400" fill="hold">
                                          <p:stCondLst>
                                            <p:cond delay="400"/>
                                          </p:stCondLst>
                                        </p:cTn>
                                        <p:tgtEl>
                                          <p:spTgt spid="31"/>
                                        </p:tgtEl>
                                        <p:attrNameLst>
                                          <p:attrName>r</p:attrName>
                                        </p:attrNameLst>
                                      </p:cBhvr>
                                    </p:animRot>
                                    <p:animRot by="240000">
                                      <p:cBhvr>
                                        <p:cTn id="52" dur="400" fill="hold">
                                          <p:stCondLst>
                                            <p:cond delay="800"/>
                                          </p:stCondLst>
                                        </p:cTn>
                                        <p:tgtEl>
                                          <p:spTgt spid="31"/>
                                        </p:tgtEl>
                                        <p:attrNameLst>
                                          <p:attrName>r</p:attrName>
                                        </p:attrNameLst>
                                      </p:cBhvr>
                                    </p:animRot>
                                    <p:animRot by="-240000">
                                      <p:cBhvr>
                                        <p:cTn id="53" dur="400" fill="hold">
                                          <p:stCondLst>
                                            <p:cond delay="1200"/>
                                          </p:stCondLst>
                                        </p:cTn>
                                        <p:tgtEl>
                                          <p:spTgt spid="31"/>
                                        </p:tgtEl>
                                        <p:attrNameLst>
                                          <p:attrName>r</p:attrName>
                                        </p:attrNameLst>
                                      </p:cBhvr>
                                    </p:animRot>
                                    <p:animRot by="120000">
                                      <p:cBhvr>
                                        <p:cTn id="54" dur="400" fill="hold">
                                          <p:stCondLst>
                                            <p:cond delay="1600"/>
                                          </p:stCondLst>
                                        </p:cTn>
                                        <p:tgtEl>
                                          <p:spTgt spid="31"/>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6" grpId="0" animBg="1"/>
      <p:bldP spid="64" grpId="0"/>
      <p:bldP spid="38" grpId="0" animBg="1"/>
      <p:bldP spid="52"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VINTA from 30,000 ft</a:t>
            </a:r>
            <a:endParaRPr lang="en-US" dirty="0"/>
          </a:p>
        </p:txBody>
      </p:sp>
      <p:sp>
        <p:nvSpPr>
          <p:cNvPr id="5" name="Oval 4"/>
          <p:cNvSpPr/>
          <p:nvPr/>
        </p:nvSpPr>
        <p:spPr bwMode="auto">
          <a:xfrm>
            <a:off x="2053828" y="1600200"/>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6" name="Oval 5"/>
          <p:cNvSpPr/>
          <p:nvPr/>
        </p:nvSpPr>
        <p:spPr bwMode="auto">
          <a:xfrm>
            <a:off x="2053828" y="261818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7" name="Oval 6"/>
          <p:cNvSpPr/>
          <p:nvPr/>
        </p:nvSpPr>
        <p:spPr bwMode="auto">
          <a:xfrm>
            <a:off x="2053828" y="363616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8" name="Straight Arrow Connector 7"/>
          <p:cNvCxnSpPr>
            <a:endCxn id="6" idx="0"/>
          </p:cNvCxnSpPr>
          <p:nvPr/>
        </p:nvCxnSpPr>
        <p:spPr bwMode="auto">
          <a:xfrm rot="5400000">
            <a:off x="1974019" y="2322946"/>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9" name="Straight Arrow Connector 8"/>
          <p:cNvCxnSpPr/>
          <p:nvPr/>
        </p:nvCxnSpPr>
        <p:spPr bwMode="auto">
          <a:xfrm rot="5400000">
            <a:off x="1974019" y="3340930"/>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0" name="Oval 9"/>
          <p:cNvSpPr/>
          <p:nvPr/>
        </p:nvSpPr>
        <p:spPr bwMode="auto">
          <a:xfrm>
            <a:off x="2053828" y="4654153"/>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1" name="Straight Arrow Connector 10"/>
          <p:cNvCxnSpPr/>
          <p:nvPr/>
        </p:nvCxnSpPr>
        <p:spPr bwMode="auto">
          <a:xfrm rot="5400000">
            <a:off x="1974019" y="4358915"/>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2" name="Straight Arrow Connector 11"/>
          <p:cNvCxnSpPr>
            <a:stCxn id="6" idx="5"/>
            <a:endCxn id="15" idx="1"/>
          </p:cNvCxnSpPr>
          <p:nvPr/>
        </p:nvCxnSpPr>
        <p:spPr bwMode="auto">
          <a:xfrm rot="16200000" flipH="1">
            <a:off x="2178581" y="3225140"/>
            <a:ext cx="1786463" cy="1304260"/>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3" name="Straight Arrow Connector 12"/>
          <p:cNvCxnSpPr>
            <a:stCxn id="7" idx="6"/>
            <a:endCxn id="15" idx="2"/>
          </p:cNvCxnSpPr>
          <p:nvPr/>
        </p:nvCxnSpPr>
        <p:spPr bwMode="auto">
          <a:xfrm>
            <a:off x="2482453" y="3850481"/>
            <a:ext cx="1178719" cy="107156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4" name="Straight Arrow Connector 13"/>
          <p:cNvCxnSpPr>
            <a:stCxn id="10" idx="6"/>
            <a:endCxn id="15" idx="3"/>
          </p:cNvCxnSpPr>
          <p:nvPr/>
        </p:nvCxnSpPr>
        <p:spPr bwMode="auto">
          <a:xfrm>
            <a:off x="2482453" y="4868465"/>
            <a:ext cx="1241490" cy="205120"/>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5" name="Oval 14"/>
          <p:cNvSpPr/>
          <p:nvPr/>
        </p:nvSpPr>
        <p:spPr bwMode="auto">
          <a:xfrm>
            <a:off x="3661172" y="470773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27" name="Straight Arrow Connector 26"/>
          <p:cNvCxnSpPr>
            <a:stCxn id="6" idx="3"/>
          </p:cNvCxnSpPr>
          <p:nvPr/>
        </p:nvCxnSpPr>
        <p:spPr bwMode="auto">
          <a:xfrm rot="5400000">
            <a:off x="1732360" y="2930460"/>
            <a:ext cx="330661" cy="43781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1" name="Oval 30"/>
          <p:cNvSpPr/>
          <p:nvPr/>
        </p:nvSpPr>
        <p:spPr bwMode="auto">
          <a:xfrm>
            <a:off x="1303734" y="3261122"/>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3" name="Straight Arrow Connector 32"/>
          <p:cNvCxnSpPr>
            <a:stCxn id="31" idx="4"/>
            <a:endCxn id="10" idx="1"/>
          </p:cNvCxnSpPr>
          <p:nvPr/>
        </p:nvCxnSpPr>
        <p:spPr bwMode="auto">
          <a:xfrm rot="16200000" flipH="1">
            <a:off x="1303734" y="3904059"/>
            <a:ext cx="1027177" cy="598552"/>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0" name="TextBox 39"/>
          <p:cNvSpPr txBox="1"/>
          <p:nvPr/>
        </p:nvSpPr>
        <p:spPr>
          <a:xfrm>
            <a:off x="500063" y="914400"/>
            <a:ext cx="2399690" cy="341919"/>
          </a:xfrm>
          <a:prstGeom prst="rect">
            <a:avLst/>
          </a:prstGeom>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Abstract Interpretation</a:t>
            </a:r>
          </a:p>
        </p:txBody>
      </p:sp>
      <p:sp>
        <p:nvSpPr>
          <p:cNvPr id="41" name="TextBox 40"/>
          <p:cNvSpPr txBox="1"/>
          <p:nvPr/>
        </p:nvSpPr>
        <p:spPr>
          <a:xfrm>
            <a:off x="3339703" y="5189934"/>
            <a:ext cx="796687" cy="341919"/>
          </a:xfrm>
          <a:prstGeom prst="rect">
            <a:avLst/>
          </a:prstGeom>
          <a:noFill/>
        </p:spPr>
        <p:txBody>
          <a:bodyPr wrap="none" lIns="64291" tIns="32146" rIns="64291" bIns="32146" rtlCol="0">
            <a:spAutoFit/>
          </a:bodyPr>
          <a:lstStyle/>
          <a:p>
            <a:r>
              <a:rPr lang="en-US" dirty="0" smtClean="0">
                <a:solidFill>
                  <a:srgbClr val="FF0000"/>
                </a:solidFill>
              </a:rPr>
              <a:t>Alarm!</a:t>
            </a:r>
            <a:endParaRPr lang="en-US" dirty="0">
              <a:solidFill>
                <a:srgbClr val="FF0000"/>
              </a:solidFill>
            </a:endParaRPr>
          </a:p>
        </p:txBody>
      </p:sp>
      <p:sp>
        <p:nvSpPr>
          <p:cNvPr id="46" name="Striped Right Arrow 45"/>
          <p:cNvSpPr/>
          <p:nvPr/>
        </p:nvSpPr>
        <p:spPr bwMode="auto">
          <a:xfrm>
            <a:off x="3554015" y="1868090"/>
            <a:ext cx="1982391" cy="1125141"/>
          </a:xfrm>
          <a:prstGeom prst="stripedRightArrow">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sz="2200" b="1" dirty="0" smtClean="0">
                <a:ln>
                  <a:solidFill>
                    <a:schemeClr val="bg1"/>
                  </a:solidFill>
                </a:ln>
                <a:solidFill>
                  <a:schemeClr val="bg1"/>
                </a:solidFill>
                <a:latin typeface="Gill Sans Light" charset="0"/>
                <a:ea typeface="ヒラギノ角ゴ ProN W3" charset="-128"/>
                <a:cs typeface="ヒラギノ角ゴ ProN W3" charset="-128"/>
                <a:sym typeface="Gill Sans Light" charset="0"/>
              </a:rPr>
              <a:t>Refinement</a:t>
            </a:r>
            <a:endParaRPr lang="en-US" sz="2200" b="1" dirty="0">
              <a:ln>
                <a:solidFill>
                  <a:schemeClr val="bg1"/>
                </a:solidFill>
              </a:ln>
              <a:solidFill>
                <a:schemeClr val="bg1"/>
              </a:solidFill>
              <a:latin typeface="Gill Sans Light" charset="0"/>
              <a:ea typeface="ヒラギノ角ゴ ProN W3" charset="-128"/>
              <a:cs typeface="ヒラギノ角ゴ ProN W3" charset="-128"/>
              <a:sym typeface="Gill Sans Light" charset="0"/>
            </a:endParaRPr>
          </a:p>
        </p:txBody>
      </p:sp>
      <p:sp>
        <p:nvSpPr>
          <p:cNvPr id="47" name="Oval 46"/>
          <p:cNvSpPr/>
          <p:nvPr/>
        </p:nvSpPr>
        <p:spPr bwMode="auto">
          <a:xfrm>
            <a:off x="6232922" y="1868090"/>
            <a:ext cx="1178719" cy="1071563"/>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48" name="TextBox 47"/>
          <p:cNvSpPr txBox="1"/>
          <p:nvPr/>
        </p:nvSpPr>
        <p:spPr>
          <a:xfrm>
            <a:off x="5482829" y="914400"/>
            <a:ext cx="3438436" cy="341919"/>
          </a:xfrm>
          <a:prstGeom prst="rect">
            <a:avLst/>
          </a:prstGeom>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Refinement w/ DAG </a:t>
            </a:r>
            <a:r>
              <a:rPr lang="en-US" dirty="0" err="1" smtClean="0"/>
              <a:t>Interpolants</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VINTA from 30,000 ft</a:t>
            </a:r>
            <a:endParaRPr lang="en-US" dirty="0"/>
          </a:p>
        </p:txBody>
      </p:sp>
      <p:sp>
        <p:nvSpPr>
          <p:cNvPr id="40" name="TextBox 39"/>
          <p:cNvSpPr txBox="1"/>
          <p:nvPr/>
        </p:nvSpPr>
        <p:spPr>
          <a:xfrm>
            <a:off x="500063" y="914400"/>
            <a:ext cx="2399690" cy="341919"/>
          </a:xfrm>
          <a:prstGeom prst="rect">
            <a:avLst/>
          </a:prstGeom>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Abstract Interpretation</a:t>
            </a:r>
          </a:p>
        </p:txBody>
      </p:sp>
      <p:sp>
        <p:nvSpPr>
          <p:cNvPr id="46" name="Striped Right Arrow 45"/>
          <p:cNvSpPr/>
          <p:nvPr/>
        </p:nvSpPr>
        <p:spPr bwMode="auto">
          <a:xfrm>
            <a:off x="3429000" y="1676400"/>
            <a:ext cx="1828800" cy="685800"/>
          </a:xfrm>
          <a:prstGeom prst="stripedRightArrow">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sz="2200" b="1" dirty="0" smtClean="0">
                <a:ln>
                  <a:solidFill>
                    <a:schemeClr val="bg1"/>
                  </a:solidFill>
                </a:ln>
                <a:solidFill>
                  <a:schemeClr val="bg1"/>
                </a:solidFill>
                <a:latin typeface="Gill Sans Light" charset="0"/>
                <a:ea typeface="ヒラギノ角ゴ ProN W3" charset="-128"/>
                <a:cs typeface="ヒラギノ角ゴ ProN W3" charset="-128"/>
                <a:sym typeface="Gill Sans Light" charset="0"/>
              </a:rPr>
              <a:t>Refinement</a:t>
            </a:r>
            <a:endParaRPr lang="en-US" sz="2200" b="1" dirty="0">
              <a:ln>
                <a:solidFill>
                  <a:schemeClr val="bg1"/>
                </a:solidFill>
              </a:ln>
              <a:solidFill>
                <a:schemeClr val="bg1"/>
              </a:solidFill>
              <a:latin typeface="Gill Sans Light" charset="0"/>
              <a:ea typeface="ヒラギノ角ゴ ProN W3" charset="-128"/>
              <a:cs typeface="ヒラギノ角ゴ ProN W3" charset="-128"/>
              <a:sym typeface="Gill Sans Light" charset="0"/>
            </a:endParaRPr>
          </a:p>
        </p:txBody>
      </p:sp>
      <p:sp>
        <p:nvSpPr>
          <p:cNvPr id="47" name="Oval 46"/>
          <p:cNvSpPr/>
          <p:nvPr/>
        </p:nvSpPr>
        <p:spPr bwMode="auto">
          <a:xfrm>
            <a:off x="6232922" y="1868090"/>
            <a:ext cx="1178719" cy="1071563"/>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48" name="TextBox 47"/>
          <p:cNvSpPr txBox="1"/>
          <p:nvPr/>
        </p:nvSpPr>
        <p:spPr>
          <a:xfrm>
            <a:off x="5482829" y="914400"/>
            <a:ext cx="3438436" cy="341919"/>
          </a:xfrm>
          <a:prstGeom prst="rect">
            <a:avLst/>
          </a:prstGeom>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Refinement w/ DAG </a:t>
            </a:r>
            <a:r>
              <a:rPr lang="en-US" dirty="0" err="1" smtClean="0"/>
              <a:t>Interpolants</a:t>
            </a:r>
            <a:endParaRPr lang="en-US" dirty="0" smtClean="0"/>
          </a:p>
        </p:txBody>
      </p:sp>
      <p:sp>
        <p:nvSpPr>
          <p:cNvPr id="22" name="Content Placeholder 2"/>
          <p:cNvSpPr>
            <a:spLocks noGrp="1"/>
          </p:cNvSpPr>
          <p:nvPr>
            <p:ph idx="1"/>
          </p:nvPr>
        </p:nvSpPr>
        <p:spPr>
          <a:xfrm>
            <a:off x="4343400" y="3643312"/>
            <a:ext cx="4621500" cy="2656373"/>
          </a:xfrm>
        </p:spPr>
        <p:txBody>
          <a:bodyPr/>
          <a:lstStyle/>
          <a:p>
            <a:r>
              <a:rPr lang="en-US" sz="2200" dirty="0" smtClean="0"/>
              <a:t>Refinement recovers imprecision in:</a:t>
            </a:r>
          </a:p>
          <a:p>
            <a:pPr lvl="1"/>
            <a:r>
              <a:rPr lang="en-US" sz="2200" dirty="0" smtClean="0"/>
              <a:t>Join, Widening</a:t>
            </a:r>
          </a:p>
          <a:p>
            <a:pPr lvl="1"/>
            <a:r>
              <a:rPr lang="en-US" sz="2200" dirty="0" smtClean="0"/>
              <a:t>Abstract Transformer</a:t>
            </a:r>
          </a:p>
          <a:p>
            <a:pPr lvl="1"/>
            <a:r>
              <a:rPr lang="en-US" sz="2200" dirty="0" smtClean="0"/>
              <a:t>Inexpressive Abstract Domain</a:t>
            </a:r>
          </a:p>
        </p:txBody>
      </p:sp>
      <p:sp>
        <p:nvSpPr>
          <p:cNvPr id="23" name="Oval 22"/>
          <p:cNvSpPr/>
          <p:nvPr/>
        </p:nvSpPr>
        <p:spPr bwMode="auto">
          <a:xfrm>
            <a:off x="1664494" y="1524000"/>
            <a:ext cx="428625" cy="428625"/>
          </a:xfrm>
          <a:prstGeom prst="ellipse">
            <a:avLst/>
          </a:prstGeom>
          <a:gradFill flip="none" rotWithShape="1">
            <a:gsLst>
              <a:gs pos="47000">
                <a:srgbClr val="FF6600"/>
              </a:gs>
              <a:gs pos="48000">
                <a:srgbClr val="407AA6"/>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24" name="Oval 23"/>
          <p:cNvSpPr/>
          <p:nvPr/>
        </p:nvSpPr>
        <p:spPr bwMode="auto">
          <a:xfrm>
            <a:off x="1664494" y="2541984"/>
            <a:ext cx="428625" cy="428625"/>
          </a:xfrm>
          <a:prstGeom prst="ellipse">
            <a:avLst/>
          </a:prstGeom>
          <a:gradFill flip="none" rotWithShape="1">
            <a:gsLst>
              <a:gs pos="47000">
                <a:srgbClr val="FF6600"/>
              </a:gs>
              <a:gs pos="48000">
                <a:srgbClr val="407AA6"/>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25" name="Oval 24"/>
          <p:cNvSpPr/>
          <p:nvPr/>
        </p:nvSpPr>
        <p:spPr bwMode="auto">
          <a:xfrm>
            <a:off x="1664494" y="3559969"/>
            <a:ext cx="428625" cy="428625"/>
          </a:xfrm>
          <a:prstGeom prst="ellipse">
            <a:avLst/>
          </a:prstGeom>
          <a:gradFill flip="none" rotWithShape="1">
            <a:gsLst>
              <a:gs pos="47000">
                <a:srgbClr val="FF6600"/>
              </a:gs>
              <a:gs pos="48000">
                <a:srgbClr val="407AA6"/>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26" name="Straight Arrow Connector 25"/>
          <p:cNvCxnSpPr>
            <a:endCxn id="24" idx="0"/>
          </p:cNvCxnSpPr>
          <p:nvPr/>
        </p:nvCxnSpPr>
        <p:spPr bwMode="auto">
          <a:xfrm rot="5400000">
            <a:off x="1584685" y="2246746"/>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8" name="Straight Arrow Connector 27"/>
          <p:cNvCxnSpPr/>
          <p:nvPr/>
        </p:nvCxnSpPr>
        <p:spPr bwMode="auto">
          <a:xfrm rot="5400000">
            <a:off x="1584685" y="3264730"/>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29" name="Oval 28"/>
          <p:cNvSpPr/>
          <p:nvPr/>
        </p:nvSpPr>
        <p:spPr bwMode="auto">
          <a:xfrm>
            <a:off x="1664494" y="4577953"/>
            <a:ext cx="428625" cy="428625"/>
          </a:xfrm>
          <a:prstGeom prst="ellipse">
            <a:avLst/>
          </a:prstGeom>
          <a:gradFill flip="none" rotWithShape="1">
            <a:gsLst>
              <a:gs pos="47000">
                <a:srgbClr val="FF6600"/>
              </a:gs>
              <a:gs pos="48000">
                <a:srgbClr val="407AA6"/>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0" name="Straight Arrow Connector 29"/>
          <p:cNvCxnSpPr/>
          <p:nvPr/>
        </p:nvCxnSpPr>
        <p:spPr bwMode="auto">
          <a:xfrm rot="5400000">
            <a:off x="1584685" y="4282715"/>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2" name="Straight Arrow Connector 31"/>
          <p:cNvCxnSpPr>
            <a:stCxn id="24" idx="5"/>
            <a:endCxn id="36" idx="1"/>
          </p:cNvCxnSpPr>
          <p:nvPr/>
        </p:nvCxnSpPr>
        <p:spPr bwMode="auto">
          <a:xfrm rot="16200000" flipH="1">
            <a:off x="1789247" y="3148940"/>
            <a:ext cx="1786463" cy="1304260"/>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4" name="Straight Arrow Connector 33"/>
          <p:cNvCxnSpPr>
            <a:stCxn id="25" idx="6"/>
            <a:endCxn id="36" idx="2"/>
          </p:cNvCxnSpPr>
          <p:nvPr/>
        </p:nvCxnSpPr>
        <p:spPr bwMode="auto">
          <a:xfrm>
            <a:off x="2093119" y="3774281"/>
            <a:ext cx="1178719" cy="107156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5" name="Straight Arrow Connector 34"/>
          <p:cNvCxnSpPr>
            <a:stCxn id="29" idx="6"/>
            <a:endCxn id="36" idx="3"/>
          </p:cNvCxnSpPr>
          <p:nvPr/>
        </p:nvCxnSpPr>
        <p:spPr bwMode="auto">
          <a:xfrm>
            <a:off x="2093119" y="4792265"/>
            <a:ext cx="1241490" cy="205120"/>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6" name="Oval 35"/>
          <p:cNvSpPr/>
          <p:nvPr/>
        </p:nvSpPr>
        <p:spPr bwMode="auto">
          <a:xfrm>
            <a:off x="3271838" y="4631531"/>
            <a:ext cx="428625" cy="428625"/>
          </a:xfrm>
          <a:prstGeom prst="ellipse">
            <a:avLst/>
          </a:prstGeom>
          <a:gradFill flip="none" rotWithShape="1">
            <a:gsLst>
              <a:gs pos="47000">
                <a:srgbClr val="FF6600"/>
              </a:gs>
              <a:gs pos="48000">
                <a:srgbClr val="407AA6"/>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7" name="Straight Arrow Connector 36"/>
          <p:cNvCxnSpPr>
            <a:stCxn id="24" idx="3"/>
          </p:cNvCxnSpPr>
          <p:nvPr/>
        </p:nvCxnSpPr>
        <p:spPr bwMode="auto">
          <a:xfrm rot="5400000">
            <a:off x="1343026" y="2854260"/>
            <a:ext cx="330661" cy="43781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8" name="Oval 37"/>
          <p:cNvSpPr/>
          <p:nvPr/>
        </p:nvSpPr>
        <p:spPr bwMode="auto">
          <a:xfrm>
            <a:off x="914400" y="3184922"/>
            <a:ext cx="428625" cy="428625"/>
          </a:xfrm>
          <a:prstGeom prst="ellipse">
            <a:avLst/>
          </a:prstGeom>
          <a:gradFill flip="none" rotWithShape="1">
            <a:gsLst>
              <a:gs pos="47000">
                <a:srgbClr val="FF6600"/>
              </a:gs>
              <a:gs pos="48000">
                <a:srgbClr val="407AA6"/>
              </a:gs>
            </a:gsLst>
            <a:lin ang="0" scaled="1"/>
            <a:tileRect/>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9" name="Straight Arrow Connector 38"/>
          <p:cNvCxnSpPr>
            <a:stCxn id="38" idx="4"/>
            <a:endCxn id="29" idx="1"/>
          </p:cNvCxnSpPr>
          <p:nvPr/>
        </p:nvCxnSpPr>
        <p:spPr bwMode="auto">
          <a:xfrm rot="16200000" flipH="1">
            <a:off x="914400" y="3827859"/>
            <a:ext cx="1027177" cy="598552"/>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42" name="Straight Arrow Connector 41"/>
          <p:cNvCxnSpPr>
            <a:stCxn id="29" idx="4"/>
          </p:cNvCxnSpPr>
          <p:nvPr/>
        </p:nvCxnSpPr>
        <p:spPr bwMode="auto">
          <a:xfrm rot="5400000">
            <a:off x="1637705" y="5247679"/>
            <a:ext cx="482203" cy="1117"/>
          </a:xfrm>
          <a:prstGeom prst="straightConnector1">
            <a:avLst/>
          </a:prstGeom>
          <a:solidFill>
            <a:srgbClr val="6C7472"/>
          </a:solidFill>
          <a:ln w="50800" cap="flat" cmpd="sng" algn="ctr">
            <a:solidFill>
              <a:srgbClr val="6C7472"/>
            </a:solidFill>
            <a:prstDash val="sysDash"/>
            <a:round/>
            <a:headEnd type="none" w="med" len="med"/>
            <a:tailEnd type="arrow" w="med" len="med"/>
          </a:ln>
          <a:effectLst/>
        </p:spPr>
      </p:cxnSp>
      <p:sp>
        <p:nvSpPr>
          <p:cNvPr id="43" name="Oval 42"/>
          <p:cNvSpPr/>
          <p:nvPr/>
        </p:nvSpPr>
        <p:spPr bwMode="auto">
          <a:xfrm>
            <a:off x="1664494" y="548878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400" dirty="0">
              <a:solidFill>
                <a:schemeClr val="bg1"/>
              </a:solidFill>
              <a:latin typeface="Gill Sans Light" charset="0"/>
              <a:ea typeface="ヒラギノ角ゴ ProN W3" charset="-128"/>
              <a:cs typeface="ヒラギノ角ゴ ProN W3" charset="-128"/>
              <a:sym typeface="Gill Sans Light" charset="0"/>
            </a:endParaRPr>
          </a:p>
        </p:txBody>
      </p:sp>
      <p:sp>
        <p:nvSpPr>
          <p:cNvPr id="45" name="Striped Right Arrow 44"/>
          <p:cNvSpPr/>
          <p:nvPr/>
        </p:nvSpPr>
        <p:spPr bwMode="auto">
          <a:xfrm flipH="1">
            <a:off x="3124200" y="2514600"/>
            <a:ext cx="2209800" cy="685800"/>
          </a:xfrm>
          <a:prstGeom prst="stripedRightArrow">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b="1" dirty="0" smtClean="0">
                <a:ln>
                  <a:solidFill>
                    <a:schemeClr val="bg1"/>
                  </a:solidFill>
                </a:ln>
                <a:solidFill>
                  <a:schemeClr val="bg1"/>
                </a:solidFill>
                <a:latin typeface="Gill Sans Light" charset="0"/>
                <a:ea typeface="ヒラギノ角ゴ ProN W3" charset="-128"/>
                <a:cs typeface="ヒラギノ角ゴ ProN W3" charset="-128"/>
                <a:sym typeface="Gill Sans Light" charset="0"/>
              </a:rPr>
              <a:t>Strengthening</a:t>
            </a:r>
            <a:endParaRPr lang="en-US" b="1" dirty="0">
              <a:ln>
                <a:solidFill>
                  <a:schemeClr val="bg1"/>
                </a:solidFill>
              </a:ln>
              <a:solidFill>
                <a:schemeClr val="bg1"/>
              </a:solidFill>
              <a:latin typeface="Gill Sans Light" charset="0"/>
              <a:ea typeface="ヒラギノ角ゴ ProN W3" charset="-128"/>
              <a:cs typeface="ヒラギノ角ゴ ProN W3" charset="-128"/>
              <a:sym typeface="Gill Sans Light"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err="1" smtClean="0"/>
              <a:t>Vinta</a:t>
            </a:r>
            <a:r>
              <a:rPr lang="en-US" dirty="0" smtClean="0"/>
              <a:t> is part of UFO</a:t>
            </a:r>
            <a:endParaRPr lang="en-US" dirty="0"/>
          </a:p>
        </p:txBody>
      </p:sp>
      <p:sp>
        <p:nvSpPr>
          <p:cNvPr id="4" name="Slide Number Placeholder 3"/>
          <p:cNvSpPr>
            <a:spLocks noGrp="1"/>
          </p:cNvSpPr>
          <p:nvPr>
            <p:ph type="sldNum" sz="quarter" idx="4294967295"/>
          </p:nvPr>
        </p:nvSpPr>
        <p:spPr>
          <a:xfrm>
            <a:off x="0" y="6249988"/>
            <a:ext cx="1905000" cy="455612"/>
          </a:xfrm>
          <a:prstGeom prst="rect">
            <a:avLst/>
          </a:prstGeom>
        </p:spPr>
        <p:txBody>
          <a:bodyPr/>
          <a:lstStyle/>
          <a:p>
            <a:fld id="{7333C2B4-A699-2B4C-BB11-7E17052F5933}" type="slidenum">
              <a:rPr lang="en-US" smtClean="0"/>
              <a:pPr/>
              <a:t>26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92906" y="1071562"/>
            <a:ext cx="1928813" cy="1928813"/>
          </a:xfrm>
          <a:prstGeom prst="rect">
            <a:avLst/>
          </a:prstGeom>
          <a:noFill/>
          <a:ln w="9525">
            <a:noFill/>
            <a:miter lim="800000"/>
            <a:headEnd/>
            <a:tailEnd/>
          </a:ln>
          <a:effectLst/>
        </p:spPr>
      </p:pic>
      <p:sp>
        <p:nvSpPr>
          <p:cNvPr id="6" name="TextBox 5"/>
          <p:cNvSpPr txBox="1"/>
          <p:nvPr/>
        </p:nvSpPr>
        <p:spPr>
          <a:xfrm>
            <a:off x="2667000" y="986997"/>
            <a:ext cx="6271677" cy="1603803"/>
          </a:xfrm>
          <a:prstGeom prst="rect">
            <a:avLst/>
          </a:prstGeom>
          <a:noFill/>
        </p:spPr>
        <p:txBody>
          <a:bodyPr wrap="square" lIns="64291" tIns="32146" rIns="64291" bIns="32146" rtlCol="0">
            <a:spAutoFit/>
          </a:bodyPr>
          <a:lstStyle/>
          <a:p>
            <a:pPr algn="l">
              <a:buFont typeface="Arial"/>
              <a:buChar char="•"/>
            </a:pPr>
            <a:r>
              <a:rPr lang="en-US" sz="2500" dirty="0" smtClean="0"/>
              <a:t> A </a:t>
            </a:r>
            <a:r>
              <a:rPr lang="en-US" sz="2500" i="1" dirty="0" smtClean="0">
                <a:solidFill>
                  <a:schemeClr val="accent2">
                    <a:lumMod val="75000"/>
                  </a:schemeClr>
                </a:solidFill>
              </a:rPr>
              <a:t>framework</a:t>
            </a:r>
            <a:r>
              <a:rPr lang="en-US" sz="2500" i="1" dirty="0" smtClean="0"/>
              <a:t> </a:t>
            </a:r>
            <a:r>
              <a:rPr lang="en-US" sz="2500" dirty="0" smtClean="0"/>
              <a:t>and a </a:t>
            </a:r>
            <a:r>
              <a:rPr lang="en-US" sz="2500" i="1" dirty="0" smtClean="0">
                <a:solidFill>
                  <a:schemeClr val="accent2">
                    <a:lumMod val="75000"/>
                  </a:schemeClr>
                </a:solidFill>
              </a:rPr>
              <a:t>tool</a:t>
            </a:r>
            <a:r>
              <a:rPr lang="en-US" sz="2500" i="1" dirty="0" smtClean="0"/>
              <a:t> </a:t>
            </a:r>
            <a:r>
              <a:rPr lang="en-US" sz="2500" dirty="0" smtClean="0"/>
              <a:t>for software verification</a:t>
            </a:r>
          </a:p>
          <a:p>
            <a:pPr algn="l">
              <a:buFont typeface="Arial"/>
              <a:buChar char="•"/>
            </a:pPr>
            <a:r>
              <a:rPr lang="en-US" sz="2500" dirty="0" smtClean="0"/>
              <a:t> Tightly integrates </a:t>
            </a:r>
            <a:r>
              <a:rPr lang="en-US" sz="2500" i="1" dirty="0" smtClean="0">
                <a:solidFill>
                  <a:schemeClr val="accent2">
                    <a:lumMod val="75000"/>
                  </a:schemeClr>
                </a:solidFill>
              </a:rPr>
              <a:t>interpolation</a:t>
            </a:r>
            <a:r>
              <a:rPr lang="en-US" sz="2500" dirty="0" smtClean="0">
                <a:solidFill>
                  <a:schemeClr val="accent2">
                    <a:lumMod val="75000"/>
                  </a:schemeClr>
                </a:solidFill>
              </a:rPr>
              <a:t>-</a:t>
            </a:r>
            <a:r>
              <a:rPr lang="en-US" sz="2500" dirty="0" smtClean="0"/>
              <a:t> and </a:t>
            </a:r>
            <a:r>
              <a:rPr lang="en-US" sz="2500" i="1" dirty="0" smtClean="0">
                <a:solidFill>
                  <a:schemeClr val="accent2">
                    <a:lumMod val="75000"/>
                  </a:schemeClr>
                </a:solidFill>
              </a:rPr>
              <a:t>abstraction</a:t>
            </a:r>
            <a:r>
              <a:rPr lang="en-US" sz="2500" dirty="0" smtClean="0">
                <a:solidFill>
                  <a:schemeClr val="accent2">
                    <a:lumMod val="75000"/>
                  </a:schemeClr>
                </a:solidFill>
              </a:rPr>
              <a:t>-based</a:t>
            </a:r>
            <a:r>
              <a:rPr lang="en-US" sz="2500" dirty="0" smtClean="0"/>
              <a:t> techniques</a:t>
            </a:r>
          </a:p>
        </p:txBody>
      </p:sp>
      <p:sp>
        <p:nvSpPr>
          <p:cNvPr id="9" name="TextBox 8"/>
          <p:cNvSpPr txBox="1"/>
          <p:nvPr/>
        </p:nvSpPr>
        <p:spPr>
          <a:xfrm>
            <a:off x="228600" y="4613820"/>
            <a:ext cx="8733234" cy="1372970"/>
          </a:xfrm>
          <a:prstGeom prst="rect">
            <a:avLst/>
          </a:prstGeom>
          <a:noFill/>
        </p:spPr>
        <p:txBody>
          <a:bodyPr wrap="square" lIns="64291" tIns="32146" rIns="64291" bIns="32146" rtlCol="0">
            <a:spAutoFit/>
          </a:bodyPr>
          <a:lstStyle/>
          <a:p>
            <a:pPr algn="l"/>
            <a:r>
              <a:rPr lang="en-US" sz="1700" b="1" dirty="0" smtClean="0"/>
              <a:t>References:</a:t>
            </a:r>
          </a:p>
          <a:p>
            <a:pPr algn="l"/>
            <a:r>
              <a:rPr lang="en-US" sz="1700" dirty="0" smtClean="0">
                <a:solidFill>
                  <a:srgbClr val="407AA6"/>
                </a:solidFill>
              </a:rPr>
              <a:t>[SAS12] </a:t>
            </a:r>
            <a:r>
              <a:rPr lang="en-US" sz="1700" dirty="0" smtClean="0"/>
              <a:t>Craig Interpretation</a:t>
            </a:r>
          </a:p>
          <a:p>
            <a:pPr algn="l"/>
            <a:r>
              <a:rPr lang="en-US" sz="1700" dirty="0" smtClean="0">
                <a:solidFill>
                  <a:srgbClr val="407AA6"/>
                </a:solidFill>
              </a:rPr>
              <a:t>[CAV12] </a:t>
            </a:r>
            <a:r>
              <a:rPr lang="en-US" sz="1700" dirty="0" smtClean="0"/>
              <a:t>UFO: A Framework for Abstraction- and Interpolation-based Software Verification </a:t>
            </a:r>
          </a:p>
          <a:p>
            <a:pPr algn="l"/>
            <a:r>
              <a:rPr lang="en-US" sz="1700" dirty="0" smtClean="0">
                <a:solidFill>
                  <a:srgbClr val="407AA6"/>
                </a:solidFill>
              </a:rPr>
              <a:t>[TACAS12] </a:t>
            </a:r>
            <a:r>
              <a:rPr lang="en-US" sz="1700" dirty="0" smtClean="0"/>
              <a:t>From Under-approximations to Over-approximations and Back</a:t>
            </a:r>
          </a:p>
          <a:p>
            <a:pPr algn="l"/>
            <a:r>
              <a:rPr lang="en-US" sz="1700" dirty="0" smtClean="0">
                <a:solidFill>
                  <a:srgbClr val="407AA6"/>
                </a:solidFill>
              </a:rPr>
              <a:t>[VMCAI12] </a:t>
            </a:r>
            <a:r>
              <a:rPr lang="en-US" sz="1700" dirty="0" smtClean="0"/>
              <a:t>Whale: An Interpolation-based Algorithm for </a:t>
            </a:r>
            <a:r>
              <a:rPr lang="en-US" sz="1700" dirty="0" err="1" smtClean="0"/>
              <a:t>Interprocedural</a:t>
            </a:r>
            <a:r>
              <a:rPr lang="en-US" sz="1700" dirty="0" smtClean="0"/>
              <a:t> Verification</a:t>
            </a:r>
          </a:p>
        </p:txBody>
      </p:sp>
      <p:sp>
        <p:nvSpPr>
          <p:cNvPr id="10" name="AutoShape 93"/>
          <p:cNvSpPr>
            <a:spLocks/>
          </p:cNvSpPr>
          <p:nvPr/>
        </p:nvSpPr>
        <p:spPr bwMode="auto">
          <a:xfrm>
            <a:off x="1524000" y="3352800"/>
            <a:ext cx="5840016"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800" dirty="0" smtClean="0">
                <a:ea typeface="Gill Sans Light" charset="0"/>
                <a:cs typeface="Gill Sans Light" charset="0"/>
              </a:rPr>
              <a:t>Check it out at:</a:t>
            </a:r>
          </a:p>
          <a:p>
            <a:pPr algn="ctr"/>
            <a:r>
              <a:rPr lang="en-US" sz="2800" dirty="0" smtClean="0">
                <a:ea typeface="Gill Sans Light" charset="0"/>
                <a:cs typeface="Gill Sans Light" charset="0"/>
                <a:hlinkClick r:id="rId3"/>
              </a:rPr>
              <a:t>http://bitbucket.org/arieg/ufo</a:t>
            </a:r>
            <a:endParaRPr lang="en-US" sz="2800" dirty="0">
              <a:ea typeface="Gill Sans Light" charset="0"/>
              <a:cs typeface="Gill Sans Light"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in UFO Framework</a:t>
            </a:r>
            <a:endParaRPr lang="en-US" dirty="0"/>
          </a:p>
        </p:txBody>
      </p:sp>
      <p:sp>
        <p:nvSpPr>
          <p:cNvPr id="5" name="AutoShape 93"/>
          <p:cNvSpPr>
            <a:spLocks/>
          </p:cNvSpPr>
          <p:nvPr/>
        </p:nvSpPr>
        <p:spPr bwMode="auto">
          <a:xfrm>
            <a:off x="2375297" y="1393031"/>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C to LLVM</a:t>
            </a:r>
            <a:endParaRPr lang="en-US" sz="2200" dirty="0">
              <a:solidFill>
                <a:schemeClr val="tx1"/>
              </a:solidFill>
              <a:ea typeface="Gill Sans Light" charset="0"/>
              <a:cs typeface="Gill Sans Light" charset="0"/>
            </a:endParaRPr>
          </a:p>
        </p:txBody>
      </p:sp>
      <p:cxnSp>
        <p:nvCxnSpPr>
          <p:cNvPr id="7" name="Straight Arrow Connector 6"/>
          <p:cNvCxnSpPr/>
          <p:nvPr/>
        </p:nvCxnSpPr>
        <p:spPr bwMode="auto">
          <a:xfrm>
            <a:off x="1524000" y="1828800"/>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9" name="TextBox 8"/>
          <p:cNvSpPr txBox="1"/>
          <p:nvPr/>
        </p:nvSpPr>
        <p:spPr>
          <a:xfrm>
            <a:off x="304800" y="1371600"/>
            <a:ext cx="1500188" cy="988250"/>
          </a:xfrm>
          <a:prstGeom prst="rect">
            <a:avLst/>
          </a:prstGeom>
          <a:noFill/>
        </p:spPr>
        <p:txBody>
          <a:bodyPr wrap="square" lIns="64291" tIns="32146" rIns="64291" bIns="32146" rtlCol="0">
            <a:spAutoFit/>
          </a:bodyPr>
          <a:lstStyle/>
          <a:p>
            <a:pPr algn="ctr"/>
            <a:r>
              <a:rPr lang="en-US" sz="2000" dirty="0" smtClean="0"/>
              <a:t>C Program</a:t>
            </a:r>
          </a:p>
          <a:p>
            <a:pPr algn="ctr"/>
            <a:r>
              <a:rPr lang="en-US" sz="2000" dirty="0" smtClean="0"/>
              <a:t>with assertions</a:t>
            </a:r>
            <a:endParaRPr lang="en-US" sz="2000" dirty="0"/>
          </a:p>
        </p:txBody>
      </p:sp>
      <p:cxnSp>
        <p:nvCxnSpPr>
          <p:cNvPr id="11" name="Straight Arrow Connector 10"/>
          <p:cNvCxnSpPr/>
          <p:nvPr/>
        </p:nvCxnSpPr>
        <p:spPr bwMode="auto">
          <a:xfrm>
            <a:off x="4090913" y="1875234"/>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3" name="AutoShape 93"/>
          <p:cNvSpPr>
            <a:spLocks/>
          </p:cNvSpPr>
          <p:nvPr/>
        </p:nvSpPr>
        <p:spPr bwMode="auto">
          <a:xfrm>
            <a:off x="4876800" y="3505200"/>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ARG Constructor</a:t>
            </a:r>
            <a:endParaRPr lang="en-US" sz="2200" dirty="0">
              <a:solidFill>
                <a:schemeClr val="tx1"/>
              </a:solidFill>
              <a:ea typeface="Gill Sans Light" charset="0"/>
              <a:cs typeface="Gill Sans Light" charset="0"/>
            </a:endParaRPr>
          </a:p>
        </p:txBody>
      </p:sp>
      <p:sp>
        <p:nvSpPr>
          <p:cNvPr id="14" name="AutoShape 93"/>
          <p:cNvSpPr>
            <a:spLocks/>
          </p:cNvSpPr>
          <p:nvPr/>
        </p:nvSpPr>
        <p:spPr bwMode="auto">
          <a:xfrm>
            <a:off x="4947047" y="5250656"/>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Abstract Post</a:t>
            </a:r>
            <a:endParaRPr lang="en-US" sz="2200" dirty="0">
              <a:solidFill>
                <a:schemeClr val="tx1"/>
              </a:solidFill>
              <a:ea typeface="Gill Sans Light" charset="0"/>
              <a:cs typeface="Gill Sans Light" charset="0"/>
            </a:endParaRPr>
          </a:p>
        </p:txBody>
      </p:sp>
      <p:cxnSp>
        <p:nvCxnSpPr>
          <p:cNvPr id="16" name="Straight Arrow Connector 15"/>
          <p:cNvCxnSpPr/>
          <p:nvPr/>
        </p:nvCxnSpPr>
        <p:spPr bwMode="auto">
          <a:xfrm>
            <a:off x="6661547" y="4500563"/>
            <a:ext cx="803672" cy="589359"/>
          </a:xfrm>
          <a:prstGeom prst="straightConnector1">
            <a:avLst/>
          </a:prstGeom>
          <a:solidFill>
            <a:srgbClr val="6C7472"/>
          </a:solidFill>
          <a:ln w="50800" cap="flat" cmpd="sng" algn="ctr">
            <a:solidFill>
              <a:srgbClr val="6C7472"/>
            </a:solidFill>
            <a:prstDash val="solid"/>
            <a:round/>
            <a:headEnd type="arrow"/>
            <a:tailEnd type="arrow"/>
          </a:ln>
          <a:effectLst/>
        </p:spPr>
      </p:cxnSp>
      <p:sp>
        <p:nvSpPr>
          <p:cNvPr id="17" name="AutoShape 93"/>
          <p:cNvSpPr>
            <a:spLocks/>
          </p:cNvSpPr>
          <p:nvPr/>
        </p:nvSpPr>
        <p:spPr bwMode="auto">
          <a:xfrm>
            <a:off x="6875859" y="5250656"/>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Expansion Strategy</a:t>
            </a:r>
            <a:endParaRPr lang="en-US" sz="2200" dirty="0">
              <a:solidFill>
                <a:schemeClr val="tx1"/>
              </a:solidFill>
              <a:ea typeface="Gill Sans Light" charset="0"/>
              <a:cs typeface="Gill Sans Light" charset="0"/>
            </a:endParaRPr>
          </a:p>
        </p:txBody>
      </p:sp>
      <p:sp>
        <p:nvSpPr>
          <p:cNvPr id="21" name="AutoShape 93"/>
          <p:cNvSpPr>
            <a:spLocks/>
          </p:cNvSpPr>
          <p:nvPr/>
        </p:nvSpPr>
        <p:spPr bwMode="auto">
          <a:xfrm>
            <a:off x="3018234" y="5250656"/>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Refinement Strategy</a:t>
            </a:r>
            <a:endParaRPr lang="en-US" sz="2200" dirty="0">
              <a:solidFill>
                <a:schemeClr val="tx1"/>
              </a:solidFill>
              <a:ea typeface="Gill Sans Light" charset="0"/>
              <a:cs typeface="Gill Sans Light" charset="0"/>
            </a:endParaRPr>
          </a:p>
        </p:txBody>
      </p:sp>
      <p:cxnSp>
        <p:nvCxnSpPr>
          <p:cNvPr id="22" name="Straight Arrow Connector 21"/>
          <p:cNvCxnSpPr/>
          <p:nvPr/>
        </p:nvCxnSpPr>
        <p:spPr bwMode="auto">
          <a:xfrm>
            <a:off x="5791200" y="4572000"/>
            <a:ext cx="0" cy="609600"/>
          </a:xfrm>
          <a:prstGeom prst="straightConnector1">
            <a:avLst/>
          </a:prstGeom>
          <a:solidFill>
            <a:srgbClr val="6C7472"/>
          </a:solidFill>
          <a:ln w="50800" cap="flat" cmpd="sng" algn="ctr">
            <a:solidFill>
              <a:srgbClr val="6C7472"/>
            </a:solidFill>
            <a:prstDash val="solid"/>
            <a:round/>
            <a:headEnd type="arrow"/>
            <a:tailEnd type="arrow"/>
          </a:ln>
          <a:effectLst/>
        </p:spPr>
      </p:cxnSp>
      <p:cxnSp>
        <p:nvCxnSpPr>
          <p:cNvPr id="26" name="Straight Arrow Connector 25"/>
          <p:cNvCxnSpPr/>
          <p:nvPr/>
        </p:nvCxnSpPr>
        <p:spPr bwMode="auto">
          <a:xfrm rot="10800000" flipV="1">
            <a:off x="3875484" y="4500563"/>
            <a:ext cx="910828" cy="589359"/>
          </a:xfrm>
          <a:prstGeom prst="straightConnector1">
            <a:avLst/>
          </a:prstGeom>
          <a:solidFill>
            <a:srgbClr val="6C7472"/>
          </a:solidFill>
          <a:ln w="50800" cap="flat" cmpd="sng" algn="ctr">
            <a:solidFill>
              <a:srgbClr val="6C7472"/>
            </a:solidFill>
            <a:prstDash val="solid"/>
            <a:round/>
            <a:headEnd type="arrow"/>
            <a:tailEnd type="arrow"/>
          </a:ln>
          <a:effectLst/>
        </p:spPr>
      </p:cxnSp>
      <p:sp>
        <p:nvSpPr>
          <p:cNvPr id="31" name="AutoShape 93"/>
          <p:cNvSpPr>
            <a:spLocks/>
          </p:cNvSpPr>
          <p:nvPr/>
        </p:nvSpPr>
        <p:spPr bwMode="auto">
          <a:xfrm>
            <a:off x="4732734" y="1393031"/>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Optimizer</a:t>
            </a:r>
            <a:endParaRPr lang="en-US" sz="2200" dirty="0">
              <a:solidFill>
                <a:schemeClr val="tx1"/>
              </a:solidFill>
              <a:ea typeface="Gill Sans Light" charset="0"/>
              <a:cs typeface="Gill Sans Light" charset="0"/>
            </a:endParaRPr>
          </a:p>
        </p:txBody>
      </p:sp>
      <p:cxnSp>
        <p:nvCxnSpPr>
          <p:cNvPr id="34" name="Straight Arrow Connector 33"/>
          <p:cNvCxnSpPr/>
          <p:nvPr/>
        </p:nvCxnSpPr>
        <p:spPr bwMode="auto">
          <a:xfrm>
            <a:off x="6448351" y="1875234"/>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5" name="AutoShape 93"/>
          <p:cNvSpPr>
            <a:spLocks/>
          </p:cNvSpPr>
          <p:nvPr/>
        </p:nvSpPr>
        <p:spPr bwMode="auto">
          <a:xfrm>
            <a:off x="7036594" y="1393031"/>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err="1" smtClean="0">
                <a:solidFill>
                  <a:schemeClr val="tx1"/>
                </a:solidFill>
                <a:ea typeface="Gill Sans Light" charset="0"/>
                <a:cs typeface="Gill Sans Light" charset="0"/>
              </a:rPr>
              <a:t>Cutpoint</a:t>
            </a:r>
            <a:r>
              <a:rPr lang="en-US" sz="2200" dirty="0" smtClean="0">
                <a:solidFill>
                  <a:schemeClr val="tx1"/>
                </a:solidFill>
                <a:ea typeface="Gill Sans Light" charset="0"/>
                <a:cs typeface="Gill Sans Light" charset="0"/>
              </a:rPr>
              <a:t> Graph</a:t>
            </a:r>
            <a:endParaRPr lang="en-US" sz="2200" dirty="0">
              <a:solidFill>
                <a:schemeClr val="tx1"/>
              </a:solidFill>
              <a:ea typeface="Gill Sans Light" charset="0"/>
              <a:cs typeface="Gill Sans Light" charset="0"/>
            </a:endParaRPr>
          </a:p>
        </p:txBody>
      </p:sp>
      <p:sp>
        <p:nvSpPr>
          <p:cNvPr id="36" name="Rectangle 35"/>
          <p:cNvSpPr/>
          <p:nvPr/>
        </p:nvSpPr>
        <p:spPr bwMode="auto">
          <a:xfrm>
            <a:off x="2133601" y="1071562"/>
            <a:ext cx="6705600" cy="1660922"/>
          </a:xfrm>
          <a:prstGeom prst="rect">
            <a:avLst/>
          </a:prstGeom>
          <a:noFill/>
          <a:ln w="38100" cap="flat" cmpd="sng" algn="ctr">
            <a:solidFill>
              <a:srgbClr val="6C7472"/>
            </a:solidFill>
            <a:prstDash val="dot"/>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cxnSp>
        <p:nvCxnSpPr>
          <p:cNvPr id="37" name="Straight Arrow Connector 36"/>
          <p:cNvCxnSpPr/>
          <p:nvPr/>
        </p:nvCxnSpPr>
        <p:spPr bwMode="auto">
          <a:xfrm rot="5400000">
            <a:off x="5344679" y="3113521"/>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20" name="Left-Right Arrow 19"/>
          <p:cNvSpPr/>
          <p:nvPr/>
        </p:nvSpPr>
        <p:spPr bwMode="auto">
          <a:xfrm>
            <a:off x="1946672" y="3268266"/>
            <a:ext cx="1928813" cy="1446609"/>
          </a:xfrm>
          <a:prstGeom prst="lef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2100" dirty="0" smtClean="0">
                <a:solidFill>
                  <a:schemeClr val="tx1"/>
                </a:solidFill>
              </a:rPr>
              <a:t>SMT interface</a:t>
            </a:r>
            <a:endParaRPr lang="en-US" sz="2100" dirty="0">
              <a:solidFill>
                <a:schemeClr val="tx1"/>
              </a:solidFill>
              <a:latin typeface="Gill Sans Light" charset="0"/>
              <a:ea typeface="ヒラギノ角ゴ ProN W3" charset="-128"/>
              <a:cs typeface="ヒラギノ角ゴ ProN W3" charset="-128"/>
              <a:sym typeface="Gill Sans Light" charset="0"/>
            </a:endParaRPr>
          </a:p>
        </p:txBody>
      </p:sp>
      <p:sp>
        <p:nvSpPr>
          <p:cNvPr id="23" name="Rectangle 22"/>
          <p:cNvSpPr/>
          <p:nvPr/>
        </p:nvSpPr>
        <p:spPr bwMode="auto">
          <a:xfrm>
            <a:off x="285750" y="3268266"/>
            <a:ext cx="1500188" cy="53578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3000" dirty="0" err="1" smtClean="0">
                <a:solidFill>
                  <a:schemeClr val="tx1"/>
                </a:solidFill>
                <a:latin typeface="Gill Sans Light" charset="0"/>
                <a:ea typeface="ヒラギノ角ゴ ProN W3" charset="-128"/>
                <a:cs typeface="ヒラギノ角ゴ ProN W3" charset="-128"/>
                <a:sym typeface="Gill Sans Light" charset="0"/>
              </a:rPr>
              <a:t>Mathsat</a:t>
            </a:r>
            <a:endParaRPr lang="en-US" sz="3000" dirty="0">
              <a:solidFill>
                <a:schemeClr val="tx1"/>
              </a:solidFill>
              <a:latin typeface="Gill Sans Light" charset="0"/>
              <a:ea typeface="ヒラギノ角ゴ ProN W3" charset="-128"/>
              <a:cs typeface="ヒラギノ角ゴ ProN W3" charset="-128"/>
              <a:sym typeface="Gill Sans Light" charset="0"/>
            </a:endParaRPr>
          </a:p>
        </p:txBody>
      </p:sp>
      <p:sp>
        <p:nvSpPr>
          <p:cNvPr id="24" name="Rectangle 23"/>
          <p:cNvSpPr/>
          <p:nvPr/>
        </p:nvSpPr>
        <p:spPr bwMode="auto">
          <a:xfrm>
            <a:off x="285750" y="4179094"/>
            <a:ext cx="1500188" cy="53578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3000" dirty="0" smtClean="0">
                <a:solidFill>
                  <a:schemeClr val="tx1"/>
                </a:solidFill>
                <a:latin typeface="Gill Sans Light" charset="0"/>
                <a:ea typeface="ヒラギノ角ゴ ProN W3" charset="-128"/>
                <a:cs typeface="ヒラギノ角ゴ ProN W3" charset="-128"/>
                <a:sym typeface="Gill Sans Light" charset="0"/>
              </a:rPr>
              <a:t>Z3</a:t>
            </a:r>
            <a:endParaRPr lang="en-US" sz="3000" dirty="0">
              <a:solidFill>
                <a:schemeClr val="tx1"/>
              </a:solidFill>
              <a:latin typeface="Gill Sans Light" charset="0"/>
              <a:ea typeface="ヒラギノ角ゴ ProN W3" charset="-128"/>
              <a:cs typeface="ヒラギノ角ゴ ProN W3" charset="-128"/>
              <a:sym typeface="Gill Sans Light"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769429"/>
          </a:xfrm>
        </p:spPr>
        <p:txBody>
          <a:bodyPr/>
          <a:lstStyle/>
          <a:p>
            <a:r>
              <a:rPr lang="en-US" dirty="0" smtClean="0"/>
              <a:t>Software </a:t>
            </a:r>
            <a:r>
              <a:rPr lang="en-US" smtClean="0"/>
              <a:t>Verification </a:t>
            </a:r>
            <a:r>
              <a:rPr lang="en-US" smtClean="0"/>
              <a:t>Competition </a:t>
            </a:r>
            <a:r>
              <a:rPr lang="en-US" dirty="0" smtClean="0"/>
              <a:t>(SV-COMP 2013)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SV-COMP 2013</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Software Verification Competition held at TACAS 2013</a:t>
            </a:r>
          </a:p>
          <a:p>
            <a:r>
              <a:rPr lang="en-US" dirty="0" smtClean="0"/>
              <a:t>Goals</a:t>
            </a:r>
          </a:p>
          <a:p>
            <a:pPr lvl="1"/>
            <a:r>
              <a:rPr lang="en-US" dirty="0" smtClean="0"/>
              <a:t>Provide a snapshot of the state-of-the-art in software verification to the community. </a:t>
            </a:r>
          </a:p>
          <a:p>
            <a:pPr lvl="1"/>
            <a:r>
              <a:rPr lang="en-US" dirty="0" smtClean="0"/>
              <a:t>Increase the visibility and credits that tool developers receive. </a:t>
            </a:r>
          </a:p>
          <a:p>
            <a:pPr lvl="1"/>
            <a:r>
              <a:rPr lang="en-US" dirty="0" smtClean="0"/>
              <a:t>Establish a set of benchmarks for software verification in the community. </a:t>
            </a:r>
          </a:p>
          <a:p>
            <a:r>
              <a:rPr lang="en-US" dirty="0" smtClean="0"/>
              <a:t>Participants:</a:t>
            </a:r>
          </a:p>
          <a:p>
            <a:pPr lvl="1"/>
            <a:r>
              <a:rPr lang="en-US" b="1" dirty="0" smtClean="0"/>
              <a:t>BLAST</a:t>
            </a:r>
            <a:r>
              <a:rPr lang="en-US" dirty="0" smtClean="0"/>
              <a:t>, </a:t>
            </a:r>
            <a:r>
              <a:rPr lang="en-US" b="1" dirty="0" err="1" smtClean="0"/>
              <a:t>CPAChecker</a:t>
            </a:r>
            <a:r>
              <a:rPr lang="en-US" b="1" dirty="0" smtClean="0"/>
              <a:t>-Explicit</a:t>
            </a:r>
            <a:r>
              <a:rPr lang="en-US" dirty="0" smtClean="0"/>
              <a:t>, </a:t>
            </a:r>
            <a:r>
              <a:rPr lang="en-US" b="1" dirty="0" err="1" smtClean="0"/>
              <a:t>CPAChecker-SeqCom</a:t>
            </a:r>
            <a:r>
              <a:rPr lang="en-US" dirty="0" smtClean="0"/>
              <a:t>, </a:t>
            </a:r>
            <a:r>
              <a:rPr lang="en-US" dirty="0" err="1" smtClean="0"/>
              <a:t>CSeq</a:t>
            </a:r>
            <a:r>
              <a:rPr lang="en-US" dirty="0" smtClean="0"/>
              <a:t>, </a:t>
            </a:r>
            <a:r>
              <a:rPr lang="en-US" b="1" dirty="0" smtClean="0"/>
              <a:t>ESBMC</a:t>
            </a:r>
            <a:r>
              <a:rPr lang="en-US" dirty="0" smtClean="0"/>
              <a:t>, </a:t>
            </a:r>
            <a:r>
              <a:rPr lang="en-US" b="1" dirty="0" smtClean="0"/>
              <a:t>LLBMC</a:t>
            </a:r>
            <a:r>
              <a:rPr lang="en-US" dirty="0" smtClean="0"/>
              <a:t>, Predator, </a:t>
            </a:r>
            <a:r>
              <a:rPr lang="en-US" b="1" dirty="0" smtClean="0"/>
              <a:t>Symbiotic</a:t>
            </a:r>
            <a:r>
              <a:rPr lang="en-US" dirty="0" smtClean="0"/>
              <a:t>, </a:t>
            </a:r>
            <a:r>
              <a:rPr lang="en-US" dirty="0" err="1" smtClean="0"/>
              <a:t>Threader</a:t>
            </a:r>
            <a:r>
              <a:rPr lang="en-US" dirty="0" smtClean="0"/>
              <a:t>, </a:t>
            </a:r>
            <a:r>
              <a:rPr lang="en-US" b="1" u="sng" dirty="0" smtClean="0"/>
              <a:t>UFO</a:t>
            </a:r>
            <a:r>
              <a:rPr lang="en-US" dirty="0" smtClean="0"/>
              <a:t>, </a:t>
            </a:r>
            <a:r>
              <a:rPr lang="en-US" b="1" dirty="0" smtClean="0"/>
              <a:t>Ultimate</a:t>
            </a:r>
            <a:endParaRPr lang="en-US" dirty="0" smtClean="0"/>
          </a:p>
          <a:p>
            <a:r>
              <a:rPr lang="en-US" dirty="0" smtClean="0"/>
              <a:t>Benchmarks:</a:t>
            </a:r>
          </a:p>
          <a:p>
            <a:pPr lvl="1"/>
            <a:r>
              <a:rPr lang="en-US" dirty="0" smtClean="0"/>
              <a:t>C programs with ERROR label (programs include pointers, structures, etc.)</a:t>
            </a:r>
          </a:p>
          <a:p>
            <a:pPr lvl="1"/>
            <a:r>
              <a:rPr lang="en-US" dirty="0" smtClean="0"/>
              <a:t>Over 2,000 files, each 2K – 100K LOC</a:t>
            </a:r>
          </a:p>
          <a:p>
            <a:pPr lvl="1"/>
            <a:r>
              <a:rPr lang="en-US" dirty="0" smtClean="0"/>
              <a:t>Linux Device Drivers, </a:t>
            </a:r>
            <a:r>
              <a:rPr lang="en-US" dirty="0" err="1" smtClean="0"/>
              <a:t>SystemC</a:t>
            </a:r>
            <a:r>
              <a:rPr lang="en-US" dirty="0" smtClean="0"/>
              <a:t>, “Old” BLAST, Product Lines</a:t>
            </a:r>
          </a:p>
          <a:p>
            <a:pPr lvl="1"/>
            <a:r>
              <a:rPr lang="en-US" dirty="0" smtClean="0">
                <a:hlinkClick r:id="rId2"/>
              </a:rPr>
              <a:t>http://sv-comp.sosy-lab.org/2013/benchmarks.php</a:t>
            </a:r>
            <a:endParaRPr lang="en-US" dirty="0"/>
          </a:p>
        </p:txBody>
      </p:sp>
      <p:sp>
        <p:nvSpPr>
          <p:cNvPr id="4" name="TextBox 3"/>
          <p:cNvSpPr txBox="1"/>
          <p:nvPr/>
        </p:nvSpPr>
        <p:spPr>
          <a:xfrm>
            <a:off x="5257800" y="304800"/>
            <a:ext cx="3595856" cy="369332"/>
          </a:xfrm>
          <a:prstGeom prst="rect">
            <a:avLst/>
          </a:prstGeom>
          <a:noFill/>
        </p:spPr>
        <p:txBody>
          <a:bodyPr wrap="none" rtlCol="0">
            <a:spAutoFit/>
          </a:bodyPr>
          <a:lstStyle/>
          <a:p>
            <a:r>
              <a:rPr lang="en-US" dirty="0" smtClean="0">
                <a:hlinkClick r:id="rId3"/>
              </a:rPr>
              <a:t>http://sv-comp.sosy-lab.org/2013/</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smtClean="0"/>
              <a:t>Software is Everywhere</a:t>
            </a:r>
            <a:endParaRPr lang="en-US" dirty="0"/>
          </a:p>
        </p:txBody>
      </p:sp>
      <p:pic>
        <p:nvPicPr>
          <p:cNvPr id="161810" name="Picture 18" descr="MCj02337780000[1]"/>
          <p:cNvPicPr>
            <a:picLocks noChangeAspect="1" noChangeArrowheads="1"/>
          </p:cNvPicPr>
          <p:nvPr/>
        </p:nvPicPr>
        <p:blipFill>
          <a:blip r:embed="rId2" cstate="print"/>
          <a:srcRect/>
          <a:stretch>
            <a:fillRect/>
          </a:stretch>
        </p:blipFill>
        <p:spPr bwMode="auto">
          <a:xfrm>
            <a:off x="3886200" y="4343400"/>
            <a:ext cx="1887538" cy="1527175"/>
          </a:xfrm>
          <a:prstGeom prst="rect">
            <a:avLst/>
          </a:prstGeom>
          <a:noFill/>
        </p:spPr>
      </p:pic>
      <p:pic>
        <p:nvPicPr>
          <p:cNvPr id="50178" name="Picture 2" descr="http://openclipart.org/image/800px/svg_to_png/18694/motudo_mobile_phone_with_big_screen.png"/>
          <p:cNvPicPr>
            <a:picLocks noChangeAspect="1" noChangeArrowheads="1"/>
          </p:cNvPicPr>
          <p:nvPr/>
        </p:nvPicPr>
        <p:blipFill>
          <a:blip r:embed="rId3" cstate="print"/>
          <a:srcRect/>
          <a:stretch>
            <a:fillRect/>
          </a:stretch>
        </p:blipFill>
        <p:spPr bwMode="auto">
          <a:xfrm>
            <a:off x="1066800" y="2743200"/>
            <a:ext cx="675283" cy="1280160"/>
          </a:xfrm>
          <a:prstGeom prst="rect">
            <a:avLst/>
          </a:prstGeom>
          <a:noFill/>
        </p:spPr>
      </p:pic>
      <p:pic>
        <p:nvPicPr>
          <p:cNvPr id="50182" name="Picture 6" descr="http://openclipart.org/image/320px/svg_to_png/6024/DTRave_Cartoon_Computer_and_Desktop.png"/>
          <p:cNvPicPr>
            <a:picLocks noChangeAspect="1" noChangeArrowheads="1"/>
          </p:cNvPicPr>
          <p:nvPr/>
        </p:nvPicPr>
        <p:blipFill>
          <a:blip r:embed="rId4" cstate="print"/>
          <a:srcRect/>
          <a:stretch>
            <a:fillRect/>
          </a:stretch>
        </p:blipFill>
        <p:spPr bwMode="auto">
          <a:xfrm>
            <a:off x="914400" y="1219200"/>
            <a:ext cx="1447800" cy="1149192"/>
          </a:xfrm>
          <a:prstGeom prst="rect">
            <a:avLst/>
          </a:prstGeom>
          <a:noFill/>
        </p:spPr>
      </p:pic>
      <p:pic>
        <p:nvPicPr>
          <p:cNvPr id="50184" name="Picture 8" descr="http://openclipart.org/image/320px/svg_to_png/170111/aircraft.png"/>
          <p:cNvPicPr>
            <a:picLocks noChangeAspect="1" noChangeArrowheads="1"/>
          </p:cNvPicPr>
          <p:nvPr/>
        </p:nvPicPr>
        <p:blipFill>
          <a:blip r:embed="rId5" cstate="print"/>
          <a:srcRect/>
          <a:stretch>
            <a:fillRect/>
          </a:stretch>
        </p:blipFill>
        <p:spPr bwMode="auto">
          <a:xfrm>
            <a:off x="3505200" y="838200"/>
            <a:ext cx="2057400" cy="1543051"/>
          </a:xfrm>
          <a:prstGeom prst="rect">
            <a:avLst/>
          </a:prstGeom>
          <a:noFill/>
        </p:spPr>
      </p:pic>
      <p:pic>
        <p:nvPicPr>
          <p:cNvPr id="50186" name="Picture 10" descr="http://openclipart.org/image/320px/svg_to_png/139759/r-is-for-rocket.png"/>
          <p:cNvPicPr>
            <a:picLocks noChangeAspect="1" noChangeArrowheads="1"/>
          </p:cNvPicPr>
          <p:nvPr/>
        </p:nvPicPr>
        <p:blipFill>
          <a:blip r:embed="rId6" cstate="print"/>
          <a:srcRect/>
          <a:stretch>
            <a:fillRect/>
          </a:stretch>
        </p:blipFill>
        <p:spPr bwMode="auto">
          <a:xfrm>
            <a:off x="7086600" y="609600"/>
            <a:ext cx="1295400" cy="1485764"/>
          </a:xfrm>
          <a:prstGeom prst="rect">
            <a:avLst/>
          </a:prstGeom>
          <a:noFill/>
        </p:spPr>
      </p:pic>
      <p:pic>
        <p:nvPicPr>
          <p:cNvPr id="50188" name="Picture 12" descr="http://openclipart.org/image/320px/svg_to_png/17532/cadi10da_Tablet_Pc.png"/>
          <p:cNvPicPr>
            <a:picLocks noChangeAspect="1" noChangeArrowheads="1"/>
          </p:cNvPicPr>
          <p:nvPr/>
        </p:nvPicPr>
        <p:blipFill>
          <a:blip r:embed="rId7" cstate="print"/>
          <a:srcRect/>
          <a:stretch>
            <a:fillRect/>
          </a:stretch>
        </p:blipFill>
        <p:spPr bwMode="auto">
          <a:xfrm>
            <a:off x="6858000" y="2590800"/>
            <a:ext cx="1748653" cy="1371600"/>
          </a:xfrm>
          <a:prstGeom prst="rect">
            <a:avLst/>
          </a:prstGeom>
          <a:noFill/>
        </p:spPr>
      </p:pic>
      <p:pic>
        <p:nvPicPr>
          <p:cNvPr id="50190" name="Picture 14" descr="http://openclipart.org/image/320px/svg_to_png/21763/yves_guillou_sport_car_2.png"/>
          <p:cNvPicPr>
            <a:picLocks noChangeAspect="1" noChangeArrowheads="1"/>
          </p:cNvPicPr>
          <p:nvPr/>
        </p:nvPicPr>
        <p:blipFill>
          <a:blip r:embed="rId8" cstate="print"/>
          <a:srcRect/>
          <a:stretch>
            <a:fillRect/>
          </a:stretch>
        </p:blipFill>
        <p:spPr bwMode="auto">
          <a:xfrm>
            <a:off x="381000" y="4572000"/>
            <a:ext cx="2618414" cy="1219200"/>
          </a:xfrm>
          <a:prstGeom prst="rect">
            <a:avLst/>
          </a:prstGeom>
          <a:noFill/>
        </p:spPr>
      </p:pic>
      <p:pic>
        <p:nvPicPr>
          <p:cNvPr id="50192" name="Picture 16" descr="http://openclipart.org/image/320px/svg_to_png/23962/Anonymous_Factory.png"/>
          <p:cNvPicPr>
            <a:picLocks noChangeAspect="1" noChangeArrowheads="1"/>
          </p:cNvPicPr>
          <p:nvPr/>
        </p:nvPicPr>
        <p:blipFill>
          <a:blip r:embed="rId9" cstate="print"/>
          <a:srcRect/>
          <a:stretch>
            <a:fillRect/>
          </a:stretch>
        </p:blipFill>
        <p:spPr bwMode="auto">
          <a:xfrm>
            <a:off x="6629400" y="4419600"/>
            <a:ext cx="1905000" cy="1565673"/>
          </a:xfrm>
          <a:prstGeom prst="rect">
            <a:avLst/>
          </a:prstGeom>
          <a:noFill/>
        </p:spPr>
      </p:pic>
      <p:pic>
        <p:nvPicPr>
          <p:cNvPr id="50194" name="Picture 18" descr="nerd_computer.gif"/>
          <p:cNvPicPr>
            <a:picLocks noChangeAspect="1" noChangeArrowheads="1"/>
          </p:cNvPicPr>
          <p:nvPr/>
        </p:nvPicPr>
        <p:blipFill>
          <a:blip r:embed="rId10" cstate="print"/>
          <a:srcRect/>
          <a:stretch>
            <a:fillRect/>
          </a:stretch>
        </p:blipFill>
        <p:spPr bwMode="auto">
          <a:xfrm>
            <a:off x="3733800" y="2133600"/>
            <a:ext cx="1684420" cy="18288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SV-COMP 2013: Scoring Scheme</a:t>
            </a:r>
            <a:endParaRPr lang="en-US" dirty="0"/>
          </a:p>
        </p:txBody>
      </p:sp>
      <p:graphicFrame>
        <p:nvGraphicFramePr>
          <p:cNvPr id="5" name="Table 4"/>
          <p:cNvGraphicFramePr>
            <a:graphicFrameLocks noGrp="1"/>
          </p:cNvGraphicFramePr>
          <p:nvPr/>
        </p:nvGraphicFramePr>
        <p:xfrm>
          <a:off x="304800" y="1066800"/>
          <a:ext cx="8382000" cy="3845560"/>
        </p:xfrm>
        <a:graphic>
          <a:graphicData uri="http://schemas.openxmlformats.org/drawingml/2006/table">
            <a:tbl>
              <a:tblPr firstRow="1" bandRow="1">
                <a:tableStyleId>{5C22544A-7EE6-4342-B048-85BDC9FD1C3A}</a:tableStyleId>
              </a:tblPr>
              <a:tblGrid>
                <a:gridCol w="914400"/>
                <a:gridCol w="2133600"/>
                <a:gridCol w="5334000"/>
              </a:tblGrid>
              <a:tr h="370840">
                <a:tc>
                  <a:txBody>
                    <a:bodyPr/>
                    <a:lstStyle/>
                    <a:p>
                      <a:r>
                        <a:rPr lang="en-US" dirty="0" smtClean="0"/>
                        <a:t>Points</a:t>
                      </a:r>
                      <a:endParaRPr lang="en-US" dirty="0"/>
                    </a:p>
                  </a:txBody>
                  <a:tcPr/>
                </a:tc>
                <a:tc>
                  <a:txBody>
                    <a:bodyPr/>
                    <a:lstStyle/>
                    <a:p>
                      <a:r>
                        <a:rPr lang="en-US" dirty="0" smtClean="0"/>
                        <a:t>Reported Result</a:t>
                      </a:r>
                      <a:endParaRPr lang="en-US" dirty="0"/>
                    </a:p>
                  </a:txBody>
                  <a:tcPr/>
                </a:tc>
                <a:tc>
                  <a:txBody>
                    <a:bodyPr/>
                    <a:lstStyle/>
                    <a:p>
                      <a:r>
                        <a:rPr lang="en-US" dirty="0" smtClean="0"/>
                        <a:t>Description</a:t>
                      </a:r>
                      <a:endParaRPr lang="en-US" dirty="0"/>
                    </a:p>
                  </a:txBody>
                  <a:tcPr/>
                </a:tc>
              </a:tr>
              <a:tr h="370840">
                <a:tc>
                  <a:txBody>
                    <a:bodyPr/>
                    <a:lstStyle/>
                    <a:p>
                      <a:pPr algn="r"/>
                      <a:r>
                        <a:rPr lang="en-US" b="1" dirty="0" smtClean="0"/>
                        <a:t>0</a:t>
                      </a:r>
                      <a:endParaRPr lang="en-US" b="1" dirty="0"/>
                    </a:p>
                  </a:txBody>
                  <a:tcPr anchor="ctr"/>
                </a:tc>
                <a:tc>
                  <a:txBody>
                    <a:bodyPr/>
                    <a:lstStyle/>
                    <a:p>
                      <a:pPr algn="ctr"/>
                      <a:r>
                        <a:rPr lang="en-US" dirty="0" smtClean="0"/>
                        <a:t>UNKNOWN</a:t>
                      </a:r>
                      <a:endParaRPr lang="en-US" dirty="0"/>
                    </a:p>
                  </a:txBody>
                  <a:tcPr anchor="ctr"/>
                </a:tc>
                <a:tc>
                  <a:txBody>
                    <a:bodyPr/>
                    <a:lstStyle/>
                    <a:p>
                      <a:r>
                        <a:rPr lang="en-US" sz="1800" b="0" i="0" kern="1200" dirty="0" smtClean="0">
                          <a:solidFill>
                            <a:schemeClr val="dk1"/>
                          </a:solidFill>
                          <a:latin typeface="+mn-lt"/>
                          <a:ea typeface="+mn-ea"/>
                          <a:cs typeface="+mn-cs"/>
                        </a:rPr>
                        <a:t>Failure to compute verification result, out of resources, program crash.</a:t>
                      </a:r>
                      <a:endParaRPr lang="en-US" sz="1800" b="0" dirty="0"/>
                    </a:p>
                  </a:txBody>
                  <a:tcPr/>
                </a:tc>
              </a:tr>
              <a:tr h="370840">
                <a:tc>
                  <a:txBody>
                    <a:bodyPr/>
                    <a:lstStyle/>
                    <a:p>
                      <a:pPr algn="r"/>
                      <a:r>
                        <a:rPr lang="en-US" b="1" dirty="0" smtClean="0">
                          <a:solidFill>
                            <a:srgbClr val="00B050"/>
                          </a:solidFill>
                        </a:rPr>
                        <a:t>+1</a:t>
                      </a:r>
                      <a:endParaRPr lang="en-US" b="1" dirty="0">
                        <a:solidFill>
                          <a:srgbClr val="00B050"/>
                        </a:solidFill>
                      </a:endParaRPr>
                    </a:p>
                  </a:txBody>
                  <a:tcPr anchor="ctr"/>
                </a:tc>
                <a:tc>
                  <a:txBody>
                    <a:bodyPr/>
                    <a:lstStyle/>
                    <a:p>
                      <a:pPr algn="ctr"/>
                      <a:r>
                        <a:rPr lang="en-US" dirty="0" smtClean="0"/>
                        <a:t>FALSE/UNSAFE correct</a:t>
                      </a:r>
                      <a:endParaRPr lang="en-US" dirty="0"/>
                    </a:p>
                  </a:txBody>
                  <a:tcPr anchor="ctr"/>
                </a:tc>
                <a:tc>
                  <a:txBody>
                    <a:bodyPr/>
                    <a:lstStyle/>
                    <a:p>
                      <a:r>
                        <a:rPr lang="en-US" sz="1800" b="0" i="0" kern="1200" dirty="0" smtClean="0">
                          <a:solidFill>
                            <a:schemeClr val="dk1"/>
                          </a:solidFill>
                          <a:latin typeface="+mn-lt"/>
                          <a:ea typeface="+mn-ea"/>
                          <a:cs typeface="+mn-cs"/>
                        </a:rPr>
                        <a:t>The error in the program was found and an error path was reported.</a:t>
                      </a:r>
                      <a:endParaRPr lang="en-US" sz="1800" b="0" dirty="0"/>
                    </a:p>
                  </a:txBody>
                  <a:tcPr/>
                </a:tc>
              </a:tr>
              <a:tr h="370840">
                <a:tc>
                  <a:txBody>
                    <a:bodyPr/>
                    <a:lstStyle/>
                    <a:p>
                      <a:pPr algn="r"/>
                      <a:r>
                        <a:rPr lang="en-US" b="1" dirty="0" smtClean="0">
                          <a:solidFill>
                            <a:srgbClr val="FF0000"/>
                          </a:solidFill>
                        </a:rPr>
                        <a:t>-4</a:t>
                      </a:r>
                      <a:endParaRPr lang="en-US" b="1" dirty="0">
                        <a:solidFill>
                          <a:srgbClr val="FF0000"/>
                        </a:solidFill>
                      </a:endParaRPr>
                    </a:p>
                  </a:txBody>
                  <a:tcPr anchor="ctr"/>
                </a:tc>
                <a:tc>
                  <a:txBody>
                    <a:bodyPr/>
                    <a:lstStyle/>
                    <a:p>
                      <a:pPr algn="ctr"/>
                      <a:r>
                        <a:rPr lang="en-US" dirty="0" smtClean="0"/>
                        <a:t>FALSE/UNSAFE wrong</a:t>
                      </a:r>
                      <a:endParaRPr lang="en-US" dirty="0"/>
                    </a:p>
                  </a:txBody>
                  <a:tcPr anchor="ctr"/>
                </a:tc>
                <a:tc>
                  <a:txBody>
                    <a:bodyPr/>
                    <a:lstStyle/>
                    <a:p>
                      <a:r>
                        <a:rPr lang="en-US" sz="1800" b="0" i="0" kern="1200" dirty="0" smtClean="0">
                          <a:solidFill>
                            <a:schemeClr val="dk1"/>
                          </a:solidFill>
                          <a:latin typeface="+mn-lt"/>
                          <a:ea typeface="+mn-ea"/>
                          <a:cs typeface="+mn-cs"/>
                        </a:rPr>
                        <a:t>An error is reported for a program that fulfills the property (false alarm, incomplete analysis).</a:t>
                      </a:r>
                      <a:endParaRPr lang="en-US" sz="1800" b="0" dirty="0"/>
                    </a:p>
                  </a:txBody>
                  <a:tcPr/>
                </a:tc>
              </a:tr>
              <a:tr h="370840">
                <a:tc>
                  <a:txBody>
                    <a:bodyPr/>
                    <a:lstStyle/>
                    <a:p>
                      <a:pPr algn="r"/>
                      <a:r>
                        <a:rPr lang="en-US" b="1" dirty="0" smtClean="0">
                          <a:solidFill>
                            <a:srgbClr val="00B050"/>
                          </a:solidFill>
                        </a:rPr>
                        <a:t>+2</a:t>
                      </a:r>
                      <a:endParaRPr lang="en-US" b="1" dirty="0">
                        <a:solidFill>
                          <a:srgbClr val="00B050"/>
                        </a:solidFill>
                      </a:endParaRPr>
                    </a:p>
                  </a:txBody>
                  <a:tcPr anchor="ctr"/>
                </a:tc>
                <a:tc>
                  <a:txBody>
                    <a:bodyPr/>
                    <a:lstStyle/>
                    <a:p>
                      <a:pPr algn="ctr"/>
                      <a:r>
                        <a:rPr lang="en-US" dirty="0" smtClean="0"/>
                        <a:t>TRUE/SAFE correct</a:t>
                      </a:r>
                      <a:endParaRPr lang="en-US" dirty="0"/>
                    </a:p>
                  </a:txBody>
                  <a:tcPr anchor="ctr"/>
                </a:tc>
                <a:tc>
                  <a:txBody>
                    <a:bodyPr/>
                    <a:lstStyle/>
                    <a:p>
                      <a:r>
                        <a:rPr lang="en-US" sz="1800" b="0" i="0" kern="1200" dirty="0" smtClean="0">
                          <a:solidFill>
                            <a:schemeClr val="dk1"/>
                          </a:solidFill>
                          <a:latin typeface="+mn-lt"/>
                          <a:ea typeface="+mn-ea"/>
                          <a:cs typeface="+mn-cs"/>
                        </a:rPr>
                        <a:t>The program was analyzed to be free of errors.</a:t>
                      </a:r>
                      <a:endParaRPr lang="en-US" sz="1800" b="0" dirty="0"/>
                    </a:p>
                  </a:txBody>
                  <a:tcPr/>
                </a:tc>
              </a:tr>
              <a:tr h="370840">
                <a:tc>
                  <a:txBody>
                    <a:bodyPr/>
                    <a:lstStyle/>
                    <a:p>
                      <a:pPr algn="r"/>
                      <a:r>
                        <a:rPr lang="en-US" b="1" dirty="0" smtClean="0">
                          <a:solidFill>
                            <a:srgbClr val="FF0000"/>
                          </a:solidFill>
                        </a:rPr>
                        <a:t>-8</a:t>
                      </a:r>
                      <a:endParaRPr lang="en-US" b="1" dirty="0">
                        <a:solidFill>
                          <a:srgbClr val="FF0000"/>
                        </a:solidFill>
                      </a:endParaRPr>
                    </a:p>
                  </a:txBody>
                  <a:tcPr anchor="ctr"/>
                </a:tc>
                <a:tc>
                  <a:txBody>
                    <a:bodyPr/>
                    <a:lstStyle/>
                    <a:p>
                      <a:pPr algn="ctr"/>
                      <a:r>
                        <a:rPr lang="en-US" dirty="0" smtClean="0"/>
                        <a:t>TRUE/SAFE wrong</a:t>
                      </a:r>
                      <a:endParaRPr lang="en-US" dirty="0"/>
                    </a:p>
                  </a:txBody>
                  <a:tcPr anchor="ctr"/>
                </a:tc>
                <a:tc>
                  <a:txBody>
                    <a:bodyPr/>
                    <a:lstStyle/>
                    <a:p>
                      <a:r>
                        <a:rPr lang="en-US" sz="1800" b="0" i="0" kern="1200" dirty="0" smtClean="0">
                          <a:solidFill>
                            <a:schemeClr val="dk1"/>
                          </a:solidFill>
                          <a:latin typeface="+mn-lt"/>
                          <a:ea typeface="+mn-ea"/>
                          <a:cs typeface="+mn-cs"/>
                        </a:rPr>
                        <a:t>The program had an error but the competition candidate did not find it (missed bug, unsound analysis).</a:t>
                      </a:r>
                      <a:endParaRPr lang="en-US" sz="1800" b="0" dirty="0"/>
                    </a:p>
                  </a:txBody>
                  <a:tcPr/>
                </a:tc>
              </a:tr>
            </a:tbl>
          </a:graphicData>
        </a:graphic>
      </p:graphicFrame>
      <p:sp>
        <p:nvSpPr>
          <p:cNvPr id="6" name="TextBox 5"/>
          <p:cNvSpPr txBox="1"/>
          <p:nvPr/>
        </p:nvSpPr>
        <p:spPr>
          <a:xfrm>
            <a:off x="304800" y="5257800"/>
            <a:ext cx="2997359" cy="369332"/>
          </a:xfrm>
          <a:prstGeom prst="rect">
            <a:avLst/>
          </a:prstGeom>
          <a:noFill/>
        </p:spPr>
        <p:txBody>
          <a:bodyPr wrap="none" rtlCol="0">
            <a:spAutoFit/>
          </a:bodyPr>
          <a:lstStyle/>
          <a:p>
            <a:r>
              <a:rPr lang="en-US" dirty="0" smtClean="0"/>
              <a:t>Ties are broken by run-time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UFO/VINTA Results</a:t>
            </a:r>
            <a:endParaRPr lang="en-US" dirty="0"/>
          </a:p>
        </p:txBody>
      </p:sp>
      <p:sp>
        <p:nvSpPr>
          <p:cNvPr id="3" name="Content Placeholder 2"/>
          <p:cNvSpPr>
            <a:spLocks noGrp="1"/>
          </p:cNvSpPr>
          <p:nvPr>
            <p:ph idx="1"/>
          </p:nvPr>
        </p:nvSpPr>
        <p:spPr>
          <a:xfrm>
            <a:off x="533400" y="1295400"/>
            <a:ext cx="8153400" cy="4038600"/>
          </a:xfrm>
        </p:spPr>
        <p:txBody>
          <a:bodyPr/>
          <a:lstStyle/>
          <a:p>
            <a:r>
              <a:rPr lang="en-US" dirty="0" smtClean="0"/>
              <a:t>VINTA was the main reasoning engine used by UFO at SV-COMP</a:t>
            </a:r>
          </a:p>
          <a:p>
            <a:endParaRPr lang="en-US" dirty="0" smtClean="0"/>
          </a:p>
          <a:p>
            <a:r>
              <a:rPr lang="en-US" dirty="0" smtClean="0"/>
              <a:t>UFO won in 4 categories</a:t>
            </a:r>
          </a:p>
          <a:p>
            <a:pPr lvl="1"/>
            <a:r>
              <a:rPr lang="en-US" dirty="0" smtClean="0"/>
              <a:t>Control Flow Integers (perfect score)</a:t>
            </a:r>
          </a:p>
          <a:p>
            <a:pPr lvl="1"/>
            <a:r>
              <a:rPr lang="en-US" dirty="0" smtClean="0"/>
              <a:t>Product Lines (perfect score)</a:t>
            </a:r>
          </a:p>
          <a:p>
            <a:pPr lvl="1"/>
            <a:r>
              <a:rPr lang="en-US" dirty="0" smtClean="0"/>
              <a:t>Device Drivers</a:t>
            </a:r>
          </a:p>
          <a:p>
            <a:pPr lvl="1"/>
            <a:r>
              <a:rPr lang="en-US" dirty="0" err="1" smtClean="0"/>
              <a:t>SystemC</a:t>
            </a:r>
            <a:endParaRPr lang="en-US" dirty="0" smtClean="0"/>
          </a:p>
          <a:p>
            <a:pPr lvl="1"/>
            <a:endParaRPr lang="en-US" dirty="0" smtClean="0"/>
          </a:p>
          <a:p>
            <a:r>
              <a:rPr lang="en-US" dirty="0" smtClean="0"/>
              <a:t>VINTA with Box domain was most competitive for bug-discovery</a:t>
            </a:r>
          </a:p>
          <a:p>
            <a:endParaRPr lang="en-US" dirty="0" smtClean="0"/>
          </a:p>
          <a:p>
            <a:r>
              <a:rPr lang="en-US" dirty="0" smtClean="0"/>
              <a:t>VINTA with Boxes domain was most competitive for proving safety</a:t>
            </a:r>
          </a:p>
          <a:p>
            <a:endParaRPr lang="en-US" dirty="0" smtClean="0"/>
          </a:p>
        </p:txBody>
      </p:sp>
      <p:sp>
        <p:nvSpPr>
          <p:cNvPr id="5" name="TextBox 4"/>
          <p:cNvSpPr txBox="1"/>
          <p:nvPr/>
        </p:nvSpPr>
        <p:spPr>
          <a:xfrm>
            <a:off x="1524000" y="5334000"/>
            <a:ext cx="5339923" cy="369332"/>
          </a:xfrm>
          <a:prstGeom prst="rect">
            <a:avLst/>
          </a:prstGeom>
          <a:noFill/>
        </p:spPr>
        <p:txBody>
          <a:bodyPr wrap="none" rtlCol="0">
            <a:spAutoFit/>
          </a:bodyPr>
          <a:lstStyle/>
          <a:p>
            <a:r>
              <a:rPr lang="en-US" dirty="0" smtClean="0">
                <a:hlinkClick r:id="rId2" action="ppaction://hlinkfile"/>
              </a:rPr>
              <a:t>http://sv-comp.sosy-lab.org/2013/results/index.php</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Sauce </a:t>
            </a:r>
            <a:endParaRPr lang="en-US" dirty="0"/>
          </a:p>
        </p:txBody>
      </p:sp>
      <p:sp>
        <p:nvSpPr>
          <p:cNvPr id="3" name="Content Placeholder 2"/>
          <p:cNvSpPr>
            <a:spLocks noGrp="1"/>
          </p:cNvSpPr>
          <p:nvPr>
            <p:ph idx="1"/>
          </p:nvPr>
        </p:nvSpPr>
        <p:spPr/>
        <p:txBody>
          <a:bodyPr/>
          <a:lstStyle/>
          <a:p>
            <a:r>
              <a:rPr lang="en-US" dirty="0" smtClean="0"/>
              <a:t>UFO Front-End</a:t>
            </a:r>
          </a:p>
          <a:p>
            <a:endParaRPr lang="en-US" dirty="0" smtClean="0"/>
          </a:p>
          <a:p>
            <a:r>
              <a:rPr lang="en-US" dirty="0" smtClean="0"/>
              <a:t>Boxes Abstract Domain</a:t>
            </a:r>
          </a:p>
          <a:p>
            <a:endParaRPr lang="en-US" dirty="0" smtClean="0"/>
          </a:p>
          <a:p>
            <a:r>
              <a:rPr lang="en-US" dirty="0" smtClean="0"/>
              <a:t>Parallel Verification Strategy</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 Front End</a:t>
            </a:r>
            <a:endParaRPr lang="en-US" dirty="0"/>
          </a:p>
        </p:txBody>
      </p:sp>
      <p:sp>
        <p:nvSpPr>
          <p:cNvPr id="3" name="Content Placeholder 2"/>
          <p:cNvSpPr>
            <a:spLocks noGrp="1"/>
          </p:cNvSpPr>
          <p:nvPr>
            <p:ph idx="1"/>
          </p:nvPr>
        </p:nvSpPr>
        <p:spPr/>
        <p:txBody>
          <a:bodyPr/>
          <a:lstStyle/>
          <a:p>
            <a:r>
              <a:rPr lang="en-US" dirty="0" smtClean="0"/>
              <a:t>In principle simple, but in practice very messy</a:t>
            </a:r>
          </a:p>
          <a:p>
            <a:pPr lvl="1"/>
            <a:r>
              <a:rPr lang="en-US" dirty="0" smtClean="0"/>
              <a:t>CIL passes to normalize the code (library functions, uninitialized </a:t>
            </a:r>
            <a:r>
              <a:rPr lang="en-US" dirty="0" err="1" smtClean="0"/>
              <a:t>vars</a:t>
            </a:r>
            <a:r>
              <a:rPr lang="en-US" dirty="0" smtClean="0"/>
              <a:t>, etc.)</a:t>
            </a:r>
          </a:p>
          <a:p>
            <a:pPr lvl="1"/>
            <a:r>
              <a:rPr lang="en-US" dirty="0" err="1" smtClean="0">
                <a:latin typeface="Consolas" pitchFamily="49" charset="0"/>
                <a:cs typeface="Consolas" pitchFamily="49" charset="0"/>
              </a:rPr>
              <a:t>llvm-gcc</a:t>
            </a:r>
            <a:r>
              <a:rPr lang="en-US" dirty="0" smtClean="0">
                <a:latin typeface="Consolas" pitchFamily="49" charset="0"/>
                <a:cs typeface="Consolas" pitchFamily="49" charset="0"/>
              </a:rPr>
              <a:t> </a:t>
            </a:r>
            <a:r>
              <a:rPr lang="en-US" dirty="0" smtClean="0">
                <a:cs typeface="Consolas" pitchFamily="49" charset="0"/>
              </a:rPr>
              <a:t>(without optimization) to compile C to LLVM </a:t>
            </a:r>
            <a:r>
              <a:rPr lang="en-US" dirty="0" err="1" smtClean="0">
                <a:cs typeface="Consolas" pitchFamily="49" charset="0"/>
              </a:rPr>
              <a:t>bitcode</a:t>
            </a:r>
            <a:endParaRPr lang="en-US" dirty="0" smtClean="0">
              <a:cs typeface="Consolas" pitchFamily="49" charset="0"/>
            </a:endParaRPr>
          </a:p>
          <a:p>
            <a:pPr lvl="1"/>
            <a:r>
              <a:rPr lang="en-US" dirty="0" err="1" smtClean="0">
                <a:latin typeface="Consolas" pitchFamily="49" charset="0"/>
                <a:cs typeface="Consolas" pitchFamily="49" charset="0"/>
              </a:rPr>
              <a:t>llvm</a:t>
            </a:r>
            <a:r>
              <a:rPr lang="en-US" dirty="0" smtClean="0">
                <a:latin typeface="Consolas" pitchFamily="49" charset="0"/>
                <a:cs typeface="Consolas" pitchFamily="49" charset="0"/>
              </a:rPr>
              <a:t> opt </a:t>
            </a:r>
            <a:r>
              <a:rPr lang="en-US" dirty="0" smtClean="0">
                <a:cs typeface="Consolas" pitchFamily="49" charset="0"/>
              </a:rPr>
              <a:t>with many standard, custom, and modified optimizations</a:t>
            </a:r>
          </a:p>
          <a:p>
            <a:pPr lvl="2"/>
            <a:r>
              <a:rPr lang="en-US" dirty="0" smtClean="0">
                <a:cs typeface="Consolas" pitchFamily="49" charset="0"/>
              </a:rPr>
              <a:t>lower pointers, structures, unions, arrays, etc. to registers</a:t>
            </a:r>
          </a:p>
          <a:p>
            <a:pPr lvl="2"/>
            <a:r>
              <a:rPr lang="en-US" dirty="0" smtClean="0">
                <a:cs typeface="Consolas" pitchFamily="49" charset="0"/>
              </a:rPr>
              <a:t>constant propagation + many local optimizations</a:t>
            </a:r>
          </a:p>
          <a:p>
            <a:pPr lvl="2"/>
            <a:r>
              <a:rPr lang="en-US" dirty="0" smtClean="0">
                <a:cs typeface="Consolas" pitchFamily="49" charset="0"/>
              </a:rPr>
              <a:t>difficult to preserve </a:t>
            </a:r>
            <a:r>
              <a:rPr lang="en-US" i="1" dirty="0" smtClean="0">
                <a:cs typeface="Consolas" pitchFamily="49" charset="0"/>
              </a:rPr>
              <a:t>indented</a:t>
            </a:r>
            <a:r>
              <a:rPr lang="en-US" dirty="0" smtClean="0">
                <a:cs typeface="Consolas" pitchFamily="49" charset="0"/>
              </a:rPr>
              <a:t> semantics of the benchmarks</a:t>
            </a:r>
          </a:p>
          <a:p>
            <a:pPr lvl="2"/>
            <a:r>
              <a:rPr lang="en-US" dirty="0" smtClean="0">
                <a:cs typeface="Consolas" pitchFamily="49" charset="0"/>
              </a:rPr>
              <a:t>based on very old LLVM 2.6 (newer version of LLVM are “too smart”)</a:t>
            </a:r>
          </a:p>
          <a:p>
            <a:r>
              <a:rPr lang="en-US" dirty="0" smtClean="0">
                <a:cs typeface="Consolas" pitchFamily="49" charset="0"/>
              </a:rPr>
              <a:t>Many benchmarks discharged by front-end alone</a:t>
            </a:r>
          </a:p>
          <a:p>
            <a:pPr lvl="1"/>
            <a:r>
              <a:rPr lang="en-US" dirty="0" smtClean="0">
                <a:cs typeface="Consolas" pitchFamily="49" charset="0"/>
              </a:rPr>
              <a:t>1,321 SAFE (out of 1,592) and 19 UNSAFE (out of 380)</a:t>
            </a:r>
          </a:p>
        </p:txBody>
      </p:sp>
      <p:grpSp>
        <p:nvGrpSpPr>
          <p:cNvPr id="12" name="Group 11"/>
          <p:cNvGrpSpPr/>
          <p:nvPr/>
        </p:nvGrpSpPr>
        <p:grpSpPr>
          <a:xfrm>
            <a:off x="3352800" y="4953000"/>
            <a:ext cx="5638800" cy="1066800"/>
            <a:chOff x="304800" y="4587478"/>
            <a:chExt cx="8534401" cy="1660922"/>
          </a:xfrm>
        </p:grpSpPr>
        <p:sp>
          <p:nvSpPr>
            <p:cNvPr id="4" name="AutoShape 93"/>
            <p:cNvSpPr>
              <a:spLocks/>
            </p:cNvSpPr>
            <p:nvPr/>
          </p:nvSpPr>
          <p:spPr bwMode="auto">
            <a:xfrm>
              <a:off x="2375297" y="4908947"/>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C to LLVM</a:t>
              </a:r>
              <a:endParaRPr lang="en-US" sz="2200" dirty="0">
                <a:solidFill>
                  <a:schemeClr val="tx1"/>
                </a:solidFill>
                <a:ea typeface="Gill Sans Light" charset="0"/>
                <a:cs typeface="Gill Sans Light" charset="0"/>
              </a:endParaRPr>
            </a:p>
          </p:txBody>
        </p:sp>
        <p:cxnSp>
          <p:nvCxnSpPr>
            <p:cNvPr id="5" name="Straight Arrow Connector 4"/>
            <p:cNvCxnSpPr/>
            <p:nvPr/>
          </p:nvCxnSpPr>
          <p:spPr bwMode="auto">
            <a:xfrm>
              <a:off x="1524000" y="5344716"/>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6" name="TextBox 5"/>
            <p:cNvSpPr txBox="1"/>
            <p:nvPr/>
          </p:nvSpPr>
          <p:spPr>
            <a:xfrm>
              <a:off x="304800" y="4887517"/>
              <a:ext cx="1500189" cy="963606"/>
            </a:xfrm>
            <a:prstGeom prst="rect">
              <a:avLst/>
            </a:prstGeom>
            <a:noFill/>
          </p:spPr>
          <p:txBody>
            <a:bodyPr wrap="square" lIns="64291" tIns="32146" rIns="64291" bIns="32146" rtlCol="0">
              <a:spAutoFit/>
            </a:bodyPr>
            <a:lstStyle/>
            <a:p>
              <a:pPr algn="ctr"/>
              <a:r>
                <a:rPr lang="en-US" sz="1200" dirty="0" smtClean="0"/>
                <a:t>C Program</a:t>
              </a:r>
            </a:p>
            <a:p>
              <a:pPr algn="ctr"/>
              <a:r>
                <a:rPr lang="en-US" sz="1200" dirty="0" smtClean="0"/>
                <a:t>with assertions</a:t>
              </a:r>
              <a:endParaRPr lang="en-US" sz="1200" dirty="0"/>
            </a:p>
          </p:txBody>
        </p:sp>
        <p:cxnSp>
          <p:nvCxnSpPr>
            <p:cNvPr id="7" name="Straight Arrow Connector 6"/>
            <p:cNvCxnSpPr/>
            <p:nvPr/>
          </p:nvCxnSpPr>
          <p:spPr bwMode="auto">
            <a:xfrm>
              <a:off x="4090913" y="5391150"/>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8" name="AutoShape 93"/>
            <p:cNvSpPr>
              <a:spLocks/>
            </p:cNvSpPr>
            <p:nvPr/>
          </p:nvSpPr>
          <p:spPr bwMode="auto">
            <a:xfrm>
              <a:off x="4732734" y="4908947"/>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dirty="0" smtClean="0">
                  <a:solidFill>
                    <a:schemeClr val="tx1"/>
                  </a:solidFill>
                  <a:ea typeface="Gill Sans Light" charset="0"/>
                  <a:cs typeface="Gill Sans Light" charset="0"/>
                </a:rPr>
                <a:t>Optimizer</a:t>
              </a:r>
              <a:endParaRPr lang="en-US" dirty="0">
                <a:solidFill>
                  <a:schemeClr val="tx1"/>
                </a:solidFill>
                <a:ea typeface="Gill Sans Light" charset="0"/>
                <a:cs typeface="Gill Sans Light" charset="0"/>
              </a:endParaRPr>
            </a:p>
          </p:txBody>
        </p:sp>
        <p:cxnSp>
          <p:nvCxnSpPr>
            <p:cNvPr id="9" name="Straight Arrow Connector 8"/>
            <p:cNvCxnSpPr/>
            <p:nvPr/>
          </p:nvCxnSpPr>
          <p:spPr bwMode="auto">
            <a:xfrm>
              <a:off x="6448351" y="5391150"/>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0" name="AutoShape 93"/>
            <p:cNvSpPr>
              <a:spLocks/>
            </p:cNvSpPr>
            <p:nvPr/>
          </p:nvSpPr>
          <p:spPr bwMode="auto">
            <a:xfrm>
              <a:off x="7036594" y="4908947"/>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000" dirty="0" err="1" smtClean="0">
                  <a:solidFill>
                    <a:schemeClr val="tx1"/>
                  </a:solidFill>
                  <a:ea typeface="Gill Sans Light" charset="0"/>
                  <a:cs typeface="Gill Sans Light" charset="0"/>
                </a:rPr>
                <a:t>Cutpoint</a:t>
              </a:r>
              <a:r>
                <a:rPr lang="en-US" sz="2000" dirty="0" smtClean="0">
                  <a:solidFill>
                    <a:schemeClr val="tx1"/>
                  </a:solidFill>
                  <a:ea typeface="Gill Sans Light" charset="0"/>
                  <a:cs typeface="Gill Sans Light" charset="0"/>
                </a:rPr>
                <a:t> Graph</a:t>
              </a:r>
              <a:endParaRPr lang="en-US" sz="2000" dirty="0">
                <a:solidFill>
                  <a:schemeClr val="tx1"/>
                </a:solidFill>
                <a:ea typeface="Gill Sans Light" charset="0"/>
                <a:cs typeface="Gill Sans Light" charset="0"/>
              </a:endParaRPr>
            </a:p>
          </p:txBody>
        </p:sp>
        <p:sp>
          <p:nvSpPr>
            <p:cNvPr id="11" name="Rectangle 10"/>
            <p:cNvSpPr/>
            <p:nvPr/>
          </p:nvSpPr>
          <p:spPr bwMode="auto">
            <a:xfrm>
              <a:off x="2133601" y="4587478"/>
              <a:ext cx="6705600" cy="1660922"/>
            </a:xfrm>
            <a:prstGeom prst="rect">
              <a:avLst/>
            </a:prstGeom>
            <a:noFill/>
            <a:ln w="38100" cap="flat" cmpd="sng" algn="ctr">
              <a:solidFill>
                <a:srgbClr val="6C7472"/>
              </a:solidFill>
              <a:prstDash val="dot"/>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Boxes Abstract Domain: Semantic View</a:t>
            </a:r>
            <a:endParaRPr lang="en-US" dirty="0"/>
          </a:p>
        </p:txBody>
      </p:sp>
      <p:sp>
        <p:nvSpPr>
          <p:cNvPr id="3" name="Content Placeholder 2"/>
          <p:cNvSpPr>
            <a:spLocks noGrp="1"/>
          </p:cNvSpPr>
          <p:nvPr>
            <p:ph idx="1"/>
          </p:nvPr>
        </p:nvSpPr>
        <p:spPr>
          <a:xfrm>
            <a:off x="1143000" y="4343400"/>
            <a:ext cx="7086600" cy="1295400"/>
          </a:xfrm>
        </p:spPr>
        <p:style>
          <a:lnRef idx="1">
            <a:schemeClr val="dk1"/>
          </a:lnRef>
          <a:fillRef idx="2">
            <a:schemeClr val="dk1"/>
          </a:fillRef>
          <a:effectRef idx="1">
            <a:schemeClr val="dk1"/>
          </a:effectRef>
          <a:fontRef idx="minor">
            <a:schemeClr val="dk1"/>
          </a:fontRef>
        </p:style>
        <p:txBody>
          <a:bodyPr tIns="137160"/>
          <a:lstStyle/>
          <a:p>
            <a:pPr algn="ctr"/>
            <a:r>
              <a:rPr lang="en-US" dirty="0" smtClean="0"/>
              <a:t>Boxes are “finite union of box values”</a:t>
            </a:r>
          </a:p>
          <a:p>
            <a:pPr algn="ctr"/>
            <a:r>
              <a:rPr lang="en-US" dirty="0" smtClean="0"/>
              <a:t>(alternatively)</a:t>
            </a:r>
          </a:p>
          <a:p>
            <a:pPr algn="ctr"/>
            <a:r>
              <a:rPr lang="en-US" dirty="0" smtClean="0"/>
              <a:t>Boxes are “Boolean formulas over interval constraints”</a:t>
            </a:r>
          </a:p>
        </p:txBody>
      </p:sp>
      <p:cxnSp>
        <p:nvCxnSpPr>
          <p:cNvPr id="7" name="Straight Arrow Connector 6"/>
          <p:cNvCxnSpPr/>
          <p:nvPr/>
        </p:nvCxnSpPr>
        <p:spPr bwMode="auto">
          <a:xfrm rot="5400000" flipH="1" flipV="1">
            <a:off x="-532606" y="2742406"/>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0800000" flipH="1" flipV="1">
            <a:off x="381000" y="3657600"/>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1" name="Rectangle 10"/>
          <p:cNvSpPr/>
          <p:nvPr/>
        </p:nvSpPr>
        <p:spPr bwMode="auto">
          <a:xfrm>
            <a:off x="762000" y="23622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1447800" y="28194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Arrow Connector 12"/>
          <p:cNvCxnSpPr/>
          <p:nvPr/>
        </p:nvCxnSpPr>
        <p:spPr bwMode="auto">
          <a:xfrm rot="5400000" flipH="1" flipV="1">
            <a:off x="2058195" y="2742406"/>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flipH="1" flipV="1">
            <a:off x="2971801" y="3657600"/>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5" name="Rectangle 14"/>
          <p:cNvSpPr/>
          <p:nvPr/>
        </p:nvSpPr>
        <p:spPr bwMode="auto">
          <a:xfrm>
            <a:off x="3505201" y="2362200"/>
            <a:ext cx="533400" cy="914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4038601" y="28194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17" name="Straight Arrow Connector 16"/>
          <p:cNvCxnSpPr/>
          <p:nvPr/>
        </p:nvCxnSpPr>
        <p:spPr bwMode="auto">
          <a:xfrm rot="5400000" flipH="1" flipV="1">
            <a:off x="4801394" y="2742406"/>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5715000" y="3657600"/>
            <a:ext cx="26670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9" name="Rectangle 18"/>
          <p:cNvSpPr/>
          <p:nvPr/>
        </p:nvSpPr>
        <p:spPr bwMode="auto">
          <a:xfrm>
            <a:off x="6019800" y="2438400"/>
            <a:ext cx="533400" cy="914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9"/>
          <p:cNvSpPr/>
          <p:nvPr/>
        </p:nvSpPr>
        <p:spPr bwMode="auto">
          <a:xfrm>
            <a:off x="6553200" y="28956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6553200" y="1219200"/>
            <a:ext cx="1600200" cy="990600"/>
          </a:xfrm>
          <a:prstGeom prst="rect">
            <a:avLst/>
          </a:prstGeom>
          <a:solidFill>
            <a:srgbClr val="5CA1F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4" name="Straight Connector 23"/>
          <p:cNvCxnSpPr/>
          <p:nvPr/>
        </p:nvCxnSpPr>
        <p:spPr bwMode="auto">
          <a:xfrm>
            <a:off x="6553200" y="1219200"/>
            <a:ext cx="1600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553200" y="1219200"/>
            <a:ext cx="0" cy="99060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553200" y="2209800"/>
            <a:ext cx="1600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Decision Diagrams in a Nutshell</a:t>
            </a:r>
            <a:r>
              <a:rPr lang="en-US" baseline="30000" dirty="0" smtClean="0"/>
              <a:t>*</a:t>
            </a:r>
            <a:endParaRPr lang="en-US" baseline="30000" dirty="0"/>
          </a:p>
        </p:txBody>
      </p:sp>
      <p:sp>
        <p:nvSpPr>
          <p:cNvPr id="22" name="Rounded Rectangle 21"/>
          <p:cNvSpPr/>
          <p:nvPr/>
        </p:nvSpPr>
        <p:spPr bwMode="auto">
          <a:xfrm>
            <a:off x="1905000" y="1752600"/>
            <a:ext cx="1524000" cy="6096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x + 2y &lt; 10</a:t>
            </a:r>
          </a:p>
        </p:txBody>
      </p:sp>
      <p:sp>
        <p:nvSpPr>
          <p:cNvPr id="23" name="Rounded Rectangle 22"/>
          <p:cNvSpPr/>
          <p:nvPr/>
        </p:nvSpPr>
        <p:spPr bwMode="auto">
          <a:xfrm>
            <a:off x="838200" y="2971800"/>
            <a:ext cx="1066800" cy="6096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z &lt; 10</a:t>
            </a:r>
          </a:p>
        </p:txBody>
      </p:sp>
      <p:cxnSp>
        <p:nvCxnSpPr>
          <p:cNvPr id="25" name="Straight Arrow Connector 24"/>
          <p:cNvCxnSpPr>
            <a:stCxn id="22" idx="2"/>
            <a:endCxn id="23" idx="0"/>
          </p:cNvCxnSpPr>
          <p:nvPr/>
        </p:nvCxnSpPr>
        <p:spPr bwMode="auto">
          <a:xfrm rot="5400000">
            <a:off x="1714500" y="2019300"/>
            <a:ext cx="609600" cy="1295400"/>
          </a:xfrm>
          <a:prstGeom prst="straightConnector1">
            <a:avLst/>
          </a:prstGeom>
          <a:solidFill>
            <a:srgbClr val="5CA1FB"/>
          </a:solidFill>
          <a:ln w="50800" cap="flat" cmpd="sng" algn="ctr">
            <a:solidFill>
              <a:schemeClr val="tx1"/>
            </a:solidFill>
            <a:prstDash val="dash"/>
            <a:round/>
            <a:headEnd type="none" w="med" len="med"/>
            <a:tailEnd type="arrow"/>
          </a:ln>
          <a:effectLst/>
        </p:spPr>
      </p:cxnSp>
      <p:sp>
        <p:nvSpPr>
          <p:cNvPr id="29" name="Rounded Rectangle 28"/>
          <p:cNvSpPr/>
          <p:nvPr/>
        </p:nvSpPr>
        <p:spPr bwMode="auto">
          <a:xfrm>
            <a:off x="2438400" y="4495800"/>
            <a:ext cx="457200" cy="381000"/>
          </a:xfrm>
          <a:prstGeom prst="roundRect">
            <a:avLst/>
          </a:prstGeom>
          <a:ln w="3810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1</a:t>
            </a:r>
          </a:p>
        </p:txBody>
      </p:sp>
      <p:sp>
        <p:nvSpPr>
          <p:cNvPr id="30" name="Rounded Rectangle 29"/>
          <p:cNvSpPr/>
          <p:nvPr/>
        </p:nvSpPr>
        <p:spPr bwMode="auto">
          <a:xfrm>
            <a:off x="1143000" y="4495800"/>
            <a:ext cx="457200" cy="381000"/>
          </a:xfrm>
          <a:prstGeom prst="roundRect">
            <a:avLst>
              <a:gd name="adj" fmla="val 0"/>
            </a:avLst>
          </a:prstGeom>
          <a:ln w="3810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0</a:t>
            </a:r>
          </a:p>
        </p:txBody>
      </p:sp>
      <p:cxnSp>
        <p:nvCxnSpPr>
          <p:cNvPr id="31" name="Straight Arrow Connector 30"/>
          <p:cNvCxnSpPr>
            <a:stCxn id="23" idx="2"/>
            <a:endCxn id="30" idx="0"/>
          </p:cNvCxnSpPr>
          <p:nvPr/>
        </p:nvCxnSpPr>
        <p:spPr bwMode="auto">
          <a:xfrm rot="5400000">
            <a:off x="914400" y="4038600"/>
            <a:ext cx="914400" cy="1588"/>
          </a:xfrm>
          <a:prstGeom prst="straightConnector1">
            <a:avLst/>
          </a:prstGeom>
          <a:solidFill>
            <a:srgbClr val="5CA1FB"/>
          </a:solidFill>
          <a:ln w="50800" cap="flat" cmpd="sng" algn="ctr">
            <a:solidFill>
              <a:schemeClr val="tx1"/>
            </a:solidFill>
            <a:prstDash val="dash"/>
            <a:round/>
            <a:headEnd type="none" w="med" len="med"/>
            <a:tailEnd type="arrow"/>
          </a:ln>
          <a:effectLst/>
        </p:spPr>
      </p:cxnSp>
      <p:cxnSp>
        <p:nvCxnSpPr>
          <p:cNvPr id="34" name="Straight Arrow Connector 33"/>
          <p:cNvCxnSpPr>
            <a:stCxn id="22" idx="2"/>
            <a:endCxn id="29" idx="0"/>
          </p:cNvCxnSpPr>
          <p:nvPr/>
        </p:nvCxnSpPr>
        <p:spPr bwMode="auto">
          <a:xfrm rot="5400000">
            <a:off x="1600200" y="3429000"/>
            <a:ext cx="2133600" cy="1588"/>
          </a:xfrm>
          <a:prstGeom prst="straightConnector1">
            <a:avLst/>
          </a:prstGeom>
          <a:solidFill>
            <a:srgbClr val="5CA1FB"/>
          </a:solidFill>
          <a:ln w="50800" cap="flat" cmpd="sng" algn="ctr">
            <a:solidFill>
              <a:schemeClr val="tx1"/>
            </a:solidFill>
            <a:prstDash val="solid"/>
            <a:round/>
            <a:headEnd type="none" w="med" len="med"/>
            <a:tailEnd type="arrow"/>
          </a:ln>
          <a:effectLst/>
        </p:spPr>
      </p:cxnSp>
      <p:cxnSp>
        <p:nvCxnSpPr>
          <p:cNvPr id="37" name="Straight Arrow Connector 36"/>
          <p:cNvCxnSpPr>
            <a:stCxn id="23" idx="2"/>
            <a:endCxn id="29" idx="0"/>
          </p:cNvCxnSpPr>
          <p:nvPr/>
        </p:nvCxnSpPr>
        <p:spPr bwMode="auto">
          <a:xfrm rot="16200000" flipH="1">
            <a:off x="1562100" y="3390900"/>
            <a:ext cx="914400" cy="1295400"/>
          </a:xfrm>
          <a:prstGeom prst="straightConnector1">
            <a:avLst/>
          </a:prstGeom>
          <a:solidFill>
            <a:srgbClr val="5CA1FB"/>
          </a:solidFill>
          <a:ln w="50800" cap="flat" cmpd="sng" algn="ctr">
            <a:solidFill>
              <a:schemeClr val="tx1"/>
            </a:solidFill>
            <a:prstDash val="solid"/>
            <a:round/>
            <a:headEnd type="none" w="med" len="med"/>
            <a:tailEnd type="arrow"/>
          </a:ln>
          <a:effectLst/>
        </p:spPr>
      </p:cxnSp>
      <p:sp>
        <p:nvSpPr>
          <p:cNvPr id="42" name="TextBox 41"/>
          <p:cNvSpPr txBox="1"/>
          <p:nvPr/>
        </p:nvSpPr>
        <p:spPr>
          <a:xfrm>
            <a:off x="685800" y="990600"/>
            <a:ext cx="3190297"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Linear Decision Diagram</a:t>
            </a:r>
            <a:endParaRPr lang="en-US" sz="2000" dirty="0"/>
          </a:p>
        </p:txBody>
      </p:sp>
      <p:sp>
        <p:nvSpPr>
          <p:cNvPr id="43" name="Rounded Rectangular Callout 42"/>
          <p:cNvSpPr/>
          <p:nvPr/>
        </p:nvSpPr>
        <p:spPr bwMode="auto">
          <a:xfrm>
            <a:off x="3505200" y="2514600"/>
            <a:ext cx="1066800" cy="609600"/>
          </a:xfrm>
          <a:prstGeom prst="wedgeRoundRectCallout">
            <a:avLst>
              <a:gd name="adj1" fmla="val -98611"/>
              <a:gd name="adj2" fmla="val -8882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decision</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a:t>node</a:t>
            </a:r>
          </a:p>
        </p:txBody>
      </p:sp>
      <p:sp>
        <p:nvSpPr>
          <p:cNvPr id="45" name="Rounded Rectangular Callout 44"/>
          <p:cNvSpPr/>
          <p:nvPr/>
        </p:nvSpPr>
        <p:spPr bwMode="auto">
          <a:xfrm>
            <a:off x="3352800" y="5029200"/>
            <a:ext cx="1066800" cy="609600"/>
          </a:xfrm>
          <a:prstGeom prst="wedgeRoundRectCallout">
            <a:avLst>
              <a:gd name="adj1" fmla="val -98611"/>
              <a:gd name="adj2" fmla="val -8882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true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terminal</a:t>
            </a:r>
            <a:endParaRPr lang="en-US" sz="2000" b="0" dirty="0"/>
          </a:p>
        </p:txBody>
      </p:sp>
      <p:sp>
        <p:nvSpPr>
          <p:cNvPr id="46" name="Rounded Rectangular Callout 45"/>
          <p:cNvSpPr/>
          <p:nvPr/>
        </p:nvSpPr>
        <p:spPr bwMode="auto">
          <a:xfrm>
            <a:off x="457200" y="1752600"/>
            <a:ext cx="1066800" cy="609600"/>
          </a:xfrm>
          <a:prstGeom prst="wedgeRoundRectCallout">
            <a:avLst>
              <a:gd name="adj1" fmla="val 79960"/>
              <a:gd name="adj2" fmla="val 98673"/>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false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edge</a:t>
            </a:r>
            <a:endParaRPr lang="en-US" sz="2000" b="0" dirty="0"/>
          </a:p>
        </p:txBody>
      </p:sp>
      <p:sp>
        <p:nvSpPr>
          <p:cNvPr id="47" name="TextBox 46"/>
          <p:cNvSpPr txBox="1"/>
          <p:nvPr/>
        </p:nvSpPr>
        <p:spPr>
          <a:xfrm>
            <a:off x="5175274" y="1563469"/>
            <a:ext cx="3206726" cy="646331"/>
          </a:xfrm>
          <a:prstGeom prst="rect">
            <a:avLst/>
          </a:prstGeom>
          <a:noFill/>
        </p:spPr>
        <p:txBody>
          <a:bodyPr wrap="square" rtlCol="0">
            <a:spAutoFit/>
          </a:bodyPr>
          <a:lstStyle/>
          <a:p>
            <a:r>
              <a:rPr lang="en-US" dirty="0" smtClean="0"/>
              <a:t>(x + 2y &lt; 10) </a:t>
            </a:r>
            <a:r>
              <a:rPr lang="en-US" b="1" dirty="0" smtClean="0"/>
              <a:t>OR</a:t>
            </a:r>
            <a:r>
              <a:rPr lang="en-US" dirty="0" smtClean="0"/>
              <a:t> </a:t>
            </a:r>
          </a:p>
          <a:p>
            <a:r>
              <a:rPr lang="en-US" dirty="0" smtClean="0"/>
              <a:t>(x + 2y </a:t>
            </a:r>
            <a:r>
              <a:rPr lang="en-US" dirty="0" smtClean="0">
                <a:latin typeface="Symbol"/>
                <a:sym typeface="Symbol"/>
              </a:rPr>
              <a:t></a:t>
            </a:r>
            <a:r>
              <a:rPr lang="en-US" dirty="0" smtClean="0"/>
              <a:t> 10 </a:t>
            </a:r>
            <a:r>
              <a:rPr lang="en-US" b="1" dirty="0" smtClean="0"/>
              <a:t>AND</a:t>
            </a:r>
            <a:r>
              <a:rPr lang="en-US" dirty="0" smtClean="0"/>
              <a:t> z &lt; 10)</a:t>
            </a:r>
            <a:endParaRPr lang="en-US" dirty="0"/>
          </a:p>
        </p:txBody>
      </p:sp>
      <p:sp>
        <p:nvSpPr>
          <p:cNvPr id="48" name="TextBox 47"/>
          <p:cNvSpPr txBox="1"/>
          <p:nvPr/>
        </p:nvSpPr>
        <p:spPr>
          <a:xfrm>
            <a:off x="5175274" y="990600"/>
            <a:ext cx="336354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Linear Arithmetic Formula</a:t>
            </a:r>
            <a:endParaRPr lang="en-US" sz="2000" dirty="0"/>
          </a:p>
        </p:txBody>
      </p:sp>
      <p:sp>
        <p:nvSpPr>
          <p:cNvPr id="49" name="TextBox 48"/>
          <p:cNvSpPr txBox="1"/>
          <p:nvPr/>
        </p:nvSpPr>
        <p:spPr>
          <a:xfrm>
            <a:off x="5175274" y="4154269"/>
            <a:ext cx="1537600"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Operations</a:t>
            </a:r>
            <a:endParaRPr lang="en-US" sz="2000" dirty="0"/>
          </a:p>
        </p:txBody>
      </p:sp>
      <p:sp>
        <p:nvSpPr>
          <p:cNvPr id="50" name="TextBox 49"/>
          <p:cNvSpPr txBox="1"/>
          <p:nvPr/>
        </p:nvSpPr>
        <p:spPr>
          <a:xfrm>
            <a:off x="5175274" y="4763869"/>
            <a:ext cx="3611886" cy="646331"/>
          </a:xfrm>
          <a:prstGeom prst="rect">
            <a:avLst/>
          </a:prstGeom>
          <a:noFill/>
        </p:spPr>
        <p:txBody>
          <a:bodyPr wrap="none" rtlCol="0">
            <a:spAutoFit/>
          </a:bodyPr>
          <a:lstStyle/>
          <a:p>
            <a:pPr>
              <a:buFont typeface="Arial" pitchFamily="34" charset="0"/>
              <a:buChar char="•"/>
            </a:pPr>
            <a:r>
              <a:rPr lang="en-US" dirty="0"/>
              <a:t> </a:t>
            </a:r>
            <a:r>
              <a:rPr lang="en-US" dirty="0" smtClean="0"/>
              <a:t>Propositional (AND, OR, NOT)</a:t>
            </a:r>
          </a:p>
          <a:p>
            <a:pPr>
              <a:buFont typeface="Arial" pitchFamily="34" charset="0"/>
              <a:buChar char="•"/>
            </a:pPr>
            <a:r>
              <a:rPr lang="en-US" dirty="0"/>
              <a:t> </a:t>
            </a:r>
            <a:r>
              <a:rPr lang="en-US" dirty="0" smtClean="0"/>
              <a:t>Existential Quantification</a:t>
            </a:r>
          </a:p>
        </p:txBody>
      </p:sp>
      <p:sp>
        <p:nvSpPr>
          <p:cNvPr id="51" name="Rounded Rectangular Callout 50"/>
          <p:cNvSpPr/>
          <p:nvPr/>
        </p:nvSpPr>
        <p:spPr bwMode="auto">
          <a:xfrm>
            <a:off x="228600" y="5105400"/>
            <a:ext cx="1066800" cy="609600"/>
          </a:xfrm>
          <a:prstGeom prst="wedgeRoundRectCallout">
            <a:avLst>
              <a:gd name="adj1" fmla="val 47818"/>
              <a:gd name="adj2" fmla="val -99243"/>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false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terminal</a:t>
            </a:r>
            <a:endParaRPr lang="en-US" sz="2000" b="0" dirty="0"/>
          </a:p>
        </p:txBody>
      </p:sp>
      <p:sp>
        <p:nvSpPr>
          <p:cNvPr id="52" name="Rounded Rectangular Callout 51"/>
          <p:cNvSpPr/>
          <p:nvPr/>
        </p:nvSpPr>
        <p:spPr bwMode="auto">
          <a:xfrm>
            <a:off x="3352800" y="3581400"/>
            <a:ext cx="1066800" cy="609600"/>
          </a:xfrm>
          <a:prstGeom prst="wedgeRoundRectCallout">
            <a:avLst>
              <a:gd name="adj1" fmla="val -114087"/>
              <a:gd name="adj2" fmla="val -8882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true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edge</a:t>
            </a:r>
            <a:endParaRPr lang="en-US" sz="2000" b="0" dirty="0"/>
          </a:p>
        </p:txBody>
      </p:sp>
      <p:sp>
        <p:nvSpPr>
          <p:cNvPr id="21" name="TextBox 20"/>
          <p:cNvSpPr txBox="1"/>
          <p:nvPr/>
        </p:nvSpPr>
        <p:spPr>
          <a:xfrm>
            <a:off x="5175274" y="2362200"/>
            <a:ext cx="3220753"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Compact Representation</a:t>
            </a:r>
            <a:endParaRPr lang="en-US" sz="2000" dirty="0"/>
          </a:p>
        </p:txBody>
      </p:sp>
      <p:sp>
        <p:nvSpPr>
          <p:cNvPr id="24" name="TextBox 23"/>
          <p:cNvSpPr txBox="1"/>
          <p:nvPr/>
        </p:nvSpPr>
        <p:spPr>
          <a:xfrm>
            <a:off x="5175274" y="3037582"/>
            <a:ext cx="3816326" cy="923330"/>
          </a:xfrm>
          <a:prstGeom prst="rect">
            <a:avLst/>
          </a:prstGeom>
          <a:noFill/>
        </p:spPr>
        <p:txBody>
          <a:bodyPr wrap="square" rtlCol="0">
            <a:spAutoFit/>
          </a:bodyPr>
          <a:lstStyle/>
          <a:p>
            <a:pPr>
              <a:buFont typeface="Arial" pitchFamily="34" charset="0"/>
              <a:buChar char="•"/>
            </a:pPr>
            <a:r>
              <a:rPr lang="en-US" dirty="0"/>
              <a:t> </a:t>
            </a:r>
            <a:r>
              <a:rPr lang="en-US" dirty="0" smtClean="0"/>
              <a:t>Sharing sub-expressions</a:t>
            </a:r>
          </a:p>
          <a:p>
            <a:pPr>
              <a:buFont typeface="Arial" pitchFamily="34" charset="0"/>
              <a:buChar char="•"/>
            </a:pPr>
            <a:r>
              <a:rPr lang="en-US" dirty="0" smtClean="0"/>
              <a:t> Local numeric reductions</a:t>
            </a:r>
          </a:p>
          <a:p>
            <a:pPr>
              <a:buFont typeface="Arial" pitchFamily="34" charset="0"/>
              <a:buChar char="•"/>
            </a:pPr>
            <a:r>
              <a:rPr lang="en-US" dirty="0"/>
              <a:t> </a:t>
            </a:r>
            <a:r>
              <a:rPr lang="en-US" dirty="0" smtClean="0"/>
              <a:t>Dynamic node reordering</a:t>
            </a:r>
            <a:endParaRPr lang="en-US" dirty="0"/>
          </a:p>
        </p:txBody>
      </p:sp>
      <p:sp>
        <p:nvSpPr>
          <p:cNvPr id="26" name="TextBox 25"/>
          <p:cNvSpPr txBox="1"/>
          <p:nvPr/>
        </p:nvSpPr>
        <p:spPr>
          <a:xfrm>
            <a:off x="6858000" y="5791200"/>
            <a:ext cx="2165978" cy="276999"/>
          </a:xfrm>
          <a:prstGeom prst="rect">
            <a:avLst/>
          </a:prstGeom>
          <a:noFill/>
        </p:spPr>
        <p:txBody>
          <a:bodyPr wrap="none" rtlCol="0">
            <a:spAutoFit/>
          </a:bodyPr>
          <a:lstStyle/>
          <a:p>
            <a:r>
              <a:rPr lang="en-US" sz="1200" baseline="30000" dirty="0" smtClean="0"/>
              <a:t>*</a:t>
            </a:r>
            <a:r>
              <a:rPr lang="en-US" sz="1200" dirty="0" smtClean="0"/>
              <a:t>joint work w/ Ofer Strichman</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p:bldP spid="48" grpId="0" animBg="1"/>
      <p:bldP spid="49" grpId="0" animBg="1"/>
      <p:bldP spid="50" grpId="0"/>
      <p:bldP spid="51" grpId="0" animBg="1"/>
      <p:bldP spid="52" grpId="0" animBg="1"/>
      <p:bldP spid="21"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bwMode="auto">
          <a:xfrm>
            <a:off x="5638800" y="2132806"/>
            <a:ext cx="838200" cy="1447800"/>
          </a:xfrm>
          <a:prstGeom prst="rect">
            <a:avLst/>
          </a:prstGeom>
          <a:solidFill>
            <a:srgbClr val="5CA1FB"/>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Boxes: Representation</a:t>
            </a:r>
            <a:endParaRPr lang="en-US" dirty="0"/>
          </a:p>
        </p:txBody>
      </p:sp>
      <p:sp>
        <p:nvSpPr>
          <p:cNvPr id="166" name="Content Placeholder 165"/>
          <p:cNvSpPr>
            <a:spLocks noGrp="1"/>
          </p:cNvSpPr>
          <p:nvPr>
            <p:ph idx="1"/>
          </p:nvPr>
        </p:nvSpPr>
        <p:spPr>
          <a:xfrm>
            <a:off x="457200" y="4495800"/>
            <a:ext cx="8153400" cy="1676400"/>
          </a:xfrm>
        </p:spPr>
        <p:txBody>
          <a:bodyPr/>
          <a:lstStyle/>
          <a:p>
            <a:r>
              <a:rPr lang="en-US" dirty="0" smtClean="0"/>
              <a:t>Represented by (Interval) Linear Decision Diagrams (LDD)</a:t>
            </a:r>
          </a:p>
          <a:p>
            <a:pPr lvl="1"/>
            <a:r>
              <a:rPr lang="en-US" dirty="0" smtClean="0"/>
              <a:t>BDDs + non-terminal nodes are labeled by interval constraints + extra rules</a:t>
            </a:r>
          </a:p>
          <a:p>
            <a:pPr lvl="1"/>
            <a:r>
              <a:rPr lang="en-US" dirty="0" smtClean="0"/>
              <a:t>retain complexity of BDD operations</a:t>
            </a:r>
          </a:p>
          <a:p>
            <a:pPr lvl="1"/>
            <a:r>
              <a:rPr lang="en-US" dirty="0" smtClean="0"/>
              <a:t>canonical representation for Boxes Abstract Domain</a:t>
            </a:r>
          </a:p>
          <a:p>
            <a:pPr lvl="1"/>
            <a:r>
              <a:rPr lang="en-US" dirty="0" smtClean="0"/>
              <a:t>available at </a:t>
            </a:r>
            <a:r>
              <a:rPr lang="en-US" dirty="0" smtClean="0">
                <a:hlinkClick r:id="rId2"/>
              </a:rPr>
              <a:t>http://lindd.sf.net</a:t>
            </a:r>
            <a:endParaRPr lang="en-US" dirty="0"/>
          </a:p>
        </p:txBody>
      </p:sp>
      <p:cxnSp>
        <p:nvCxnSpPr>
          <p:cNvPr id="146" name="Straight Arrow Connector 145"/>
          <p:cNvCxnSpPr/>
          <p:nvPr/>
        </p:nvCxnSpPr>
        <p:spPr bwMode="auto">
          <a:xfrm rot="5400000" flipH="1" flipV="1">
            <a:off x="4495800" y="2818606"/>
            <a:ext cx="27432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47" name="Straight Arrow Connector 146"/>
          <p:cNvCxnSpPr/>
          <p:nvPr/>
        </p:nvCxnSpPr>
        <p:spPr bwMode="auto">
          <a:xfrm>
            <a:off x="5715000" y="4037806"/>
            <a:ext cx="27432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54" name="Straight Connector 153"/>
          <p:cNvCxnSpPr/>
          <p:nvPr/>
        </p:nvCxnSpPr>
        <p:spPr bwMode="auto">
          <a:xfrm rot="10800000">
            <a:off x="5638800" y="2132806"/>
            <a:ext cx="838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rot="5400000" flipH="1" flipV="1">
            <a:off x="5753100" y="2856706"/>
            <a:ext cx="14478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rot="10800000">
            <a:off x="5638800" y="3580606"/>
            <a:ext cx="838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61" name="Rectangle 160"/>
          <p:cNvSpPr/>
          <p:nvPr/>
        </p:nvSpPr>
        <p:spPr bwMode="auto">
          <a:xfrm flipH="1">
            <a:off x="7086600" y="2132805"/>
            <a:ext cx="838200" cy="1447800"/>
          </a:xfrm>
          <a:prstGeom prst="rect">
            <a:avLst/>
          </a:prstGeom>
          <a:solidFill>
            <a:srgbClr val="5CA1FB"/>
          </a:solidFill>
          <a:ln w="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162" name="Straight Connector 161"/>
          <p:cNvCxnSpPr/>
          <p:nvPr/>
        </p:nvCxnSpPr>
        <p:spPr bwMode="auto">
          <a:xfrm rot="10800000" flipH="1">
            <a:off x="7086600" y="2132805"/>
            <a:ext cx="838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163" name="Straight Connector 162"/>
          <p:cNvCxnSpPr/>
          <p:nvPr/>
        </p:nvCxnSpPr>
        <p:spPr bwMode="auto">
          <a:xfrm rot="16200000" flipV="1">
            <a:off x="6362700" y="2856705"/>
            <a:ext cx="14478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rot="10800000" flipH="1">
            <a:off x="7086600" y="3580605"/>
            <a:ext cx="838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pic>
        <p:nvPicPr>
          <p:cNvPr id="3074" name="Picture 2"/>
          <p:cNvPicPr>
            <a:picLocks noChangeAspect="1" noChangeArrowheads="1"/>
          </p:cNvPicPr>
          <p:nvPr/>
        </p:nvPicPr>
        <p:blipFill>
          <a:blip r:embed="rId3" cstate="print"/>
          <a:srcRect/>
          <a:stretch>
            <a:fillRect/>
          </a:stretch>
        </p:blipFill>
        <p:spPr bwMode="auto">
          <a:xfrm>
            <a:off x="914400" y="1577340"/>
            <a:ext cx="2286000" cy="2689860"/>
          </a:xfrm>
          <a:prstGeom prst="rect">
            <a:avLst/>
          </a:prstGeom>
          <a:noFill/>
          <a:ln w="9525">
            <a:noFill/>
            <a:miter lim="800000"/>
            <a:headEnd/>
            <a:tailEnd/>
          </a:ln>
          <a:effectLst/>
        </p:spPr>
      </p:pic>
      <p:sp>
        <p:nvSpPr>
          <p:cNvPr id="29" name="TextBox 28"/>
          <p:cNvSpPr txBox="1"/>
          <p:nvPr/>
        </p:nvSpPr>
        <p:spPr>
          <a:xfrm>
            <a:off x="1550645" y="914400"/>
            <a:ext cx="65915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t>LDD</a:t>
            </a:r>
            <a:endParaRPr lang="en-US" b="1" dirty="0"/>
          </a:p>
        </p:txBody>
      </p:sp>
      <p:sp>
        <p:nvSpPr>
          <p:cNvPr id="30" name="TextBox 29"/>
          <p:cNvSpPr txBox="1"/>
          <p:nvPr/>
        </p:nvSpPr>
        <p:spPr>
          <a:xfrm>
            <a:off x="6248400" y="914400"/>
            <a:ext cx="133882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t>Semantics</a:t>
            </a:r>
            <a:endParaRPr lang="en-US" b="1" dirty="0"/>
          </a:p>
        </p:txBody>
      </p:sp>
      <p:cxnSp>
        <p:nvCxnSpPr>
          <p:cNvPr id="19" name="Straight Connector 18"/>
          <p:cNvCxnSpPr/>
          <p:nvPr/>
        </p:nvCxnSpPr>
        <p:spPr bwMode="auto">
          <a:xfrm rot="5400000">
            <a:off x="6400800" y="4038600"/>
            <a:ext cx="1524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7010400" y="4038600"/>
            <a:ext cx="1524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21" name="TextBox 20"/>
          <p:cNvSpPr txBox="1"/>
          <p:nvPr/>
        </p:nvSpPr>
        <p:spPr>
          <a:xfrm>
            <a:off x="6345827" y="4062165"/>
            <a:ext cx="260008" cy="253916"/>
          </a:xfrm>
          <a:prstGeom prst="rect">
            <a:avLst/>
          </a:prstGeom>
          <a:noFill/>
        </p:spPr>
        <p:txBody>
          <a:bodyPr wrap="none" rtlCol="0">
            <a:spAutoFit/>
          </a:bodyPr>
          <a:lstStyle/>
          <a:p>
            <a:r>
              <a:rPr lang="en-US" sz="1050" b="1" dirty="0" smtClean="0"/>
              <a:t>1</a:t>
            </a:r>
            <a:endParaRPr lang="en-US" sz="1050" b="1" dirty="0"/>
          </a:p>
        </p:txBody>
      </p:sp>
      <p:sp>
        <p:nvSpPr>
          <p:cNvPr id="22" name="TextBox 21"/>
          <p:cNvSpPr txBox="1"/>
          <p:nvPr/>
        </p:nvSpPr>
        <p:spPr>
          <a:xfrm>
            <a:off x="6957765" y="4062165"/>
            <a:ext cx="260008" cy="253916"/>
          </a:xfrm>
          <a:prstGeom prst="rect">
            <a:avLst/>
          </a:prstGeom>
          <a:noFill/>
        </p:spPr>
        <p:txBody>
          <a:bodyPr wrap="none" rtlCol="0">
            <a:spAutoFit/>
          </a:bodyPr>
          <a:lstStyle/>
          <a:p>
            <a:r>
              <a:rPr lang="en-US" sz="1050" b="1" dirty="0" smtClean="0"/>
              <a:t>2</a:t>
            </a:r>
            <a:endParaRPr lang="en-US" sz="1050" b="1" dirty="0"/>
          </a:p>
        </p:txBody>
      </p:sp>
      <p:sp>
        <p:nvSpPr>
          <p:cNvPr id="25" name="TextBox 24"/>
          <p:cNvSpPr txBox="1"/>
          <p:nvPr/>
        </p:nvSpPr>
        <p:spPr>
          <a:xfrm>
            <a:off x="5674958" y="3544527"/>
            <a:ext cx="260008" cy="253916"/>
          </a:xfrm>
          <a:prstGeom prst="rect">
            <a:avLst/>
          </a:prstGeom>
          <a:noFill/>
        </p:spPr>
        <p:txBody>
          <a:bodyPr wrap="none" rtlCol="0">
            <a:spAutoFit/>
          </a:bodyPr>
          <a:lstStyle/>
          <a:p>
            <a:r>
              <a:rPr lang="en-US" sz="1050" b="1" dirty="0" smtClean="0"/>
              <a:t>1</a:t>
            </a:r>
            <a:endParaRPr lang="en-US" sz="1050" b="1" dirty="0"/>
          </a:p>
        </p:txBody>
      </p:sp>
      <p:sp>
        <p:nvSpPr>
          <p:cNvPr id="26" name="TextBox 25"/>
          <p:cNvSpPr txBox="1"/>
          <p:nvPr/>
        </p:nvSpPr>
        <p:spPr>
          <a:xfrm>
            <a:off x="5669453" y="1914426"/>
            <a:ext cx="260008" cy="253916"/>
          </a:xfrm>
          <a:prstGeom prst="rect">
            <a:avLst/>
          </a:prstGeom>
          <a:noFill/>
        </p:spPr>
        <p:txBody>
          <a:bodyPr wrap="none" rtlCol="0">
            <a:spAutoFit/>
          </a:bodyPr>
          <a:lstStyle/>
          <a:p>
            <a:r>
              <a:rPr lang="en-US" sz="1050" b="1" dirty="0" smtClean="0"/>
              <a:t>3</a:t>
            </a:r>
            <a:endParaRPr lang="en-US" sz="1050" b="1" dirty="0"/>
          </a:p>
        </p:txBody>
      </p:sp>
      <p:sp>
        <p:nvSpPr>
          <p:cNvPr id="27" name="TextBox 26"/>
          <p:cNvSpPr txBox="1"/>
          <p:nvPr/>
        </p:nvSpPr>
        <p:spPr>
          <a:xfrm>
            <a:off x="3441080" y="2209800"/>
            <a:ext cx="1646605" cy="92333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(x ≤ 1 || x ≥ 2) </a:t>
            </a:r>
          </a:p>
          <a:p>
            <a:pPr algn="ctr"/>
            <a:r>
              <a:rPr lang="en-US" dirty="0" smtClean="0"/>
              <a:t>&amp;&amp; </a:t>
            </a:r>
          </a:p>
          <a:p>
            <a:pPr algn="ctr"/>
            <a:r>
              <a:rPr lang="en-US" dirty="0" smtClean="0"/>
              <a:t>1 ≤ y ≤ 3 </a:t>
            </a:r>
          </a:p>
        </p:txBody>
      </p:sp>
      <p:sp>
        <p:nvSpPr>
          <p:cNvPr id="28" name="TextBox 27"/>
          <p:cNvSpPr txBox="1"/>
          <p:nvPr/>
        </p:nvSpPr>
        <p:spPr>
          <a:xfrm>
            <a:off x="3810000" y="914400"/>
            <a:ext cx="94128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t>Syntax</a:t>
            </a:r>
            <a:endParaRPr lang="en-US"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Widening: The Problem</a:t>
            </a:r>
            <a:endParaRPr lang="en-US" dirty="0"/>
          </a:p>
        </p:txBody>
      </p:sp>
      <p:pic>
        <p:nvPicPr>
          <p:cNvPr id="5" name="Picture 4" descr="fig1.png"/>
          <p:cNvPicPr>
            <a:picLocks noChangeAspect="1"/>
          </p:cNvPicPr>
          <p:nvPr/>
        </p:nvPicPr>
        <p:blipFill>
          <a:blip r:embed="rId2" cstate="print"/>
          <a:stretch>
            <a:fillRect/>
          </a:stretch>
        </p:blipFill>
        <p:spPr>
          <a:xfrm>
            <a:off x="228600" y="1295743"/>
            <a:ext cx="2819048" cy="2742857"/>
          </a:xfrm>
          <a:prstGeom prst="rect">
            <a:avLst/>
          </a:prstGeom>
        </p:spPr>
      </p:pic>
      <p:pic>
        <p:nvPicPr>
          <p:cNvPr id="6" name="Picture 5" descr="fig2.png"/>
          <p:cNvPicPr>
            <a:picLocks noChangeAspect="1"/>
          </p:cNvPicPr>
          <p:nvPr/>
        </p:nvPicPr>
        <p:blipFill>
          <a:blip r:embed="rId3" cstate="print"/>
          <a:stretch>
            <a:fillRect/>
          </a:stretch>
        </p:blipFill>
        <p:spPr>
          <a:xfrm>
            <a:off x="5867400" y="1295743"/>
            <a:ext cx="2819048" cy="2742857"/>
          </a:xfrm>
          <a:prstGeom prst="rect">
            <a:avLst/>
          </a:prstGeom>
        </p:spPr>
      </p:pic>
      <p:grpSp>
        <p:nvGrpSpPr>
          <p:cNvPr id="3" name="Group 17"/>
          <p:cNvGrpSpPr/>
          <p:nvPr/>
        </p:nvGrpSpPr>
        <p:grpSpPr>
          <a:xfrm>
            <a:off x="3695701" y="1676401"/>
            <a:ext cx="1752600" cy="1371600"/>
            <a:chOff x="3695701" y="1676401"/>
            <a:chExt cx="1752600" cy="1371600"/>
          </a:xfrm>
        </p:grpSpPr>
        <p:sp>
          <p:nvSpPr>
            <p:cNvPr id="4" name="Left-Right-Up Arrow 3"/>
            <p:cNvSpPr/>
            <p:nvPr/>
          </p:nvSpPr>
          <p:spPr bwMode="auto">
            <a:xfrm rot="10800000">
              <a:off x="3695701" y="1676401"/>
              <a:ext cx="1752600" cy="1371600"/>
            </a:xfrm>
            <a:prstGeom prst="leftRightUpArrow">
              <a:avLst>
                <a:gd name="adj1" fmla="val 25000"/>
                <a:gd name="adj2" fmla="val 25000"/>
                <a:gd name="adj3" fmla="val 25000"/>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4133850" y="1828800"/>
              <a:ext cx="838691" cy="369332"/>
            </a:xfrm>
            <a:prstGeom prst="rect">
              <a:avLst/>
            </a:prstGeom>
            <a:noFill/>
          </p:spPr>
          <p:txBody>
            <a:bodyPr wrap="none" rtlCol="0">
              <a:spAutoFit/>
            </a:bodyPr>
            <a:lstStyle/>
            <a:p>
              <a:r>
                <a:rPr lang="en-US" b="1" dirty="0" smtClean="0"/>
                <a:t>widen</a:t>
              </a:r>
              <a:endParaRPr lang="en-US" b="1" dirty="0"/>
            </a:p>
          </p:txBody>
        </p:sp>
      </p:grpSp>
      <p:pic>
        <p:nvPicPr>
          <p:cNvPr id="1033" name="Picture 9" descr="C:\Documents and Settings\arie\Local Settings\Temporary Internet Files\Content.IE5\N1PU4A0K\MC900441930[1].wmf"/>
          <p:cNvPicPr>
            <a:picLocks noChangeAspect="1" noChangeArrowheads="1"/>
          </p:cNvPicPr>
          <p:nvPr/>
        </p:nvPicPr>
        <p:blipFill>
          <a:blip r:embed="rId4" cstate="print"/>
          <a:srcRect/>
          <a:stretch>
            <a:fillRect/>
          </a:stretch>
        </p:blipFill>
        <p:spPr bwMode="auto">
          <a:xfrm>
            <a:off x="3297238" y="3537707"/>
            <a:ext cx="2493962" cy="2405893"/>
          </a:xfrm>
          <a:prstGeom prst="rect">
            <a:avLst/>
          </a:prstGeom>
          <a:noFill/>
        </p:spPr>
      </p:pic>
      <p:sp>
        <p:nvSpPr>
          <p:cNvPr id="16" name="TextBox 15"/>
          <p:cNvSpPr txBox="1"/>
          <p:nvPr/>
        </p:nvSpPr>
        <p:spPr>
          <a:xfrm>
            <a:off x="304800" y="914400"/>
            <a:ext cx="2638864" cy="646331"/>
          </a:xfrm>
          <a:prstGeom prst="rect">
            <a:avLst/>
          </a:prstGeom>
          <a:noFill/>
        </p:spPr>
        <p:txBody>
          <a:bodyPr wrap="none" rtlCol="0">
            <a:spAutoFit/>
          </a:bodyPr>
          <a:lstStyle/>
          <a:p>
            <a:r>
              <a:rPr lang="en-US" dirty="0" smtClean="0"/>
              <a:t>(      x </a:t>
            </a:r>
            <a:r>
              <a:rPr lang="en-US" dirty="0" smtClean="0">
                <a:latin typeface="Symbol"/>
                <a:sym typeface="Symbol"/>
              </a:rPr>
              <a:t></a:t>
            </a:r>
            <a:r>
              <a:rPr lang="en-US" dirty="0" smtClean="0"/>
              <a:t> 1 </a:t>
            </a:r>
            <a:r>
              <a:rPr lang="en-US" dirty="0" smtClean="0">
                <a:latin typeface="Symbol"/>
                <a:sym typeface="Symbol"/>
              </a:rPr>
              <a:t></a:t>
            </a:r>
            <a:r>
              <a:rPr lang="en-US" dirty="0" smtClean="0"/>
              <a:t> 2 </a:t>
            </a:r>
            <a:r>
              <a:rPr lang="en-US" dirty="0" smtClean="0">
                <a:latin typeface="Symbol"/>
                <a:sym typeface="Symbol"/>
              </a:rPr>
              <a:t></a:t>
            </a:r>
            <a:r>
              <a:rPr lang="en-US" dirty="0" smtClean="0"/>
              <a:t> y </a:t>
            </a:r>
            <a:r>
              <a:rPr lang="en-US" dirty="0" smtClean="0">
                <a:latin typeface="Symbol"/>
                <a:sym typeface="Symbol"/>
              </a:rPr>
              <a:t></a:t>
            </a:r>
            <a:r>
              <a:rPr lang="en-US" dirty="0" smtClean="0"/>
              <a:t> 3)  </a:t>
            </a:r>
            <a:r>
              <a:rPr lang="en-US" dirty="0" smtClean="0">
                <a:latin typeface="Symbol"/>
                <a:sym typeface="Symbol"/>
              </a:rPr>
              <a:t></a:t>
            </a:r>
            <a:endParaRPr lang="en-US" dirty="0" smtClean="0">
              <a:latin typeface="Symbol"/>
            </a:endParaRPr>
          </a:p>
          <a:p>
            <a:r>
              <a:rPr lang="en-US" dirty="0" smtClean="0"/>
              <a:t>(2 </a:t>
            </a:r>
            <a:r>
              <a:rPr lang="en-US" dirty="0" smtClean="0">
                <a:latin typeface="Symbol"/>
                <a:sym typeface="Symbol"/>
              </a:rPr>
              <a:t></a:t>
            </a:r>
            <a:r>
              <a:rPr lang="en-US" dirty="0" smtClean="0"/>
              <a:t> x </a:t>
            </a:r>
            <a:r>
              <a:rPr lang="en-US" dirty="0" smtClean="0">
                <a:latin typeface="Symbol"/>
                <a:sym typeface="Symbol"/>
              </a:rPr>
              <a:t></a:t>
            </a:r>
            <a:r>
              <a:rPr lang="en-US" dirty="0" smtClean="0"/>
              <a:t> 3 </a:t>
            </a:r>
            <a:r>
              <a:rPr lang="en-US" dirty="0" smtClean="0">
                <a:latin typeface="Symbol"/>
                <a:sym typeface="Symbol"/>
              </a:rPr>
              <a:t></a:t>
            </a:r>
            <a:r>
              <a:rPr lang="en-US" dirty="0" smtClean="0"/>
              <a:t> 1 </a:t>
            </a:r>
            <a:r>
              <a:rPr lang="en-US" dirty="0" smtClean="0">
                <a:latin typeface="Symbol"/>
                <a:sym typeface="Symbol"/>
              </a:rPr>
              <a:t></a:t>
            </a:r>
            <a:r>
              <a:rPr lang="en-US" dirty="0" smtClean="0"/>
              <a:t> y </a:t>
            </a:r>
            <a:r>
              <a:rPr lang="en-US" dirty="0" smtClean="0">
                <a:latin typeface="Symbol"/>
                <a:sym typeface="Symbol"/>
              </a:rPr>
              <a:t></a:t>
            </a:r>
            <a:r>
              <a:rPr lang="en-US" dirty="0" smtClean="0"/>
              <a:t> 2)</a:t>
            </a:r>
            <a:endParaRPr lang="en-US" dirty="0"/>
          </a:p>
        </p:txBody>
      </p:sp>
      <p:sp>
        <p:nvSpPr>
          <p:cNvPr id="17" name="TextBox 16"/>
          <p:cNvSpPr txBox="1"/>
          <p:nvPr/>
        </p:nvSpPr>
        <p:spPr>
          <a:xfrm>
            <a:off x="6019800" y="914400"/>
            <a:ext cx="2959465" cy="646331"/>
          </a:xfrm>
          <a:prstGeom prst="rect">
            <a:avLst/>
          </a:prstGeom>
          <a:noFill/>
        </p:spPr>
        <p:txBody>
          <a:bodyPr wrap="none" rtlCol="0">
            <a:spAutoFit/>
          </a:bodyPr>
          <a:lstStyle/>
          <a:p>
            <a:r>
              <a:rPr lang="en-US" dirty="0" smtClean="0"/>
              <a:t>(      x </a:t>
            </a:r>
            <a:r>
              <a:rPr lang="en-US" dirty="0" smtClean="0">
                <a:latin typeface="Symbol"/>
                <a:sym typeface="Symbol"/>
              </a:rPr>
              <a:t></a:t>
            </a:r>
            <a:r>
              <a:rPr lang="en-US" dirty="0" smtClean="0"/>
              <a:t> 1.5 </a:t>
            </a:r>
            <a:r>
              <a:rPr lang="en-US" dirty="0" smtClean="0">
                <a:latin typeface="Symbol"/>
                <a:sym typeface="Symbol"/>
              </a:rPr>
              <a:t></a:t>
            </a:r>
            <a:r>
              <a:rPr lang="en-US" dirty="0" smtClean="0"/>
              <a:t> 1.5 </a:t>
            </a:r>
            <a:r>
              <a:rPr lang="en-US" dirty="0" smtClean="0">
                <a:latin typeface="Symbol"/>
                <a:sym typeface="Symbol"/>
              </a:rPr>
              <a:t></a:t>
            </a:r>
            <a:r>
              <a:rPr lang="en-US" dirty="0" smtClean="0"/>
              <a:t> y </a:t>
            </a:r>
            <a:r>
              <a:rPr lang="en-US" dirty="0" smtClean="0">
                <a:latin typeface="Symbol"/>
                <a:sym typeface="Symbol"/>
              </a:rPr>
              <a:t></a:t>
            </a:r>
            <a:r>
              <a:rPr lang="en-US" dirty="0" smtClean="0"/>
              <a:t> 3) </a:t>
            </a:r>
            <a:r>
              <a:rPr lang="en-US" dirty="0" smtClean="0">
                <a:latin typeface="Symbol"/>
                <a:sym typeface="Symbol"/>
              </a:rPr>
              <a:t></a:t>
            </a:r>
            <a:endParaRPr lang="en-US" dirty="0" smtClean="0">
              <a:latin typeface="Symbol"/>
            </a:endParaRPr>
          </a:p>
          <a:p>
            <a:r>
              <a:rPr lang="en-US" dirty="0" smtClean="0"/>
              <a:t>(2 </a:t>
            </a:r>
            <a:r>
              <a:rPr lang="en-US" dirty="0" smtClean="0">
                <a:latin typeface="Symbol"/>
                <a:sym typeface="Symbol"/>
              </a:rPr>
              <a:t></a:t>
            </a:r>
            <a:r>
              <a:rPr lang="en-US" dirty="0" smtClean="0"/>
              <a:t> x </a:t>
            </a:r>
            <a:r>
              <a:rPr lang="en-US" dirty="0" smtClean="0">
                <a:latin typeface="Symbol"/>
                <a:sym typeface="Symbol"/>
              </a:rPr>
              <a:t></a:t>
            </a:r>
            <a:r>
              <a:rPr lang="en-US" dirty="0" smtClean="0"/>
              <a:t> 3    </a:t>
            </a:r>
            <a:r>
              <a:rPr lang="en-US" dirty="0" smtClean="0">
                <a:latin typeface="Symbol"/>
                <a:sym typeface="Symbol"/>
              </a:rPr>
              <a:t></a:t>
            </a:r>
            <a:r>
              <a:rPr lang="en-US" dirty="0" smtClean="0"/>
              <a:t>    1 </a:t>
            </a:r>
            <a:r>
              <a:rPr lang="en-US" dirty="0" smtClean="0">
                <a:latin typeface="Symbol"/>
                <a:sym typeface="Symbol"/>
              </a:rPr>
              <a:t></a:t>
            </a:r>
            <a:r>
              <a:rPr lang="en-US" dirty="0" smtClean="0"/>
              <a:t> y </a:t>
            </a:r>
            <a:r>
              <a:rPr lang="en-US" dirty="0" smtClean="0">
                <a:latin typeface="Symbol"/>
                <a:sym typeface="Symbol"/>
              </a:rPr>
              <a:t></a:t>
            </a:r>
            <a:r>
              <a:rPr lang="en-US" dirty="0" smtClean="0"/>
              <a:t> 2)</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Verification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Run 7 verification strategies in parallel until a solution is found</a:t>
            </a:r>
          </a:p>
          <a:p>
            <a:pPr lvl="1"/>
            <a:r>
              <a:rPr lang="en-US" b="1" dirty="0" smtClean="0"/>
              <a:t>cpredO3</a:t>
            </a:r>
          </a:p>
          <a:p>
            <a:pPr lvl="2"/>
            <a:r>
              <a:rPr lang="en-US" dirty="0" smtClean="0"/>
              <a:t>all LLVM optimizations + Cartesian Predicate Abstraction</a:t>
            </a:r>
          </a:p>
          <a:p>
            <a:pPr lvl="1"/>
            <a:r>
              <a:rPr lang="en-US" b="1" dirty="0" smtClean="0"/>
              <a:t>bpredO3</a:t>
            </a:r>
          </a:p>
          <a:p>
            <a:pPr lvl="2"/>
            <a:r>
              <a:rPr lang="en-US" dirty="0" smtClean="0"/>
              <a:t>all LLVM optimizations + Boolean PA + 20s TO</a:t>
            </a:r>
          </a:p>
          <a:p>
            <a:pPr lvl="1"/>
            <a:r>
              <a:rPr lang="en-US" b="1" dirty="0" smtClean="0"/>
              <a:t>bigwO3</a:t>
            </a:r>
          </a:p>
          <a:p>
            <a:pPr lvl="2"/>
            <a:r>
              <a:rPr lang="en-US" dirty="0" smtClean="0"/>
              <a:t>all LLVM optimizations + BOXES + non-aggressive widening + 10s TO</a:t>
            </a:r>
          </a:p>
          <a:p>
            <a:pPr lvl="1"/>
            <a:r>
              <a:rPr lang="en-US" b="1" dirty="0" smtClean="0"/>
              <a:t>boxesO3</a:t>
            </a:r>
          </a:p>
          <a:p>
            <a:pPr lvl="2"/>
            <a:r>
              <a:rPr lang="en-US" dirty="0" smtClean="0"/>
              <a:t>all LLVM optimizations + BOXES + aggressive widening</a:t>
            </a:r>
          </a:p>
          <a:p>
            <a:pPr lvl="1"/>
            <a:r>
              <a:rPr lang="en-US" b="1" dirty="0" smtClean="0"/>
              <a:t>boxO3</a:t>
            </a:r>
            <a:r>
              <a:rPr lang="en-US" dirty="0" smtClean="0"/>
              <a:t> </a:t>
            </a:r>
          </a:p>
          <a:p>
            <a:pPr lvl="2"/>
            <a:r>
              <a:rPr lang="en-US" dirty="0" smtClean="0"/>
              <a:t>all LLVM optimizations + BOX + aggressive widening + 20s TO</a:t>
            </a:r>
          </a:p>
          <a:p>
            <a:pPr lvl="1"/>
            <a:r>
              <a:rPr lang="en-US" b="1" dirty="0" smtClean="0"/>
              <a:t>boxesO0</a:t>
            </a:r>
          </a:p>
          <a:p>
            <a:pPr lvl="2"/>
            <a:r>
              <a:rPr lang="en-US" dirty="0" smtClean="0"/>
              <a:t>minimal LLVM optimizations + BOXES + aggressive widening</a:t>
            </a:r>
          </a:p>
          <a:p>
            <a:pPr lvl="1"/>
            <a:r>
              <a:rPr lang="en-US" b="1" dirty="0" smtClean="0"/>
              <a:t>boxbpredO3</a:t>
            </a:r>
          </a:p>
          <a:p>
            <a:pPr lvl="2"/>
            <a:r>
              <a:rPr lang="en-US" dirty="0" smtClean="0"/>
              <a:t>all LLVM opts + BOX + Boolean PA + aggressive widening + 60s TO</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Vinta</a:t>
            </a:r>
            <a:r>
              <a:rPr lang="en-US" dirty="0" smtClean="0"/>
              <a:t> Family</a:t>
            </a:r>
            <a:endParaRPr lang="en-US" dirty="0"/>
          </a:p>
        </p:txBody>
      </p:sp>
      <p:grpSp>
        <p:nvGrpSpPr>
          <p:cNvPr id="18" name="Group 17"/>
          <p:cNvGrpSpPr/>
          <p:nvPr/>
        </p:nvGrpSpPr>
        <p:grpSpPr>
          <a:xfrm>
            <a:off x="374385" y="1066800"/>
            <a:ext cx="8236215" cy="1434763"/>
            <a:chOff x="374385" y="1066800"/>
            <a:chExt cx="8236215" cy="1434763"/>
          </a:xfrm>
        </p:grpSpPr>
        <p:grpSp>
          <p:nvGrpSpPr>
            <p:cNvPr id="16" name="Group 15"/>
            <p:cNvGrpSpPr/>
            <p:nvPr/>
          </p:nvGrpSpPr>
          <p:grpSpPr>
            <a:xfrm>
              <a:off x="374385" y="1066800"/>
              <a:ext cx="2292615" cy="1238310"/>
              <a:chOff x="152400" y="1066800"/>
              <a:chExt cx="2292615" cy="1238310"/>
            </a:xfrm>
          </p:grpSpPr>
          <p:pic>
            <p:nvPicPr>
              <p:cNvPr id="5" name="Picture 4" descr="whale2.pdf"/>
              <p:cNvPicPr>
                <a:picLocks noChangeAspect="1"/>
              </p:cNvPicPr>
              <p:nvPr/>
            </p:nvPicPr>
            <p:blipFill>
              <a:blip r:embed="rId2" cstate="print"/>
              <a:stretch>
                <a:fillRect/>
              </a:stretch>
            </p:blipFill>
            <p:spPr>
              <a:xfrm>
                <a:off x="442596" y="1066800"/>
                <a:ext cx="1502229" cy="762000"/>
              </a:xfrm>
              <a:prstGeom prst="rect">
                <a:avLst/>
              </a:prstGeom>
            </p:spPr>
          </p:pic>
          <p:sp>
            <p:nvSpPr>
              <p:cNvPr id="6" name="TextBox 5"/>
              <p:cNvSpPr txBox="1"/>
              <p:nvPr/>
            </p:nvSpPr>
            <p:spPr>
              <a:xfrm>
                <a:off x="152400" y="1905000"/>
                <a:ext cx="2292615" cy="400110"/>
              </a:xfrm>
              <a:prstGeom prst="rect">
                <a:avLst/>
              </a:prstGeom>
              <a:noFill/>
            </p:spPr>
            <p:txBody>
              <a:bodyPr wrap="none" rtlCol="0">
                <a:spAutoFit/>
              </a:bodyPr>
              <a:lstStyle/>
              <a:p>
                <a:r>
                  <a:rPr lang="en-US" sz="2000" dirty="0" smtClean="0"/>
                  <a:t>Whale </a:t>
                </a:r>
                <a:r>
                  <a:rPr lang="en-US" sz="2000" dirty="0" smtClean="0">
                    <a:solidFill>
                      <a:schemeClr val="accent1">
                        <a:lumMod val="75000"/>
                      </a:schemeClr>
                    </a:solidFill>
                  </a:rPr>
                  <a:t>[VMCAI12]</a:t>
                </a:r>
                <a:r>
                  <a:rPr lang="en-US" sz="2000" dirty="0" smtClean="0">
                    <a:solidFill>
                      <a:srgbClr val="407AA6"/>
                    </a:solidFill>
                  </a:rPr>
                  <a:t> </a:t>
                </a:r>
                <a:endParaRPr lang="en-US" sz="2000" dirty="0"/>
              </a:p>
            </p:txBody>
          </p:sp>
        </p:grpSp>
        <p:sp>
          <p:nvSpPr>
            <p:cNvPr id="8" name="TextBox 7"/>
            <p:cNvSpPr txBox="1"/>
            <p:nvPr/>
          </p:nvSpPr>
          <p:spPr>
            <a:xfrm>
              <a:off x="2895600" y="1178124"/>
              <a:ext cx="5715000" cy="1323439"/>
            </a:xfrm>
            <a:prstGeom prst="rect">
              <a:avLst/>
            </a:prstGeom>
            <a:noFill/>
          </p:spPr>
          <p:txBody>
            <a:bodyPr wrap="square" rtlCol="0">
              <a:spAutoFit/>
            </a:bodyPr>
            <a:lstStyle/>
            <a:p>
              <a:pPr marL="283464" indent="-173736">
                <a:buFont typeface="Arial"/>
                <a:buChar char="•"/>
              </a:pPr>
              <a:r>
                <a:rPr lang="en-US" sz="2000" dirty="0" smtClean="0"/>
                <a:t>Interpolation-based </a:t>
              </a:r>
              <a:r>
                <a:rPr lang="en-US" sz="2000" dirty="0" err="1" smtClean="0"/>
                <a:t>interprocedural</a:t>
              </a:r>
              <a:r>
                <a:rPr lang="en-US" sz="2000" dirty="0" smtClean="0"/>
                <a:t> analysis</a:t>
              </a:r>
            </a:p>
            <a:p>
              <a:pPr marL="283464" indent="-173736" algn="l">
                <a:buFont typeface="Arial"/>
                <a:buChar char="•"/>
              </a:pPr>
              <a:r>
                <a:rPr lang="en-US" sz="2000" dirty="0" err="1" smtClean="0"/>
                <a:t>Interpolants</a:t>
              </a:r>
              <a:r>
                <a:rPr lang="en-US" sz="2000" dirty="0" smtClean="0"/>
                <a:t> as procedure summaries</a:t>
              </a:r>
            </a:p>
            <a:p>
              <a:pPr marL="283464" indent="-173736" algn="l">
                <a:buFont typeface="Arial"/>
                <a:buChar char="•"/>
              </a:pPr>
              <a:r>
                <a:rPr lang="en-US" sz="2000" dirty="0" smtClean="0"/>
                <a:t>State/transition interpolation </a:t>
              </a:r>
            </a:p>
            <a:p>
              <a:pPr marL="740664" lvl="1" indent="-173736">
                <a:buFont typeface="Arial"/>
                <a:buChar char="•"/>
              </a:pPr>
              <a:r>
                <a:rPr lang="en-US" sz="2000" dirty="0" smtClean="0"/>
                <a:t>a.k.a. Tree </a:t>
              </a:r>
              <a:r>
                <a:rPr lang="en-US" sz="2000" dirty="0" err="1" smtClean="0"/>
                <a:t>Interpolants</a:t>
              </a:r>
              <a:endParaRPr lang="en-US" sz="2000" dirty="0" smtClean="0"/>
            </a:p>
          </p:txBody>
        </p:sp>
      </p:grpSp>
      <p:grpSp>
        <p:nvGrpSpPr>
          <p:cNvPr id="19" name="Group 18"/>
          <p:cNvGrpSpPr/>
          <p:nvPr/>
        </p:nvGrpSpPr>
        <p:grpSpPr>
          <a:xfrm>
            <a:off x="526785" y="2855976"/>
            <a:ext cx="7931415" cy="1546158"/>
            <a:chOff x="526785" y="2457378"/>
            <a:chExt cx="7931415" cy="1546158"/>
          </a:xfrm>
        </p:grpSpPr>
        <p:sp>
          <p:nvSpPr>
            <p:cNvPr id="10" name="TextBox 9"/>
            <p:cNvSpPr txBox="1"/>
            <p:nvPr/>
          </p:nvSpPr>
          <p:spPr>
            <a:xfrm>
              <a:off x="2895600" y="2722626"/>
              <a:ext cx="5562600" cy="1015663"/>
            </a:xfrm>
            <a:prstGeom prst="rect">
              <a:avLst/>
            </a:prstGeom>
            <a:noFill/>
          </p:spPr>
          <p:txBody>
            <a:bodyPr wrap="square" rtlCol="0">
              <a:spAutoFit/>
            </a:bodyPr>
            <a:lstStyle/>
            <a:p>
              <a:pPr marL="283464" indent="-173736" algn="l">
                <a:buFont typeface="Arial"/>
                <a:buChar char="•"/>
              </a:pPr>
              <a:r>
                <a:rPr lang="en-US" sz="2000" dirty="0" smtClean="0"/>
                <a:t>Refinement with </a:t>
              </a:r>
              <a:r>
                <a:rPr lang="en-US" sz="2000" i="1" dirty="0" smtClean="0"/>
                <a:t>DAG </a:t>
              </a:r>
              <a:r>
                <a:rPr lang="en-US" sz="2000" i="1" dirty="0" err="1" smtClean="0"/>
                <a:t>interpolants</a:t>
              </a:r>
              <a:endParaRPr lang="en-US" sz="2000" i="1" dirty="0" smtClean="0"/>
            </a:p>
            <a:p>
              <a:pPr marL="283464" indent="-173736" algn="l">
                <a:buFont typeface="Arial"/>
                <a:buChar char="•"/>
              </a:pPr>
              <a:r>
                <a:rPr lang="en-US" sz="2000" dirty="0" smtClean="0"/>
                <a:t>Tight integration of interpolation-based verification with predicate abstraction</a:t>
              </a:r>
            </a:p>
          </p:txBody>
        </p:sp>
        <p:grpSp>
          <p:nvGrpSpPr>
            <p:cNvPr id="17" name="Group 16"/>
            <p:cNvGrpSpPr/>
            <p:nvPr/>
          </p:nvGrpSpPr>
          <p:grpSpPr>
            <a:xfrm>
              <a:off x="526785" y="2457378"/>
              <a:ext cx="2132507" cy="1546158"/>
              <a:chOff x="304800" y="2435352"/>
              <a:chExt cx="2132507" cy="1546158"/>
            </a:xfrm>
          </p:grpSpPr>
          <p:sp>
            <p:nvSpPr>
              <p:cNvPr id="9" name="TextBox 8"/>
              <p:cNvSpPr txBox="1"/>
              <p:nvPr/>
            </p:nvSpPr>
            <p:spPr>
              <a:xfrm>
                <a:off x="304800" y="3581400"/>
                <a:ext cx="2132507" cy="400110"/>
              </a:xfrm>
              <a:prstGeom prst="rect">
                <a:avLst/>
              </a:prstGeom>
              <a:noFill/>
            </p:spPr>
            <p:txBody>
              <a:bodyPr wrap="none" rtlCol="0">
                <a:spAutoFit/>
              </a:bodyPr>
              <a:lstStyle/>
              <a:p>
                <a:r>
                  <a:rPr lang="en-US" sz="2000" dirty="0" smtClean="0"/>
                  <a:t>UFO </a:t>
                </a:r>
                <a:r>
                  <a:rPr lang="en-US" sz="2000" dirty="0" smtClean="0">
                    <a:solidFill>
                      <a:schemeClr val="accent1">
                        <a:lumMod val="75000"/>
                      </a:schemeClr>
                    </a:solidFill>
                  </a:rPr>
                  <a:t>[TACAS12] </a:t>
                </a:r>
                <a:endParaRPr lang="en-US" sz="2000" dirty="0">
                  <a:solidFill>
                    <a:schemeClr val="accent1">
                      <a:lumMod val="75000"/>
                    </a:schemeClr>
                  </a:solidFill>
                </a:endParaRPr>
              </a:p>
            </p:txBody>
          </p:sp>
          <p:pic>
            <p:nvPicPr>
              <p:cNvPr id="13" name="Picture 2"/>
              <p:cNvPicPr>
                <a:picLocks noChangeAspect="1" noChangeArrowheads="1"/>
              </p:cNvPicPr>
              <p:nvPr/>
            </p:nvPicPr>
            <p:blipFill>
              <a:blip r:embed="rId3" cstate="print"/>
              <a:srcRect/>
              <a:stretch>
                <a:fillRect/>
              </a:stretch>
            </p:blipFill>
            <p:spPr bwMode="auto">
              <a:xfrm>
                <a:off x="740031" y="2435352"/>
                <a:ext cx="1066800" cy="1066800"/>
              </a:xfrm>
              <a:prstGeom prst="rect">
                <a:avLst/>
              </a:prstGeom>
              <a:noFill/>
              <a:ln w="9525">
                <a:noFill/>
                <a:miter lim="800000"/>
                <a:headEnd/>
                <a:tailEnd/>
              </a:ln>
              <a:effectLst/>
            </p:spPr>
          </p:pic>
        </p:grpSp>
      </p:grpSp>
      <p:grpSp>
        <p:nvGrpSpPr>
          <p:cNvPr id="20" name="Group 19"/>
          <p:cNvGrpSpPr/>
          <p:nvPr/>
        </p:nvGrpSpPr>
        <p:grpSpPr>
          <a:xfrm>
            <a:off x="526785" y="4953000"/>
            <a:ext cx="7931415" cy="707886"/>
            <a:chOff x="526785" y="4953000"/>
            <a:chExt cx="7931415" cy="707886"/>
          </a:xfrm>
        </p:grpSpPr>
        <p:sp>
          <p:nvSpPr>
            <p:cNvPr id="11" name="TextBox 10"/>
            <p:cNvSpPr txBox="1"/>
            <p:nvPr/>
          </p:nvSpPr>
          <p:spPr>
            <a:xfrm>
              <a:off x="526785" y="5260776"/>
              <a:ext cx="1847172" cy="400110"/>
            </a:xfrm>
            <a:prstGeom prst="rect">
              <a:avLst/>
            </a:prstGeom>
            <a:noFill/>
          </p:spPr>
          <p:txBody>
            <a:bodyPr wrap="none" rtlCol="0">
              <a:spAutoFit/>
            </a:bodyPr>
            <a:lstStyle/>
            <a:p>
              <a:r>
                <a:rPr lang="en-US" sz="2000" dirty="0" err="1" smtClean="0"/>
                <a:t>Vinta</a:t>
              </a:r>
              <a:r>
                <a:rPr lang="en-US" sz="2000" dirty="0" smtClean="0"/>
                <a:t> </a:t>
              </a:r>
              <a:r>
                <a:rPr lang="en-US" sz="2000" dirty="0" smtClean="0">
                  <a:solidFill>
                    <a:schemeClr val="accent1">
                      <a:lumMod val="75000"/>
                    </a:schemeClr>
                  </a:solidFill>
                </a:rPr>
                <a:t>[SAS12]</a:t>
              </a:r>
              <a:r>
                <a:rPr lang="en-US" sz="2000" dirty="0" smtClean="0">
                  <a:solidFill>
                    <a:srgbClr val="407AA6"/>
                  </a:solidFill>
                </a:rPr>
                <a:t> </a:t>
              </a:r>
              <a:endParaRPr lang="en-US" sz="2000" dirty="0"/>
            </a:p>
          </p:txBody>
        </p:sp>
        <p:sp>
          <p:nvSpPr>
            <p:cNvPr id="15" name="TextBox 14"/>
            <p:cNvSpPr txBox="1"/>
            <p:nvPr/>
          </p:nvSpPr>
          <p:spPr>
            <a:xfrm>
              <a:off x="2895600" y="4953000"/>
              <a:ext cx="5562600" cy="707886"/>
            </a:xfrm>
            <a:prstGeom prst="rect">
              <a:avLst/>
            </a:prstGeom>
            <a:noFill/>
          </p:spPr>
          <p:txBody>
            <a:bodyPr wrap="square" rtlCol="0">
              <a:spAutoFit/>
            </a:bodyPr>
            <a:lstStyle/>
            <a:p>
              <a:pPr marL="283464" indent="-173736" algn="l">
                <a:buFont typeface="Arial"/>
                <a:buChar char="•"/>
              </a:pPr>
              <a:r>
                <a:rPr lang="en-US" sz="2000" dirty="0" smtClean="0"/>
                <a:t>Refinement of Abstract Interpretation (AI)</a:t>
              </a:r>
            </a:p>
            <a:p>
              <a:pPr marL="283464" indent="-173736" algn="l">
                <a:buFont typeface="Arial"/>
                <a:buChar char="•"/>
              </a:pPr>
              <a:r>
                <a:rPr lang="en-US" sz="2000" dirty="0" smtClean="0"/>
                <a:t>AI-guided DAG Interpolation</a:t>
              </a:r>
            </a:p>
          </p:txBody>
        </p:sp>
      </p:grpSp>
      <p:pic>
        <p:nvPicPr>
          <p:cNvPr id="22" name="Picture 2"/>
          <p:cNvPicPr>
            <a:picLocks noChangeAspect="1" noChangeArrowheads="1"/>
          </p:cNvPicPr>
          <p:nvPr/>
        </p:nvPicPr>
        <p:blipFill>
          <a:blip r:embed="rId4" cstate="print"/>
          <a:srcRect l="16937" t="6730" r="18396" b="19241"/>
          <a:stretch>
            <a:fillRect/>
          </a:stretch>
        </p:blipFill>
        <p:spPr bwMode="auto">
          <a:xfrm>
            <a:off x="838200" y="4648200"/>
            <a:ext cx="1143000" cy="5987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smtClean="0"/>
              <a:t>Software is Everywhere</a:t>
            </a:r>
            <a:endParaRPr lang="en-US" dirty="0"/>
          </a:p>
        </p:txBody>
      </p:sp>
      <p:pic>
        <p:nvPicPr>
          <p:cNvPr id="161810" name="Picture 18" descr="MCj02337780000[1]"/>
          <p:cNvPicPr>
            <a:picLocks noChangeAspect="1" noChangeArrowheads="1"/>
          </p:cNvPicPr>
          <p:nvPr/>
        </p:nvPicPr>
        <p:blipFill>
          <a:blip r:embed="rId2" cstate="print"/>
          <a:srcRect/>
          <a:stretch>
            <a:fillRect/>
          </a:stretch>
        </p:blipFill>
        <p:spPr bwMode="auto">
          <a:xfrm>
            <a:off x="3886200" y="4343400"/>
            <a:ext cx="1887538" cy="1527175"/>
          </a:xfrm>
          <a:prstGeom prst="rect">
            <a:avLst/>
          </a:prstGeom>
          <a:noFill/>
        </p:spPr>
      </p:pic>
      <p:pic>
        <p:nvPicPr>
          <p:cNvPr id="50178" name="Picture 2" descr="http://openclipart.org/image/800px/svg_to_png/18694/motudo_mobile_phone_with_big_screen.png"/>
          <p:cNvPicPr>
            <a:picLocks noChangeAspect="1" noChangeArrowheads="1"/>
          </p:cNvPicPr>
          <p:nvPr/>
        </p:nvPicPr>
        <p:blipFill>
          <a:blip r:embed="rId3" cstate="print"/>
          <a:srcRect/>
          <a:stretch>
            <a:fillRect/>
          </a:stretch>
        </p:blipFill>
        <p:spPr bwMode="auto">
          <a:xfrm>
            <a:off x="1066800" y="2743200"/>
            <a:ext cx="675283" cy="1280160"/>
          </a:xfrm>
          <a:prstGeom prst="rect">
            <a:avLst/>
          </a:prstGeom>
          <a:noFill/>
        </p:spPr>
      </p:pic>
      <p:pic>
        <p:nvPicPr>
          <p:cNvPr id="50182" name="Picture 6" descr="http://openclipart.org/image/320px/svg_to_png/6024/DTRave_Cartoon_Computer_and_Desktop.png"/>
          <p:cNvPicPr>
            <a:picLocks noChangeAspect="1" noChangeArrowheads="1"/>
          </p:cNvPicPr>
          <p:nvPr/>
        </p:nvPicPr>
        <p:blipFill>
          <a:blip r:embed="rId4" cstate="print"/>
          <a:srcRect/>
          <a:stretch>
            <a:fillRect/>
          </a:stretch>
        </p:blipFill>
        <p:spPr bwMode="auto">
          <a:xfrm>
            <a:off x="914400" y="1219200"/>
            <a:ext cx="1447800" cy="1149192"/>
          </a:xfrm>
          <a:prstGeom prst="rect">
            <a:avLst/>
          </a:prstGeom>
          <a:noFill/>
        </p:spPr>
      </p:pic>
      <p:pic>
        <p:nvPicPr>
          <p:cNvPr id="50184" name="Picture 8" descr="http://openclipart.org/image/320px/svg_to_png/170111/aircraft.png"/>
          <p:cNvPicPr>
            <a:picLocks noChangeAspect="1" noChangeArrowheads="1"/>
          </p:cNvPicPr>
          <p:nvPr/>
        </p:nvPicPr>
        <p:blipFill>
          <a:blip r:embed="rId5" cstate="print"/>
          <a:srcRect/>
          <a:stretch>
            <a:fillRect/>
          </a:stretch>
        </p:blipFill>
        <p:spPr bwMode="auto">
          <a:xfrm>
            <a:off x="3505200" y="838200"/>
            <a:ext cx="2057400" cy="1543051"/>
          </a:xfrm>
          <a:prstGeom prst="rect">
            <a:avLst/>
          </a:prstGeom>
          <a:noFill/>
        </p:spPr>
      </p:pic>
      <p:pic>
        <p:nvPicPr>
          <p:cNvPr id="50186" name="Picture 10" descr="http://openclipart.org/image/320px/svg_to_png/139759/r-is-for-rocket.png"/>
          <p:cNvPicPr>
            <a:picLocks noChangeAspect="1" noChangeArrowheads="1"/>
          </p:cNvPicPr>
          <p:nvPr/>
        </p:nvPicPr>
        <p:blipFill>
          <a:blip r:embed="rId6" cstate="print"/>
          <a:srcRect/>
          <a:stretch>
            <a:fillRect/>
          </a:stretch>
        </p:blipFill>
        <p:spPr bwMode="auto">
          <a:xfrm>
            <a:off x="7086600" y="609600"/>
            <a:ext cx="1295400" cy="1485764"/>
          </a:xfrm>
          <a:prstGeom prst="rect">
            <a:avLst/>
          </a:prstGeom>
          <a:noFill/>
        </p:spPr>
      </p:pic>
      <p:pic>
        <p:nvPicPr>
          <p:cNvPr id="50188" name="Picture 12" descr="http://openclipart.org/image/320px/svg_to_png/17532/cadi10da_Tablet_Pc.png"/>
          <p:cNvPicPr>
            <a:picLocks noChangeAspect="1" noChangeArrowheads="1"/>
          </p:cNvPicPr>
          <p:nvPr/>
        </p:nvPicPr>
        <p:blipFill>
          <a:blip r:embed="rId7" cstate="print"/>
          <a:srcRect/>
          <a:stretch>
            <a:fillRect/>
          </a:stretch>
        </p:blipFill>
        <p:spPr bwMode="auto">
          <a:xfrm>
            <a:off x="6858000" y="2590800"/>
            <a:ext cx="1748653" cy="1371600"/>
          </a:xfrm>
          <a:prstGeom prst="rect">
            <a:avLst/>
          </a:prstGeom>
          <a:noFill/>
        </p:spPr>
      </p:pic>
      <p:pic>
        <p:nvPicPr>
          <p:cNvPr id="50190" name="Picture 14" descr="http://openclipart.org/image/320px/svg_to_png/21763/yves_guillou_sport_car_2.png"/>
          <p:cNvPicPr>
            <a:picLocks noChangeAspect="1" noChangeArrowheads="1"/>
          </p:cNvPicPr>
          <p:nvPr/>
        </p:nvPicPr>
        <p:blipFill>
          <a:blip r:embed="rId8" cstate="print"/>
          <a:srcRect/>
          <a:stretch>
            <a:fillRect/>
          </a:stretch>
        </p:blipFill>
        <p:spPr bwMode="auto">
          <a:xfrm>
            <a:off x="381000" y="4572000"/>
            <a:ext cx="2618414" cy="1219200"/>
          </a:xfrm>
          <a:prstGeom prst="rect">
            <a:avLst/>
          </a:prstGeom>
          <a:noFill/>
        </p:spPr>
      </p:pic>
      <p:pic>
        <p:nvPicPr>
          <p:cNvPr id="50192" name="Picture 16" descr="http://openclipart.org/image/320px/svg_to_png/23962/Anonymous_Factory.png"/>
          <p:cNvPicPr>
            <a:picLocks noChangeAspect="1" noChangeArrowheads="1"/>
          </p:cNvPicPr>
          <p:nvPr/>
        </p:nvPicPr>
        <p:blipFill>
          <a:blip r:embed="rId9" cstate="print"/>
          <a:srcRect/>
          <a:stretch>
            <a:fillRect/>
          </a:stretch>
        </p:blipFill>
        <p:spPr bwMode="auto">
          <a:xfrm>
            <a:off x="6477000" y="4419600"/>
            <a:ext cx="1905000" cy="1565673"/>
          </a:xfrm>
          <a:prstGeom prst="rect">
            <a:avLst/>
          </a:prstGeom>
          <a:noFill/>
        </p:spPr>
      </p:pic>
      <p:pic>
        <p:nvPicPr>
          <p:cNvPr id="50196" name="Picture 20" descr="http://www.hasslefreeclipart.com/clipart_compusers/images/error.gif"/>
          <p:cNvPicPr>
            <a:picLocks noChangeAspect="1" noChangeArrowheads="1"/>
          </p:cNvPicPr>
          <p:nvPr/>
        </p:nvPicPr>
        <p:blipFill>
          <a:blip r:embed="rId10" cstate="print"/>
          <a:srcRect/>
          <a:stretch>
            <a:fillRect/>
          </a:stretch>
        </p:blipFill>
        <p:spPr bwMode="auto">
          <a:xfrm>
            <a:off x="3962400" y="2209800"/>
            <a:ext cx="1357093" cy="1800225"/>
          </a:xfrm>
          <a:prstGeom prst="rect">
            <a:avLst/>
          </a:prstGeom>
          <a:noFill/>
        </p:spPr>
      </p:pic>
      <p:pic>
        <p:nvPicPr>
          <p:cNvPr id="13" name="Picture 15" descr="fly-thumb"/>
          <p:cNvPicPr>
            <a:picLocks noChangeAspect="1" noChangeArrowheads="1"/>
          </p:cNvPicPr>
          <p:nvPr/>
        </p:nvPicPr>
        <p:blipFill>
          <a:blip r:embed="rId11" cstate="print"/>
          <a:srcRect/>
          <a:stretch>
            <a:fillRect/>
          </a:stretch>
        </p:blipFill>
        <p:spPr bwMode="gray">
          <a:xfrm>
            <a:off x="5410200" y="457200"/>
            <a:ext cx="714375" cy="669925"/>
          </a:xfrm>
          <a:prstGeom prst="rect">
            <a:avLst/>
          </a:prstGeom>
          <a:noFill/>
          <a:ln w="9525">
            <a:noFill/>
            <a:miter lim="800000"/>
            <a:headEnd/>
            <a:tailEnd/>
          </a:ln>
          <a:effectLst/>
        </p:spPr>
      </p:pic>
      <p:pic>
        <p:nvPicPr>
          <p:cNvPr id="14" name="Picture 35" descr="fly-thumb"/>
          <p:cNvPicPr>
            <a:picLocks noChangeAspect="1" noChangeArrowheads="1"/>
          </p:cNvPicPr>
          <p:nvPr/>
        </p:nvPicPr>
        <p:blipFill>
          <a:blip r:embed="rId11" cstate="print"/>
          <a:srcRect/>
          <a:stretch>
            <a:fillRect/>
          </a:stretch>
        </p:blipFill>
        <p:spPr bwMode="gray">
          <a:xfrm>
            <a:off x="8153400" y="1219200"/>
            <a:ext cx="457200" cy="428625"/>
          </a:xfrm>
          <a:prstGeom prst="rect">
            <a:avLst/>
          </a:prstGeom>
          <a:noFill/>
          <a:ln w="9525">
            <a:noFill/>
            <a:miter lim="800000"/>
            <a:headEnd/>
            <a:tailEnd/>
          </a:ln>
          <a:effectLst/>
        </p:spPr>
      </p:pic>
      <p:pic>
        <p:nvPicPr>
          <p:cNvPr id="15" name="Picture 19" descr="fly-thumb"/>
          <p:cNvPicPr>
            <a:picLocks noChangeAspect="1" noChangeArrowheads="1"/>
          </p:cNvPicPr>
          <p:nvPr/>
        </p:nvPicPr>
        <p:blipFill>
          <a:blip r:embed="rId11" cstate="print"/>
          <a:srcRect/>
          <a:stretch>
            <a:fillRect/>
          </a:stretch>
        </p:blipFill>
        <p:spPr bwMode="auto">
          <a:xfrm>
            <a:off x="8382000" y="2286000"/>
            <a:ext cx="533400" cy="533400"/>
          </a:xfrm>
          <a:prstGeom prst="rect">
            <a:avLst/>
          </a:prstGeom>
          <a:noFill/>
          <a:ln w="9525">
            <a:noFill/>
            <a:miter lim="800000"/>
            <a:headEnd/>
            <a:tailEnd/>
          </a:ln>
          <a:effectLst/>
        </p:spPr>
      </p:pic>
      <p:pic>
        <p:nvPicPr>
          <p:cNvPr id="16" name="Picture 20" descr="fly-thumb"/>
          <p:cNvPicPr>
            <a:picLocks noChangeAspect="1" noChangeArrowheads="1"/>
          </p:cNvPicPr>
          <p:nvPr/>
        </p:nvPicPr>
        <p:blipFill>
          <a:blip r:embed="rId11" cstate="print"/>
          <a:srcRect/>
          <a:stretch>
            <a:fillRect/>
          </a:stretch>
        </p:blipFill>
        <p:spPr bwMode="auto">
          <a:xfrm>
            <a:off x="5562600" y="4724400"/>
            <a:ext cx="533400" cy="533400"/>
          </a:xfrm>
          <a:prstGeom prst="rect">
            <a:avLst/>
          </a:prstGeom>
          <a:noFill/>
          <a:ln w="9525">
            <a:noFill/>
            <a:miter lim="800000"/>
            <a:headEnd/>
            <a:tailEnd/>
          </a:ln>
          <a:effectLst/>
        </p:spPr>
      </p:pic>
      <p:pic>
        <p:nvPicPr>
          <p:cNvPr id="17" name="Picture 21" descr="fly-thumb"/>
          <p:cNvPicPr>
            <a:picLocks noChangeAspect="1" noChangeArrowheads="1"/>
          </p:cNvPicPr>
          <p:nvPr/>
        </p:nvPicPr>
        <p:blipFill>
          <a:blip r:embed="rId11" cstate="print"/>
          <a:srcRect/>
          <a:stretch>
            <a:fillRect/>
          </a:stretch>
        </p:blipFill>
        <p:spPr bwMode="auto">
          <a:xfrm>
            <a:off x="457200" y="3048000"/>
            <a:ext cx="533400" cy="533400"/>
          </a:xfrm>
          <a:prstGeom prst="rect">
            <a:avLst/>
          </a:prstGeom>
          <a:noFill/>
          <a:ln w="9525">
            <a:noFill/>
            <a:miter lim="800000"/>
            <a:headEnd/>
            <a:tailEnd/>
          </a:ln>
          <a:effectLst/>
        </p:spPr>
      </p:pic>
      <p:pic>
        <p:nvPicPr>
          <p:cNvPr id="18" name="Picture 22" descr="fly-thumb"/>
          <p:cNvPicPr>
            <a:picLocks noChangeAspect="1" noChangeArrowheads="1"/>
          </p:cNvPicPr>
          <p:nvPr/>
        </p:nvPicPr>
        <p:blipFill>
          <a:blip r:embed="rId11" cstate="print"/>
          <a:srcRect/>
          <a:stretch>
            <a:fillRect/>
          </a:stretch>
        </p:blipFill>
        <p:spPr bwMode="auto">
          <a:xfrm>
            <a:off x="2667000" y="4038600"/>
            <a:ext cx="533400" cy="533400"/>
          </a:xfrm>
          <a:prstGeom prst="rect">
            <a:avLst/>
          </a:prstGeom>
          <a:noFill/>
          <a:ln w="9525">
            <a:noFill/>
            <a:miter lim="800000"/>
            <a:headEnd/>
            <a:tailEnd/>
          </a:ln>
          <a:effectLst/>
        </p:spPr>
      </p:pic>
      <p:pic>
        <p:nvPicPr>
          <p:cNvPr id="19" name="Picture 23" descr="fly-thumb"/>
          <p:cNvPicPr>
            <a:picLocks noChangeAspect="1" noChangeArrowheads="1"/>
          </p:cNvPicPr>
          <p:nvPr/>
        </p:nvPicPr>
        <p:blipFill>
          <a:blip r:embed="rId11" cstate="print"/>
          <a:srcRect/>
          <a:stretch>
            <a:fillRect/>
          </a:stretch>
        </p:blipFill>
        <p:spPr bwMode="auto">
          <a:xfrm>
            <a:off x="8382000" y="4495800"/>
            <a:ext cx="533400" cy="533400"/>
          </a:xfrm>
          <a:prstGeom prst="rect">
            <a:avLst/>
          </a:prstGeom>
          <a:noFill/>
          <a:ln w="9525">
            <a:noFill/>
            <a:miter lim="800000"/>
            <a:headEnd/>
            <a:tailEnd/>
          </a:ln>
          <a:effectLst/>
        </p:spPr>
      </p:pic>
      <p:sp>
        <p:nvSpPr>
          <p:cNvPr id="20" name="Text Box 13"/>
          <p:cNvSpPr txBox="1">
            <a:spLocks noChangeArrowheads="1"/>
          </p:cNvSpPr>
          <p:nvPr/>
        </p:nvSpPr>
        <p:spPr bwMode="auto">
          <a:xfrm>
            <a:off x="1219200" y="2362200"/>
            <a:ext cx="6775450"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n-US" b="1" dirty="0"/>
              <a:t>“Software easily rates as the most poorly constructed, unreliable, and least maintainable  technological artifacts invented by man”</a:t>
            </a:r>
          </a:p>
          <a:p>
            <a:r>
              <a:rPr lang="en-US" dirty="0"/>
              <a:t>		Paul </a:t>
            </a:r>
            <a:r>
              <a:rPr lang="en-US" dirty="0" err="1"/>
              <a:t>Strassman</a:t>
            </a:r>
            <a:r>
              <a:rPr lang="en-US" dirty="0"/>
              <a:t>, former CIO of Xerox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Symbolic Abstraction</a:t>
            </a:r>
          </a:p>
          <a:p>
            <a:pPr lvl="1"/>
            <a:r>
              <a:rPr lang="en-US" dirty="0" smtClean="0"/>
              <a:t>An abstract domain based on SMT-formulae</a:t>
            </a:r>
          </a:p>
          <a:p>
            <a:pPr lvl="1"/>
            <a:endParaRPr lang="en-US" dirty="0" smtClean="0"/>
          </a:p>
          <a:p>
            <a:r>
              <a:rPr lang="en-US" dirty="0" smtClean="0"/>
              <a:t>DAG Interpolation via (Non-Recursive) Horn Clause Solving</a:t>
            </a:r>
          </a:p>
          <a:p>
            <a:pPr lvl="1"/>
            <a:r>
              <a:rPr lang="en-US" dirty="0" smtClean="0"/>
              <a:t>DAG Interpolation is an instance of Horn Clause </a:t>
            </a:r>
            <a:r>
              <a:rPr lang="en-US" dirty="0" err="1" smtClean="0"/>
              <a:t>Satisfiability</a:t>
            </a:r>
            <a:r>
              <a:rPr lang="en-US" dirty="0" smtClean="0"/>
              <a:t> Problem</a:t>
            </a:r>
          </a:p>
          <a:p>
            <a:pPr lvl="1"/>
            <a:r>
              <a:rPr lang="en-US" dirty="0" smtClean="0"/>
              <a:t>Need to better understand how to combine Interpolation and Inductive Generalization-based solutions</a:t>
            </a:r>
          </a:p>
          <a:p>
            <a:endParaRPr lang="en-US" dirty="0" smtClean="0"/>
          </a:p>
          <a:p>
            <a:r>
              <a:rPr lang="en-US" dirty="0" smtClean="0"/>
              <a:t>Tighter integration of existing engines and passes</a:t>
            </a:r>
          </a:p>
          <a:p>
            <a:pPr lvl="1">
              <a:buFont typeface="Arial" pitchFamily="34" charset="0"/>
              <a:buChar char="•"/>
            </a:pPr>
            <a:r>
              <a:rPr lang="en-US" dirty="0" smtClean="0"/>
              <a:t>our current solution is “embarrassingly parallel”</a:t>
            </a:r>
          </a:p>
          <a:p>
            <a:pPr lvl="1">
              <a:buFont typeface="Arial" pitchFamily="34" charset="0"/>
              <a:buChar char="•"/>
            </a:pPr>
            <a:r>
              <a:rPr lang="en-US" dirty="0" smtClean="0"/>
              <a:t>there are many other strategies with better defined communication between components and “failed” attempts</a:t>
            </a:r>
          </a:p>
          <a:p>
            <a:pPr lvl="1">
              <a:buFont typeface="Arial" pitchFamily="34" charset="0"/>
              <a:buChar char="•"/>
            </a:pPr>
            <a:endParaRPr lang="en-US" dirty="0" smtClean="0"/>
          </a:p>
          <a:p>
            <a:r>
              <a:rPr lang="en-US" dirty="0" smtClean="0"/>
              <a:t>Concurrency</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nvPr>
        </p:nvGraphicFramePr>
        <p:xfrm>
          <a:off x="533400" y="1303338"/>
          <a:ext cx="8153400" cy="4541520"/>
        </p:xfrm>
        <a:graphic>
          <a:graphicData uri="http://schemas.openxmlformats.org/drawingml/2006/table">
            <a:tbl>
              <a:tblPr/>
              <a:tblGrid>
                <a:gridCol w="4076700"/>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Presenter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Arie Gurfinkel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RTSS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+1 412-268-7788</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
                        </a:rPr>
                        <a:t>arie@cmu.edu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http://www.sei.cmu.edu/contact.cfm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769429"/>
          </a:xfrm>
        </p:spPr>
        <p:txBody>
          <a:bodyPr/>
          <a:lstStyle/>
          <a:p>
            <a:r>
              <a:rPr lang="en-US" sz="4400" dirty="0" smtClean="0"/>
              <a:t>THE END</a:t>
            </a:r>
            <a:endParaRPr lang="en-US" sz="4400"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Software Disasters</a:t>
            </a:r>
            <a:endParaRPr lang="en-US" dirty="0"/>
          </a:p>
        </p:txBody>
      </p:sp>
      <p:sp>
        <p:nvSpPr>
          <p:cNvPr id="3" name="Content Placeholder 2"/>
          <p:cNvSpPr>
            <a:spLocks noGrp="1"/>
          </p:cNvSpPr>
          <p:nvPr>
            <p:ph idx="1"/>
          </p:nvPr>
        </p:nvSpPr>
        <p:spPr/>
        <p:txBody>
          <a:bodyPr/>
          <a:lstStyle/>
          <a:p>
            <a:r>
              <a:rPr lang="en-US" dirty="0" smtClean="0"/>
              <a:t>In July 2010, The Food and Drug Administration ordered Baxter International to recall all of its Colleague infusion pumps in use and provide a refund or no-cost replacement to United States customers. It has been working with Baxter since 1999 to correct numerous device flaws. Some of the issues were caused by simple buffer overflow.</a:t>
            </a:r>
          </a:p>
          <a:p>
            <a:endParaRPr lang="en-US" dirty="0" smtClean="0"/>
          </a:p>
          <a:p>
            <a:r>
              <a:rPr lang="en-US" dirty="0" smtClean="0"/>
              <a:t>In January 2011, two German researchers have shown that most “feature” mobile phones can be “killed” by sending a simple SMS message (</a:t>
            </a:r>
            <a:r>
              <a:rPr lang="en-US" b="1" dirty="0" smtClean="0"/>
              <a:t>SMS of Death</a:t>
            </a:r>
            <a:r>
              <a:rPr lang="en-US" dirty="0" smtClean="0"/>
              <a:t>). The attack exploits many bugs in the implementation of SMS protocol in the phones. It can potentially bring down all mobile communication…</a:t>
            </a:r>
          </a:p>
          <a:p>
            <a:endParaRPr lang="en-US" dirty="0" smtClean="0"/>
          </a:p>
          <a:p>
            <a:r>
              <a:rPr lang="en-US" dirty="0" smtClean="0"/>
              <a:t>On August 1, 2012, Knight Capital's bugs in high-frequency trading algorithm caused a pre-tax loss of $440m. The nature of the bug was described as a "technology breakdown".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4"/>
          <p:cNvSpPr>
            <a:spLocks noChangeArrowheads="1"/>
          </p:cNvSpPr>
          <p:nvPr/>
        </p:nvSpPr>
        <p:spPr bwMode="auto">
          <a:xfrm>
            <a:off x="3581400" y="1752600"/>
            <a:ext cx="1758950" cy="1108075"/>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spAutoFit/>
          </a:bodyPr>
          <a:lstStyle/>
          <a:p>
            <a:pPr algn="ctr">
              <a:spcBef>
                <a:spcPct val="50000"/>
              </a:spcBef>
            </a:pPr>
            <a:r>
              <a:rPr lang="en-US" b="1" dirty="0"/>
              <a:t>Automated</a:t>
            </a:r>
          </a:p>
          <a:p>
            <a:pPr algn="ctr">
              <a:spcBef>
                <a:spcPct val="50000"/>
              </a:spcBef>
            </a:pPr>
            <a:r>
              <a:rPr lang="en-US" b="1" dirty="0"/>
              <a:t>Analysis</a:t>
            </a:r>
          </a:p>
        </p:txBody>
      </p:sp>
      <p:sp>
        <p:nvSpPr>
          <p:cNvPr id="356362" name="AutoShape 10"/>
          <p:cNvSpPr>
            <a:spLocks noChangeArrowheads="1"/>
          </p:cNvSpPr>
          <p:nvPr/>
        </p:nvSpPr>
        <p:spPr bwMode="auto">
          <a:xfrm>
            <a:off x="609600" y="3429000"/>
            <a:ext cx="3429000" cy="1143000"/>
          </a:xfrm>
          <a:prstGeom prst="wedgeRectCallout">
            <a:avLst>
              <a:gd name="adj1" fmla="val 44583"/>
              <a:gd name="adj2" fmla="val -116389"/>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dirty="0"/>
              <a:t>Software Model Checking with Predicate Abstraction</a:t>
            </a:r>
          </a:p>
          <a:p>
            <a:pPr>
              <a:spcBef>
                <a:spcPct val="50000"/>
              </a:spcBef>
            </a:pPr>
            <a:r>
              <a:rPr lang="en-US" dirty="0"/>
              <a:t>e.g., Microsoft’s SDV</a:t>
            </a:r>
          </a:p>
        </p:txBody>
      </p:sp>
      <p:sp>
        <p:nvSpPr>
          <p:cNvPr id="18433" name="Rectangle 2"/>
          <p:cNvSpPr>
            <a:spLocks noGrp="1" noChangeArrowheads="1"/>
          </p:cNvSpPr>
          <p:nvPr>
            <p:ph type="title"/>
          </p:nvPr>
        </p:nvSpPr>
        <p:spPr/>
        <p:txBody>
          <a:bodyPr/>
          <a:lstStyle/>
          <a:p>
            <a:pPr eaLnBrk="1" hangingPunct="1"/>
            <a:r>
              <a:rPr lang="en-US" smtClean="0"/>
              <a:t>Automated Software Analysis</a:t>
            </a:r>
          </a:p>
        </p:txBody>
      </p:sp>
      <p:sp>
        <p:nvSpPr>
          <p:cNvPr id="18434" name="AutoShape 3"/>
          <p:cNvSpPr>
            <a:spLocks noChangeArrowheads="1"/>
          </p:cNvSpPr>
          <p:nvPr/>
        </p:nvSpPr>
        <p:spPr bwMode="auto">
          <a:xfrm>
            <a:off x="457200" y="2027238"/>
            <a:ext cx="1868488" cy="558800"/>
          </a:xfrm>
          <a:prstGeom prst="foldedCorner">
            <a:avLst>
              <a:gd name="adj" fmla="val 26509"/>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spcBef>
                <a:spcPct val="50000"/>
              </a:spcBef>
            </a:pPr>
            <a:r>
              <a:rPr lang="en-US" sz="2400" b="1" dirty="0"/>
              <a:t>Program</a:t>
            </a:r>
          </a:p>
        </p:txBody>
      </p:sp>
      <p:sp>
        <p:nvSpPr>
          <p:cNvPr id="18436" name="AutoShape 5"/>
          <p:cNvSpPr>
            <a:spLocks noChangeArrowheads="1"/>
          </p:cNvSpPr>
          <p:nvPr/>
        </p:nvSpPr>
        <p:spPr bwMode="auto">
          <a:xfrm>
            <a:off x="2590800" y="21336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7" name="AutoShape 6"/>
          <p:cNvSpPr>
            <a:spLocks noChangeArrowheads="1"/>
          </p:cNvSpPr>
          <p:nvPr/>
        </p:nvSpPr>
        <p:spPr bwMode="auto">
          <a:xfrm rot="1678769">
            <a:off x="5486400" y="24384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8" name="AutoShape 7"/>
          <p:cNvSpPr>
            <a:spLocks noChangeArrowheads="1"/>
          </p:cNvSpPr>
          <p:nvPr/>
        </p:nvSpPr>
        <p:spPr bwMode="auto">
          <a:xfrm rot="19921231" flipV="1">
            <a:off x="5486400" y="19812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9" name="Text Box 8"/>
          <p:cNvSpPr txBox="1">
            <a:spLocks noChangeArrowheads="1"/>
          </p:cNvSpPr>
          <p:nvPr/>
        </p:nvSpPr>
        <p:spPr bwMode="auto">
          <a:xfrm>
            <a:off x="6248400" y="1676400"/>
            <a:ext cx="1016000" cy="396875"/>
          </a:xfrm>
          <a:prstGeom prst="rect">
            <a:avLst/>
          </a:prstGeom>
          <a:noFill/>
          <a:ln w="6350">
            <a:noFill/>
            <a:miter lim="800000"/>
            <a:headEnd/>
            <a:tailEnd/>
          </a:ln>
        </p:spPr>
        <p:txBody>
          <a:bodyPr wrap="none">
            <a:spAutoFit/>
          </a:bodyPr>
          <a:lstStyle/>
          <a:p>
            <a:pPr algn="ctr">
              <a:spcBef>
                <a:spcPct val="50000"/>
              </a:spcBef>
            </a:pPr>
            <a:r>
              <a:rPr lang="en-US"/>
              <a:t>Correct</a:t>
            </a:r>
          </a:p>
        </p:txBody>
      </p:sp>
      <p:sp>
        <p:nvSpPr>
          <p:cNvPr id="18440" name="Text Box 9"/>
          <p:cNvSpPr txBox="1">
            <a:spLocks noChangeArrowheads="1"/>
          </p:cNvSpPr>
          <p:nvPr/>
        </p:nvSpPr>
        <p:spPr bwMode="auto">
          <a:xfrm>
            <a:off x="6248400" y="2514600"/>
            <a:ext cx="1169988" cy="396875"/>
          </a:xfrm>
          <a:prstGeom prst="rect">
            <a:avLst/>
          </a:prstGeom>
          <a:noFill/>
          <a:ln w="6350">
            <a:noFill/>
            <a:miter lim="800000"/>
            <a:headEnd/>
            <a:tailEnd/>
          </a:ln>
        </p:spPr>
        <p:txBody>
          <a:bodyPr wrap="none">
            <a:spAutoFit/>
          </a:bodyPr>
          <a:lstStyle/>
          <a:p>
            <a:pPr algn="ctr">
              <a:spcBef>
                <a:spcPct val="50000"/>
              </a:spcBef>
            </a:pPr>
            <a:r>
              <a:rPr lang="en-US"/>
              <a:t>Incorrect</a:t>
            </a:r>
          </a:p>
        </p:txBody>
      </p:sp>
      <p:sp>
        <p:nvSpPr>
          <p:cNvPr id="356363" name="AutoShape 11"/>
          <p:cNvSpPr>
            <a:spLocks noChangeArrowheads="1"/>
          </p:cNvSpPr>
          <p:nvPr/>
        </p:nvSpPr>
        <p:spPr bwMode="auto">
          <a:xfrm>
            <a:off x="5029200" y="3429000"/>
            <a:ext cx="3429000" cy="1143000"/>
          </a:xfrm>
          <a:prstGeom prst="wedgeRectCallout">
            <a:avLst>
              <a:gd name="adj1" fmla="val -50694"/>
              <a:gd name="adj2" fmla="val -119861"/>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a:t>Abstract Interpretation with Numeric Abstraction</a:t>
            </a:r>
          </a:p>
          <a:p>
            <a:pPr>
              <a:spcBef>
                <a:spcPct val="50000"/>
              </a:spcBef>
            </a:pPr>
            <a:r>
              <a:rPr lang="en-US"/>
              <a:t>e.g., ASTREE, Polyspace</a:t>
            </a:r>
          </a:p>
        </p:txBody>
      </p:sp>
      <p:pic>
        <p:nvPicPr>
          <p:cNvPr id="20482" name="Picture 2" descr="http://www.cmu.edu/homepage/images/2008/edClarke_236x236.jpg"/>
          <p:cNvPicPr>
            <a:picLocks noChangeAspect="1" noChangeArrowheads="1"/>
          </p:cNvPicPr>
          <p:nvPr/>
        </p:nvPicPr>
        <p:blipFill>
          <a:blip r:embed="rId3" cstate="print"/>
          <a:srcRect/>
          <a:stretch>
            <a:fillRect/>
          </a:stretch>
        </p:blipFill>
        <p:spPr bwMode="auto">
          <a:xfrm>
            <a:off x="609600" y="4495800"/>
            <a:ext cx="1066799" cy="1066800"/>
          </a:xfrm>
          <a:prstGeom prst="rect">
            <a:avLst/>
          </a:prstGeom>
          <a:noFill/>
        </p:spPr>
      </p:pic>
      <p:pic>
        <p:nvPicPr>
          <p:cNvPr id="20488" name="Picture 8" descr="http://www.cs.utexas.edu/sites/default/files/news/images/Emerson-Allen-2008-Web.jpg"/>
          <p:cNvPicPr>
            <a:picLocks noChangeAspect="1" noChangeArrowheads="1"/>
          </p:cNvPicPr>
          <p:nvPr/>
        </p:nvPicPr>
        <p:blipFill>
          <a:blip r:embed="rId4" cstate="print"/>
          <a:srcRect/>
          <a:stretch>
            <a:fillRect/>
          </a:stretch>
        </p:blipFill>
        <p:spPr bwMode="auto">
          <a:xfrm>
            <a:off x="1676400" y="4495800"/>
            <a:ext cx="767715" cy="1069848"/>
          </a:xfrm>
          <a:prstGeom prst="rect">
            <a:avLst/>
          </a:prstGeom>
          <a:noFill/>
        </p:spPr>
      </p:pic>
      <p:pic>
        <p:nvPicPr>
          <p:cNvPr id="17" name="Picture 10" descr="http://science.ambafrance-sg.org/local/cache-vignettes/L170xH257/Sans_titre_-_1_-_copie-2-91e81.jpg"/>
          <p:cNvPicPr>
            <a:picLocks noChangeAspect="1" noChangeArrowheads="1"/>
          </p:cNvPicPr>
          <p:nvPr/>
        </p:nvPicPr>
        <p:blipFill>
          <a:blip r:embed="rId5" cstate="print"/>
          <a:srcRect/>
          <a:stretch>
            <a:fillRect/>
          </a:stretch>
        </p:blipFill>
        <p:spPr bwMode="auto">
          <a:xfrm>
            <a:off x="2438400" y="4495800"/>
            <a:ext cx="707681" cy="1069848"/>
          </a:xfrm>
          <a:prstGeom prst="rect">
            <a:avLst/>
          </a:prstGeom>
          <a:noFill/>
        </p:spPr>
      </p:pic>
      <p:pic>
        <p:nvPicPr>
          <p:cNvPr id="18" name="Picture 17" descr="rr-large12.png"/>
          <p:cNvPicPr>
            <a:picLocks noChangeAspect="1"/>
          </p:cNvPicPr>
          <p:nvPr/>
        </p:nvPicPr>
        <p:blipFill>
          <a:blip r:embed="rId6" cstate="print"/>
          <a:stretch>
            <a:fillRect/>
          </a:stretch>
        </p:blipFill>
        <p:spPr>
          <a:xfrm>
            <a:off x="7467600" y="4419600"/>
            <a:ext cx="745418" cy="1069848"/>
          </a:xfrm>
          <a:prstGeom prst="rect">
            <a:avLst/>
          </a:prstGeom>
        </p:spPr>
      </p:pic>
      <p:pic>
        <p:nvPicPr>
          <p:cNvPr id="20484" name="Picture 4" descr="http://software.imdea.org/images/patrick.cousot.png"/>
          <p:cNvPicPr>
            <a:picLocks noChangeAspect="1" noChangeArrowheads="1"/>
          </p:cNvPicPr>
          <p:nvPr/>
        </p:nvPicPr>
        <p:blipFill>
          <a:blip r:embed="rId7" cstate="print"/>
          <a:srcRect/>
          <a:stretch>
            <a:fillRect/>
          </a:stretch>
        </p:blipFill>
        <p:spPr bwMode="auto">
          <a:xfrm>
            <a:off x="8153400" y="4419600"/>
            <a:ext cx="713231" cy="10698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63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2" grpId="0" animBg="1"/>
      <p:bldP spid="3563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idx="1"/>
          </p:nvPr>
        </p:nvSpPr>
        <p:spPr>
          <a:xfrm>
            <a:off x="533400" y="1295400"/>
            <a:ext cx="8153400" cy="3200400"/>
          </a:xfrm>
        </p:spPr>
        <p:txBody>
          <a:bodyPr/>
          <a:lstStyle/>
          <a:p>
            <a:r>
              <a:rPr lang="en-US" dirty="0" smtClean="0"/>
              <a:t>Abstract Interpretation is one of the most scalable approaches for program verification</a:t>
            </a:r>
          </a:p>
          <a:p>
            <a:endParaRPr lang="en-US" dirty="0" smtClean="0"/>
          </a:p>
          <a:p>
            <a:r>
              <a:rPr lang="en-US" dirty="0" smtClean="0"/>
              <a:t>But, in practice, AI suffers from many false positives due to</a:t>
            </a:r>
          </a:p>
          <a:p>
            <a:pPr lvl="1"/>
            <a:r>
              <a:rPr lang="en-US" dirty="0" smtClean="0"/>
              <a:t>imprecise operations: join, widen</a:t>
            </a:r>
          </a:p>
          <a:p>
            <a:pPr lvl="1"/>
            <a:r>
              <a:rPr lang="en-US" dirty="0" smtClean="0"/>
              <a:t>imprecise semantics of operations: abstract post</a:t>
            </a:r>
          </a:p>
          <a:p>
            <a:pPr lvl="1"/>
            <a:r>
              <a:rPr lang="en-US" dirty="0" smtClean="0"/>
              <a:t>in-expressivity of abstract domains: weakly relational facts, …</a:t>
            </a:r>
          </a:p>
          <a:p>
            <a:endParaRPr lang="en-US" dirty="0" smtClean="0"/>
          </a:p>
          <a:p>
            <a:r>
              <a:rPr lang="en-US" dirty="0" smtClean="0"/>
              <a:t>No </a:t>
            </a:r>
            <a:r>
              <a:rPr lang="en-US" dirty="0" err="1" smtClean="0"/>
              <a:t>CounterExamples</a:t>
            </a:r>
            <a:r>
              <a:rPr lang="en-US" dirty="0" smtClean="0"/>
              <a:t> and No Refinement</a:t>
            </a:r>
          </a:p>
          <a:p>
            <a:endParaRPr lang="en-US" dirty="0" smtClean="0"/>
          </a:p>
        </p:txBody>
      </p:sp>
      <p:sp>
        <p:nvSpPr>
          <p:cNvPr id="4" name="TextBox 3"/>
          <p:cNvSpPr txBox="1"/>
          <p:nvPr/>
        </p:nvSpPr>
        <p:spPr>
          <a:xfrm>
            <a:off x="407134" y="4876800"/>
            <a:ext cx="858446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Goal</a:t>
            </a:r>
            <a:r>
              <a:rPr lang="en-US" sz="2400" dirty="0" smtClean="0"/>
              <a:t>: Enhance Abstract Interpretation with Interpolation-based refinement strategy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rest of the talk)</a:t>
            </a:r>
            <a:endParaRPr lang="en-US" dirty="0"/>
          </a:p>
        </p:txBody>
      </p:sp>
      <p:sp>
        <p:nvSpPr>
          <p:cNvPr id="3" name="Content Placeholder 2"/>
          <p:cNvSpPr>
            <a:spLocks noGrp="1"/>
          </p:cNvSpPr>
          <p:nvPr>
            <p:ph idx="1"/>
          </p:nvPr>
        </p:nvSpPr>
        <p:spPr/>
        <p:txBody>
          <a:bodyPr/>
          <a:lstStyle/>
          <a:p>
            <a:r>
              <a:rPr lang="en-US" dirty="0" smtClean="0"/>
              <a:t>Numeric Abstract Interpretation</a:t>
            </a:r>
          </a:p>
          <a:p>
            <a:endParaRPr lang="en-US" dirty="0" smtClean="0"/>
          </a:p>
          <a:p>
            <a:r>
              <a:rPr lang="en-US" dirty="0" err="1" smtClean="0"/>
              <a:t>Vinta</a:t>
            </a:r>
            <a:r>
              <a:rPr lang="en-US" dirty="0" smtClean="0"/>
              <a:t> illustrated</a:t>
            </a:r>
          </a:p>
          <a:p>
            <a:pPr lvl="1"/>
            <a:r>
              <a:rPr lang="en-US" dirty="0" smtClean="0"/>
              <a:t>Abstract Interpretation with </a:t>
            </a:r>
            <a:r>
              <a:rPr lang="en-US" dirty="0" err="1" smtClean="0"/>
              <a:t>Unfoldings</a:t>
            </a:r>
            <a:endParaRPr lang="en-US" dirty="0" smtClean="0"/>
          </a:p>
          <a:p>
            <a:pPr lvl="1"/>
            <a:r>
              <a:rPr lang="en-US" dirty="0" smtClean="0"/>
              <a:t>Abstract-Interpretation guided DAG-Interpolation Refinement</a:t>
            </a:r>
          </a:p>
          <a:p>
            <a:pPr lvl="1"/>
            <a:endParaRPr lang="en-US" dirty="0" smtClean="0"/>
          </a:p>
          <a:p>
            <a:r>
              <a:rPr lang="en-US" dirty="0" smtClean="0"/>
              <a:t>Implementation</a:t>
            </a:r>
          </a:p>
          <a:p>
            <a:endParaRPr lang="en-US" dirty="0" smtClean="0"/>
          </a:p>
          <a:p>
            <a:r>
              <a:rPr lang="en-US" dirty="0" smtClean="0"/>
              <a:t>Results of Software Verification Competition</a:t>
            </a:r>
          </a:p>
          <a:p>
            <a:endParaRPr lang="en-US" dirty="0" smtClean="0"/>
          </a:p>
          <a:p>
            <a:r>
              <a:rPr lang="en-US" dirty="0" smtClean="0"/>
              <a:t>Secret Sauce</a:t>
            </a:r>
          </a:p>
          <a:p>
            <a:endParaRPr lang="en-US" dirty="0" smtClean="0"/>
          </a:p>
          <a:p>
            <a:r>
              <a:rPr lang="en-US" dirty="0" smtClean="0"/>
              <a:t>Conclusions and Future Directions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Numeric Abstract Interpretation</a:t>
            </a:r>
          </a:p>
        </p:txBody>
      </p:sp>
      <p:sp>
        <p:nvSpPr>
          <p:cNvPr id="30722" name="Rectangle 3"/>
          <p:cNvSpPr>
            <a:spLocks noGrp="1" noChangeArrowheads="1"/>
          </p:cNvSpPr>
          <p:nvPr>
            <p:ph type="body" idx="1"/>
          </p:nvPr>
        </p:nvSpPr>
        <p:spPr>
          <a:xfrm>
            <a:off x="533400" y="1295400"/>
            <a:ext cx="8153400" cy="1447800"/>
          </a:xfrm>
        </p:spPr>
        <p:txBody>
          <a:bodyPr/>
          <a:lstStyle/>
          <a:p>
            <a:pPr marL="0" indent="0" eaLnBrk="1" hangingPunct="1"/>
            <a:r>
              <a:rPr lang="en-US" b="1" dirty="0" smtClean="0"/>
              <a:t>Analysis is restricted to a fixed </a:t>
            </a:r>
            <a:r>
              <a:rPr lang="en-US" b="1" dirty="0" smtClean="0">
                <a:solidFill>
                  <a:schemeClr val="accent2">
                    <a:lumMod val="75000"/>
                  </a:schemeClr>
                </a:solidFill>
              </a:rPr>
              <a:t>Abstract Domain </a:t>
            </a:r>
          </a:p>
          <a:p>
            <a:pPr marL="0" indent="0" eaLnBrk="1" hangingPunct="1"/>
            <a:endParaRPr lang="en-US" b="1" dirty="0" smtClean="0"/>
          </a:p>
          <a:p>
            <a:pPr marL="2377440" indent="-2743200" eaLnBrk="1" hangingPunct="1"/>
            <a:r>
              <a:rPr lang="en-US" b="1" dirty="0" smtClean="0"/>
              <a:t>Abstract Domain </a:t>
            </a:r>
            <a:r>
              <a:rPr lang="en-US" b="1" dirty="0" smtClean="0">
                <a:cs typeface="Arial" charset="0"/>
              </a:rPr>
              <a:t>≡</a:t>
            </a:r>
            <a:r>
              <a:rPr lang="en-US" b="1" dirty="0" smtClean="0"/>
              <a:t> “a (possibly infinite) set of </a:t>
            </a:r>
            <a:r>
              <a:rPr lang="en-US" b="1" dirty="0" smtClean="0">
                <a:solidFill>
                  <a:schemeClr val="accent2">
                    <a:lumMod val="75000"/>
                  </a:schemeClr>
                </a:solidFill>
              </a:rPr>
              <a:t>predicates</a:t>
            </a:r>
            <a:r>
              <a:rPr lang="en-US" b="1" dirty="0" smtClean="0"/>
              <a:t> from a             </a:t>
            </a:r>
            <a:r>
              <a:rPr lang="en-US" b="1" dirty="0" smtClean="0">
                <a:solidFill>
                  <a:schemeClr val="accent2">
                    <a:lumMod val="75000"/>
                  </a:schemeClr>
                </a:solidFill>
              </a:rPr>
              <a:t>fixed theory</a:t>
            </a:r>
            <a:r>
              <a:rPr lang="en-US" b="1" dirty="0" smtClean="0"/>
              <a:t>” + </a:t>
            </a:r>
            <a:r>
              <a:rPr lang="en-US" b="1" dirty="0" smtClean="0">
                <a:solidFill>
                  <a:schemeClr val="accent2">
                    <a:lumMod val="75000"/>
                  </a:schemeClr>
                </a:solidFill>
              </a:rPr>
              <a:t>efficient (</a:t>
            </a:r>
            <a:r>
              <a:rPr lang="en-US" b="1" i="1" dirty="0" smtClean="0">
                <a:solidFill>
                  <a:schemeClr val="accent2">
                    <a:lumMod val="75000"/>
                  </a:schemeClr>
                </a:solidFill>
              </a:rPr>
              <a:t>abstract</a:t>
            </a:r>
            <a:r>
              <a:rPr lang="en-US" b="1" dirty="0" smtClean="0">
                <a:solidFill>
                  <a:schemeClr val="accent2">
                    <a:lumMod val="75000"/>
                  </a:schemeClr>
                </a:solidFill>
              </a:rPr>
              <a:t>)</a:t>
            </a:r>
            <a:r>
              <a:rPr lang="en-US" b="1" i="1" dirty="0" smtClean="0">
                <a:solidFill>
                  <a:schemeClr val="accent2">
                    <a:lumMod val="75000"/>
                  </a:schemeClr>
                </a:solidFill>
              </a:rPr>
              <a:t> </a:t>
            </a:r>
            <a:r>
              <a:rPr lang="en-US" b="1" dirty="0" smtClean="0">
                <a:solidFill>
                  <a:schemeClr val="accent2">
                    <a:lumMod val="75000"/>
                  </a:schemeClr>
                </a:solidFill>
              </a:rPr>
              <a:t>operations</a:t>
            </a:r>
          </a:p>
        </p:txBody>
      </p:sp>
      <p:graphicFrame>
        <p:nvGraphicFramePr>
          <p:cNvPr id="5" name="Table 4"/>
          <p:cNvGraphicFramePr>
            <a:graphicFrameLocks noGrp="1"/>
          </p:cNvGraphicFramePr>
          <p:nvPr/>
        </p:nvGraphicFramePr>
        <p:xfrm>
          <a:off x="457200" y="3505200"/>
          <a:ext cx="5410200" cy="2377440"/>
        </p:xfrm>
        <a:graphic>
          <a:graphicData uri="http://schemas.openxmlformats.org/drawingml/2006/table">
            <a:tbl>
              <a:tblPr firstRow="1" bandRow="1">
                <a:tableStyleId>{5C22544A-7EE6-4342-B048-85BDC9FD1C3A}</a:tableStyleId>
              </a:tblPr>
              <a:tblGrid>
                <a:gridCol w="2075146"/>
                <a:gridCol w="3335054"/>
              </a:tblGrid>
              <a:tr h="142240">
                <a:tc>
                  <a:txBody>
                    <a:bodyPr/>
                    <a:lstStyle/>
                    <a:p>
                      <a:r>
                        <a:rPr lang="en-US" dirty="0" smtClean="0"/>
                        <a:t>Abstract Domain</a:t>
                      </a:r>
                      <a:endParaRPr lang="en-US" dirty="0"/>
                    </a:p>
                  </a:txBody>
                  <a:tcPr/>
                </a:tc>
                <a:tc>
                  <a:txBody>
                    <a:bodyPr/>
                    <a:lstStyle/>
                    <a:p>
                      <a:r>
                        <a:rPr lang="en-US" dirty="0" smtClean="0"/>
                        <a:t>Abstract Elements</a:t>
                      </a:r>
                      <a:endParaRPr lang="en-US" dirty="0"/>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kern="1200" dirty="0" smtClean="0"/>
                        <a:t>Sign</a:t>
                      </a:r>
                      <a:endParaRPr lang="en-US"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kern="1200" dirty="0" smtClean="0"/>
                        <a:t>0 &lt; x,   x = 0,   x &gt; 0</a:t>
                      </a:r>
                      <a:endParaRPr lang="en-US" sz="1800"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kern="1200" dirty="0" smtClean="0"/>
                        <a:t>Box (or Interval)</a:t>
                      </a:r>
                      <a:endParaRPr lang="en-US"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smtClean="0"/>
                        <a:t>c</a:t>
                      </a:r>
                      <a:r>
                        <a:rPr lang="en-US" baseline="-25000" dirty="0" smtClean="0"/>
                        <a:t>1</a:t>
                      </a:r>
                      <a:r>
                        <a:rPr lang="en-US" dirty="0" smtClean="0"/>
                        <a:t> </a:t>
                      </a:r>
                      <a:r>
                        <a:rPr lang="en-US" dirty="0" smtClean="0">
                          <a:sym typeface="Symbol" pitchFamily="18" charset="2"/>
                        </a:rPr>
                        <a:t></a:t>
                      </a:r>
                      <a:r>
                        <a:rPr lang="en-US" dirty="0" smtClean="0"/>
                        <a:t> x </a:t>
                      </a:r>
                      <a:r>
                        <a:rPr lang="en-US" dirty="0" smtClean="0">
                          <a:sym typeface="Symbol" pitchFamily="18" charset="2"/>
                        </a:rPr>
                        <a:t></a:t>
                      </a:r>
                      <a:r>
                        <a:rPr lang="en-US" dirty="0" smtClean="0"/>
                        <a:t> c</a:t>
                      </a:r>
                      <a:r>
                        <a:rPr lang="en-US" baseline="-25000" dirty="0" smtClean="0"/>
                        <a:t>2</a:t>
                      </a:r>
                      <a:r>
                        <a:rPr lang="en-US" dirty="0" smtClean="0"/>
                        <a:t> </a:t>
                      </a: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smtClean="0"/>
                        <a:t>Octagon</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smtClean="0"/>
                        <a:t>± x ± y </a:t>
                      </a:r>
                      <a:r>
                        <a:rPr lang="en-US" dirty="0" smtClean="0">
                          <a:sym typeface="Symbol" pitchFamily="18" charset="2"/>
                        </a:rPr>
                        <a:t></a:t>
                      </a:r>
                      <a:r>
                        <a:rPr lang="en-US" dirty="0" smtClean="0"/>
                        <a:t> c</a:t>
                      </a: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err="1" smtClean="0"/>
                        <a:t>Polyhedra</a:t>
                      </a:r>
                      <a:endParaRPr lang="en-US" dirty="0" smtClean="0"/>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smtClean="0"/>
                        <a:t>a</a:t>
                      </a:r>
                      <a:r>
                        <a:rPr lang="en-US" baseline="-25000" dirty="0" smtClean="0"/>
                        <a:t>1</a:t>
                      </a:r>
                      <a:r>
                        <a:rPr lang="en-US" dirty="0" smtClean="0"/>
                        <a:t>x</a:t>
                      </a:r>
                      <a:r>
                        <a:rPr lang="en-US" baseline="-25000" dirty="0" smtClean="0"/>
                        <a:t>1</a:t>
                      </a:r>
                      <a:r>
                        <a:rPr lang="en-US" dirty="0" smtClean="0"/>
                        <a:t> + a</a:t>
                      </a:r>
                      <a:r>
                        <a:rPr lang="en-US" baseline="-25000" dirty="0" smtClean="0"/>
                        <a:t>2</a:t>
                      </a:r>
                      <a:r>
                        <a:rPr lang="en-US" dirty="0" smtClean="0"/>
                        <a:t>x</a:t>
                      </a:r>
                      <a:r>
                        <a:rPr lang="en-US" baseline="-25000" dirty="0" smtClean="0"/>
                        <a:t>2</a:t>
                      </a:r>
                      <a:r>
                        <a:rPr lang="en-US" dirty="0" smtClean="0"/>
                        <a:t> + a</a:t>
                      </a:r>
                      <a:r>
                        <a:rPr lang="en-US" baseline="-25000" dirty="0" smtClean="0"/>
                        <a:t>3</a:t>
                      </a:r>
                      <a:r>
                        <a:rPr lang="en-US" dirty="0" smtClean="0"/>
                        <a:t>x</a:t>
                      </a:r>
                      <a:r>
                        <a:rPr lang="en-US" baseline="-25000" dirty="0" smtClean="0"/>
                        <a:t>3</a:t>
                      </a:r>
                      <a:r>
                        <a:rPr lang="en-US" dirty="0" smtClean="0"/>
                        <a:t> + a</a:t>
                      </a:r>
                      <a:r>
                        <a:rPr lang="en-US" baseline="-25000" dirty="0" smtClean="0"/>
                        <a:t>4</a:t>
                      </a:r>
                      <a:r>
                        <a:rPr lang="en-US" dirty="0" smtClean="0"/>
                        <a:t> </a:t>
                      </a:r>
                      <a:r>
                        <a:rPr lang="en-US" dirty="0" smtClean="0">
                          <a:sym typeface="Symbol" pitchFamily="18" charset="2"/>
                        </a:rPr>
                        <a:t></a:t>
                      </a:r>
                      <a:r>
                        <a:rPr lang="en-US" dirty="0" smtClean="0"/>
                        <a:t> 0</a:t>
                      </a:r>
                    </a:p>
                  </a:txBody>
                  <a:tcPr/>
                </a:tc>
              </a:tr>
            </a:tbl>
          </a:graphicData>
        </a:graphic>
      </p:graphicFrame>
      <p:sp>
        <p:nvSpPr>
          <p:cNvPr id="7" name="TextBox 6"/>
          <p:cNvSpPr txBox="1"/>
          <p:nvPr/>
        </p:nvSpPr>
        <p:spPr>
          <a:xfrm>
            <a:off x="457200" y="2971800"/>
            <a:ext cx="4649158"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Common Numeric Abstract Domains</a:t>
            </a:r>
            <a:endParaRPr lang="en-US" sz="2000" b="1" dirty="0"/>
          </a:p>
        </p:txBody>
      </p:sp>
      <p:graphicFrame>
        <p:nvGraphicFramePr>
          <p:cNvPr id="8" name="Table 7"/>
          <p:cNvGraphicFramePr>
            <a:graphicFrameLocks noGrp="1"/>
          </p:cNvGraphicFramePr>
          <p:nvPr/>
        </p:nvGraphicFramePr>
        <p:xfrm>
          <a:off x="6172200" y="4638041"/>
          <a:ext cx="2819400" cy="1041399"/>
        </p:xfrm>
        <a:graphic>
          <a:graphicData uri="http://schemas.openxmlformats.org/drawingml/2006/table">
            <a:tbl>
              <a:tblPr firstRow="1" bandRow="1">
                <a:tableStyleId>{0E3FDE45-AF77-4B5C-9715-49D594BDF05E}</a:tableStyleId>
              </a:tblPr>
              <a:tblGrid>
                <a:gridCol w="838200"/>
                <a:gridCol w="1981200"/>
              </a:tblGrid>
              <a:tr h="347133">
                <a:tc gridSpan="2">
                  <a:txBody>
                    <a:bodyPr/>
                    <a:lstStyle/>
                    <a:p>
                      <a:pPr algn="ctr"/>
                      <a:r>
                        <a:rPr lang="en-US" sz="1600" dirty="0" smtClean="0"/>
                        <a:t>Legend</a:t>
                      </a:r>
                      <a:endParaRPr lang="en-US" sz="1600" dirty="0"/>
                    </a:p>
                  </a:txBody>
                  <a:tcPr/>
                </a:tc>
                <a:tc hMerge="1">
                  <a:txBody>
                    <a:bodyPr/>
                    <a:lstStyle/>
                    <a:p>
                      <a:endParaRPr lang="en-US" dirty="0"/>
                    </a:p>
                  </a:txBody>
                  <a:tcPr/>
                </a:tc>
              </a:tr>
              <a:tr h="347133">
                <a:tc>
                  <a:txBody>
                    <a:bodyPr/>
                    <a:lstStyle/>
                    <a:p>
                      <a:pPr algn="ctr"/>
                      <a:r>
                        <a:rPr lang="en-US" sz="1600" dirty="0" err="1" smtClean="0"/>
                        <a:t>x,y</a:t>
                      </a:r>
                      <a:endParaRPr lang="en-US" sz="1600" dirty="0"/>
                    </a:p>
                  </a:txBody>
                  <a:tcPr/>
                </a:tc>
                <a:tc>
                  <a:txBody>
                    <a:bodyPr/>
                    <a:lstStyle/>
                    <a:p>
                      <a:r>
                        <a:rPr lang="en-US" sz="1600" dirty="0" smtClean="0"/>
                        <a:t>program variables</a:t>
                      </a:r>
                      <a:endParaRPr lang="en-US" sz="1600" dirty="0"/>
                    </a:p>
                  </a:txBody>
                  <a:tcPr/>
                </a:tc>
              </a:tr>
              <a:tr h="347133">
                <a:tc>
                  <a:txBody>
                    <a:bodyPr/>
                    <a:lstStyle/>
                    <a:p>
                      <a:pPr algn="ctr"/>
                      <a:r>
                        <a:rPr lang="en-US" sz="1600" dirty="0" err="1" smtClean="0"/>
                        <a:t>c,c</a:t>
                      </a:r>
                      <a:r>
                        <a:rPr lang="en-US" sz="1600" baseline="-25000" dirty="0" err="1" smtClean="0"/>
                        <a:t>i</a:t>
                      </a:r>
                      <a:r>
                        <a:rPr lang="en-US" sz="1600" dirty="0" err="1" smtClean="0"/>
                        <a:t>,</a:t>
                      </a:r>
                      <a:r>
                        <a:rPr lang="en-US" sz="1600" baseline="0" dirty="0" err="1" smtClean="0"/>
                        <a:t>a</a:t>
                      </a:r>
                      <a:r>
                        <a:rPr lang="en-US" sz="1600" baseline="-25000" dirty="0" err="1" smtClean="0"/>
                        <a:t>i</a:t>
                      </a:r>
                      <a:endParaRPr lang="en-US" sz="1600" baseline="-25000" dirty="0"/>
                    </a:p>
                  </a:txBody>
                  <a:tcPr/>
                </a:tc>
                <a:tc>
                  <a:txBody>
                    <a:bodyPr/>
                    <a:lstStyle/>
                    <a:p>
                      <a:r>
                        <a:rPr lang="en-US" sz="1600" dirty="0" smtClean="0"/>
                        <a:t>numeric constants </a:t>
                      </a:r>
                      <a:endParaRPr lang="en-US" sz="1600" dirty="0"/>
                    </a:p>
                  </a:txBody>
                  <a:tcPr/>
                </a:tc>
              </a:tr>
            </a:tbl>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RIE@WKHDBZNFUVWXY5L9" val="3507"/>
  <p:tag name="FIRSTARIE@OWEAJYNFUVWXYL48" val="3372"/>
  <p:tag name="FIRSTRESUMES@TADJUKXADQDJKEZV" val="4039"/>
  <p:tag name="FIRSTARIE20GURFINKEL@PU8CGYQIFIZABY1M" val="4120"/>
  <p:tag name="DEFAULTDISPLAYSOURCE" val="\documentclass{article}\pagestyle{empty}&#10;\begin{document}&#10;&#10;\end{document}&#10;"/>
  <p:tag name="EMBEDFONTS" val="1"/>
  <p:tag name="FIRSTARIE20GURFINKEL@PU4CGYQIFIZABY1M" val="4696"/>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IMING" val="|9.7|0.2|0.2|0.2|0.2|0.6|4.7"/>
</p:tagLst>
</file>

<file path=ppt/tags/tag4.xml><?xml version="1.0" encoding="utf-8"?>
<p:tagLst xmlns:a="http://schemas.openxmlformats.org/drawingml/2006/main" xmlns:r="http://schemas.openxmlformats.org/officeDocument/2006/relationships" xmlns:p="http://schemas.openxmlformats.org/presentationml/2006/main">
  <p:tag name="TIMING" val="|9.7|0.2|0.2|0.2|0.2|0.6|4.7"/>
</p:tagLst>
</file>

<file path=ppt/tags/tag5.xml><?xml version="1.0" encoding="utf-8"?>
<p:tagLst xmlns:a="http://schemas.openxmlformats.org/drawingml/2006/main" xmlns:r="http://schemas.openxmlformats.org/officeDocument/2006/relationships" xmlns:p="http://schemas.openxmlformats.org/presentationml/2006/main">
  <p:tag name="TIMING" val="|43.1"/>
</p:tagLst>
</file>

<file path=ppt/tags/tag6.xml><?xml version="1.0" encoding="utf-8"?>
<p:tagLst xmlns:a="http://schemas.openxmlformats.org/drawingml/2006/main" xmlns:r="http://schemas.openxmlformats.org/officeDocument/2006/relationships" xmlns:p="http://schemas.openxmlformats.org/presentationml/2006/main">
  <p:tag name="TIMING" val="|11.6|2.3|1|0.3|0.1|0.2|31|0.5|0.2"/>
</p:tagLst>
</file>

<file path=ppt/theme/theme1.xml><?xml version="1.0" encoding="utf-8"?>
<a:theme xmlns:a="http://schemas.openxmlformats.org/drawingml/2006/main" name="2007-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fullcol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29608</TotalTime>
  <Words>2822</Words>
  <Application>Microsoft Office PowerPoint</Application>
  <PresentationFormat>On-screen Show (4:3)</PresentationFormat>
  <Paragraphs>612</Paragraphs>
  <Slides>42</Slides>
  <Notes>10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42</vt:i4>
      </vt:variant>
    </vt:vector>
  </HeadingPairs>
  <TitlesOfParts>
    <vt:vector size="60" baseType="lpstr">
      <vt:lpstr>Arial</vt:lpstr>
      <vt:lpstr>CMR10</vt:lpstr>
      <vt:lpstr>CMMI10</vt:lpstr>
      <vt:lpstr>CMSY10ORIG</vt:lpstr>
      <vt:lpstr>CMMI7</vt:lpstr>
      <vt:lpstr>Times</vt:lpstr>
      <vt:lpstr>Symbol</vt:lpstr>
      <vt:lpstr>Courier New</vt:lpstr>
      <vt:lpstr>Arial Black</vt:lpstr>
      <vt:lpstr>ＭＳ Ｐゴシック</vt:lpstr>
      <vt:lpstr>Times New Roman</vt:lpstr>
      <vt:lpstr>Consolas</vt:lpstr>
      <vt:lpstr>cmsy10</vt:lpstr>
      <vt:lpstr>Gill Sans Light</vt:lpstr>
      <vt:lpstr>ヒラギノ角ゴ ProN W3</vt:lpstr>
      <vt:lpstr>Calibri</vt:lpstr>
      <vt:lpstr>2007-presentation-fullcolor</vt:lpstr>
      <vt:lpstr>1_2007-presentation-fullcolor</vt:lpstr>
      <vt:lpstr>Vinta: Verification with INTerpolation and Abstract iterpretation</vt:lpstr>
      <vt:lpstr>Slide 2</vt:lpstr>
      <vt:lpstr>Software is Everywhere</vt:lpstr>
      <vt:lpstr>Software is Everywhere</vt:lpstr>
      <vt:lpstr>Recent Software Disasters</vt:lpstr>
      <vt:lpstr>Automated Software Analysis</vt:lpstr>
      <vt:lpstr>Motivation </vt:lpstr>
      <vt:lpstr>Outline (of the rest of the talk)</vt:lpstr>
      <vt:lpstr>Numeric Abstract Interpretation</vt:lpstr>
      <vt:lpstr>Abstract Interpretation w/ Box Domain (1)</vt:lpstr>
      <vt:lpstr>Abstract Interpretation w/ Box Domain (2)</vt:lpstr>
      <vt:lpstr>Abstract Domain as an Interface</vt:lpstr>
      <vt:lpstr>Example: Box Abstract Domain</vt:lpstr>
      <vt:lpstr>Abstract Interpretation w/ Box Domain (3)</vt:lpstr>
      <vt:lpstr>Vinta: Verification with INTERP and AI</vt:lpstr>
      <vt:lpstr>Example: AI phase</vt:lpstr>
      <vt:lpstr>Verification Conditions</vt:lpstr>
      <vt:lpstr>Craig Interpolation Theorem</vt:lpstr>
      <vt:lpstr>DAG Interpolants [TACAS’12]</vt:lpstr>
      <vt:lpstr>DAG Interpolation Algorithm [TACAS’12]</vt:lpstr>
      <vt:lpstr>In our running example…</vt:lpstr>
      <vt:lpstr>Restricted DAG Interpolants</vt:lpstr>
      <vt:lpstr>Refinement: Strengthening</vt:lpstr>
      <vt:lpstr>VINTA from 30,000 ft</vt:lpstr>
      <vt:lpstr>VINTA from 30,000 ft</vt:lpstr>
      <vt:lpstr>Vinta is part of UFO</vt:lpstr>
      <vt:lpstr>Implementation in UFO Framework</vt:lpstr>
      <vt:lpstr>Software Verification Competition (SV-COMP 2013)</vt:lpstr>
      <vt:lpstr>SV-COMP 2013</vt:lpstr>
      <vt:lpstr>SV-COMP 2013: Scoring Scheme</vt:lpstr>
      <vt:lpstr>UFO/VINTA Results</vt:lpstr>
      <vt:lpstr>The Secret Sauce </vt:lpstr>
      <vt:lpstr>UFO Front End</vt:lpstr>
      <vt:lpstr>Boxes Abstract Domain: Semantic View</vt:lpstr>
      <vt:lpstr>Linear Decision Diagrams in a Nutshell*</vt:lpstr>
      <vt:lpstr>Boxes: Representation</vt:lpstr>
      <vt:lpstr>Widening: The Problem</vt:lpstr>
      <vt:lpstr>Parallel Verification Strategy</vt:lpstr>
      <vt:lpstr>Vinta Family</vt:lpstr>
      <vt:lpstr>Future Work</vt:lpstr>
      <vt:lpstr>Contact Information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Arie Gurfinkel</dc:creator>
  <cp:lastModifiedBy>Windows User</cp:lastModifiedBy>
  <cp:revision>478</cp:revision>
  <dcterms:created xsi:type="dcterms:W3CDTF">2006-08-16T00:00:00Z</dcterms:created>
  <dcterms:modified xsi:type="dcterms:W3CDTF">2013-04-10T13:59:04Z</dcterms:modified>
</cp:coreProperties>
</file>