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9" r:id="rId3"/>
    <p:sldId id="430" r:id="rId4"/>
    <p:sldId id="431" r:id="rId5"/>
    <p:sldId id="432" r:id="rId6"/>
    <p:sldId id="433" r:id="rId7"/>
    <p:sldId id="422" r:id="rId8"/>
    <p:sldId id="434" r:id="rId9"/>
    <p:sldId id="481" r:id="rId10"/>
    <p:sldId id="435" r:id="rId11"/>
    <p:sldId id="436" r:id="rId12"/>
    <p:sldId id="437" r:id="rId13"/>
    <p:sldId id="438" r:id="rId14"/>
    <p:sldId id="480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07" r:id="rId24"/>
    <p:sldId id="439" r:id="rId25"/>
    <p:sldId id="440" r:id="rId26"/>
    <p:sldId id="376" r:id="rId27"/>
    <p:sldId id="458" r:id="rId28"/>
    <p:sldId id="400" r:id="rId29"/>
    <p:sldId id="401" r:id="rId30"/>
    <p:sldId id="442" r:id="rId31"/>
    <p:sldId id="402" r:id="rId32"/>
    <p:sldId id="445" r:id="rId33"/>
    <p:sldId id="406" r:id="rId34"/>
    <p:sldId id="447" r:id="rId35"/>
    <p:sldId id="448" r:id="rId36"/>
    <p:sldId id="449" r:id="rId37"/>
    <p:sldId id="441" r:id="rId38"/>
    <p:sldId id="397" r:id="rId39"/>
    <p:sldId id="476" r:id="rId40"/>
    <p:sldId id="477" r:id="rId41"/>
    <p:sldId id="479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78" r:id="rId51"/>
    <p:sldId id="469" r:id="rId52"/>
    <p:sldId id="470" r:id="rId53"/>
    <p:sldId id="471" r:id="rId54"/>
    <p:sldId id="472" r:id="rId55"/>
    <p:sldId id="474" r:id="rId56"/>
    <p:sldId id="475" r:id="rId57"/>
  </p:sldIdLst>
  <p:sldSz cx="9144000" cy="6858000" type="screen4x3"/>
  <p:notesSz cx="6934200" cy="9220200"/>
  <p:custDataLst>
    <p:tags r:id="rId60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335" autoAdjust="0"/>
    <p:restoredTop sz="92102" autoAdjust="0"/>
  </p:normalViewPr>
  <p:slideViewPr>
    <p:cSldViewPr>
      <p:cViewPr varScale="1">
        <p:scale>
          <a:sx n="60" d="100"/>
          <a:sy n="60" d="100"/>
        </p:scale>
        <p:origin x="176" y="1712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2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gs" Target="tags/tag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5FCA-9310-E241-9228-5CA782A22BA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6E9A8-90D4-AB41-B67A-F2B6E4755F66}">
      <dgm:prSet phldrT="[Text]"/>
      <dgm:spPr/>
      <dgm:t>
        <a:bodyPr/>
        <a:lstStyle/>
        <a:p>
          <a:r>
            <a:rPr lang="en-US" dirty="0" smtClean="0"/>
            <a:t>Program + Spec</a:t>
          </a:r>
          <a:endParaRPr lang="en-US" dirty="0"/>
        </a:p>
      </dgm:t>
    </dgm:pt>
    <dgm:pt modelId="{40EAD567-074F-9047-9297-C3BCE5CE0B9B}" type="parTrans" cxnId="{2627F323-904D-FA42-947F-4F91685480D4}">
      <dgm:prSet/>
      <dgm:spPr/>
      <dgm:t>
        <a:bodyPr/>
        <a:lstStyle/>
        <a:p>
          <a:endParaRPr lang="en-US"/>
        </a:p>
      </dgm:t>
    </dgm:pt>
    <dgm:pt modelId="{1A5FF69D-F08B-BD4F-AF2B-36A622837B6C}" type="sibTrans" cxnId="{2627F323-904D-FA42-947F-4F91685480D4}">
      <dgm:prSet/>
      <dgm:spPr/>
      <dgm:t>
        <a:bodyPr/>
        <a:lstStyle/>
        <a:p>
          <a:endParaRPr lang="en-US"/>
        </a:p>
      </dgm:t>
    </dgm:pt>
    <dgm:pt modelId="{33EA21B5-590C-2345-8563-E9E61DC0F521}">
      <dgm:prSet phldrT="[Text]"/>
      <dgm:spPr/>
      <dgm:t>
        <a:bodyPr/>
        <a:lstStyle/>
        <a:p>
          <a:r>
            <a:rPr lang="en-US" dirty="0" smtClean="0"/>
            <a:t>Verification Condition (in Logic)</a:t>
          </a:r>
          <a:endParaRPr lang="en-US" dirty="0"/>
        </a:p>
      </dgm:t>
    </dgm:pt>
    <dgm:pt modelId="{B936B8B4-170A-E64E-9E09-D7548D374111}" type="parTrans" cxnId="{EB1E3BCD-BF9F-B646-8ED9-7A1F1A9F4E1E}">
      <dgm:prSet/>
      <dgm:spPr/>
      <dgm:t>
        <a:bodyPr/>
        <a:lstStyle/>
        <a:p>
          <a:endParaRPr lang="en-US"/>
        </a:p>
      </dgm:t>
    </dgm:pt>
    <dgm:pt modelId="{01452423-4414-2640-B479-E85CC3780956}" type="sibTrans" cxnId="{EB1E3BCD-BF9F-B646-8ED9-7A1F1A9F4E1E}">
      <dgm:prSet/>
      <dgm:spPr/>
      <dgm:t>
        <a:bodyPr/>
        <a:lstStyle/>
        <a:p>
          <a:endParaRPr lang="en-US"/>
        </a:p>
      </dgm:t>
    </dgm:pt>
    <dgm:pt modelId="{99C118EE-8D03-A148-A6E2-16CC9E0BA990}">
      <dgm:prSet phldrT="[Text]"/>
      <dgm:spPr/>
      <dgm:t>
        <a:bodyPr/>
        <a:lstStyle/>
        <a:p>
          <a:r>
            <a:rPr lang="en-US" dirty="0" smtClean="0"/>
            <a:t>Decision Procedure</a:t>
          </a:r>
          <a:endParaRPr lang="en-US" dirty="0"/>
        </a:p>
      </dgm:t>
    </dgm:pt>
    <dgm:pt modelId="{98C17FD8-762D-F446-8048-E33EFB3C9FE2}" type="parTrans" cxnId="{532C1413-53D8-1B48-934A-78A06480A683}">
      <dgm:prSet/>
      <dgm:spPr/>
      <dgm:t>
        <a:bodyPr/>
        <a:lstStyle/>
        <a:p>
          <a:endParaRPr lang="en-US"/>
        </a:p>
      </dgm:t>
    </dgm:pt>
    <dgm:pt modelId="{0660A3E7-9480-A343-9962-66BD00BDB314}" type="sibTrans" cxnId="{532C1413-53D8-1B48-934A-78A06480A683}">
      <dgm:prSet/>
      <dgm:spPr/>
      <dgm:t>
        <a:bodyPr/>
        <a:lstStyle/>
        <a:p>
          <a:pPr rtl="0"/>
          <a:endParaRPr lang="en-US"/>
        </a:p>
      </dgm:t>
    </dgm:pt>
    <dgm:pt modelId="{69A893B9-C0FD-534E-B272-56B7E2808964}" type="pres">
      <dgm:prSet presAssocID="{FEE45FCA-9310-E241-9228-5CA782A22BA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FCB384-B967-B94C-9874-FB089E9D7E88}" type="pres">
      <dgm:prSet presAssocID="{FEE45FCA-9310-E241-9228-5CA782A22BAE}" presName="dummyMaxCanvas" presStyleCnt="0">
        <dgm:presLayoutVars/>
      </dgm:prSet>
      <dgm:spPr/>
    </dgm:pt>
    <dgm:pt modelId="{181859E1-C906-7045-80C2-CB14AC2A8F4C}" type="pres">
      <dgm:prSet presAssocID="{FEE45FCA-9310-E241-9228-5CA782A22BA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E752C-0DE7-AF43-B48E-54F505E041DA}" type="pres">
      <dgm:prSet presAssocID="{FEE45FCA-9310-E241-9228-5CA782A22BA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BDECC-CBCD-1D4C-B8DA-ED002E367B77}" type="pres">
      <dgm:prSet presAssocID="{FEE45FCA-9310-E241-9228-5CA782A22BA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46046-6C04-2B40-9FE6-BB64752685F1}" type="pres">
      <dgm:prSet presAssocID="{FEE45FCA-9310-E241-9228-5CA782A22BA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38FC7-7372-9C4E-BEEE-149D9505A446}" type="pres">
      <dgm:prSet presAssocID="{FEE45FCA-9310-E241-9228-5CA782A22BA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74474-D7F2-C84A-9384-D62F9C5E9E94}" type="pres">
      <dgm:prSet presAssocID="{FEE45FCA-9310-E241-9228-5CA782A22BA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74FA-3C10-0944-BBB8-8D51CFCF13A1}" type="pres">
      <dgm:prSet presAssocID="{FEE45FCA-9310-E241-9228-5CA782A22BA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72EE4-111D-B140-8633-4615D07A3712}" type="pres">
      <dgm:prSet presAssocID="{FEE45FCA-9310-E241-9228-5CA782A22BA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E031B7-0839-F64A-A891-CE76316082AD}" type="presOf" srcId="{99C118EE-8D03-A148-A6E2-16CC9E0BA990}" destId="{CAABDECC-CBCD-1D4C-B8DA-ED002E367B77}" srcOrd="0" destOrd="0" presId="urn:microsoft.com/office/officeart/2005/8/layout/vProcess5"/>
    <dgm:cxn modelId="{2627F323-904D-FA42-947F-4F91685480D4}" srcId="{FEE45FCA-9310-E241-9228-5CA782A22BAE}" destId="{5646E9A8-90D4-AB41-B67A-F2B6E4755F66}" srcOrd="0" destOrd="0" parTransId="{40EAD567-074F-9047-9297-C3BCE5CE0B9B}" sibTransId="{1A5FF69D-F08B-BD4F-AF2B-36A622837B6C}"/>
    <dgm:cxn modelId="{DB48FA77-520B-5D48-9DF0-6E3A85FB70BA}" type="presOf" srcId="{1A5FF69D-F08B-BD4F-AF2B-36A622837B6C}" destId="{DF246046-6C04-2B40-9FE6-BB64752685F1}" srcOrd="0" destOrd="0" presId="urn:microsoft.com/office/officeart/2005/8/layout/vProcess5"/>
    <dgm:cxn modelId="{EB1E3BCD-BF9F-B646-8ED9-7A1F1A9F4E1E}" srcId="{FEE45FCA-9310-E241-9228-5CA782A22BAE}" destId="{33EA21B5-590C-2345-8563-E9E61DC0F521}" srcOrd="1" destOrd="0" parTransId="{B936B8B4-170A-E64E-9E09-D7548D374111}" sibTransId="{01452423-4414-2640-B479-E85CC3780956}"/>
    <dgm:cxn modelId="{532C1413-53D8-1B48-934A-78A06480A683}" srcId="{FEE45FCA-9310-E241-9228-5CA782A22BAE}" destId="{99C118EE-8D03-A148-A6E2-16CC9E0BA990}" srcOrd="2" destOrd="0" parTransId="{98C17FD8-762D-F446-8048-E33EFB3C9FE2}" sibTransId="{0660A3E7-9480-A343-9962-66BD00BDB314}"/>
    <dgm:cxn modelId="{F1254E43-A68D-3D47-B8BB-001F6E93B4EF}" type="presOf" srcId="{01452423-4414-2640-B479-E85CC3780956}" destId="{E9738FC7-7372-9C4E-BEEE-149D9505A446}" srcOrd="0" destOrd="0" presId="urn:microsoft.com/office/officeart/2005/8/layout/vProcess5"/>
    <dgm:cxn modelId="{DF3EF879-73DB-004A-9A43-76D9C9FC6FF5}" type="presOf" srcId="{99C118EE-8D03-A148-A6E2-16CC9E0BA990}" destId="{5DD72EE4-111D-B140-8633-4615D07A3712}" srcOrd="1" destOrd="0" presId="urn:microsoft.com/office/officeart/2005/8/layout/vProcess5"/>
    <dgm:cxn modelId="{F3CC05AE-DFF7-AF4C-98B0-2AA8C053E417}" type="presOf" srcId="{5646E9A8-90D4-AB41-B67A-F2B6E4755F66}" destId="{181859E1-C906-7045-80C2-CB14AC2A8F4C}" srcOrd="0" destOrd="0" presId="urn:microsoft.com/office/officeart/2005/8/layout/vProcess5"/>
    <dgm:cxn modelId="{53478112-1797-D845-B895-044B81E062C9}" type="presOf" srcId="{5646E9A8-90D4-AB41-B67A-F2B6E4755F66}" destId="{67574474-D7F2-C84A-9384-D62F9C5E9E94}" srcOrd="1" destOrd="0" presId="urn:microsoft.com/office/officeart/2005/8/layout/vProcess5"/>
    <dgm:cxn modelId="{D314B163-E7DF-974A-87DF-D17408126ED9}" type="presOf" srcId="{FEE45FCA-9310-E241-9228-5CA782A22BAE}" destId="{69A893B9-C0FD-534E-B272-56B7E2808964}" srcOrd="0" destOrd="0" presId="urn:microsoft.com/office/officeart/2005/8/layout/vProcess5"/>
    <dgm:cxn modelId="{72463780-9537-2E44-80BA-E025D5B30BA3}" type="presOf" srcId="{33EA21B5-590C-2345-8563-E9E61DC0F521}" destId="{FF4E752C-0DE7-AF43-B48E-54F505E041DA}" srcOrd="0" destOrd="0" presId="urn:microsoft.com/office/officeart/2005/8/layout/vProcess5"/>
    <dgm:cxn modelId="{300D7BDF-0A11-3644-8615-66BE32F53A44}" type="presOf" srcId="{33EA21B5-590C-2345-8563-E9E61DC0F521}" destId="{558274FA-3C10-0944-BBB8-8D51CFCF13A1}" srcOrd="1" destOrd="0" presId="urn:microsoft.com/office/officeart/2005/8/layout/vProcess5"/>
    <dgm:cxn modelId="{C82452B4-D05B-AD47-835D-8168F6BEBDFA}" type="presParOf" srcId="{69A893B9-C0FD-534E-B272-56B7E2808964}" destId="{C4FCB384-B967-B94C-9874-FB089E9D7E88}" srcOrd="0" destOrd="0" presId="urn:microsoft.com/office/officeart/2005/8/layout/vProcess5"/>
    <dgm:cxn modelId="{FB3D471C-6043-594C-932B-34A3EAFF20BD}" type="presParOf" srcId="{69A893B9-C0FD-534E-B272-56B7E2808964}" destId="{181859E1-C906-7045-80C2-CB14AC2A8F4C}" srcOrd="1" destOrd="0" presId="urn:microsoft.com/office/officeart/2005/8/layout/vProcess5"/>
    <dgm:cxn modelId="{1C524C5E-8DCD-4944-8DE3-6196C31CC761}" type="presParOf" srcId="{69A893B9-C0FD-534E-B272-56B7E2808964}" destId="{FF4E752C-0DE7-AF43-B48E-54F505E041DA}" srcOrd="2" destOrd="0" presId="urn:microsoft.com/office/officeart/2005/8/layout/vProcess5"/>
    <dgm:cxn modelId="{F14091AF-8176-464F-8CDE-4C19FAF56C6D}" type="presParOf" srcId="{69A893B9-C0FD-534E-B272-56B7E2808964}" destId="{CAABDECC-CBCD-1D4C-B8DA-ED002E367B77}" srcOrd="3" destOrd="0" presId="urn:microsoft.com/office/officeart/2005/8/layout/vProcess5"/>
    <dgm:cxn modelId="{542D68C1-16AC-1F4E-B2BF-9BA18D60CA6C}" type="presParOf" srcId="{69A893B9-C0FD-534E-B272-56B7E2808964}" destId="{DF246046-6C04-2B40-9FE6-BB64752685F1}" srcOrd="4" destOrd="0" presId="urn:microsoft.com/office/officeart/2005/8/layout/vProcess5"/>
    <dgm:cxn modelId="{56745B0E-3CD4-F548-B183-9EBEC164FDC9}" type="presParOf" srcId="{69A893B9-C0FD-534E-B272-56B7E2808964}" destId="{E9738FC7-7372-9C4E-BEEE-149D9505A446}" srcOrd="5" destOrd="0" presId="urn:microsoft.com/office/officeart/2005/8/layout/vProcess5"/>
    <dgm:cxn modelId="{69264A77-9BA3-5347-8D0F-E2D6BB38B6BE}" type="presParOf" srcId="{69A893B9-C0FD-534E-B272-56B7E2808964}" destId="{67574474-D7F2-C84A-9384-D62F9C5E9E94}" srcOrd="6" destOrd="0" presId="urn:microsoft.com/office/officeart/2005/8/layout/vProcess5"/>
    <dgm:cxn modelId="{DD3B1D46-BA58-1D41-AA17-47156ADE37D6}" type="presParOf" srcId="{69A893B9-C0FD-534E-B272-56B7E2808964}" destId="{558274FA-3C10-0944-BBB8-8D51CFCF13A1}" srcOrd="7" destOrd="0" presId="urn:microsoft.com/office/officeart/2005/8/layout/vProcess5"/>
    <dgm:cxn modelId="{926F255B-8F06-1048-AB01-480928F5E47C}" type="presParOf" srcId="{69A893B9-C0FD-534E-B272-56B7E2808964}" destId="{5DD72EE4-111D-B140-8633-4615D07A3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30FEC33F-B5C8-9641-82D7-C2805B7DA96F}" type="presOf" srcId="{70B62E76-9CB9-5942-8E8D-C19734484007}" destId="{EBBF888E-2E40-9441-A3C2-94AA576F1179}" srcOrd="0" destOrd="0" presId="urn:microsoft.com/office/officeart/2005/8/layout/funnel1"/>
    <dgm:cxn modelId="{41F2D114-BB4C-E847-8596-2A09553B30D3}" type="presOf" srcId="{0C836FE6-2700-A345-B1C8-EC22850CEC72}" destId="{BA0C7BA7-3BBC-8147-A4A1-4F817D19EF75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A7CB9E0E-3097-264D-BF9D-3176ADAA24A9}" type="presOf" srcId="{A82D86B3-4925-3244-8FEB-BF5F808810EC}" destId="{306F4810-09FA-AA4E-9596-567FF476F838}" srcOrd="0" destOrd="0" presId="urn:microsoft.com/office/officeart/2005/8/layout/funnel1"/>
    <dgm:cxn modelId="{6DC893BC-A928-E445-BB05-4D2C5F8C016F}" type="presOf" srcId="{434C9F92-6947-9A44-B664-93354AE166AB}" destId="{2E6D9DD3-55D5-AE4C-8D9E-00D71B68EAF7}" srcOrd="0" destOrd="0" presId="urn:microsoft.com/office/officeart/2005/8/layout/funnel1"/>
    <dgm:cxn modelId="{CD7688BC-850B-F948-978F-3E86D15977C6}" type="presOf" srcId="{9FA838BA-C4D5-464F-8F79-FB1DE5A2B80D}" destId="{5536E7A0-3C81-AA4E-85A6-D4F7733B2131}" srcOrd="0" destOrd="0" presId="urn:microsoft.com/office/officeart/2005/8/layout/funnel1"/>
    <dgm:cxn modelId="{321E02F5-DF75-FF44-99A4-79925DCC6AC1}" type="presParOf" srcId="{2E6D9DD3-55D5-AE4C-8D9E-00D71B68EAF7}" destId="{A01120B8-9E1C-6E47-A53C-F5AE01F9C360}" srcOrd="0" destOrd="0" presId="urn:microsoft.com/office/officeart/2005/8/layout/funnel1"/>
    <dgm:cxn modelId="{BDF14AA3-BF08-8A4B-B920-CC42E4CCEF42}" type="presParOf" srcId="{2E6D9DD3-55D5-AE4C-8D9E-00D71B68EAF7}" destId="{094F8883-34AD-5347-9E82-BB374A23D3C9}" srcOrd="1" destOrd="0" presId="urn:microsoft.com/office/officeart/2005/8/layout/funnel1"/>
    <dgm:cxn modelId="{A17BF3AC-4740-9E4A-8574-87BFD6CCAFFF}" type="presParOf" srcId="{2E6D9DD3-55D5-AE4C-8D9E-00D71B68EAF7}" destId="{5536E7A0-3C81-AA4E-85A6-D4F7733B2131}" srcOrd="2" destOrd="0" presId="urn:microsoft.com/office/officeart/2005/8/layout/funnel1"/>
    <dgm:cxn modelId="{42C8FFBB-BA53-7547-90C9-EAE7B6E0BC7F}" type="presParOf" srcId="{2E6D9DD3-55D5-AE4C-8D9E-00D71B68EAF7}" destId="{BA0C7BA7-3BBC-8147-A4A1-4F817D19EF75}" srcOrd="3" destOrd="0" presId="urn:microsoft.com/office/officeart/2005/8/layout/funnel1"/>
    <dgm:cxn modelId="{CF5B1E34-AE92-E943-990B-9C2D04CC8865}" type="presParOf" srcId="{2E6D9DD3-55D5-AE4C-8D9E-00D71B68EAF7}" destId="{EBBF888E-2E40-9441-A3C2-94AA576F1179}" srcOrd="4" destOrd="0" presId="urn:microsoft.com/office/officeart/2005/8/layout/funnel1"/>
    <dgm:cxn modelId="{98238615-7D8D-DA4F-8286-58FEE2D920B1}" type="presParOf" srcId="{2E6D9DD3-55D5-AE4C-8D9E-00D71B68EAF7}" destId="{306F4810-09FA-AA4E-9596-567FF476F838}" srcOrd="5" destOrd="0" presId="urn:microsoft.com/office/officeart/2005/8/layout/funnel1"/>
    <dgm:cxn modelId="{E899B261-A2E8-784B-9747-14A902680A33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F33710FF-6D3A-2D49-B8CB-A91EE79CFB7F}" type="presOf" srcId="{9FA838BA-C4D5-464F-8F79-FB1DE5A2B80D}" destId="{5536E7A0-3C81-AA4E-85A6-D4F7733B2131}" srcOrd="0" destOrd="0" presId="urn:microsoft.com/office/officeart/2005/8/layout/funnel1"/>
    <dgm:cxn modelId="{9F6CCBDB-E6FE-134E-9290-D4E1DFBFD750}" type="presOf" srcId="{A82D86B3-4925-3244-8FEB-BF5F808810EC}" destId="{306F4810-09FA-AA4E-9596-567FF476F838}" srcOrd="0" destOrd="0" presId="urn:microsoft.com/office/officeart/2005/8/layout/funnel1"/>
    <dgm:cxn modelId="{246A5BE5-285A-DF46-8022-5FA6BF4D38E7}" type="presOf" srcId="{70B62E76-9CB9-5942-8E8D-C19734484007}" destId="{EBBF888E-2E40-9441-A3C2-94AA576F1179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ECF24D8E-9A96-C044-922C-00FFD418EC1A}" type="presOf" srcId="{434C9F92-6947-9A44-B664-93354AE166AB}" destId="{2E6D9DD3-55D5-AE4C-8D9E-00D71B68EAF7}" srcOrd="0" destOrd="0" presId="urn:microsoft.com/office/officeart/2005/8/layout/funnel1"/>
    <dgm:cxn modelId="{FAB34FDA-0916-2841-8094-9F8714E867C8}" type="presOf" srcId="{0C836FE6-2700-A345-B1C8-EC22850CEC72}" destId="{BA0C7BA7-3BBC-8147-A4A1-4F817D19EF75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112295E8-D973-5C4F-8104-FE8F4664B203}" type="presParOf" srcId="{2E6D9DD3-55D5-AE4C-8D9E-00D71B68EAF7}" destId="{A01120B8-9E1C-6E47-A53C-F5AE01F9C360}" srcOrd="0" destOrd="0" presId="urn:microsoft.com/office/officeart/2005/8/layout/funnel1"/>
    <dgm:cxn modelId="{D7B611E9-E1B7-ED49-9201-F571B14F47AD}" type="presParOf" srcId="{2E6D9DD3-55D5-AE4C-8D9E-00D71B68EAF7}" destId="{094F8883-34AD-5347-9E82-BB374A23D3C9}" srcOrd="1" destOrd="0" presId="urn:microsoft.com/office/officeart/2005/8/layout/funnel1"/>
    <dgm:cxn modelId="{4DE99FF8-B0AC-8945-A71A-474B1C82E7ED}" type="presParOf" srcId="{2E6D9DD3-55D5-AE4C-8D9E-00D71B68EAF7}" destId="{5536E7A0-3C81-AA4E-85A6-D4F7733B2131}" srcOrd="2" destOrd="0" presId="urn:microsoft.com/office/officeart/2005/8/layout/funnel1"/>
    <dgm:cxn modelId="{257E85E7-28A3-214C-AB70-5CA2AC597483}" type="presParOf" srcId="{2E6D9DD3-55D5-AE4C-8D9E-00D71B68EAF7}" destId="{BA0C7BA7-3BBC-8147-A4A1-4F817D19EF75}" srcOrd="3" destOrd="0" presId="urn:microsoft.com/office/officeart/2005/8/layout/funnel1"/>
    <dgm:cxn modelId="{1AFBC652-F764-C24D-9A36-0006C9E34158}" type="presParOf" srcId="{2E6D9DD3-55D5-AE4C-8D9E-00D71B68EAF7}" destId="{EBBF888E-2E40-9441-A3C2-94AA576F1179}" srcOrd="4" destOrd="0" presId="urn:microsoft.com/office/officeart/2005/8/layout/funnel1"/>
    <dgm:cxn modelId="{26D8EE62-11B7-8945-805E-27B7A2DED0C2}" type="presParOf" srcId="{2E6D9DD3-55D5-AE4C-8D9E-00D71B68EAF7}" destId="{306F4810-09FA-AA4E-9596-567FF476F838}" srcOrd="5" destOrd="0" presId="urn:microsoft.com/office/officeart/2005/8/layout/funnel1"/>
    <dgm:cxn modelId="{3EF1DDAB-BB5E-6741-8F27-85065C4671B2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E4C5272D-20CC-A741-8116-F2882983769F}" type="presOf" srcId="{0C836FE6-2700-A345-B1C8-EC22850CEC72}" destId="{BA0C7BA7-3BBC-8147-A4A1-4F817D19EF75}" srcOrd="0" destOrd="0" presId="urn:microsoft.com/office/officeart/2005/8/layout/funnel1"/>
    <dgm:cxn modelId="{3FB4A19F-30C6-6F4F-B727-C26BCE39C02C}" type="presOf" srcId="{70B62E76-9CB9-5942-8E8D-C19734484007}" destId="{EBBF888E-2E40-9441-A3C2-94AA576F1179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D1E09FD2-F237-3746-A735-41F0C3866FC3}" type="presOf" srcId="{A82D86B3-4925-3244-8FEB-BF5F808810EC}" destId="{306F4810-09FA-AA4E-9596-567FF476F838}" srcOrd="0" destOrd="0" presId="urn:microsoft.com/office/officeart/2005/8/layout/funnel1"/>
    <dgm:cxn modelId="{2C7AC848-CEA5-604F-B8D8-A09E52B3E582}" type="presOf" srcId="{434C9F92-6947-9A44-B664-93354AE166AB}" destId="{2E6D9DD3-55D5-AE4C-8D9E-00D71B68EAF7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A0AB60E3-B5F4-C444-B3C3-20195D129286}" type="presOf" srcId="{9FA838BA-C4D5-464F-8F79-FB1DE5A2B80D}" destId="{5536E7A0-3C81-AA4E-85A6-D4F7733B2131}" srcOrd="0" destOrd="0" presId="urn:microsoft.com/office/officeart/2005/8/layout/funnel1"/>
    <dgm:cxn modelId="{C95E6157-7A9A-FC47-8EA3-A810EBDF85C5}" type="presParOf" srcId="{2E6D9DD3-55D5-AE4C-8D9E-00D71B68EAF7}" destId="{A01120B8-9E1C-6E47-A53C-F5AE01F9C360}" srcOrd="0" destOrd="0" presId="urn:microsoft.com/office/officeart/2005/8/layout/funnel1"/>
    <dgm:cxn modelId="{70617D3C-F858-FE4C-85F0-D4738AD3A0DE}" type="presParOf" srcId="{2E6D9DD3-55D5-AE4C-8D9E-00D71B68EAF7}" destId="{094F8883-34AD-5347-9E82-BB374A23D3C9}" srcOrd="1" destOrd="0" presId="urn:microsoft.com/office/officeart/2005/8/layout/funnel1"/>
    <dgm:cxn modelId="{D4FCF37C-78D6-5444-A9FC-4EA6EFCC0B3B}" type="presParOf" srcId="{2E6D9DD3-55D5-AE4C-8D9E-00D71B68EAF7}" destId="{5536E7A0-3C81-AA4E-85A6-D4F7733B2131}" srcOrd="2" destOrd="0" presId="urn:microsoft.com/office/officeart/2005/8/layout/funnel1"/>
    <dgm:cxn modelId="{20BAEBDD-0B76-C746-A33B-94AA1C604293}" type="presParOf" srcId="{2E6D9DD3-55D5-AE4C-8D9E-00D71B68EAF7}" destId="{BA0C7BA7-3BBC-8147-A4A1-4F817D19EF75}" srcOrd="3" destOrd="0" presId="urn:microsoft.com/office/officeart/2005/8/layout/funnel1"/>
    <dgm:cxn modelId="{1EFBEAA2-7B36-CB4C-9FBC-3F7322246BD9}" type="presParOf" srcId="{2E6D9DD3-55D5-AE4C-8D9E-00D71B68EAF7}" destId="{EBBF888E-2E40-9441-A3C2-94AA576F1179}" srcOrd="4" destOrd="0" presId="urn:microsoft.com/office/officeart/2005/8/layout/funnel1"/>
    <dgm:cxn modelId="{02C7676C-9904-CC40-BA74-848B29617307}" type="presParOf" srcId="{2E6D9DD3-55D5-AE4C-8D9E-00D71B68EAF7}" destId="{306F4810-09FA-AA4E-9596-567FF476F838}" srcOrd="5" destOrd="0" presId="urn:microsoft.com/office/officeart/2005/8/layout/funnel1"/>
    <dgm:cxn modelId="{7C72DF17-8E31-7C48-910E-3ED1411C2D1C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59E1-C906-7045-80C2-CB14AC2A8F4C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Program + Spec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FF4E752C-0DE7-AF43-B48E-54F505E041DA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Verification Condition (in Logic)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CAABDECC-CBCD-1D4C-B8DA-ED002E367B7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Decision Procedure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DF246046-6C04-2B40-9FE6-BB64752685F1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E9738FC7-7372-9C4E-BEEE-149D9505A446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10/5/16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10/5/16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10/5/16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 smtClean="0"/>
              <a:t>[CGS10</a:t>
            </a:r>
            <a:r>
              <a:rPr lang="en-US" baseline="0" dirty="0" smtClean="0"/>
              <a:t>]  Alessandro </a:t>
            </a:r>
            <a:r>
              <a:rPr lang="en-US" baseline="0" dirty="0" err="1" smtClean="0"/>
              <a:t>Cimatti</a:t>
            </a:r>
            <a:r>
              <a:rPr lang="en-US" baseline="0" dirty="0" smtClean="0"/>
              <a:t>, Alberto </a:t>
            </a:r>
            <a:r>
              <a:rPr lang="en-US" baseline="0" dirty="0" err="1" smtClean="0"/>
              <a:t>Griggio</a:t>
            </a:r>
            <a:r>
              <a:rPr lang="en-US" baseline="0" dirty="0" smtClean="0"/>
              <a:t>, Roberto </a:t>
            </a:r>
            <a:r>
              <a:rPr lang="en-US" baseline="0" dirty="0" err="1" smtClean="0"/>
              <a:t>Sebastiani</a:t>
            </a:r>
            <a:r>
              <a:rPr lang="en-US" baseline="0" dirty="0" smtClean="0"/>
              <a:t>: Efficient generation of </a:t>
            </a:r>
            <a:r>
              <a:rPr lang="en-US" baseline="0" dirty="0" err="1" smtClean="0"/>
              <a:t>craig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interpolants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satisfiability</a:t>
            </a:r>
            <a:r>
              <a:rPr lang="en-US" baseline="0" dirty="0" smtClean="0"/>
              <a:t> modulo theories. ACM Trans. </a:t>
            </a:r>
            <a:r>
              <a:rPr lang="en-US" baseline="0" dirty="0" err="1" smtClean="0"/>
              <a:t>Comput</a:t>
            </a:r>
            <a:r>
              <a:rPr lang="en-US" baseline="0" dirty="0" smtClean="0"/>
              <a:t>. Log. 12(1): 7 (2010)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 smtClean="0"/>
              <a:t>[HB12]</a:t>
            </a:r>
            <a:r>
              <a:rPr lang="en-US" baseline="0" dirty="0" smtClean="0"/>
              <a:t> </a:t>
            </a:r>
            <a:r>
              <a:rPr lang="en-US" dirty="0" err="1" smtClean="0"/>
              <a:t>Krystof</a:t>
            </a:r>
            <a:r>
              <a:rPr lang="en-US" dirty="0" smtClean="0"/>
              <a:t> </a:t>
            </a:r>
            <a:r>
              <a:rPr lang="en-US" dirty="0" err="1" smtClean="0"/>
              <a:t>Hoder</a:t>
            </a:r>
            <a:r>
              <a:rPr lang="en-US" dirty="0" smtClean="0"/>
              <a:t>, </a:t>
            </a:r>
            <a:r>
              <a:rPr lang="en-US" dirty="0" err="1" smtClean="0"/>
              <a:t>Nikolaj</a:t>
            </a:r>
            <a:r>
              <a:rPr lang="en-US" dirty="0" smtClean="0"/>
              <a:t> </a:t>
            </a:r>
            <a:r>
              <a:rPr lang="en-US" dirty="0" err="1" smtClean="0"/>
              <a:t>Bjørner</a:t>
            </a:r>
            <a:r>
              <a:rPr lang="en-US" dirty="0" smtClean="0"/>
              <a:t>: Generalized Property Directed Reachability. SAT 2012: 157-171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4AB770-A45E-4881-B684-B36680350C26}" type="datetime1">
              <a:rPr lang="en-US" smtClean="0"/>
              <a:pPr/>
              <a:t>10/5/16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5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  <a:noFill/>
        </p:spPr>
        <p:txBody>
          <a:bodyPr lIns="92309" tIns="46154" rIns="92309" bIns="46154"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19458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E3B07EF-C312-4D4F-B049-567ADC4AAEB0}" type="datetime1">
              <a:rPr lang="en-US" smtClean="0">
                <a:ea typeface="ＭＳ Ｐゴシック"/>
                <a:cs typeface="ＭＳ Ｐゴシック"/>
              </a:rPr>
              <a:pPr/>
              <a:t>10/5/16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835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t>Dijkstra  presented the first semi-algorithmic view of the Floyd-Hoare logic based on the ideas of </a:t>
            </a:r>
            <a:r>
              <a:rPr i="1"/>
              <a:t>predicate transformers</a:t>
            </a:r>
            <a:r>
              <a:t>.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5591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B75F6-6FB6-8140-8C31-C69C171E2D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0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3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Invariant of PDR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4AB770-A45E-4881-B684-B36680350C26}" type="datetime1">
              <a:rPr lang="en-US" smtClean="0"/>
              <a:pPr/>
              <a:t>10/5/16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7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ti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bucket.org/spacer/code" TargetMode="Externa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diagramData" Target="../diagrams/data4.xml"/><Relationship Id="rId14" Type="http://schemas.openxmlformats.org/officeDocument/2006/relationships/diagramLayout" Target="../diagrams/layout4.xml"/><Relationship Id="rId15" Type="http://schemas.openxmlformats.org/officeDocument/2006/relationships/diagramQuickStyle" Target="../diagrams/quickStyle4.xml"/><Relationship Id="rId16" Type="http://schemas.openxmlformats.org/officeDocument/2006/relationships/diagramColors" Target="../diagrams/colors4.xml"/><Relationship Id="rId1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-comp.sosy-lab.org/2015/benchmarks.php" TargetMode="External"/><Relationship Id="rId3" Type="http://schemas.openxmlformats.org/officeDocument/2006/relationships/hyperlink" Target="http://sv-comp.sosy-lab.org/2015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horn.github.io/" TargetMode="Externa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7" Type="http://schemas.openxmlformats.org/officeDocument/2006/relationships/image" Target="../media/image20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077206"/>
          </a:xfrm>
        </p:spPr>
        <p:txBody>
          <a:bodyPr/>
          <a:lstStyle/>
          <a:p>
            <a:r>
              <a:rPr lang="en-US" dirty="0" smtClean="0"/>
              <a:t>Algorithmic Logic-Based Verification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SeaHorn</a:t>
            </a:r>
            <a:endParaRPr lang="en-US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ece.uwaterloo.ca</a:t>
            </a:r>
            <a:r>
              <a:rPr lang="en-US" dirty="0" smtClean="0"/>
              <a:t>/~</a:t>
            </a:r>
            <a:r>
              <a:rPr lang="en-US" dirty="0" err="1" smtClean="0"/>
              <a:t>agurfink</a:t>
            </a:r>
            <a:endParaRPr lang="en-US" dirty="0" smtClean="0"/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6" name="18093415-vector-illustration-of-seahorse-cartoon--coloring-book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5355373"/>
            <a:ext cx="1051918" cy="1289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00295" y="915492"/>
            <a:ext cx="793527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lang="en-US" sz="2000" dirty="0" smtClean="0"/>
              <a:t>Example: </a:t>
            </a:r>
            <a:r>
              <a:rPr lang="en-US" sz="2000" b="0" dirty="0" smtClean="0"/>
              <a:t>in </a:t>
            </a:r>
            <a:r>
              <a:rPr lang="en-US" sz="2000" b="0" dirty="0" err="1" smtClean="0"/>
              <a:t>test.c</a:t>
            </a:r>
            <a:r>
              <a:rPr lang="en-US" sz="2000" b="0" dirty="0" smtClean="0"/>
              <a:t>, check</a:t>
            </a:r>
            <a:r>
              <a:rPr sz="2000" b="0" dirty="0" smtClean="0"/>
              <a:t> </a:t>
            </a:r>
            <a:r>
              <a:rPr sz="2000" b="0" dirty="0"/>
              <a:t>that </a:t>
            </a:r>
            <a:r>
              <a:rPr sz="2000" b="0" dirty="0">
                <a:solidFill>
                  <a:srgbClr val="C82506"/>
                </a:solidFill>
              </a:rPr>
              <a:t>x is always greater </a:t>
            </a:r>
            <a:r>
              <a:rPr lang="en-US" sz="2000" b="0" dirty="0" smtClean="0">
                <a:solidFill>
                  <a:srgbClr val="C82506"/>
                </a:solidFill>
              </a:rPr>
              <a:t>than </a:t>
            </a:r>
            <a:r>
              <a:rPr sz="2000" b="0" dirty="0" smtClean="0">
                <a:solidFill>
                  <a:srgbClr val="C82506"/>
                </a:solidFill>
              </a:rPr>
              <a:t>or </a:t>
            </a:r>
            <a:r>
              <a:rPr sz="2000" b="0" dirty="0">
                <a:solidFill>
                  <a:srgbClr val="C82506"/>
                </a:solidFill>
              </a:rPr>
              <a:t>equal </a:t>
            </a:r>
            <a:r>
              <a:rPr sz="2000" b="0" dirty="0" smtClean="0">
                <a:solidFill>
                  <a:srgbClr val="C82506"/>
                </a:solidFill>
              </a:rPr>
              <a:t>t</a:t>
            </a:r>
            <a:r>
              <a:rPr lang="en-US" sz="2000" b="0" dirty="0">
                <a:solidFill>
                  <a:srgbClr val="C82506"/>
                </a:solidFill>
              </a:rPr>
              <a:t>o</a:t>
            </a:r>
            <a:r>
              <a:rPr sz="2000" b="0" dirty="0" smtClean="0">
                <a:solidFill>
                  <a:srgbClr val="C82506"/>
                </a:solidFill>
              </a:rPr>
              <a:t> </a:t>
            </a:r>
            <a:r>
              <a:rPr sz="2000" b="0" dirty="0">
                <a:solidFill>
                  <a:srgbClr val="C82506"/>
                </a:solidFill>
              </a:rPr>
              <a:t>y</a:t>
            </a:r>
            <a:r>
              <a:rPr sz="2000" dirty="0">
                <a:solidFill>
                  <a:srgbClr val="C82506"/>
                </a:solidFill>
              </a:rPr>
              <a:t> 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33137" y="1202726"/>
            <a:ext cx="5523182" cy="3834900"/>
            <a:chOff x="0" y="-22683"/>
            <a:chExt cx="7855191" cy="5454077"/>
          </a:xfrm>
        </p:grpSpPr>
        <p:pic>
          <p:nvPicPr>
            <p:cNvPr id="70" name="Screen Shot 2015-10-04 at 5.58.30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6213"/>
              <a:ext cx="7855191" cy="476518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Shape 71"/>
            <p:cNvSpPr/>
            <p:nvPr/>
          </p:nvSpPr>
          <p:spPr>
            <a:xfrm>
              <a:off x="303605" y="4328099"/>
              <a:ext cx="2219723" cy="361621"/>
            </a:xfrm>
            <a:prstGeom prst="rect">
              <a:avLst/>
            </a:prstGeom>
            <a:noFill/>
            <a:ln w="508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116299" y="-22683"/>
              <a:ext cx="1164484" cy="69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500"/>
                <a:t>test.c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337497" y="5373617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command: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500295" y="5897092"/>
            <a:ext cx="3166599" cy="592334"/>
            <a:chOff x="-127000" y="-88900"/>
            <a:chExt cx="4503605" cy="842429"/>
          </a:xfrm>
        </p:grpSpPr>
        <p:pic>
          <p:nvPicPr>
            <p:cNvPr id="76" name="Screen Shot 2015-10-04 at 6.26.31 PM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9606" cy="51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4503606" cy="842430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5573381" y="5501063"/>
            <a:ext cx="3314979" cy="1415359"/>
            <a:chOff x="-127000" y="-88900"/>
            <a:chExt cx="4714635" cy="2012954"/>
          </a:xfrm>
        </p:grpSpPr>
        <p:pic>
          <p:nvPicPr>
            <p:cNvPr id="79" name="Screen Shot 2015-10-04 at 6.30.38 P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60636" cy="1682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Picture 7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4714636" cy="2012955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5776912" y="5209632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result: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065104" y="5897092"/>
            <a:ext cx="1003853" cy="4972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7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state-of-the-art Software Model Checker </a:t>
            </a:r>
          </a:p>
          <a:p>
            <a:pPr lvl="1"/>
            <a:r>
              <a:rPr lang="en-US" dirty="0" smtClean="0"/>
              <a:t>useful to “average” users</a:t>
            </a:r>
          </a:p>
          <a:p>
            <a:pPr lvl="2"/>
            <a:r>
              <a:rPr lang="en-US" dirty="0" smtClean="0"/>
              <a:t>user-friendly, efficient, trusted, certificate-producing, …</a:t>
            </a:r>
          </a:p>
          <a:p>
            <a:pPr lvl="1"/>
            <a:r>
              <a:rPr lang="en-US" dirty="0" smtClean="0"/>
              <a:t>useful to researchers in verification</a:t>
            </a:r>
          </a:p>
          <a:p>
            <a:pPr lvl="2"/>
            <a:r>
              <a:rPr lang="en-US" dirty="0" smtClean="0"/>
              <a:t>modular design, clean separation between syntax, semantics, and logic, …</a:t>
            </a:r>
          </a:p>
          <a:p>
            <a:r>
              <a:rPr lang="en-US" dirty="0" smtClean="0"/>
              <a:t>Stand on the shoulders of giants</a:t>
            </a:r>
          </a:p>
          <a:p>
            <a:pPr lvl="1"/>
            <a:r>
              <a:rPr lang="en-US" dirty="0" smtClean="0"/>
              <a:t>reuse techniques from compiler community to reduce verification effort</a:t>
            </a:r>
          </a:p>
          <a:p>
            <a:pPr lvl="2"/>
            <a:r>
              <a:rPr lang="en-US" dirty="0" smtClean="0"/>
              <a:t>SSA, loop restructuring, induction variables, alias analysis, …</a:t>
            </a:r>
          </a:p>
          <a:p>
            <a:pPr lvl="2"/>
            <a:r>
              <a:rPr lang="en-US" dirty="0" smtClean="0"/>
              <a:t>static analysis and abstract interpretation</a:t>
            </a:r>
          </a:p>
          <a:p>
            <a:pPr lvl="1"/>
            <a:r>
              <a:rPr lang="en-US" dirty="0" smtClean="0"/>
              <a:t>reduce verification to logic</a:t>
            </a:r>
          </a:p>
          <a:p>
            <a:pPr lvl="2"/>
            <a:r>
              <a:rPr lang="en-US" dirty="0" smtClean="0"/>
              <a:t>verification condition generation</a:t>
            </a:r>
          </a:p>
          <a:p>
            <a:pPr lvl="2"/>
            <a:r>
              <a:rPr lang="en-US" dirty="0" smtClean="0"/>
              <a:t>Constrained Horn Clauses</a:t>
            </a:r>
          </a:p>
          <a:p>
            <a:r>
              <a:rPr lang="en-US" dirty="0" smtClean="0"/>
              <a:t>Build reusable logic-based verification technology</a:t>
            </a:r>
            <a:endParaRPr lang="en-US" dirty="0"/>
          </a:p>
          <a:p>
            <a:pPr lvl="1"/>
            <a:r>
              <a:rPr lang="en-US" dirty="0" smtClean="0"/>
              <a:t>“SMT-LIB” for program verification</a:t>
            </a:r>
          </a:p>
        </p:txBody>
      </p:sp>
    </p:spTree>
    <p:extLst>
      <p:ext uri="{BB962C8B-B14F-4D97-AF65-F5344CB8AC3E}">
        <p14:creationId xmlns:p14="http://schemas.microsoft.com/office/powerpoint/2010/main" val="173817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Three-Layers of a Program Verifier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Compiler</a:t>
            </a:r>
          </a:p>
          <a:p>
            <a:pPr lvl="1"/>
            <a:r>
              <a:rPr lang="en-US" dirty="0" smtClean="0"/>
              <a:t>compiles surface syntax a target machine </a:t>
            </a:r>
          </a:p>
          <a:p>
            <a:pPr lvl="1"/>
            <a:r>
              <a:rPr lang="en-US" dirty="0" smtClean="0"/>
              <a:t>embodies syntax with semantics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Verification Condition Generator</a:t>
            </a:r>
          </a:p>
          <a:p>
            <a:pPr lvl="1"/>
            <a:r>
              <a:rPr lang="en-US" dirty="0" smtClean="0"/>
              <a:t>transforms a program and a property to a verification condition in logic</a:t>
            </a:r>
          </a:p>
          <a:p>
            <a:pPr lvl="1"/>
            <a:r>
              <a:rPr lang="en-US" dirty="0" smtClean="0"/>
              <a:t>employs different abstractions, refinements, proof-search strategies, etc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Automated Theorem </a:t>
            </a:r>
            <a:r>
              <a:rPr lang="en-US" dirty="0" err="1" smtClean="0"/>
              <a:t>Prover</a:t>
            </a:r>
            <a:r>
              <a:rPr lang="en-US" dirty="0" smtClean="0"/>
              <a:t> / Reasoning Engine</a:t>
            </a:r>
          </a:p>
          <a:p>
            <a:pPr lvl="1"/>
            <a:r>
              <a:rPr lang="en-US" dirty="0" smtClean="0"/>
              <a:t>discharges verification conditions</a:t>
            </a:r>
          </a:p>
          <a:p>
            <a:pPr lvl="1"/>
            <a:r>
              <a:rPr lang="en-US" dirty="0" smtClean="0"/>
              <a:t>general purpose constraint solver</a:t>
            </a:r>
          </a:p>
          <a:p>
            <a:pPr lvl="1"/>
            <a:r>
              <a:rPr lang="en-US" dirty="0" smtClean="0"/>
              <a:t>SAT, SMT, Abstract Interpreter, Temporal Logic Model Checker,…</a:t>
            </a:r>
          </a:p>
          <a:p>
            <a:pPr lvl="1"/>
            <a:endParaRPr lang="en-US" dirty="0"/>
          </a:p>
        </p:txBody>
      </p:sp>
      <p:sp>
        <p:nvSpPr>
          <p:cNvPr id="4" name="Up-Down Arrow 3"/>
          <p:cNvSpPr/>
          <p:nvPr/>
        </p:nvSpPr>
        <p:spPr bwMode="auto">
          <a:xfrm>
            <a:off x="8229600" y="3886200"/>
            <a:ext cx="609600" cy="1524000"/>
          </a:xfrm>
          <a:prstGeom prst="up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8229600" y="1752600"/>
            <a:ext cx="612648" cy="1066800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8250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3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8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64257"/>
          </a:xfrm>
        </p:spPr>
        <p:txBody>
          <a:bodyPr/>
          <a:lstStyle/>
          <a:p>
            <a:r>
              <a:rPr lang="en-US" dirty="0" smtClean="0"/>
              <a:t>Solving </a:t>
            </a:r>
            <a:r>
              <a:rPr lang="en-US" dirty="0" err="1" smtClean="0"/>
              <a:t>chc</a:t>
            </a:r>
            <a:r>
              <a:rPr lang="en-US" dirty="0" smtClean="0"/>
              <a:t> with </a:t>
            </a:r>
            <a:r>
              <a:rPr lang="en-US" dirty="0" err="1" smtClean="0"/>
              <a:t>smt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pic>
        <p:nvPicPr>
          <p:cNvPr id="6" name="Picture 5" descr="zyckeko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346971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Boolean </a:t>
            </a:r>
            <a:r>
              <a:rPr lang="en-US" dirty="0" err="1" smtClean="0"/>
              <a:t>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V be a set of variables</a:t>
            </a:r>
          </a:p>
          <a:p>
            <a:r>
              <a:rPr lang="en-US" dirty="0" smtClean="0"/>
              <a:t>A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literal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is either a variable v in V or its negation  ~v</a:t>
            </a:r>
            <a:endParaRPr lang="en-US" dirty="0">
              <a:latin typeface="ＭＳ ゴシック"/>
              <a:ea typeface="ＭＳ ゴシック"/>
              <a:cs typeface="ＭＳ ゴシック"/>
            </a:endParaRPr>
          </a:p>
          <a:p>
            <a:r>
              <a:rPr lang="en-US" dirty="0"/>
              <a:t>A </a:t>
            </a:r>
            <a:r>
              <a:rPr lang="en-US" i="1" dirty="0" smtClean="0">
                <a:solidFill>
                  <a:srgbClr val="004DBF"/>
                </a:solidFill>
              </a:rPr>
              <a:t>clause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is a disjunction of literals</a:t>
            </a:r>
          </a:p>
          <a:p>
            <a:pPr lvl="1"/>
            <a:r>
              <a:rPr lang="en-US" dirty="0" smtClean="0"/>
              <a:t>e.g., (v1 || ~v2 || v3)</a:t>
            </a:r>
          </a:p>
          <a:p>
            <a:r>
              <a:rPr lang="en-US" dirty="0" smtClean="0"/>
              <a:t>A Boolean formula in </a:t>
            </a:r>
            <a:r>
              <a:rPr lang="en-US" i="1" dirty="0" smtClean="0">
                <a:solidFill>
                  <a:srgbClr val="004DBF"/>
                </a:solidFill>
              </a:rPr>
              <a:t>Conjunctive Normal Form</a:t>
            </a:r>
            <a:r>
              <a:rPr lang="en-US" dirty="0" smtClean="0"/>
              <a:t> (CNF) is a conjunction of clauses</a:t>
            </a:r>
          </a:p>
          <a:p>
            <a:pPr lvl="1"/>
            <a:r>
              <a:rPr lang="en-US" dirty="0" smtClean="0"/>
              <a:t>e.g., (v1 || ~v2) &amp;&amp; (v3 || v2)</a:t>
            </a:r>
          </a:p>
          <a:p>
            <a:r>
              <a:rPr lang="en-US" dirty="0" smtClean="0"/>
              <a:t>An </a:t>
            </a:r>
            <a:r>
              <a:rPr lang="en-US" i="1" dirty="0" smtClean="0">
                <a:solidFill>
                  <a:srgbClr val="004DBF"/>
                </a:solidFill>
              </a:rPr>
              <a:t>assignment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i="1" dirty="0" smtClean="0"/>
              <a:t>s</a:t>
            </a:r>
            <a:r>
              <a:rPr lang="en-US" dirty="0" smtClean="0"/>
              <a:t> of Boolean values to variables </a:t>
            </a:r>
            <a:r>
              <a:rPr lang="en-US" i="1" dirty="0" smtClean="0">
                <a:solidFill>
                  <a:srgbClr val="004DBF"/>
                </a:solidFill>
              </a:rPr>
              <a:t>satisfies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a clause </a:t>
            </a:r>
            <a:r>
              <a:rPr lang="en-US" i="1" dirty="0" smtClean="0"/>
              <a:t>c </a:t>
            </a:r>
            <a:r>
              <a:rPr lang="en-US" dirty="0" smtClean="0"/>
              <a:t>if it evaluates at least one literal in </a:t>
            </a:r>
            <a:r>
              <a:rPr lang="en-US" i="1" dirty="0" smtClean="0"/>
              <a:t>c</a:t>
            </a:r>
            <a:r>
              <a:rPr lang="en-US" dirty="0" smtClean="0"/>
              <a:t> to true</a:t>
            </a:r>
            <a:endParaRPr lang="en-US" i="1" dirty="0" smtClean="0"/>
          </a:p>
          <a:p>
            <a:r>
              <a:rPr lang="en-US" dirty="0" smtClean="0"/>
              <a:t>An assignment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004DBF"/>
                </a:solidFill>
              </a:rPr>
              <a:t>satisfies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a formula </a:t>
            </a:r>
            <a:r>
              <a:rPr lang="en-US" i="1" dirty="0" smtClean="0"/>
              <a:t>C</a:t>
            </a:r>
            <a:r>
              <a:rPr lang="en-US" dirty="0" smtClean="0"/>
              <a:t> in CNF if it satisfies every clause in </a:t>
            </a:r>
            <a:r>
              <a:rPr lang="en-US" i="1" dirty="0" smtClean="0"/>
              <a:t>C</a:t>
            </a:r>
          </a:p>
          <a:p>
            <a:r>
              <a:rPr lang="en-US" dirty="0" smtClean="0"/>
              <a:t>Boolean </a:t>
            </a:r>
            <a:r>
              <a:rPr lang="en-US" dirty="0" err="1" smtClean="0"/>
              <a:t>Satisfiability</a:t>
            </a:r>
            <a:r>
              <a:rPr lang="en-US" dirty="0" smtClean="0"/>
              <a:t> Problem (SAT):  </a:t>
            </a:r>
          </a:p>
          <a:p>
            <a:pPr lvl="1"/>
            <a:r>
              <a:rPr lang="en-US" dirty="0" smtClean="0"/>
              <a:t>determine whether a given CNF C is </a:t>
            </a:r>
            <a:r>
              <a:rPr lang="en-US" dirty="0" err="1" smtClean="0"/>
              <a:t>satisfiable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75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CNF-SAT: Boolean 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Decide whether a Boolean formula is </a:t>
            </a:r>
            <a:r>
              <a:rPr lang="en-US" dirty="0" err="1" smtClean="0"/>
              <a:t>satisfiable</a:t>
            </a:r>
            <a:endParaRPr lang="en-US" dirty="0"/>
          </a:p>
          <a:p>
            <a:pPr lvl="1"/>
            <a:r>
              <a:rPr lang="en-US" dirty="0" smtClean="0"/>
              <a:t>Quintessential NP-complete problem</a:t>
            </a:r>
          </a:p>
          <a:p>
            <a:pPr lvl="1"/>
            <a:r>
              <a:rPr lang="en-US" dirty="0" smtClean="0"/>
              <a:t>Hard, but effectively solvable in practice</a:t>
            </a:r>
            <a:endParaRPr lang="en-US" dirty="0"/>
          </a:p>
          <a:p>
            <a:r>
              <a:rPr lang="en-US" dirty="0"/>
              <a:t>DPLL (Davis-Putnam-</a:t>
            </a:r>
            <a:r>
              <a:rPr lang="en-US" dirty="0" err="1"/>
              <a:t>Logemman</a:t>
            </a:r>
            <a:r>
              <a:rPr lang="en-US" dirty="0"/>
              <a:t>-Loveland, ‘60)</a:t>
            </a:r>
          </a:p>
          <a:p>
            <a:pPr lvl="1"/>
            <a:r>
              <a:rPr lang="en-US" dirty="0"/>
              <a:t>smart enumeration of all possible SAT assignments</a:t>
            </a:r>
          </a:p>
          <a:p>
            <a:pPr lvl="1"/>
            <a:r>
              <a:rPr lang="en-US" dirty="0"/>
              <a:t>worst-case EXPTIME</a:t>
            </a:r>
          </a:p>
          <a:p>
            <a:pPr lvl="1"/>
            <a:r>
              <a:rPr lang="en-US" dirty="0"/>
              <a:t>alternate between deciding and propagating variable </a:t>
            </a:r>
            <a:r>
              <a:rPr lang="en-US" dirty="0" smtClean="0"/>
              <a:t>assignments</a:t>
            </a:r>
            <a:endParaRPr lang="en-US" dirty="0"/>
          </a:p>
          <a:p>
            <a:r>
              <a:rPr lang="en-US" dirty="0"/>
              <a:t>CDCL (GRASP ‘96, Chaff ‘01)</a:t>
            </a:r>
          </a:p>
          <a:p>
            <a:pPr lvl="1"/>
            <a:r>
              <a:rPr lang="en-US" dirty="0"/>
              <a:t>conflict-driven clause learning</a:t>
            </a:r>
          </a:p>
          <a:p>
            <a:pPr lvl="1"/>
            <a:r>
              <a:rPr lang="en-US" dirty="0"/>
              <a:t>extends DPLL with</a:t>
            </a:r>
          </a:p>
          <a:p>
            <a:pPr lvl="2"/>
            <a:r>
              <a:rPr lang="en-US" dirty="0"/>
              <a:t>smart data structures, </a:t>
            </a:r>
            <a:r>
              <a:rPr lang="en-US" dirty="0" err="1"/>
              <a:t>backjumping</a:t>
            </a:r>
            <a:r>
              <a:rPr lang="en-US" dirty="0"/>
              <a:t>, clause learning, heuristics, restarts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scales to millions of variables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8641" r="11066" b="4816"/>
          <a:stretch/>
        </p:blipFill>
        <p:spPr>
          <a:xfrm>
            <a:off x="1210733" y="304800"/>
            <a:ext cx="6942667" cy="5249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5715000"/>
            <a:ext cx="5634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from M. </a:t>
            </a:r>
            <a:r>
              <a:rPr lang="en-US" sz="1400" b="0" dirty="0" err="1" smtClean="0"/>
              <a:t>Vardi</a:t>
            </a:r>
            <a:r>
              <a:rPr lang="en-US" sz="1400" b="0" dirty="0"/>
              <a:t>, https://</a:t>
            </a:r>
            <a:r>
              <a:rPr lang="en-US" sz="1400" b="0" dirty="0" err="1"/>
              <a:t>www.cs.rice.edu</a:t>
            </a:r>
            <a:r>
              <a:rPr lang="en-US" sz="1400" b="0" dirty="0"/>
              <a:t>/~</a:t>
            </a:r>
            <a:r>
              <a:rPr lang="en-US" sz="1400" b="0" dirty="0" err="1"/>
              <a:t>vardi</a:t>
            </a:r>
            <a:r>
              <a:rPr lang="en-US" sz="1400" b="0" dirty="0"/>
              <a:t>/papers/highlights15.pdf  </a:t>
            </a:r>
          </a:p>
        </p:txBody>
      </p:sp>
    </p:spTree>
    <p:extLst>
      <p:ext uri="{BB962C8B-B14F-4D97-AF65-F5344CB8AC3E}">
        <p14:creationId xmlns:p14="http://schemas.microsoft.com/office/powerpoint/2010/main" val="1588641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SMT: </a:t>
            </a:r>
            <a:r>
              <a:rPr lang="en-US" dirty="0" err="1" smtClean="0"/>
              <a:t>Satisfiability</a:t>
            </a:r>
            <a:r>
              <a:rPr lang="en-US" dirty="0" smtClean="0"/>
              <a:t> Modulo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Satisfiability</a:t>
            </a:r>
            <a:r>
              <a:rPr lang="en-US" dirty="0" smtClean="0"/>
              <a:t> of Boolean formulas over atoms in a theory</a:t>
            </a:r>
          </a:p>
          <a:p>
            <a:pPr lvl="1"/>
            <a:r>
              <a:rPr lang="en-US" dirty="0" smtClean="0"/>
              <a:t>e.g., (x &lt; 0) &amp;&amp; (x &gt;= 0)</a:t>
            </a:r>
          </a:p>
          <a:p>
            <a:endParaRPr lang="en-US" dirty="0" smtClean="0"/>
          </a:p>
          <a:p>
            <a:r>
              <a:rPr lang="en-US" dirty="0" smtClean="0"/>
              <a:t>Extends syntax of Boolean formulas with functions and predicates</a:t>
            </a:r>
          </a:p>
          <a:p>
            <a:pPr lvl="1"/>
            <a:r>
              <a:rPr lang="en-US" dirty="0" smtClean="0"/>
              <a:t>+, -, div, select, store, </a:t>
            </a:r>
            <a:r>
              <a:rPr lang="en-US" dirty="0" err="1" smtClean="0"/>
              <a:t>bvadd</a:t>
            </a:r>
            <a:r>
              <a:rPr lang="en-US" dirty="0" smtClean="0"/>
              <a:t>, etc.</a:t>
            </a:r>
          </a:p>
          <a:p>
            <a:endParaRPr lang="en-US" dirty="0" smtClean="0"/>
          </a:p>
          <a:p>
            <a:r>
              <a:rPr lang="en-US" dirty="0" smtClean="0"/>
              <a:t>Existing solvers support many theories useful for program analysis</a:t>
            </a:r>
          </a:p>
          <a:p>
            <a:pPr lvl="1"/>
            <a:r>
              <a:rPr lang="en-US" dirty="0" smtClean="0"/>
              <a:t>Equality and </a:t>
            </a:r>
            <a:r>
              <a:rPr lang="en-US" dirty="0" err="1" smtClean="0"/>
              <a:t>Uninterpreted</a:t>
            </a:r>
            <a:r>
              <a:rPr lang="en-US" dirty="0" smtClean="0"/>
              <a:t> Functions: f(x)</a:t>
            </a:r>
          </a:p>
          <a:p>
            <a:pPr lvl="1"/>
            <a:r>
              <a:rPr lang="en-US" dirty="0" smtClean="0"/>
              <a:t>Real/Integer Linear Arithmetic: x + 2*y &lt;= 3</a:t>
            </a:r>
          </a:p>
          <a:p>
            <a:pPr lvl="1"/>
            <a:r>
              <a:rPr lang="en-US" dirty="0" smtClean="0"/>
              <a:t>Unbounded Arrays: a[</a:t>
            </a:r>
            <a:r>
              <a:rPr lang="en-US" dirty="0" err="1" smtClean="0"/>
              <a:t>i</a:t>
            </a:r>
            <a:r>
              <a:rPr lang="en-US" dirty="0" smtClean="0"/>
              <a:t>], a[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:= v]</a:t>
            </a:r>
          </a:p>
          <a:p>
            <a:pPr lvl="1"/>
            <a:r>
              <a:rPr lang="en-US" dirty="0" err="1" smtClean="0"/>
              <a:t>Bitvectors</a:t>
            </a:r>
            <a:r>
              <a:rPr lang="en-US" dirty="0" smtClean="0"/>
              <a:t> (a.k.a. machine integers): x &gt;&gt; 3, x/3</a:t>
            </a:r>
          </a:p>
          <a:p>
            <a:pPr lvl="1"/>
            <a:r>
              <a:rPr lang="en-US" dirty="0" smtClean="0"/>
              <a:t>Floating point: 3.0 * x</a:t>
            </a:r>
          </a:p>
          <a:p>
            <a:pPr lvl="1"/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3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3581400" y="1752600"/>
            <a:ext cx="1758950" cy="1108075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Automated</a:t>
            </a:r>
          </a:p>
          <a:p>
            <a:pPr algn="ctr">
              <a:spcBef>
                <a:spcPct val="50000"/>
              </a:spcBef>
            </a:pPr>
            <a:r>
              <a:rPr lang="en-US" b="1" dirty="0"/>
              <a:t>Analysis</a:t>
            </a:r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609600" y="3429000"/>
            <a:ext cx="3429000" cy="1143000"/>
          </a:xfrm>
          <a:prstGeom prst="wedgeRectCallout">
            <a:avLst>
              <a:gd name="adj1" fmla="val 44583"/>
              <a:gd name="adj2" fmla="val -116389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Software Model Checking with Predicate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Microsoft’s SDV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Automated Software Analysis</a:t>
            </a:r>
          </a:p>
        </p:txBody>
      </p:sp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457200" y="2027238"/>
            <a:ext cx="1868488" cy="558800"/>
          </a:xfrm>
          <a:prstGeom prst="foldedCorner">
            <a:avLst>
              <a:gd name="adj" fmla="val 2650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Program</a:t>
            </a:r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auto">
          <a:xfrm>
            <a:off x="2590800" y="21336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auto">
          <a:xfrm rot="1678769">
            <a:off x="5486400" y="2438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8" name="AutoShape 7"/>
          <p:cNvSpPr>
            <a:spLocks noChangeArrowheads="1"/>
          </p:cNvSpPr>
          <p:nvPr/>
        </p:nvSpPr>
        <p:spPr bwMode="auto">
          <a:xfrm rot="19921231" flipV="1">
            <a:off x="5486400" y="1981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6248400" y="1676400"/>
            <a:ext cx="101600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Correct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248400" y="2514600"/>
            <a:ext cx="1169988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Incorrect</a:t>
            </a:r>
          </a:p>
        </p:txBody>
      </p:sp>
      <p:sp>
        <p:nvSpPr>
          <p:cNvPr id="356363" name="AutoShape 11"/>
          <p:cNvSpPr>
            <a:spLocks noChangeArrowheads="1"/>
          </p:cNvSpPr>
          <p:nvPr/>
        </p:nvSpPr>
        <p:spPr bwMode="auto">
          <a:xfrm>
            <a:off x="5029200" y="3429000"/>
            <a:ext cx="3429000" cy="1143000"/>
          </a:xfrm>
          <a:prstGeom prst="wedgeRectCallout">
            <a:avLst>
              <a:gd name="adj1" fmla="val -50694"/>
              <a:gd name="adj2" fmla="val -11986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Abstract Interpretation with Numeric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ASTREE, </a:t>
            </a:r>
            <a:r>
              <a:rPr lang="en-US" b="0" dirty="0" err="1"/>
              <a:t>Polyspace</a:t>
            </a:r>
            <a:endParaRPr lang="en-US" b="0" dirty="0"/>
          </a:p>
        </p:txBody>
      </p:sp>
      <p:pic>
        <p:nvPicPr>
          <p:cNvPr id="20482" name="Picture 2" descr="http://www.cmu.edu/homepage/images/2008/edClarke_236x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97552"/>
            <a:ext cx="1066799" cy="1066800"/>
          </a:xfrm>
          <a:prstGeom prst="rect">
            <a:avLst/>
          </a:prstGeom>
          <a:noFill/>
        </p:spPr>
      </p:pic>
      <p:pic>
        <p:nvPicPr>
          <p:cNvPr id="20488" name="Picture 8" descr="http://www.cs.utexas.edu/sites/default/files/news/images/Emerson-Allen-2008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797552"/>
            <a:ext cx="767715" cy="1069848"/>
          </a:xfrm>
          <a:prstGeom prst="rect">
            <a:avLst/>
          </a:prstGeom>
          <a:noFill/>
        </p:spPr>
      </p:pic>
      <p:pic>
        <p:nvPicPr>
          <p:cNvPr id="17" name="Picture 10" descr="http://science.ambafrance-sg.org/local/cache-vignettes/L170xH257/Sans_titre_-_1_-_copie-2-91e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797552"/>
            <a:ext cx="707681" cy="1069848"/>
          </a:xfrm>
          <a:prstGeom prst="rect">
            <a:avLst/>
          </a:prstGeom>
          <a:noFill/>
        </p:spPr>
      </p:pic>
      <p:pic>
        <p:nvPicPr>
          <p:cNvPr id="18" name="Picture 17" descr="rr-large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4721352"/>
            <a:ext cx="745418" cy="1069848"/>
          </a:xfrm>
          <a:prstGeom prst="rect">
            <a:avLst/>
          </a:prstGeom>
        </p:spPr>
      </p:pic>
      <p:pic>
        <p:nvPicPr>
          <p:cNvPr id="20484" name="Picture 4" descr="http://software.imdea.org/images/patrick.cous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4721352"/>
            <a:ext cx="713231" cy="1069848"/>
          </a:xfrm>
          <a:prstGeom prst="rect">
            <a:avLst/>
          </a:prstGeom>
          <a:noFill/>
        </p:spPr>
      </p:pic>
      <p:pic>
        <p:nvPicPr>
          <p:cNvPr id="19" name="droppedImage.tif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27055" y="1304099"/>
            <a:ext cx="679532" cy="508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81" y="2133600"/>
            <a:ext cx="773126" cy="9222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5619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2" grpId="0" animBg="1"/>
      <p:bldP spid="3563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3220217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1175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3220217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latin typeface="+mn-lt"/>
              <a:cs typeface="Comic Sans MS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239490" y="3387163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2195495" y="3441783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13" name="Curved Connector 12"/>
          <p:cNvCxnSpPr/>
          <p:nvPr/>
        </p:nvCxnSpPr>
        <p:spPr bwMode="auto">
          <a:xfrm rot="16200000" flipH="1">
            <a:off x="1744231" y="3098429"/>
            <a:ext cx="130923" cy="771603"/>
          </a:xfrm>
          <a:prstGeom prst="curvedConnector4">
            <a:avLst>
              <a:gd name="adj1" fmla="val -174606"/>
              <a:gd name="adj2" fmla="val 52050"/>
            </a:avLst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411412" y="2290761"/>
            <a:ext cx="5545138" cy="1366839"/>
            <a:chOff x="2411412" y="1789644"/>
            <a:chExt cx="5545138" cy="1366839"/>
          </a:xfrm>
        </p:grpSpPr>
        <p:sp>
          <p:nvSpPr>
            <p:cNvPr id="15" name="Oval 31"/>
            <p:cNvSpPr>
              <a:spLocks noChangeArrowheads="1"/>
            </p:cNvSpPr>
            <p:nvPr/>
          </p:nvSpPr>
          <p:spPr bwMode="auto">
            <a:xfrm>
              <a:off x="2987640" y="2868728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4355891" y="2580972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7" name="Curved Connector 16"/>
            <p:cNvCxnSpPr/>
            <p:nvPr/>
          </p:nvCxnSpPr>
          <p:spPr bwMode="auto">
            <a:xfrm flipV="1">
              <a:off x="2411412" y="2977095"/>
              <a:ext cx="576262" cy="71438"/>
            </a:xfrm>
            <a:prstGeom prst="curvedConnector3">
              <a:avLst>
                <a:gd name="adj1" fmla="val 50000"/>
              </a:avLst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urved Connector 17"/>
            <p:cNvCxnSpPr/>
            <p:nvPr/>
          </p:nvCxnSpPr>
          <p:spPr bwMode="auto">
            <a:xfrm rot="5400000" flipH="1" flipV="1">
              <a:off x="4656138" y="1903945"/>
              <a:ext cx="592137" cy="823913"/>
            </a:xfrm>
            <a:prstGeom prst="curvedConnector2">
              <a:avLst/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urved Connector 18"/>
            <p:cNvCxnSpPr/>
            <p:nvPr/>
          </p:nvCxnSpPr>
          <p:spPr bwMode="auto">
            <a:xfrm rot="5400000" flipH="1" flipV="1">
              <a:off x="3657600" y="2202395"/>
              <a:ext cx="212725" cy="1184275"/>
            </a:xfrm>
            <a:prstGeom prst="curvedConnector2">
              <a:avLst/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 Box 1042"/>
            <p:cNvSpPr txBox="1">
              <a:spLocks noChangeArrowheads="1"/>
            </p:cNvSpPr>
            <p:nvPr/>
          </p:nvSpPr>
          <p:spPr bwMode="auto">
            <a:xfrm>
              <a:off x="5364163" y="1789644"/>
              <a:ext cx="6223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……</a:t>
              </a:r>
            </a:p>
          </p:txBody>
        </p:sp>
        <p:cxnSp>
          <p:nvCxnSpPr>
            <p:cNvPr id="21" name="Curved Connector 20"/>
            <p:cNvCxnSpPr/>
            <p:nvPr/>
          </p:nvCxnSpPr>
          <p:spPr bwMode="auto">
            <a:xfrm>
              <a:off x="5986463" y="2019833"/>
              <a:ext cx="1754187" cy="1028700"/>
            </a:xfrm>
            <a:prstGeom prst="curvedConnector3">
              <a:avLst>
                <a:gd name="adj1" fmla="val 50000"/>
              </a:avLst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Oval 55"/>
            <p:cNvSpPr>
              <a:spLocks noChangeArrowheads="1"/>
            </p:cNvSpPr>
            <p:nvPr/>
          </p:nvSpPr>
          <p:spPr bwMode="auto">
            <a:xfrm>
              <a:off x="7740510" y="2940666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381000" y="49911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Yes. There is a counterexample</a:t>
            </a:r>
            <a:r>
              <a:rPr lang="en-US" sz="3200" dirty="0">
                <a:solidFill>
                  <a:srgbClr val="FF0080"/>
                </a:solidFill>
                <a:latin typeface="+mn-lt"/>
                <a:cs typeface="Comic Sans MS"/>
              </a:rPr>
              <a:t>!</a:t>
            </a:r>
            <a:endParaRPr lang="en-US" sz="3200" dirty="0" smtClean="0">
              <a:solidFill>
                <a:srgbClr val="FF008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0731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2926174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80"/>
                </a:solidFill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7199" y="2133600"/>
            <a:ext cx="4810778" cy="2836332"/>
            <a:chOff x="457200" y="2772834"/>
            <a:chExt cx="4153251" cy="2836332"/>
          </a:xfrm>
        </p:grpSpPr>
        <p:sp>
          <p:nvSpPr>
            <p:cNvPr id="13" name="Oval 12"/>
            <p:cNvSpPr/>
            <p:nvPr/>
          </p:nvSpPr>
          <p:spPr>
            <a:xfrm>
              <a:off x="457200" y="2772834"/>
              <a:ext cx="4153251" cy="283633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91251" y="3237901"/>
              <a:ext cx="1528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Comic Sans MS"/>
                  <a:cs typeface="Comic Sans MS"/>
                </a:rPr>
                <a:t>Inv</a:t>
              </a:r>
              <a:endParaRPr lang="en-US" sz="2400" dirty="0">
                <a:latin typeface="Comic Sans MS"/>
                <a:cs typeface="Comic Sans MS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19333" y="5305306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cs typeface="Comic Sans MS"/>
              </a:rPr>
              <a:t>No. There is an inductive invariant</a:t>
            </a:r>
            <a:endParaRPr lang="en-US" sz="3200" dirty="0">
              <a:solidFill>
                <a:srgbClr val="FF0080"/>
              </a:solidFill>
              <a:cs typeface="Comic Sans MS"/>
            </a:endParaRP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4663534" y="3428331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1" name="Curved Connector 20"/>
          <p:cNvCxnSpPr>
            <a:stCxn id="20" idx="2"/>
            <a:endCxn id="22" idx="0"/>
          </p:cNvCxnSpPr>
          <p:nvPr/>
        </p:nvCxnSpPr>
        <p:spPr bwMode="auto">
          <a:xfrm rot="10800000" flipV="1">
            <a:off x="4232754" y="3536240"/>
            <a:ext cx="430781" cy="462110"/>
          </a:xfrm>
          <a:prstGeom prst="curvedConnector2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4124733" y="3998350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3856096" y="3266150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4" name="Curved Connector 23"/>
          <p:cNvCxnSpPr>
            <a:stCxn id="20" idx="0"/>
            <a:endCxn id="23" idx="6"/>
          </p:cNvCxnSpPr>
          <p:nvPr/>
        </p:nvCxnSpPr>
        <p:spPr bwMode="auto">
          <a:xfrm rot="16200000" flipV="1">
            <a:off x="4394709" y="3051486"/>
            <a:ext cx="54272" cy="699418"/>
          </a:xfrm>
          <a:prstGeom prst="curvedConnector2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1729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(V,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638800" y="4191000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495800"/>
            <a:ext cx="1211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Inductive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34000"/>
            <a:ext cx="71227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Safe</a:t>
            </a:r>
            <a:endParaRPr lang="en-US" b="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25700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1800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Constrained Horn Clauses (CHC)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 Constrained Horn Clause (CHC) is a FOL formula of the form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      </a:t>
            </a:r>
          </a:p>
          <a:p>
            <a:r>
              <a:rPr lang="en-US" sz="2800" dirty="0">
                <a:latin typeface="cmsy10"/>
                <a:ea typeface="cmsy10"/>
                <a:cs typeface="cmsy10"/>
              </a:rPr>
              <a:t>	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8</a:t>
            </a:r>
            <a:r>
              <a:rPr lang="en-US" sz="2800" dirty="0" smtClean="0"/>
              <a:t> V . (</a:t>
            </a:r>
            <a:r>
              <a:rPr lang="en-US" sz="28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"/>
              </a:rPr>
              <a:t>p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[</a:t>
            </a:r>
            <a:r>
              <a:rPr lang="en-US" sz="2800" dirty="0" smtClean="0">
                <a:latin typeface="Arial"/>
              </a:rPr>
              <a:t>X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]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…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/>
              </a:rPr>
              <a:t>p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[</a:t>
            </a:r>
            <a:r>
              <a:rPr lang="en-US" sz="2800" dirty="0" err="1" smtClean="0">
                <a:latin typeface="Arial"/>
              </a:rPr>
              <a:t>X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] </a:t>
            </a:r>
            <a:r>
              <a:rPr lang="en-US" sz="2800" dirty="0">
                <a:latin typeface="Symbol"/>
                <a:sym typeface="Symbol"/>
              </a:rPr>
              <a:t>→</a:t>
            </a:r>
            <a:r>
              <a:rPr lang="en-US" sz="2800" dirty="0" smtClean="0"/>
              <a:t> h[X]),</a:t>
            </a:r>
          </a:p>
          <a:p>
            <a:r>
              <a:rPr lang="en-US" sz="2800" dirty="0" smtClean="0"/>
              <a:t> where</a:t>
            </a:r>
          </a:p>
          <a:p>
            <a:pPr lvl="1"/>
            <a:r>
              <a:rPr lang="en-US" sz="2400" dirty="0" smtClean="0">
                <a:ea typeface="cmmi10"/>
                <a:cs typeface="cmmi10"/>
              </a:rPr>
              <a:t>A is a background theory (e.g., Linear Arithmetic, Arrays, Bit-Vectors, or combinations of the above)</a:t>
            </a:r>
          </a:p>
          <a:p>
            <a:pPr lvl="1"/>
            <a:r>
              <a:rPr lang="en-US" sz="24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400" dirty="0" smtClean="0"/>
              <a:t> is a constrained in the background theory A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1</a:t>
            </a:r>
            <a:r>
              <a:rPr lang="en-US" sz="2400" dirty="0" smtClean="0"/>
              <a:t>, …, </a:t>
            </a:r>
            <a:r>
              <a:rPr lang="en-US" sz="2400" dirty="0" err="1" smtClean="0">
                <a:latin typeface="Arial"/>
              </a:rPr>
              <a:t>p</a:t>
            </a:r>
            <a:r>
              <a:rPr lang="en-US" sz="2400" baseline="-25000" dirty="0" err="1" smtClean="0">
                <a:latin typeface="Arial"/>
              </a:rPr>
              <a:t>n</a:t>
            </a:r>
            <a:r>
              <a:rPr lang="en-US" sz="2400" dirty="0" smtClean="0"/>
              <a:t>, h are n-</a:t>
            </a:r>
            <a:r>
              <a:rPr lang="en-US" sz="2400" dirty="0" err="1" smtClean="0"/>
              <a:t>ary</a:t>
            </a:r>
            <a:r>
              <a:rPr lang="en-US" sz="2400" dirty="0" smtClean="0"/>
              <a:t> predicates</a:t>
            </a:r>
          </a:p>
          <a:p>
            <a:pPr lvl="1"/>
            <a:r>
              <a:rPr lang="en-US" sz="2400" dirty="0" smtClean="0"/>
              <a:t>p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[X] is an application of a predicate to first-order terms</a:t>
            </a:r>
          </a:p>
          <a:p>
            <a:r>
              <a:rPr lang="en-US" sz="2600" dirty="0" smtClean="0"/>
              <a:t>A </a:t>
            </a:r>
            <a:r>
              <a:rPr lang="en-US" sz="2600" b="1" dirty="0" smtClean="0"/>
              <a:t>model</a:t>
            </a:r>
            <a:r>
              <a:rPr lang="en-US" sz="2600" dirty="0" smtClean="0"/>
              <a:t> of a set of clauses is an interpretation of the predicates p</a:t>
            </a:r>
            <a:r>
              <a:rPr lang="en-US" sz="2600" baseline="-25000" dirty="0" smtClean="0"/>
              <a:t>i</a:t>
            </a:r>
            <a:r>
              <a:rPr lang="en-US" sz="2600" dirty="0"/>
              <a:t> </a:t>
            </a:r>
            <a:r>
              <a:rPr lang="en-US" sz="2600" dirty="0" smtClean="0"/>
              <a:t>and h that makes all clauses </a:t>
            </a:r>
            <a:r>
              <a:rPr lang="en-US" sz="2600" b="1" dirty="0" smtClean="0"/>
              <a:t>valid</a:t>
            </a:r>
          </a:p>
          <a:p>
            <a:r>
              <a:rPr lang="en-US" sz="2600" dirty="0" smtClean="0"/>
              <a:t>A set of clauses is </a:t>
            </a:r>
            <a:r>
              <a:rPr lang="en-US" sz="2600" b="1" dirty="0" err="1" smtClean="0"/>
              <a:t>satisfiable</a:t>
            </a:r>
            <a:r>
              <a:rPr lang="en-US" sz="2600" b="1" dirty="0" smtClean="0"/>
              <a:t> </a:t>
            </a:r>
            <a:r>
              <a:rPr lang="en-US" sz="2600" dirty="0" err="1" smtClean="0"/>
              <a:t>iff</a:t>
            </a:r>
            <a:r>
              <a:rPr lang="en-US" sz="2600" dirty="0" smtClean="0"/>
              <a:t> it has a model</a:t>
            </a:r>
          </a:p>
        </p:txBody>
      </p:sp>
    </p:spTree>
    <p:extLst>
      <p:ext uri="{BB962C8B-B14F-4D97-AF65-F5344CB8AC3E}">
        <p14:creationId xmlns:p14="http://schemas.microsoft.com/office/powerpoint/2010/main" val="7481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Programs to Logic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1606957"/>
            <a:ext cx="8690028" cy="4412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71" y="1047690"/>
            <a:ext cx="123944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Program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1704" y="1047690"/>
            <a:ext cx="72648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CFG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689" y="1047690"/>
            <a:ext cx="7425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Spacer: Solving SMT-constrained CHC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Spacer: a solver for SMT-constrained Horn Clauses</a:t>
            </a:r>
          </a:p>
          <a:p>
            <a:pPr lvl="1"/>
            <a:r>
              <a:rPr lang="en-US" dirty="0" smtClean="0"/>
              <a:t>stand-alone implementation in a fork of Z3</a:t>
            </a:r>
          </a:p>
          <a:p>
            <a:pPr lvl="1"/>
            <a:r>
              <a:rPr lang="en-US" dirty="0" smtClean="0">
                <a:hlinkClick r:id="rId2"/>
              </a:rPr>
              <a:t>http://bitbucket.org/spacer/code</a:t>
            </a:r>
            <a:endParaRPr lang="en-US" dirty="0" smtClean="0"/>
          </a:p>
          <a:p>
            <a:r>
              <a:rPr lang="en-US" dirty="0" smtClean="0"/>
              <a:t>Support for Non-Linear CHC</a:t>
            </a:r>
          </a:p>
          <a:p>
            <a:pPr lvl="1"/>
            <a:r>
              <a:rPr lang="en-US" dirty="0" smtClean="0"/>
              <a:t>model procedure summaries in inter-procedural verification conditions</a:t>
            </a:r>
          </a:p>
          <a:p>
            <a:pPr lvl="1"/>
            <a:r>
              <a:rPr lang="en-US" dirty="0" smtClean="0"/>
              <a:t>model assume-guarantee reasoning</a:t>
            </a:r>
          </a:p>
          <a:p>
            <a:pPr lvl="1"/>
            <a:r>
              <a:rPr lang="en-US" dirty="0" smtClean="0"/>
              <a:t>uses MBP to under-approximate models for finite </a:t>
            </a:r>
            <a:r>
              <a:rPr lang="en-US" dirty="0" err="1" smtClean="0"/>
              <a:t>unfoldings</a:t>
            </a:r>
            <a:r>
              <a:rPr lang="en-US" dirty="0"/>
              <a:t> </a:t>
            </a:r>
            <a:r>
              <a:rPr lang="en-US" dirty="0" smtClean="0"/>
              <a:t>of predicates</a:t>
            </a:r>
          </a:p>
          <a:p>
            <a:pPr lvl="1"/>
            <a:r>
              <a:rPr lang="en-US" dirty="0" smtClean="0"/>
              <a:t>uses MAX-SAT to decide on an unfolding strategy</a:t>
            </a:r>
          </a:p>
          <a:p>
            <a:r>
              <a:rPr lang="en-US" dirty="0" smtClean="0"/>
              <a:t>Supported SMT-Theories</a:t>
            </a:r>
          </a:p>
          <a:p>
            <a:pPr lvl="1"/>
            <a:r>
              <a:rPr lang="en-US" dirty="0" smtClean="0"/>
              <a:t>Best-effort support for arbitrary SMT-theories</a:t>
            </a:r>
          </a:p>
          <a:p>
            <a:pPr lvl="2"/>
            <a:r>
              <a:rPr lang="en-US" dirty="0" smtClean="0"/>
              <a:t>data-structures, bit-vectors, non-linear arithmetic</a:t>
            </a:r>
          </a:p>
          <a:p>
            <a:pPr lvl="1"/>
            <a:r>
              <a:rPr lang="en-US" dirty="0" smtClean="0"/>
              <a:t>Full support for Linear arithmetic (rational and integer)</a:t>
            </a:r>
          </a:p>
          <a:p>
            <a:pPr lvl="1"/>
            <a:r>
              <a:rPr lang="en-US" dirty="0" smtClean="0"/>
              <a:t>Quantifier-free theory of arrays</a:t>
            </a:r>
          </a:p>
          <a:p>
            <a:pPr lvl="2"/>
            <a:r>
              <a:rPr lang="en-US" dirty="0" smtClean="0"/>
              <a:t>only quantifier free models with limited applications of array equality</a:t>
            </a:r>
            <a:endParaRPr lang="en-US" dirty="0"/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b="0" dirty="0" smtClean="0"/>
              <a:t>Verification by Evolving Approximations</a:t>
            </a:r>
            <a:endParaRPr lang="en-US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75920" y="1295400"/>
            <a:ext cx="1976120" cy="4346448"/>
            <a:chOff x="375920" y="1219200"/>
            <a:chExt cx="1976120" cy="4346448"/>
          </a:xfrm>
        </p:grpSpPr>
        <p:pic>
          <p:nvPicPr>
            <p:cNvPr id="3" name="Picture 2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Decision 7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71800" y="1295400"/>
            <a:ext cx="1976120" cy="4346448"/>
            <a:chOff x="375920" y="1219200"/>
            <a:chExt cx="1976120" cy="4346448"/>
          </a:xfrm>
        </p:grpSpPr>
        <p:pic>
          <p:nvPicPr>
            <p:cNvPr id="15" name="Picture 14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7" name="Decision 16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62600" y="1295400"/>
            <a:ext cx="1976120" cy="4346448"/>
            <a:chOff x="375920" y="1219200"/>
            <a:chExt cx="1976120" cy="4346448"/>
          </a:xfrm>
        </p:grpSpPr>
        <p:pic>
          <p:nvPicPr>
            <p:cNvPr id="20" name="Picture 19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21" name="Diagram 20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22" name="Decision 21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Down Arrow 22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27" name="Elbow Connector 26"/>
          <p:cNvCxnSpPr>
            <a:stCxn id="8" idx="3"/>
            <a:endCxn id="15" idx="1"/>
          </p:cNvCxnSpPr>
          <p:nvPr/>
        </p:nvCxnSpPr>
        <p:spPr bwMode="auto">
          <a:xfrm flipV="1">
            <a:off x="2209800" y="1720003"/>
            <a:ext cx="1300480" cy="3463121"/>
          </a:xfrm>
          <a:prstGeom prst="bentConnector3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Elbow Connector 27"/>
          <p:cNvCxnSpPr>
            <a:stCxn id="17" idx="3"/>
            <a:endCxn id="20" idx="1"/>
          </p:cNvCxnSpPr>
          <p:nvPr/>
        </p:nvCxnSpPr>
        <p:spPr bwMode="auto">
          <a:xfrm flipV="1">
            <a:off x="4805680" y="1720003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 flipV="1">
            <a:off x="7399338" y="1720709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191255" y="48006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74676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9" name="Rounded Rectangular Callout 38"/>
          <p:cNvSpPr/>
          <p:nvPr/>
        </p:nvSpPr>
        <p:spPr bwMode="auto">
          <a:xfrm>
            <a:off x="304800" y="20574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ounded Rectangular Callout 39"/>
          <p:cNvSpPr/>
          <p:nvPr/>
        </p:nvSpPr>
        <p:spPr bwMode="auto">
          <a:xfrm>
            <a:off x="2895600" y="20574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1" name="Rounded Rectangular Callout 40"/>
          <p:cNvSpPr/>
          <p:nvPr/>
        </p:nvSpPr>
        <p:spPr bwMode="auto">
          <a:xfrm>
            <a:off x="5486400" y="21336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152400" y="9906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1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ounded Rectangular Callout 43"/>
          <p:cNvSpPr/>
          <p:nvPr/>
        </p:nvSpPr>
        <p:spPr bwMode="auto">
          <a:xfrm>
            <a:off x="24384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ounded Rectangular Callout 44"/>
          <p:cNvSpPr/>
          <p:nvPr/>
        </p:nvSpPr>
        <p:spPr bwMode="auto">
          <a:xfrm>
            <a:off x="50292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3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353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IC3: A SAT-based Hardware Model Checker</a:t>
            </a:r>
          </a:p>
          <a:p>
            <a:pPr lvl="1"/>
            <a:r>
              <a:rPr lang="en-US" dirty="0" smtClean="0"/>
              <a:t>Incremental </a:t>
            </a:r>
            <a:r>
              <a:rPr lang="en-US" dirty="0"/>
              <a:t>Construction </a:t>
            </a:r>
            <a:r>
              <a:rPr lang="en-US" dirty="0" smtClean="0"/>
              <a:t>of Inductive </a:t>
            </a:r>
            <a:r>
              <a:rPr lang="en-US" dirty="0"/>
              <a:t>Clauses for Indubitable Correctness</a:t>
            </a:r>
            <a:endParaRPr lang="en-US" dirty="0" smtClean="0"/>
          </a:p>
          <a:p>
            <a:pPr lvl="1"/>
            <a:r>
              <a:rPr lang="en-US" dirty="0" smtClean="0"/>
              <a:t>A. Bradley: SAT</a:t>
            </a:r>
            <a:r>
              <a:rPr lang="en-US" dirty="0"/>
              <a:t>-Based Model Checking without Unrolling. VMCAI 2011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PDR: Explained and extended the implementation</a:t>
            </a:r>
          </a:p>
          <a:p>
            <a:pPr lvl="1"/>
            <a:r>
              <a:rPr lang="en-US" dirty="0" smtClean="0"/>
              <a:t>Property Directed Reachability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/>
              <a:t>Eén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Mishchenko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 smtClean="0"/>
              <a:t>Brayton</a:t>
            </a:r>
            <a:r>
              <a:rPr lang="en-US" dirty="0" smtClean="0"/>
              <a:t>: Efficient </a:t>
            </a:r>
            <a:r>
              <a:rPr lang="en-US" dirty="0"/>
              <a:t>implementation of property directed reachability. FMCAD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b="1" dirty="0" smtClean="0"/>
              <a:t>PDR with Predicate Abstraction (easy extension of IC3/PDR to SMT)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Cimatti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Griggio</a:t>
            </a:r>
            <a:r>
              <a:rPr lang="en-US" dirty="0"/>
              <a:t>, </a:t>
            </a:r>
            <a:r>
              <a:rPr lang="en-US" dirty="0" smtClean="0"/>
              <a:t>S. </a:t>
            </a:r>
            <a:r>
              <a:rPr lang="en-US" dirty="0"/>
              <a:t>Mover, </a:t>
            </a:r>
            <a:r>
              <a:rPr lang="en-US" dirty="0" smtClean="0"/>
              <a:t>St. </a:t>
            </a:r>
            <a:r>
              <a:rPr lang="en-US" dirty="0" err="1" smtClean="0"/>
              <a:t>Tonetta</a:t>
            </a:r>
            <a:r>
              <a:rPr lang="en-US" dirty="0" smtClean="0"/>
              <a:t>: IC3 </a:t>
            </a:r>
            <a:r>
              <a:rPr lang="en-US" dirty="0"/>
              <a:t>Modulo Theories via Implicit Predicate Abstraction. TACAS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/>
              <a:t>Birgmeier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Bradley, </a:t>
            </a:r>
            <a:r>
              <a:rPr lang="en-US" dirty="0" smtClean="0"/>
              <a:t>G. </a:t>
            </a:r>
            <a:r>
              <a:rPr lang="en-US" dirty="0" err="1" smtClean="0"/>
              <a:t>Weissenbacher</a:t>
            </a:r>
            <a:r>
              <a:rPr lang="en-US" dirty="0" smtClean="0"/>
              <a:t>: Counterexample </a:t>
            </a:r>
            <a:r>
              <a:rPr lang="en-US" dirty="0"/>
              <a:t>to Induction-Guided Abstraction-Refinement (CTIGAR). CAV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9891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441986"/>
            <a:ext cx="8477026" cy="37221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GPDR: Non-Linear CHC with Arithmetic constraints</a:t>
            </a:r>
          </a:p>
          <a:p>
            <a:pPr lvl="1"/>
            <a:r>
              <a:rPr lang="en-US" dirty="0" smtClean="0"/>
              <a:t>Generalized Property Directed Reachability</a:t>
            </a:r>
          </a:p>
          <a:p>
            <a:pPr lvl="1"/>
            <a:r>
              <a:rPr lang="en-US" dirty="0" smtClean="0"/>
              <a:t>K. </a:t>
            </a:r>
            <a:r>
              <a:rPr lang="en-US" dirty="0" err="1" smtClean="0"/>
              <a:t>Hoder</a:t>
            </a:r>
            <a:r>
              <a:rPr lang="en-US" dirty="0" smtClean="0"/>
              <a:t> and N. </a:t>
            </a:r>
            <a:r>
              <a:rPr lang="en-US" dirty="0" err="1" smtClean="0"/>
              <a:t>Bjørner</a:t>
            </a:r>
            <a:r>
              <a:rPr lang="en-US" dirty="0" smtClean="0"/>
              <a:t>: Generalized </a:t>
            </a:r>
            <a:r>
              <a:rPr lang="en-US" dirty="0"/>
              <a:t>Property Directed Reachability. SAT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SPACER: Non-Linear CHC with Arithmetic</a:t>
            </a:r>
          </a:p>
          <a:p>
            <a:pPr lvl="1"/>
            <a:r>
              <a:rPr lang="en-US" dirty="0" smtClean="0"/>
              <a:t>fixes an incompleteness issue in GPDR and extends it with under-approximate summaries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Komuravelli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Gurfinkel, </a:t>
            </a:r>
            <a:r>
              <a:rPr lang="en-US" dirty="0" smtClean="0"/>
              <a:t>S. </a:t>
            </a:r>
            <a:r>
              <a:rPr lang="en-US" dirty="0" err="1" smtClean="0"/>
              <a:t>Chaki</a:t>
            </a:r>
            <a:r>
              <a:rPr lang="en-US" dirty="0" smtClean="0"/>
              <a:t>: SMT</a:t>
            </a:r>
            <a:r>
              <a:rPr lang="en-US" dirty="0"/>
              <a:t>-Based Model Checking for Recursive Programs. CAV </a:t>
            </a:r>
            <a:r>
              <a:rPr lang="en-US" dirty="0" smtClean="0"/>
              <a:t>2014</a:t>
            </a:r>
          </a:p>
          <a:p>
            <a:r>
              <a:rPr lang="en-US" b="1" dirty="0" err="1" smtClean="0"/>
              <a:t>PolyPDR</a:t>
            </a:r>
            <a:r>
              <a:rPr lang="en-US" b="1" dirty="0" smtClean="0"/>
              <a:t>: Convex models for Linear CHC</a:t>
            </a:r>
          </a:p>
          <a:p>
            <a:pPr lvl="1"/>
            <a:r>
              <a:rPr lang="en-US" dirty="0" smtClean="0"/>
              <a:t>simulating Numeric Abstract Interpretation with PDR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 </a:t>
            </a:r>
            <a:r>
              <a:rPr lang="en-US" dirty="0" smtClean="0"/>
              <a:t>and A. Gurfinkel: Property </a:t>
            </a:r>
            <a:r>
              <a:rPr lang="en-US" dirty="0"/>
              <a:t>Directed Polyhedral Abstraction. VMCAI </a:t>
            </a:r>
            <a:r>
              <a:rPr lang="en-US" dirty="0" smtClean="0"/>
              <a:t>2015</a:t>
            </a:r>
          </a:p>
          <a:p>
            <a:r>
              <a:rPr lang="en-US" b="1" dirty="0" err="1" smtClean="0"/>
              <a:t>ArrayPDR</a:t>
            </a:r>
            <a:r>
              <a:rPr lang="en-US" b="1" dirty="0" smtClean="0"/>
              <a:t>: CHC with constraints over </a:t>
            </a:r>
            <a:r>
              <a:rPr lang="en-US" b="1" dirty="0" err="1" smtClean="0"/>
              <a:t>Airthmetic</a:t>
            </a:r>
            <a:r>
              <a:rPr lang="en-US" b="1" dirty="0" smtClean="0"/>
              <a:t> + Arrays</a:t>
            </a:r>
          </a:p>
          <a:p>
            <a:pPr lvl="1"/>
            <a:r>
              <a:rPr lang="en-US" dirty="0" smtClean="0"/>
              <a:t>Required to model heap manipulating programs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Komuravelli</a:t>
            </a:r>
            <a:r>
              <a:rPr lang="en-US" dirty="0"/>
              <a:t>, </a:t>
            </a:r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, </a:t>
            </a:r>
            <a:r>
              <a:rPr lang="en-US" dirty="0" smtClean="0"/>
              <a:t>A. Gurfinkel</a:t>
            </a:r>
            <a:r>
              <a:rPr lang="en-US" dirty="0"/>
              <a:t>, </a:t>
            </a:r>
            <a:r>
              <a:rPr lang="en-US" dirty="0" smtClean="0"/>
              <a:t>K. L</a:t>
            </a:r>
            <a:r>
              <a:rPr lang="en-US" dirty="0"/>
              <a:t>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3791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3" y="656451"/>
            <a:ext cx="3157538" cy="38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1524000" y="4856202"/>
            <a:ext cx="5757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Turing,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1936:  </a:t>
            </a:r>
            <a:r>
              <a:rPr lang="en-US" sz="3600" dirty="0" smtClean="0">
                <a:ea typeface="ＭＳ Ｐゴシック" charset="0"/>
                <a:cs typeface="Gill Sans" charset="0"/>
              </a:rPr>
              <a:t>“</a:t>
            </a:r>
            <a:r>
              <a:rPr lang="en-US" sz="3600" dirty="0" err="1" smtClean="0">
                <a:ea typeface="ＭＳ Ｐゴシック" charset="0"/>
                <a:cs typeface="Gill Sans" charset="0"/>
              </a:rPr>
              <a:t>undecidable</a:t>
            </a:r>
            <a:r>
              <a:rPr lang="en-US" sz="3600" dirty="0" smtClean="0">
                <a:ea typeface="ＭＳ Ｐゴシック" charset="0"/>
                <a:cs typeface="Gill Sans" charset="0"/>
              </a:rPr>
              <a:t>”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51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28600" y="3581400"/>
            <a:ext cx="87630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30006" y="2234959"/>
            <a:ext cx="8761594" cy="4320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72958" cy="40803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7696200" y="381000"/>
            <a:ext cx="1219200" cy="1066800"/>
          </a:xfrm>
          <a:prstGeom prst="wedgeRoundRectCallout">
            <a:avLst>
              <a:gd name="adj1" fmla="val -19770"/>
              <a:gd name="adj2" fmla="val 1341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bounded safety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7467600" y="4572000"/>
            <a:ext cx="1371600" cy="762000"/>
          </a:xfrm>
          <a:prstGeom prst="wedgeRoundRectCallout">
            <a:avLst>
              <a:gd name="adj1" fmla="val -9614"/>
              <a:gd name="adj2" fmla="val -1520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strengthen result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75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</a:t>
            </a:r>
            <a:r>
              <a:rPr lang="en-US" dirty="0" smtClean="0"/>
              <a:t>In </a:t>
            </a:r>
            <a:r>
              <a:rPr lang="en-US" dirty="0" smtClean="0"/>
              <a:t>Pictures: </a:t>
            </a:r>
            <a:r>
              <a:rPr lang="en-US" dirty="0" err="1" smtClean="0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≠3∨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22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in Pictures: Push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9434" y="228600"/>
            <a:ext cx="813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43200"/>
            <a:ext cx="396240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Algorithm Invariants</a:t>
            </a: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b="0" dirty="0" smtClean="0"/>
              <a:t>Bad</a:t>
            </a:r>
            <a:r>
              <a:rPr lang="en-US" dirty="0" smtClean="0"/>
              <a:t>     </a:t>
            </a:r>
            <a:r>
              <a:rPr lang="en-US" b="0" dirty="0" err="1" smtClean="0"/>
              <a:t>Init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endParaRPr lang="en-US" baseline="-25000" dirty="0" smtClean="0">
              <a:latin typeface="Arial"/>
            </a:endParaRP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  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½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88629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Algorithmic Verification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CPR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T2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 smtClean="0">
                <a:latin typeface="Gill Sans"/>
                <a:ea typeface="Gill Sans"/>
                <a:cs typeface="Gill Sans"/>
                <a:sym typeface="Gill Sans"/>
              </a:rPr>
              <a:t>SeaHorn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838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SV-COMP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Competition on Software Verification held at TACAS 2015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Provide a snapshot of the state-of-the-art in software verification to the community. </a:t>
            </a:r>
          </a:p>
          <a:p>
            <a:pPr lvl="1"/>
            <a:r>
              <a:rPr lang="en-US" dirty="0" smtClean="0"/>
              <a:t>Increase the visibility and credits that tool developers receive. </a:t>
            </a:r>
          </a:p>
          <a:p>
            <a:pPr lvl="1"/>
            <a:r>
              <a:rPr lang="en-US" dirty="0" smtClean="0"/>
              <a:t>Establish a set of benchmarks for software verification in the community. </a:t>
            </a:r>
          </a:p>
          <a:p>
            <a:r>
              <a:rPr lang="en-US" dirty="0" smtClean="0"/>
              <a:t>Participants:</a:t>
            </a:r>
          </a:p>
          <a:p>
            <a:pPr lvl="1"/>
            <a:r>
              <a:rPr lang="en-US" dirty="0" smtClean="0"/>
              <a:t>Over 22 participants, including most popular Software Model Checkers and Bounded Model Checkers</a:t>
            </a:r>
          </a:p>
          <a:p>
            <a:r>
              <a:rPr lang="en-US" dirty="0" smtClean="0"/>
              <a:t>Benchmarks:</a:t>
            </a:r>
          </a:p>
          <a:p>
            <a:pPr lvl="1"/>
            <a:r>
              <a:rPr lang="en-US" dirty="0" smtClean="0"/>
              <a:t>C programs with error location (programs include pointers, structures, etc.)</a:t>
            </a:r>
          </a:p>
          <a:p>
            <a:pPr lvl="1"/>
            <a:r>
              <a:rPr lang="en-US" dirty="0" smtClean="0"/>
              <a:t>Over 6,000 files, each 2K – 100K LOC</a:t>
            </a:r>
          </a:p>
          <a:p>
            <a:pPr lvl="1"/>
            <a:r>
              <a:rPr lang="en-US" dirty="0" smtClean="0"/>
              <a:t>Linux Device Drivers, Product Lines, Regressions/Tricky examples</a:t>
            </a:r>
          </a:p>
          <a:p>
            <a:pPr lvl="1"/>
            <a:r>
              <a:rPr lang="en-US" dirty="0" smtClean="0">
                <a:hlinkClick r:id="rId2"/>
              </a:rPr>
              <a:t>http://sv-comp.sosy-lab.org/2015/benchmarks.php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04800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http://sv-comp.sosy-lab.org/2015/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8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Results for </a:t>
            </a:r>
            <a:r>
              <a:rPr lang="en-US" dirty="0" err="1" smtClean="0"/>
              <a:t>DeviceDriver</a:t>
            </a:r>
            <a:r>
              <a:rPr lang="en-US" dirty="0" smtClean="0"/>
              <a:t> category</a:t>
            </a:r>
            <a:endParaRPr lang="en-US" dirty="0"/>
          </a:p>
        </p:txBody>
      </p:sp>
      <p:pic>
        <p:nvPicPr>
          <p:cNvPr id="4" name="Picture 3" descr="quantilePlot-DeviceDrivers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343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7086600" y="31623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95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</a:t>
            </a:r>
            <a:r>
              <a:rPr lang="en-US" dirty="0" err="1" smtClean="0"/>
              <a:t>SeaHorn</a:t>
            </a:r>
            <a:r>
              <a:rPr lang="en-US" dirty="0" smtClean="0"/>
              <a:t> at NASA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Absence of Buffer Overflows</a:t>
            </a:r>
          </a:p>
          <a:p>
            <a:pPr lvl="1"/>
            <a:r>
              <a:rPr lang="en-US" sz="1800" dirty="0" smtClean="0"/>
              <a:t>Open source auto-pilots</a:t>
            </a:r>
          </a:p>
          <a:p>
            <a:pPr lvl="2"/>
            <a:r>
              <a:rPr lang="en-US" sz="1800" dirty="0" smtClean="0"/>
              <a:t>paparazzi and </a:t>
            </a:r>
            <a:r>
              <a:rPr lang="en-US" sz="1800" dirty="0" err="1" smtClean="0"/>
              <a:t>mnav</a:t>
            </a:r>
            <a:r>
              <a:rPr lang="en-US" sz="1800" dirty="0" smtClean="0"/>
              <a:t> autopilots</a:t>
            </a:r>
          </a:p>
          <a:p>
            <a:pPr lvl="1"/>
            <a:r>
              <a:rPr lang="en-US" sz="1800" dirty="0" smtClean="0"/>
              <a:t>Automatically instrument buffer accesses with runtime checks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 err="1" smtClean="0"/>
              <a:t>SeaHorn</a:t>
            </a:r>
            <a:r>
              <a:rPr lang="en-US" sz="1800" dirty="0" smtClean="0"/>
              <a:t> to validate that run-time checks never fail</a:t>
            </a:r>
          </a:p>
          <a:p>
            <a:pPr lvl="2"/>
            <a:r>
              <a:rPr lang="en-US" sz="1800" dirty="0" smtClean="0"/>
              <a:t>slower than pure abstract interpretation</a:t>
            </a:r>
          </a:p>
          <a:p>
            <a:pPr lvl="2"/>
            <a:r>
              <a:rPr lang="en-US" sz="1800" dirty="0" smtClean="0"/>
              <a:t>BUT, much more precise!</a:t>
            </a:r>
          </a:p>
          <a:p>
            <a:pPr lvl="2"/>
            <a:endParaRPr lang="en-US" sz="1800" dirty="0" smtClean="0"/>
          </a:p>
          <a:p>
            <a:r>
              <a:rPr lang="en-US" sz="1800" dirty="0" smtClean="0"/>
              <a:t>Verify Level 5 requirements of the LADEE software stack</a:t>
            </a:r>
          </a:p>
          <a:p>
            <a:pPr lvl="1"/>
            <a:r>
              <a:rPr lang="en-US" sz="1800" dirty="0" smtClean="0"/>
              <a:t>Manually encode requirements in Simulink model</a:t>
            </a:r>
          </a:p>
          <a:p>
            <a:pPr lvl="1"/>
            <a:r>
              <a:rPr lang="en-US" sz="1800" dirty="0" smtClean="0"/>
              <a:t>Verify that the requirements hold in auto-generated C</a:t>
            </a:r>
          </a:p>
          <a:p>
            <a:pPr lvl="1"/>
            <a:endParaRPr lang="en-US" sz="1800" dirty="0"/>
          </a:p>
          <a:p>
            <a:r>
              <a:rPr lang="en-US" sz="1800" dirty="0" smtClean="0"/>
              <a:t>Memory safety of C++ controller code</a:t>
            </a:r>
          </a:p>
          <a:p>
            <a:pPr lvl="1"/>
            <a:r>
              <a:rPr lang="en-US" sz="1800" dirty="0" smtClean="0"/>
              <a:t>ongoing</a:t>
            </a:r>
            <a:r>
              <a:rPr lang="is-IS" sz="1800" dirty="0" smtClean="0"/>
              <a:t>…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1"/>
            <a:ext cx="4127499" cy="969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50" y="4260575"/>
            <a:ext cx="2243899" cy="1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SeaHorn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http://seahorn.github.io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 state-of-the-art Software Model Checker</a:t>
            </a:r>
          </a:p>
          <a:p>
            <a:pPr lvl="1"/>
            <a:r>
              <a:rPr lang="en-US" dirty="0" smtClean="0"/>
              <a:t>LLVM-based front-end</a:t>
            </a:r>
          </a:p>
          <a:p>
            <a:pPr lvl="1"/>
            <a:r>
              <a:rPr lang="en-US" dirty="0" smtClean="0"/>
              <a:t>CHC-based verification engine</a:t>
            </a:r>
          </a:p>
          <a:p>
            <a:pPr lvl="1"/>
            <a:r>
              <a:rPr lang="en-US" dirty="0" smtClean="0"/>
              <a:t>a framework for research in logic-based verification</a:t>
            </a:r>
          </a:p>
          <a:p>
            <a:endParaRPr lang="en-US" dirty="0"/>
          </a:p>
          <a:p>
            <a:r>
              <a:rPr lang="en-US" dirty="0" smtClean="0"/>
              <a:t>The future</a:t>
            </a:r>
          </a:p>
          <a:p>
            <a:pPr lvl="1"/>
            <a:r>
              <a:rPr lang="en-US" dirty="0" smtClean="0"/>
              <a:t>making </a:t>
            </a:r>
            <a:r>
              <a:rPr lang="en-US" dirty="0" err="1" smtClean="0"/>
              <a:t>SeaHorn</a:t>
            </a:r>
            <a:r>
              <a:rPr lang="en-US" dirty="0" smtClean="0"/>
              <a:t> useful to the consumers of verification technology</a:t>
            </a:r>
          </a:p>
          <a:p>
            <a:pPr lvl="2"/>
            <a:r>
              <a:rPr lang="en-US" dirty="0" smtClean="0"/>
              <a:t>counterexamples, build integration, property specification, proofs, </a:t>
            </a:r>
          </a:p>
          <a:p>
            <a:pPr lvl="1"/>
            <a:r>
              <a:rPr lang="en-US" dirty="0" smtClean="0"/>
              <a:t>Concurrent / distributed / embedded systems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yber-physical systems</a:t>
            </a:r>
          </a:p>
          <a:p>
            <a:pPr lvl="2"/>
            <a:r>
              <a:rPr lang="en-US" dirty="0" smtClean="0"/>
              <a:t>very challenging but there are many opportunities</a:t>
            </a:r>
          </a:p>
          <a:p>
            <a:pPr lvl="1"/>
            <a:r>
              <a:rPr lang="en-US" dirty="0" smtClean="0"/>
              <a:t>richer properties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ermination[TACAS’16], liveness, synthesis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56" y="422275"/>
            <a:ext cx="2326182" cy="22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0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9" t="-1498" r="-902" b="-416"/>
          <a:stretch/>
        </p:blipFill>
        <p:spPr>
          <a:xfrm>
            <a:off x="528083" y="829939"/>
            <a:ext cx="6777058" cy="57466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4004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1535906"/>
            <a:ext cx="8643938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0" y="928687"/>
            <a:ext cx="884262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258961" y="1544836"/>
            <a:ext cx="1250156" cy="241102"/>
          </a:xfrm>
          <a:prstGeom prst="rect">
            <a:avLst/>
          </a:prstGeom>
          <a:noFill/>
          <a:ln w="762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2384227"/>
            <a:ext cx="8436322" cy="41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/>
          </p:cNvSpPr>
          <p:nvPr/>
        </p:nvSpPr>
        <p:spPr bwMode="auto">
          <a:xfrm>
            <a:off x="669727" y="3241476"/>
            <a:ext cx="651867" cy="241102"/>
          </a:xfrm>
          <a:prstGeom prst="rect">
            <a:avLst/>
          </a:prstGeom>
          <a:noFill/>
          <a:ln w="254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2223492" y="2875359"/>
            <a:ext cx="651867" cy="401836"/>
          </a:xfrm>
          <a:prstGeom prst="rect">
            <a:avLst/>
          </a:prstGeom>
          <a:noFill/>
          <a:ln w="254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0" name="Rectangle 8"/>
          <p:cNvSpPr>
            <a:spLocks/>
          </p:cNvSpPr>
          <p:nvPr/>
        </p:nvSpPr>
        <p:spPr bwMode="auto">
          <a:xfrm>
            <a:off x="4125516" y="2366367"/>
            <a:ext cx="678656" cy="348258"/>
          </a:xfrm>
          <a:prstGeom prst="rect">
            <a:avLst/>
          </a:prstGeom>
          <a:noFill/>
          <a:ln w="889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1369591" y="3049488"/>
            <a:ext cx="799207" cy="285750"/>
          </a:xfrm>
          <a:prstGeom prst="line">
            <a:avLst/>
          </a:prstGeom>
          <a:noFill/>
          <a:ln w="76200" cap="flat">
            <a:solidFill>
              <a:srgbClr val="FF6633"/>
            </a:solidFill>
            <a:prstDash val="sysDot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4BFD50B4-28CC-B549-A974-73F3ED444059}" type="slidenum">
              <a:rPr lang="en-US" sz="1300">
                <a:cs typeface="Gill Sans" charset="0"/>
              </a:rPr>
              <a:pPr algn="ctr"/>
              <a:t>4</a:t>
            </a:fld>
            <a:endParaRPr lang="en-US" sz="1300">
              <a:cs typeface="Gill Sans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Turing, 1949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343400" y="457200"/>
            <a:ext cx="455284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0" dirty="0" smtClean="0"/>
              <a:t>Alan M. Turing. “Checking </a:t>
            </a:r>
            <a:r>
              <a:rPr lang="en-US" sz="1600" b="0" dirty="0"/>
              <a:t>a large </a:t>
            </a:r>
            <a:r>
              <a:rPr lang="en-US" sz="1600" b="0" dirty="0" smtClean="0"/>
              <a:t>routine”, 1949 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54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  <p:bldP spid="235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IC3/PDR: Solving Linear (Propositional) CHC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33487" y="3352800"/>
            <a:ext cx="8048513" cy="2057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Unreachable and Reachable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erminate the algorithm when a solution is found</a:t>
            </a:r>
          </a:p>
          <a:p>
            <a:r>
              <a:rPr lang="en-US" b="1" dirty="0" smtClean="0"/>
              <a:t>Unfold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 search bound by 1</a:t>
            </a:r>
          </a:p>
          <a:p>
            <a:r>
              <a:rPr lang="en-US" b="1" dirty="0" smtClean="0"/>
              <a:t>Candidate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hoose a bad state in the last frame</a:t>
            </a:r>
          </a:p>
          <a:p>
            <a:r>
              <a:rPr lang="en-US" b="1" dirty="0" smtClean="0"/>
              <a:t>Decide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xtend a </a:t>
            </a:r>
            <a:r>
              <a:rPr lang="en-US" dirty="0" err="1" smtClean="0"/>
              <a:t>cex</a:t>
            </a:r>
            <a:r>
              <a:rPr lang="en-US" dirty="0" smtClean="0"/>
              <a:t> (backward) consistent with the current frame</a:t>
            </a:r>
          </a:p>
          <a:p>
            <a:pPr lvl="1"/>
            <a:r>
              <a:rPr lang="en-US" dirty="0" smtClean="0"/>
              <a:t>choose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r>
              <a:rPr lang="en-US" dirty="0" smtClean="0"/>
              <a:t>  (s ⋀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Tr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cex</a:t>
            </a:r>
            <a:r>
              <a:rPr lang="en-US" dirty="0" smtClean="0"/>
              <a:t>’) is SAT</a:t>
            </a:r>
          </a:p>
          <a:p>
            <a:r>
              <a:rPr lang="en-US" b="1" dirty="0" smtClean="0"/>
              <a:t>Conflict</a:t>
            </a:r>
            <a:endParaRPr lang="en-US" dirty="0" smtClean="0"/>
          </a:p>
          <a:p>
            <a:pPr lvl="1"/>
            <a:r>
              <a:rPr lang="en-US" dirty="0" smtClean="0"/>
              <a:t>Find a lemma that explains why </a:t>
            </a:r>
            <a:r>
              <a:rPr lang="en-US" dirty="0" err="1" smtClean="0"/>
              <a:t>cex</a:t>
            </a:r>
            <a:r>
              <a:rPr lang="en-US" dirty="0" smtClean="0"/>
              <a:t> cannot be extended</a:t>
            </a:r>
          </a:p>
          <a:p>
            <a:pPr lvl="1"/>
            <a:r>
              <a:rPr lang="en-US" dirty="0" smtClean="0"/>
              <a:t>Find L </a:t>
            </a:r>
            <a:r>
              <a:rPr lang="en-US" dirty="0" err="1" smtClean="0"/>
              <a:t>s.t.</a:t>
            </a:r>
            <a:r>
              <a:rPr lang="en-US" dirty="0" smtClean="0"/>
              <a:t> L⇒¬</a:t>
            </a:r>
            <a:r>
              <a:rPr lang="en-US" dirty="0" err="1" smtClean="0"/>
              <a:t>cex</a:t>
            </a:r>
            <a:r>
              <a:rPr lang="en-US" dirty="0" smtClean="0"/>
              <a:t>   and  L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Tr</a:t>
            </a:r>
            <a:r>
              <a:rPr lang="en-US" dirty="0" smtClean="0"/>
              <a:t> </a:t>
            </a:r>
            <a:r>
              <a:rPr lang="en-US" dirty="0"/>
              <a:t>⇒</a:t>
            </a:r>
            <a:r>
              <a:rPr lang="en-US" dirty="0" smtClean="0"/>
              <a:t> L’</a:t>
            </a:r>
          </a:p>
          <a:p>
            <a:r>
              <a:rPr lang="en-US" b="1" dirty="0" smtClean="0"/>
              <a:t>Induction</a:t>
            </a:r>
          </a:p>
          <a:p>
            <a:pPr lvl="1"/>
            <a:r>
              <a:rPr lang="en-US" dirty="0" smtClean="0"/>
              <a:t>Propositional generalization (drop literals from the lemma)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7086600" y="2667000"/>
            <a:ext cx="1600200" cy="990600"/>
          </a:xfrm>
          <a:prstGeom prst="wedgeRoundRect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Theory dependent</a:t>
            </a:r>
          </a:p>
        </p:txBody>
      </p:sp>
    </p:spTree>
    <p:extLst>
      <p:ext uri="{BB962C8B-B14F-4D97-AF65-F5344CB8AC3E}">
        <p14:creationId xmlns:p14="http://schemas.microsoft.com/office/powerpoint/2010/main" val="2006263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ARITHMETIC Conflict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for </a:t>
            </a:r>
            <a:r>
              <a:rPr lang="en-US" dirty="0" err="1" smtClean="0"/>
              <a:t>φ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52615"/>
            <a:ext cx="638340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Craig Interpolation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Theorem</a:t>
            </a:r>
            <a:r>
              <a:rPr lang="en-US" dirty="0" smtClean="0"/>
              <a:t> (Craig 1957)</a:t>
            </a:r>
          </a:p>
          <a:p>
            <a:r>
              <a:rPr lang="en-US" dirty="0" smtClean="0"/>
              <a:t>Let A and B be two First Order (FO) formulae such that A </a:t>
            </a:r>
            <a:r>
              <a:rPr lang="en-US" dirty="0" smtClean="0">
                <a:latin typeface="cmsy10"/>
              </a:rPr>
              <a:t>)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</a:rPr>
              <a:t>:</a:t>
            </a:r>
            <a:r>
              <a:rPr lang="en-US" dirty="0" smtClean="0"/>
              <a:t>B, then there exists a FO formula I, denoted ITP(A, B), such that</a:t>
            </a:r>
          </a:p>
          <a:p>
            <a:r>
              <a:rPr lang="en-US" b="1" dirty="0" smtClean="0"/>
              <a:t>    </a:t>
            </a:r>
          </a:p>
          <a:p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 smtClean="0">
                <a:latin typeface="cmsy10"/>
              </a:rPr>
              <a:t>)</a:t>
            </a:r>
            <a:r>
              <a:rPr lang="en-US" sz="2800" dirty="0" smtClean="0"/>
              <a:t> I        I </a:t>
            </a:r>
            <a:r>
              <a:rPr lang="en-US" sz="2800" dirty="0" smtClean="0">
                <a:latin typeface="cmsy10"/>
              </a:rPr>
              <a:t>)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sy10"/>
              </a:rPr>
              <a:t>:</a:t>
            </a:r>
            <a:r>
              <a:rPr lang="en-US" sz="2800" dirty="0" smtClean="0"/>
              <a:t>B    </a:t>
            </a:r>
            <a:endParaRPr lang="en-US" sz="2800" i="1" dirty="0"/>
          </a:p>
          <a:p>
            <a:r>
              <a:rPr lang="en-US" sz="2800" i="1" dirty="0" smtClean="0"/>
              <a:t>  			atoms</a:t>
            </a:r>
            <a:r>
              <a:rPr lang="en-US" sz="2800" dirty="0" smtClean="0"/>
              <a:t>(I) </a:t>
            </a:r>
            <a:r>
              <a:rPr lang="en-US" sz="2800" dirty="0" smtClean="0">
                <a:latin typeface="cmsy10"/>
              </a:rPr>
              <a:t>2</a:t>
            </a:r>
            <a:r>
              <a:rPr lang="en-US" sz="2800" dirty="0" smtClean="0"/>
              <a:t> </a:t>
            </a:r>
            <a:r>
              <a:rPr lang="en-US" sz="2800" i="1" dirty="0" smtClean="0"/>
              <a:t>atoms</a:t>
            </a:r>
            <a:r>
              <a:rPr lang="en-US" sz="2800" dirty="0" smtClean="0"/>
              <a:t>(A) </a:t>
            </a:r>
            <a:r>
              <a:rPr lang="en-US" sz="2800" dirty="0" err="1" smtClean="0">
                <a:latin typeface="cmsy10"/>
              </a:rPr>
              <a:t>Å</a:t>
            </a:r>
            <a:r>
              <a:rPr lang="en-US" sz="2800" dirty="0" smtClean="0"/>
              <a:t> </a:t>
            </a:r>
            <a:r>
              <a:rPr lang="en-US" sz="2800" i="1" dirty="0" smtClean="0"/>
              <a:t>atoms</a:t>
            </a:r>
            <a:r>
              <a:rPr lang="en-US" sz="2800" dirty="0" smtClean="0"/>
              <a:t>(B)</a:t>
            </a:r>
          </a:p>
          <a:p>
            <a:endParaRPr lang="en-US" dirty="0" smtClean="0"/>
          </a:p>
          <a:p>
            <a:r>
              <a:rPr lang="en-US" dirty="0" smtClean="0"/>
              <a:t>A Craig </a:t>
            </a:r>
            <a:r>
              <a:rPr lang="en-US" dirty="0" err="1" smtClean="0"/>
              <a:t>interpolant</a:t>
            </a:r>
            <a:r>
              <a:rPr lang="en-US" dirty="0" smtClean="0"/>
              <a:t> ITP(A, B) can be effectively constructed from a resolution proof of </a:t>
            </a:r>
            <a:r>
              <a:rPr lang="en-US" dirty="0" err="1" smtClean="0"/>
              <a:t>unsatisfiability</a:t>
            </a:r>
            <a:r>
              <a:rPr lang="en-US" dirty="0" smtClean="0"/>
              <a:t> of A </a:t>
            </a:r>
            <a:r>
              <a:rPr lang="en-US" dirty="0" err="1" smtClean="0">
                <a:latin typeface="cmsy10"/>
              </a:rPr>
              <a:t>Æ</a:t>
            </a:r>
            <a:r>
              <a:rPr lang="en-US" dirty="0" smtClean="0">
                <a:latin typeface="cmsy10"/>
              </a:rPr>
              <a:t> </a:t>
            </a:r>
            <a:r>
              <a:rPr lang="en-US" dirty="0" smtClean="0"/>
              <a:t>B</a:t>
            </a:r>
          </a:p>
          <a:p>
            <a:endParaRPr lang="en-US" dirty="0" smtClean="0"/>
          </a:p>
          <a:p>
            <a:r>
              <a:rPr lang="en-US" dirty="0" smtClean="0"/>
              <a:t>In Model </a:t>
            </a:r>
            <a:r>
              <a:rPr lang="en-US" dirty="0" err="1" smtClean="0"/>
              <a:t>Cheching</a:t>
            </a:r>
            <a:r>
              <a:rPr lang="en-US" dirty="0" smtClean="0"/>
              <a:t>, Craig Interpolation Theorem is used to safely over-approximate the set of (finitely) reachable states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990600" cy="13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2861264"/>
            <a:ext cx="2389142" cy="1253535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3220"/>
            <a:ext cx="8153400" cy="394980"/>
          </a:xfrm>
        </p:spPr>
        <p:txBody>
          <a:bodyPr/>
          <a:lstStyle/>
          <a:p>
            <a:r>
              <a:rPr lang="en-US" dirty="0" smtClean="0"/>
              <a:t>Craig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410575" y="6477000"/>
            <a:ext cx="733425" cy="274638"/>
          </a:xfrm>
          <a:prstGeom prst="rect">
            <a:avLst/>
          </a:prstGeom>
        </p:spPr>
        <p:txBody>
          <a:bodyPr/>
          <a:lstStyle/>
          <a:p>
            <a:fld id="{A047F2C1-6F23-4D2C-A054-BD885060B4C3}" type="slidenum">
              <a:rPr lang="en-US" smtClean="0">
                <a:latin typeface="Comic Sans MS"/>
                <a:cs typeface="Comic Sans MS"/>
              </a:rPr>
              <a:pPr/>
              <a:t>43</a:t>
            </a:fld>
            <a:endParaRPr lang="en-US"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3600" y="2590800"/>
            <a:ext cx="2564800" cy="14478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199" y="1932343"/>
            <a:ext cx="4971067" cy="2836332"/>
            <a:chOff x="457200" y="2772834"/>
            <a:chExt cx="4291632" cy="2836332"/>
          </a:xfrm>
        </p:grpSpPr>
        <p:sp>
          <p:nvSpPr>
            <p:cNvPr id="13" name="Oval 12"/>
            <p:cNvSpPr/>
            <p:nvPr/>
          </p:nvSpPr>
          <p:spPr>
            <a:xfrm>
              <a:off x="457200" y="2772834"/>
              <a:ext cx="4153251" cy="283633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0177" y="3431291"/>
              <a:ext cx="15286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Comic Sans MS"/>
                  <a:cs typeface="Comic Sans MS"/>
                </a:rPr>
                <a:t>I</a:t>
              </a:r>
              <a:endParaRPr lang="en-US" sz="1700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1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Examples of Craig Interpolation for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Boolean logic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Equality with </a:t>
            </a:r>
            <a:r>
              <a:rPr lang="en-US" b="1" dirty="0" err="1" smtClean="0"/>
              <a:t>Uniterpreted</a:t>
            </a:r>
            <a:r>
              <a:rPr lang="en-US" b="1" dirty="0" smtClean="0"/>
              <a:t> Functions (EUF)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Linear </a:t>
            </a:r>
            <a:r>
              <a:rPr lang="en-US" b="1" dirty="0" smtClean="0"/>
              <a:t>Real Arithmetic (LRA)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543800" cy="106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12540"/>
            <a:ext cx="7391400" cy="98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0"/>
            <a:ext cx="7620000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0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Alternative Definition of an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F = A(x, z)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B(z, y) be UNSAT, where x and y are distinct</a:t>
            </a:r>
          </a:p>
          <a:p>
            <a:pPr lvl="1"/>
            <a:r>
              <a:rPr lang="en-US" dirty="0" smtClean="0"/>
              <a:t>Note that for any assignment v to z either</a:t>
            </a:r>
          </a:p>
          <a:p>
            <a:pPr lvl="2"/>
            <a:r>
              <a:rPr lang="en-US" dirty="0" smtClean="0"/>
              <a:t>A(x, v) is UNSAT, or</a:t>
            </a:r>
          </a:p>
          <a:p>
            <a:pPr lvl="2"/>
            <a:r>
              <a:rPr lang="en-US" dirty="0" smtClean="0"/>
              <a:t>B(v, y) is UNSAT</a:t>
            </a:r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 err="1" smtClean="0"/>
              <a:t>interpolant</a:t>
            </a:r>
            <a:r>
              <a:rPr lang="en-US" dirty="0" smtClean="0"/>
              <a:t> is a circuit I(z) such that for every assignment v to z</a:t>
            </a:r>
          </a:p>
          <a:p>
            <a:pPr lvl="1"/>
            <a:r>
              <a:rPr lang="en-US" dirty="0" smtClean="0"/>
              <a:t>I(v) = A only if A(x, v) is UNSAT</a:t>
            </a:r>
          </a:p>
          <a:p>
            <a:pPr lvl="1"/>
            <a:r>
              <a:rPr lang="en-US" dirty="0" smtClean="0"/>
              <a:t>I(v) = B only if B(v, y) is UNSAT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 proof system S has a </a:t>
            </a:r>
            <a:r>
              <a:rPr lang="en-US" i="1" dirty="0" smtClean="0"/>
              <a:t>feasible interpolation</a:t>
            </a:r>
            <a:r>
              <a:rPr lang="en-US" dirty="0" smtClean="0"/>
              <a:t> if for </a:t>
            </a:r>
            <a:r>
              <a:rPr lang="en-US" dirty="0"/>
              <a:t>every refutation </a:t>
            </a:r>
            <a:r>
              <a:rPr lang="en-US" dirty="0" smtClean="0">
                <a:latin typeface="cmmi10"/>
                <a:ea typeface="cmmi10"/>
                <a:cs typeface="cmmi10"/>
              </a:rPr>
              <a:t>¼</a:t>
            </a:r>
            <a:r>
              <a:rPr lang="en-US" dirty="0" smtClean="0"/>
              <a:t> of F in S, F has an </a:t>
            </a:r>
            <a:r>
              <a:rPr lang="en-US" dirty="0" err="1" smtClean="0"/>
              <a:t>interpolant</a:t>
            </a:r>
            <a:r>
              <a:rPr lang="en-US" dirty="0" smtClean="0"/>
              <a:t> polynomial in the size of </a:t>
            </a:r>
            <a:r>
              <a:rPr lang="en-US" dirty="0" smtClean="0">
                <a:latin typeface="cmmi10"/>
                <a:ea typeface="cmmi10"/>
                <a:cs typeface="cmmi10"/>
              </a:rPr>
              <a:t>¼</a:t>
            </a:r>
          </a:p>
          <a:p>
            <a:pPr lvl="1"/>
            <a:r>
              <a:rPr lang="en-US" dirty="0" smtClean="0">
                <a:ea typeface="cmmi10"/>
                <a:cs typeface="cmmi10"/>
              </a:rPr>
              <a:t>propositional resolution has feasible interpolation</a:t>
            </a:r>
          </a:p>
          <a:p>
            <a:pPr lvl="1"/>
            <a:r>
              <a:rPr lang="en-US" dirty="0" smtClean="0">
                <a:ea typeface="cmmi10"/>
                <a:cs typeface="cmmi10"/>
              </a:rPr>
              <a:t>extended resolution does not have feasible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7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Farkas</a:t>
            </a:r>
            <a:r>
              <a:rPr lang="en-US" dirty="0" smtClean="0"/>
              <a:t> 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M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, where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are linear terms and 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are constants M is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unsatisfiable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iff</a:t>
            </a:r>
            <a:r>
              <a:rPr lang="en-US" dirty="0" smtClean="0">
                <a:latin typeface="Arial"/>
              </a:rPr>
              <a:t> 0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1 is derivable from M by resolution </a:t>
            </a:r>
          </a:p>
          <a:p>
            <a:endParaRPr lang="en-US" dirty="0" smtClean="0">
              <a:latin typeface="Arial"/>
            </a:endParaRPr>
          </a:p>
          <a:p>
            <a:r>
              <a:rPr lang="en-US" dirty="0"/>
              <a:t>M is </a:t>
            </a:r>
            <a:r>
              <a:rPr lang="en-US" i="1" dirty="0" err="1"/>
              <a:t>unsatisfiable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M </a:t>
            </a:r>
            <a:r>
              <a:rPr lang="en-US" dirty="0">
                <a:latin typeface="cmsy10"/>
                <a:ea typeface="cmsy10"/>
                <a:cs typeface="cmsy10"/>
              </a:rPr>
              <a:t>`</a:t>
            </a:r>
            <a:r>
              <a:rPr lang="en-US" dirty="0"/>
              <a:t> 0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</a:t>
            </a:r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e.g., x + y &gt; 10, -x &gt; 5, -y &gt; 3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(</a:t>
            </a:r>
            <a:r>
              <a:rPr lang="en-US" dirty="0" err="1" smtClean="0"/>
              <a:t>x+y-x-y</a:t>
            </a:r>
            <a:r>
              <a:rPr lang="en-US" dirty="0" smtClean="0"/>
              <a:t>) &gt; (10 + 5 + 3)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0 &gt; 18</a:t>
            </a:r>
          </a:p>
          <a:p>
            <a:endParaRPr lang="en-US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M is </a:t>
            </a:r>
            <a:r>
              <a:rPr lang="en-US" dirty="0" err="1" smtClean="0">
                <a:latin typeface="Arial"/>
              </a:rPr>
              <a:t>unsatisfiable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iff</a:t>
            </a:r>
            <a:r>
              <a:rPr lang="en-US" dirty="0" smtClean="0">
                <a:latin typeface="Arial"/>
              </a:rPr>
              <a:t> there exist </a:t>
            </a:r>
            <a:r>
              <a:rPr lang="en-US" i="1" dirty="0" err="1" smtClean="0">
                <a:latin typeface="Arial"/>
              </a:rPr>
              <a:t>Farkas</a:t>
            </a:r>
            <a:r>
              <a:rPr lang="en-US" dirty="0" smtClean="0">
                <a:latin typeface="Arial"/>
              </a:rPr>
              <a:t> coefficients 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, …,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such that </a:t>
            </a:r>
          </a:p>
          <a:p>
            <a:pPr lvl="1"/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0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= 0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93335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Interpolation for Linear Real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M = A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B be UNSAT, where</a:t>
            </a:r>
          </a:p>
          <a:p>
            <a:pPr lvl="1"/>
            <a:r>
              <a:rPr lang="en-US" dirty="0" smtClean="0"/>
              <a:t>A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, and </a:t>
            </a:r>
          </a:p>
          <a:p>
            <a:pPr lvl="1"/>
            <a:r>
              <a:rPr lang="en-US" dirty="0" smtClean="0"/>
              <a:t>B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endParaRPr lang="en-US" baseline="-25000" dirty="0" smtClean="0">
              <a:latin typeface="Arial"/>
            </a:endParaRPr>
          </a:p>
          <a:p>
            <a:endParaRPr lang="en-US" dirty="0"/>
          </a:p>
          <a:p>
            <a:r>
              <a:rPr lang="en-US" dirty="0" smtClean="0"/>
              <a:t>Let 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, …,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be the </a:t>
            </a:r>
            <a:r>
              <a:rPr lang="en-US" dirty="0" err="1" smtClean="0"/>
              <a:t>Farkas</a:t>
            </a:r>
            <a:r>
              <a:rPr lang="en-US" dirty="0" smtClean="0"/>
              <a:t> coefficients witnessing UNSAT</a:t>
            </a:r>
          </a:p>
          <a:p>
            <a:endParaRPr lang="en-US" dirty="0"/>
          </a:p>
          <a:p>
            <a:r>
              <a:rPr lang="en-US" dirty="0" smtClean="0"/>
              <a:t>Then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)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) is an </a:t>
            </a:r>
            <a:r>
              <a:rPr lang="en-US" dirty="0" err="1" smtClean="0"/>
              <a:t>interpolant</a:t>
            </a:r>
            <a:r>
              <a:rPr lang="en-US" dirty="0" smtClean="0"/>
              <a:t> between A and B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i+1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)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 (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) is an </a:t>
            </a:r>
            <a:r>
              <a:rPr lang="en-US" dirty="0" err="1" smtClean="0"/>
              <a:t>interpolant</a:t>
            </a:r>
            <a:r>
              <a:rPr lang="en-US" dirty="0" smtClean="0"/>
              <a:t> between B and 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+…+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= - (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(g</a:t>
            </a:r>
            <a:r>
              <a:rPr lang="en-US" baseline="-25000" dirty="0" smtClean="0"/>
              <a:t>i</a:t>
            </a:r>
            <a:r>
              <a:rPr lang="en-US" baseline="-25000" dirty="0"/>
              <a:t>+1</a:t>
            </a:r>
            <a:r>
              <a:rPr lang="en-US" dirty="0">
                <a:latin typeface="cmsy10"/>
                <a:ea typeface="cmsy10"/>
                <a:cs typeface="cmsy10"/>
              </a:rPr>
              <a:t>£</a:t>
            </a:r>
            <a:r>
              <a:rPr lang="en-US" dirty="0"/>
              <a:t>(t</a:t>
            </a:r>
            <a:r>
              <a:rPr lang="en-US" baseline="-25000" dirty="0"/>
              <a:t>i+1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b</a:t>
            </a:r>
            <a:r>
              <a:rPr lang="en-US" baseline="-25000" dirty="0"/>
              <a:t>i</a:t>
            </a:r>
            <a:r>
              <a:rPr lang="en-US" dirty="0"/>
              <a:t>) + … + </a:t>
            </a:r>
            <a:r>
              <a:rPr lang="en-US" dirty="0" err="1"/>
              <a:t>g</a:t>
            </a:r>
            <a:r>
              <a:rPr lang="en-US" baseline="-25000" dirty="0" err="1"/>
              <a:t>n</a:t>
            </a:r>
            <a:r>
              <a:rPr lang="en-US" dirty="0">
                <a:latin typeface="cmsy10"/>
                <a:ea typeface="cmsy10"/>
                <a:cs typeface="cmsy10"/>
              </a:rPr>
              <a:t>£</a:t>
            </a:r>
            <a:r>
              <a:rPr lang="en-US" dirty="0"/>
              <a:t> (</a:t>
            </a:r>
            <a:r>
              <a:rPr lang="en-US" dirty="0" err="1"/>
              <a:t>t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</a:t>
            </a:r>
            <a:r>
              <a:rPr lang="en-US" dirty="0" err="1"/>
              <a:t>b</a:t>
            </a:r>
            <a:r>
              <a:rPr lang="en-US" baseline="-25000" dirty="0" err="1"/>
              <a:t>n</a:t>
            </a:r>
            <a:r>
              <a:rPr lang="en-US" dirty="0" smtClean="0"/>
              <a:t>)) </a:t>
            </a:r>
            <a:r>
              <a:rPr lang="en-US" dirty="0"/>
              <a:t>is an </a:t>
            </a:r>
            <a:r>
              <a:rPr lang="en-US" dirty="0" err="1"/>
              <a:t>interpolant</a:t>
            </a:r>
            <a:r>
              <a:rPr lang="en-US" dirty="0"/>
              <a:t> between </a:t>
            </a:r>
            <a:r>
              <a:rPr lang="en-US" dirty="0" smtClean="0"/>
              <a:t>A and B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67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Craig Interpolation for Linear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19600"/>
            <a:ext cx="8153400" cy="1676400"/>
          </a:xfrm>
        </p:spPr>
        <p:txBody>
          <a:bodyPr/>
          <a:lstStyle/>
          <a:p>
            <a:r>
              <a:rPr lang="en-US" dirty="0" smtClean="0"/>
              <a:t>Useful properties of existing interpolation algorithms [CGS10] [HB12]</a:t>
            </a:r>
          </a:p>
          <a:p>
            <a:pPr lvl="1"/>
            <a:r>
              <a:rPr lang="en-US" dirty="0" smtClean="0"/>
              <a:t> I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/>
              <a:t> ITP (A, B)  then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I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/>
              <a:t> ITP (B, A)</a:t>
            </a:r>
          </a:p>
          <a:p>
            <a:pPr lvl="1"/>
            <a:r>
              <a:rPr lang="en-US" dirty="0" smtClean="0"/>
              <a:t> if A is syntactically convex (a monomial), then I is convex</a:t>
            </a:r>
          </a:p>
          <a:p>
            <a:pPr lvl="1"/>
            <a:r>
              <a:rPr lang="en-US" dirty="0" smtClean="0"/>
              <a:t> if B is syntactically convex, then I is co-convex (a clause)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if A and B are syntactically convex, then I is a half-space</a:t>
            </a:r>
          </a:p>
          <a:p>
            <a:pPr lvl="1"/>
            <a:endParaRPr lang="en-US" dirty="0"/>
          </a:p>
        </p:txBody>
      </p:sp>
      <p:sp>
        <p:nvSpPr>
          <p:cNvPr id="5" name="L-Shape 4"/>
          <p:cNvSpPr/>
          <p:nvPr/>
        </p:nvSpPr>
        <p:spPr bwMode="auto">
          <a:xfrm>
            <a:off x="914400" y="1447800"/>
            <a:ext cx="6248400" cy="2819400"/>
          </a:xfrm>
          <a:prstGeom prst="corne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 = </a:t>
            </a:r>
            <a:r>
              <a:rPr lang="en-US" dirty="0">
                <a:latin typeface="cmsy10"/>
                <a:ea typeface="cmsy10"/>
                <a:cs typeface="cmsy10"/>
              </a:rPr>
              <a:t>F</a:t>
            </a:r>
            <a:r>
              <a:rPr lang="en-US" dirty="0" smtClean="0"/>
              <a:t>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 rot="7060843">
            <a:off x="3492144" y="1460931"/>
            <a:ext cx="1671993" cy="91808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B = P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09800" y="914400"/>
            <a:ext cx="1295400" cy="17526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505200" y="1371600"/>
            <a:ext cx="5181600" cy="12954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ular Callout 12"/>
          <p:cNvSpPr/>
          <p:nvPr/>
        </p:nvSpPr>
        <p:spPr bwMode="auto">
          <a:xfrm>
            <a:off x="7239000" y="2057400"/>
            <a:ext cx="1371600" cy="533400"/>
          </a:xfrm>
          <a:prstGeom prst="wedgeRoundRectCallout">
            <a:avLst>
              <a:gd name="adj1" fmla="val -93758"/>
              <a:gd name="adj2" fmla="val -6866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 = lemma</a:t>
            </a:r>
          </a:p>
        </p:txBody>
      </p:sp>
    </p:spTree>
    <p:extLst>
      <p:ext uri="{BB962C8B-B14F-4D97-AF65-F5344CB8AC3E}">
        <p14:creationId xmlns:p14="http://schemas.microsoft.com/office/powerpoint/2010/main" val="2065047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 Conflict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Counterexample is blocked using Craig Interpolation</a:t>
            </a:r>
          </a:p>
          <a:p>
            <a:pPr lvl="1"/>
            <a:r>
              <a:rPr lang="en-US" dirty="0" smtClean="0"/>
              <a:t>summarizes the reason why the counterexample cannot be extended</a:t>
            </a:r>
          </a:p>
          <a:p>
            <a:pPr lvl="1"/>
            <a:endParaRPr lang="en-US" dirty="0"/>
          </a:p>
          <a:p>
            <a:r>
              <a:rPr lang="en-US" dirty="0" smtClean="0"/>
              <a:t>Generalization is not inductive</a:t>
            </a:r>
          </a:p>
          <a:p>
            <a:pPr lvl="1"/>
            <a:r>
              <a:rPr lang="en-US" dirty="0" smtClean="0"/>
              <a:t>weaker than IC3/PDR</a:t>
            </a:r>
          </a:p>
          <a:p>
            <a:pPr lvl="1"/>
            <a:r>
              <a:rPr lang="en-US" dirty="0" smtClean="0"/>
              <a:t>inductive generalization for arithmetic is still an open problem</a:t>
            </a:r>
          </a:p>
          <a:p>
            <a:pPr marL="114300" lvl="1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04800" y="990600"/>
            <a:ext cx="8077200" cy="1295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117600"/>
            <a:ext cx="7759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15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172" y="3398296"/>
            <a:ext cx="916393" cy="86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454" y="4590409"/>
            <a:ext cx="1001419" cy="94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24" y="938167"/>
            <a:ext cx="982525" cy="928688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1340244" y="990600"/>
            <a:ext cx="7517605" cy="72128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J. McCarthy, “</a:t>
            </a:r>
            <a:r>
              <a:rPr sz="2109" b="0" i="1" dirty="0"/>
              <a:t>A basis for mathematical theory of computation</a:t>
            </a:r>
            <a:r>
              <a:rPr sz="2109" b="0" dirty="0"/>
              <a:t>”, 1963.</a:t>
            </a:r>
          </a:p>
        </p:txBody>
      </p:sp>
      <p:sp>
        <p:nvSpPr>
          <p:cNvPr id="415" name="Shape 415"/>
          <p:cNvSpPr/>
          <p:nvPr/>
        </p:nvSpPr>
        <p:spPr>
          <a:xfrm>
            <a:off x="1312665" y="4688912"/>
            <a:ext cx="7517605" cy="72128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C.A.R Hoare, “</a:t>
            </a:r>
            <a:r>
              <a:rPr sz="2109" b="0" i="1" dirty="0"/>
              <a:t>An axiomatic basis for computer programming</a:t>
            </a:r>
            <a:r>
              <a:rPr sz="2109" b="0" dirty="0"/>
              <a:t>”, 1969.</a:t>
            </a:r>
          </a:p>
        </p:txBody>
      </p:sp>
      <p:pic>
        <p:nvPicPr>
          <p:cNvPr id="416" name="dropped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313" y="2186060"/>
            <a:ext cx="946548" cy="89468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1348384" y="3581400"/>
            <a:ext cx="7517605" cy="39671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R. W. Floyd, “</a:t>
            </a:r>
            <a:r>
              <a:rPr sz="2109" b="0" i="1" dirty="0"/>
              <a:t>Assigning meaning to programs</a:t>
            </a:r>
            <a:r>
              <a:rPr sz="2109" b="0" dirty="0"/>
              <a:t>”, 1967.</a:t>
            </a:r>
          </a:p>
        </p:txBody>
      </p:sp>
      <p:sp>
        <p:nvSpPr>
          <p:cNvPr id="418" name="Shape 418"/>
          <p:cNvSpPr/>
          <p:nvPr/>
        </p:nvSpPr>
        <p:spPr>
          <a:xfrm>
            <a:off x="1312665" y="2346488"/>
            <a:ext cx="7517605" cy="39671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P.  Naur,  “</a:t>
            </a:r>
            <a:r>
              <a:rPr sz="2109" b="0" i="1" dirty="0"/>
              <a:t>Proof of algorithms by general snapshots</a:t>
            </a:r>
            <a:r>
              <a:rPr sz="2109" b="0" dirty="0"/>
              <a:t>”, 1966.</a:t>
            </a:r>
          </a:p>
        </p:txBody>
      </p:sp>
      <p:pic>
        <p:nvPicPr>
          <p:cNvPr id="419" name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2172" y="5885948"/>
            <a:ext cx="919758" cy="86936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1321595" y="5858179"/>
            <a:ext cx="7517605" cy="65627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2700">
                <a:latin typeface="+mn-lt"/>
                <a:ea typeface="+mn-ea"/>
                <a:cs typeface="+mn-cs"/>
                <a:sym typeface="Gill Sans"/>
              </a:defRPr>
            </a:pPr>
            <a:r>
              <a:rPr sz="1898" b="0" dirty="0"/>
              <a:t>E. W. Dijkstra: “</a:t>
            </a:r>
            <a:r>
              <a:rPr sz="1898" b="0" i="1" dirty="0"/>
              <a:t>Guarded Commands, Nondeterminacy and Formal derivation </a:t>
            </a:r>
            <a:r>
              <a:rPr sz="1898" b="0" dirty="0"/>
              <a:t>”, 1975.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Software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18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Arithmetic DECIDE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Computing a predecessor </a:t>
            </a:r>
            <a:r>
              <a:rPr lang="en-US" b="1" i="1" dirty="0" smtClean="0"/>
              <a:t>s</a:t>
            </a:r>
            <a:r>
              <a:rPr lang="en-US" dirty="0" smtClean="0"/>
              <a:t> of a counterexample </a:t>
            </a:r>
            <a:r>
              <a:rPr lang="en-US" b="1" i="1" dirty="0" smtClean="0"/>
              <a:t>c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18454"/>
            <a:ext cx="5757088" cy="16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3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Model Based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Definition: </a:t>
            </a:r>
            <a:r>
              <a:rPr lang="en-US" sz="2400" dirty="0" smtClean="0"/>
              <a:t>Let </a:t>
            </a:r>
            <a:r>
              <a:rPr lang="el-GR" sz="2400" dirty="0"/>
              <a:t>φ</a:t>
            </a:r>
            <a:r>
              <a:rPr lang="en-US" sz="2400" dirty="0" smtClean="0"/>
              <a:t> be a formula, U a set of variables, and M a model of </a:t>
            </a:r>
            <a:r>
              <a:rPr lang="el-GR" sz="2400" dirty="0"/>
              <a:t>φ</a:t>
            </a:r>
            <a:r>
              <a:rPr lang="en-US" sz="2400" dirty="0" smtClean="0"/>
              <a:t>. Then </a:t>
            </a:r>
            <a:r>
              <a:rPr lang="en-US" sz="24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400" dirty="0" smtClean="0"/>
              <a:t> = MBP (U, M, </a:t>
            </a:r>
            <a:r>
              <a:rPr lang="el-GR" sz="2400" dirty="0"/>
              <a:t>φ</a:t>
            </a:r>
            <a:r>
              <a:rPr lang="en-US" sz="2400" dirty="0" smtClean="0"/>
              <a:t>) is a Model Based Projection of U, M and </a:t>
            </a:r>
            <a:r>
              <a:rPr lang="el-GR" sz="2400" dirty="0"/>
              <a:t>φ</a:t>
            </a:r>
            <a:r>
              <a:rPr lang="en-US" sz="2400" dirty="0" smtClean="0"/>
              <a:t> </a:t>
            </a:r>
            <a:r>
              <a:rPr lang="en-US" sz="2400" dirty="0" err="1" smtClean="0"/>
              <a:t>iff</a:t>
            </a:r>
            <a:endParaRPr lang="en-US" sz="2400" dirty="0" smtClean="0"/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 is a monomial            (optional)</a:t>
            </a: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err="1" smtClean="0"/>
              <a:t>Vars</a:t>
            </a:r>
            <a:r>
              <a:rPr lang="en-US" sz="2000" dirty="0" smtClean="0"/>
              <a:t>(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µ</a:t>
            </a:r>
            <a:r>
              <a:rPr lang="en-US" sz="2000" dirty="0" smtClean="0"/>
              <a:t> </a:t>
            </a:r>
            <a:r>
              <a:rPr lang="en-US" sz="2000" dirty="0" err="1" smtClean="0"/>
              <a:t>Vars</a:t>
            </a:r>
            <a:r>
              <a:rPr lang="en-US" sz="2000" dirty="0" smtClean="0"/>
              <a:t>(</a:t>
            </a:r>
            <a:r>
              <a:rPr lang="el-GR" sz="2000" dirty="0"/>
              <a:t>φ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n</a:t>
            </a:r>
            <a:r>
              <a:rPr lang="en-US" sz="2000" dirty="0" smtClean="0"/>
              <a:t> U</a:t>
            </a: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M </a:t>
            </a:r>
            <a:r>
              <a:rPr lang="en-US" sz="2000" dirty="0" smtClean="0">
                <a:latin typeface="msam10"/>
                <a:ea typeface="msam10"/>
                <a:cs typeface="msam10"/>
              </a:rPr>
              <a:t>²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endParaRPr lang="en-US" sz="2000" dirty="0" smtClean="0">
              <a:latin typeface="cmmi10"/>
            </a:endParaRP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9</a:t>
            </a:r>
            <a:r>
              <a:rPr lang="en-US" sz="2000" dirty="0" smtClean="0"/>
              <a:t> U . </a:t>
            </a:r>
            <a:r>
              <a:rPr lang="el-GR" sz="2000" dirty="0"/>
              <a:t>φ</a:t>
            </a:r>
            <a:endParaRPr lang="en-US" sz="2000" dirty="0" smtClean="0">
              <a:latin typeface="Symbol"/>
            </a:endParaRPr>
          </a:p>
          <a:p>
            <a:pPr marL="457200" lvl="1" indent="-342900">
              <a:buFont typeface="+mj-lt"/>
              <a:buAutoNum type="arabicPeriod"/>
            </a:pPr>
            <a:endParaRPr lang="en-US" sz="2000" dirty="0"/>
          </a:p>
          <a:p>
            <a:r>
              <a:rPr lang="en-US" sz="2400" dirty="0" smtClean="0"/>
              <a:t>For a fixed set of variables U and a formula </a:t>
            </a:r>
            <a:r>
              <a:rPr lang="el-GR" sz="2400" dirty="0"/>
              <a:t>φ</a:t>
            </a:r>
            <a:r>
              <a:rPr lang="en-US" sz="2400" dirty="0" smtClean="0"/>
              <a:t>, MBP is a function from models to formulas</a:t>
            </a:r>
          </a:p>
          <a:p>
            <a:endParaRPr lang="en-US" sz="2400" dirty="0"/>
          </a:p>
          <a:p>
            <a:r>
              <a:rPr lang="en-US" sz="2400" dirty="0" smtClean="0"/>
              <a:t>MBP is </a:t>
            </a:r>
            <a:r>
              <a:rPr lang="en-US" sz="2400" i="1" dirty="0" smtClean="0">
                <a:solidFill>
                  <a:srgbClr val="7300E5"/>
                </a:solidFill>
              </a:rPr>
              <a:t>finite</a:t>
            </a:r>
            <a:r>
              <a:rPr lang="en-US" sz="2400" dirty="0" smtClean="0">
                <a:solidFill>
                  <a:srgbClr val="7300E5"/>
                </a:solidFill>
              </a:rPr>
              <a:t> </a:t>
            </a:r>
            <a:r>
              <a:rPr lang="en-US" sz="2400" dirty="0" smtClean="0"/>
              <a:t>if its range (as a function defined above) is finite</a:t>
            </a:r>
          </a:p>
        </p:txBody>
      </p:sp>
    </p:spTree>
    <p:extLst>
      <p:ext uri="{BB962C8B-B14F-4D97-AF65-F5344CB8AC3E}">
        <p14:creationId xmlns:p14="http://schemas.microsoft.com/office/powerpoint/2010/main" val="1464479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00600" y="2438400"/>
            <a:ext cx="372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70000"/>
              </a:lnSpc>
              <a:buAutoNum type="arabicPeriod"/>
            </a:pP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Find  model M of </a:t>
            </a:r>
            <a:r>
              <a:rPr lang="en-US" b="0" dirty="0" err="1" smtClean="0">
                <a:solidFill>
                  <a:schemeClr val="accent4">
                    <a:lumMod val="50000"/>
                  </a:schemeClr>
                </a:solidFill>
              </a:rPr>
              <a:t>φ</a:t>
            </a: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en-US" b="0" dirty="0" err="1" smtClean="0">
                <a:solidFill>
                  <a:schemeClr val="accent4">
                    <a:lumMod val="50000"/>
                  </a:schemeClr>
                </a:solidFill>
              </a:rPr>
              <a:t>x,y</a:t>
            </a: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US" sz="1100" b="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8747" y="2464771"/>
            <a:ext cx="3669147" cy="3245404"/>
          </a:xfrm>
          <a:prstGeom prst="ellipse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647756" y="2477598"/>
            <a:ext cx="1809349" cy="2209989"/>
          </a:xfrm>
          <a:custGeom>
            <a:avLst/>
            <a:gdLst>
              <a:gd name="connsiteX0" fmla="*/ 236933 w 1956043"/>
              <a:gd name="connsiteY0" fmla="*/ 0 h 2206362"/>
              <a:gd name="connsiteX1" fmla="*/ 147128 w 1956043"/>
              <a:gd name="connsiteY1" fmla="*/ 1616288 h 2206362"/>
              <a:gd name="connsiteX2" fmla="*/ 1956043 w 1956043"/>
              <a:gd name="connsiteY2" fmla="*/ 2206362 h 2206362"/>
              <a:gd name="connsiteX3" fmla="*/ 1956043 w 1956043"/>
              <a:gd name="connsiteY3" fmla="*/ 2206362 h 2206362"/>
              <a:gd name="connsiteX0" fmla="*/ 84559 w 1803669"/>
              <a:gd name="connsiteY0" fmla="*/ 0 h 2206362"/>
              <a:gd name="connsiteX1" fmla="*/ 328313 w 1803669"/>
              <a:gd name="connsiteY1" fmla="*/ 1539322 h 2206362"/>
              <a:gd name="connsiteX2" fmla="*/ 1803669 w 1803669"/>
              <a:gd name="connsiteY2" fmla="*/ 2206362 h 2206362"/>
              <a:gd name="connsiteX3" fmla="*/ 1803669 w 1803669"/>
              <a:gd name="connsiteY3" fmla="*/ 2206362 h 2206362"/>
              <a:gd name="connsiteX0" fmla="*/ 84559 w 1803669"/>
              <a:gd name="connsiteY0" fmla="*/ 0 h 2209989"/>
              <a:gd name="connsiteX1" fmla="*/ 328313 w 1803669"/>
              <a:gd name="connsiteY1" fmla="*/ 1539322 h 2209989"/>
              <a:gd name="connsiteX2" fmla="*/ 1803669 w 1803669"/>
              <a:gd name="connsiteY2" fmla="*/ 2206362 h 2209989"/>
              <a:gd name="connsiteX3" fmla="*/ 1803669 w 1803669"/>
              <a:gd name="connsiteY3" fmla="*/ 2206362 h 2209989"/>
              <a:gd name="connsiteX0" fmla="*/ 90239 w 1809349"/>
              <a:gd name="connsiteY0" fmla="*/ 0 h 2209989"/>
              <a:gd name="connsiteX1" fmla="*/ 333993 w 1809349"/>
              <a:gd name="connsiteY1" fmla="*/ 1539322 h 2209989"/>
              <a:gd name="connsiteX2" fmla="*/ 1809349 w 1809349"/>
              <a:gd name="connsiteY2" fmla="*/ 2206362 h 2209989"/>
              <a:gd name="connsiteX3" fmla="*/ 1809349 w 1809349"/>
              <a:gd name="connsiteY3" fmla="*/ 2206362 h 220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9" h="2209989">
                <a:moveTo>
                  <a:pt x="90239" y="0"/>
                </a:moveTo>
                <a:cubicBezTo>
                  <a:pt x="-110753" y="855178"/>
                  <a:pt x="47475" y="1171595"/>
                  <a:pt x="333993" y="1539322"/>
                </a:cubicBezTo>
                <a:cubicBezTo>
                  <a:pt x="620511" y="1907049"/>
                  <a:pt x="1473652" y="2249121"/>
                  <a:pt x="1809349" y="2206362"/>
                </a:cubicBezTo>
                <a:lnTo>
                  <a:pt x="1809349" y="2206362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03422" y="3644917"/>
            <a:ext cx="1847402" cy="496004"/>
          </a:xfrm>
          <a:custGeom>
            <a:avLst/>
            <a:gdLst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  <a:gd name="connsiteX0" fmla="*/ 1847402 w 1847402"/>
              <a:gd name="connsiteY0" fmla="*/ 0 h 535912"/>
              <a:gd name="connsiteX1" fmla="*/ 1103309 w 1847402"/>
              <a:gd name="connsiteY1" fmla="*/ 461797 h 535912"/>
              <a:gd name="connsiteX2" fmla="*/ 0 w 1847402"/>
              <a:gd name="connsiteY2" fmla="*/ 461797 h 535912"/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402" h="496004">
                <a:moveTo>
                  <a:pt x="1847402" y="0"/>
                </a:moveTo>
                <a:cubicBezTo>
                  <a:pt x="1629305" y="192415"/>
                  <a:pt x="1449696" y="384831"/>
                  <a:pt x="1103309" y="461797"/>
                </a:cubicBezTo>
                <a:cubicBezTo>
                  <a:pt x="756922" y="538763"/>
                  <a:pt x="0" y="461797"/>
                  <a:pt x="0" y="461797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356745" y="4299130"/>
            <a:ext cx="907245" cy="1372562"/>
          </a:xfrm>
          <a:custGeom>
            <a:avLst/>
            <a:gdLst>
              <a:gd name="connsiteX0" fmla="*/ 718434 w 718434"/>
              <a:gd name="connsiteY0" fmla="*/ 0 h 538763"/>
              <a:gd name="connsiteX1" fmla="*/ 0 w 718434"/>
              <a:gd name="connsiteY1" fmla="*/ 538763 h 538763"/>
              <a:gd name="connsiteX0" fmla="*/ 898043 w 898043"/>
              <a:gd name="connsiteY0" fmla="*/ 0 h 1372562"/>
              <a:gd name="connsiteX1" fmla="*/ 0 w 898043"/>
              <a:gd name="connsiteY1" fmla="*/ 1372562 h 1372562"/>
              <a:gd name="connsiteX0" fmla="*/ 907245 w 907245"/>
              <a:gd name="connsiteY0" fmla="*/ 0 h 1372562"/>
              <a:gd name="connsiteX1" fmla="*/ 9202 w 907245"/>
              <a:gd name="connsiteY1" fmla="*/ 1372562 h 13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245" h="1372562">
                <a:moveTo>
                  <a:pt x="907245" y="0"/>
                </a:moveTo>
                <a:cubicBezTo>
                  <a:pt x="627141" y="153932"/>
                  <a:pt x="-89155" y="307864"/>
                  <a:pt x="9202" y="1372562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788635" y="4119542"/>
            <a:ext cx="396250" cy="1359734"/>
          </a:xfrm>
          <a:custGeom>
            <a:avLst/>
            <a:gdLst>
              <a:gd name="connsiteX0" fmla="*/ 256584 w 396250"/>
              <a:gd name="connsiteY0" fmla="*/ 0 h 1359734"/>
              <a:gd name="connsiteX1" fmla="*/ 384876 w 396250"/>
              <a:gd name="connsiteY1" fmla="*/ 782488 h 1359734"/>
              <a:gd name="connsiteX2" fmla="*/ 0 w 396250"/>
              <a:gd name="connsiteY2" fmla="*/ 1359734 h 1359734"/>
              <a:gd name="connsiteX3" fmla="*/ 0 w 396250"/>
              <a:gd name="connsiteY3" fmla="*/ 1359734 h 1359734"/>
              <a:gd name="connsiteX4" fmla="*/ 0 w 396250"/>
              <a:gd name="connsiteY4" fmla="*/ 1359734 h 1359734"/>
              <a:gd name="connsiteX5" fmla="*/ 0 w 396250"/>
              <a:gd name="connsiteY5" fmla="*/ 1359734 h 13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50" h="1359734">
                <a:moveTo>
                  <a:pt x="256584" y="0"/>
                </a:moveTo>
                <a:cubicBezTo>
                  <a:pt x="342112" y="277933"/>
                  <a:pt x="427640" y="555866"/>
                  <a:pt x="384876" y="782488"/>
                </a:cubicBezTo>
                <a:cubicBezTo>
                  <a:pt x="342112" y="1009110"/>
                  <a:pt x="0" y="1359734"/>
                  <a:pt x="0" y="1359734"/>
                </a:cubicBezTo>
                <a:lnTo>
                  <a:pt x="0" y="1359734"/>
                </a:lnTo>
                <a:lnTo>
                  <a:pt x="0" y="1359734"/>
                </a:lnTo>
                <a:lnTo>
                  <a:pt x="0" y="1359734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72056" y="4568511"/>
            <a:ext cx="565939" cy="2565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661867" y="2450660"/>
            <a:ext cx="1917297" cy="2244844"/>
          </a:xfrm>
          <a:custGeom>
            <a:avLst/>
            <a:gdLst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997724"/>
              <a:gd name="connsiteY0" fmla="*/ 0 h 2244844"/>
              <a:gd name="connsiteX1" fmla="*/ 1812346 w 1997724"/>
              <a:gd name="connsiteY1" fmla="*/ 2244844 h 2244844"/>
              <a:gd name="connsiteX2" fmla="*/ 1530104 w 1997724"/>
              <a:gd name="connsiteY2" fmla="*/ 192415 h 2244844"/>
              <a:gd name="connsiteX3" fmla="*/ 93236 w 1997724"/>
              <a:gd name="connsiteY3" fmla="*/ 0 h 2244844"/>
              <a:gd name="connsiteX0" fmla="*/ 93236 w 2100633"/>
              <a:gd name="connsiteY0" fmla="*/ 0 h 2244844"/>
              <a:gd name="connsiteX1" fmla="*/ 1812346 w 2100633"/>
              <a:gd name="connsiteY1" fmla="*/ 2244844 h 2244844"/>
              <a:gd name="connsiteX2" fmla="*/ 1530104 w 2100633"/>
              <a:gd name="connsiteY2" fmla="*/ 192415 h 2244844"/>
              <a:gd name="connsiteX3" fmla="*/ 93236 w 2100633"/>
              <a:gd name="connsiteY3" fmla="*/ 0 h 2244844"/>
              <a:gd name="connsiteX0" fmla="*/ 93236 w 1938853"/>
              <a:gd name="connsiteY0" fmla="*/ 0 h 2244844"/>
              <a:gd name="connsiteX1" fmla="*/ 1812346 w 1938853"/>
              <a:gd name="connsiteY1" fmla="*/ 2244844 h 2244844"/>
              <a:gd name="connsiteX2" fmla="*/ 1530104 w 1938853"/>
              <a:gd name="connsiteY2" fmla="*/ 192415 h 2244844"/>
              <a:gd name="connsiteX3" fmla="*/ 93236 w 1938853"/>
              <a:gd name="connsiteY3" fmla="*/ 0 h 2244844"/>
              <a:gd name="connsiteX0" fmla="*/ 93236 w 1938853"/>
              <a:gd name="connsiteY0" fmla="*/ 30372 h 2275216"/>
              <a:gd name="connsiteX1" fmla="*/ 1812346 w 1938853"/>
              <a:gd name="connsiteY1" fmla="*/ 2275216 h 2275216"/>
              <a:gd name="connsiteX2" fmla="*/ 1530104 w 1938853"/>
              <a:gd name="connsiteY2" fmla="*/ 222787 h 2275216"/>
              <a:gd name="connsiteX3" fmla="*/ 93236 w 1938853"/>
              <a:gd name="connsiteY3" fmla="*/ 30372 h 2275216"/>
              <a:gd name="connsiteX0" fmla="*/ 93236 w 1897829"/>
              <a:gd name="connsiteY0" fmla="*/ 0 h 2244844"/>
              <a:gd name="connsiteX1" fmla="*/ 1812346 w 1897829"/>
              <a:gd name="connsiteY1" fmla="*/ 2244844 h 2244844"/>
              <a:gd name="connsiteX2" fmla="*/ 1350495 w 1897829"/>
              <a:gd name="connsiteY2" fmla="*/ 410486 h 2244844"/>
              <a:gd name="connsiteX3" fmla="*/ 93236 w 1897829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14494"/>
              <a:gd name="connsiteY0" fmla="*/ 0 h 2244844"/>
              <a:gd name="connsiteX1" fmla="*/ 1812346 w 1914494"/>
              <a:gd name="connsiteY1" fmla="*/ 2244844 h 2244844"/>
              <a:gd name="connsiteX2" fmla="*/ 1324836 w 1914494"/>
              <a:gd name="connsiteY2" fmla="*/ 448969 h 2244844"/>
              <a:gd name="connsiteX3" fmla="*/ 93236 w 1914494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26 h 2245470"/>
              <a:gd name="connsiteX1" fmla="*/ 1812346 w 1917297"/>
              <a:gd name="connsiteY1" fmla="*/ 2245470 h 2245470"/>
              <a:gd name="connsiteX2" fmla="*/ 1337665 w 1917297"/>
              <a:gd name="connsiteY2" fmla="*/ 423940 h 2245470"/>
              <a:gd name="connsiteX3" fmla="*/ 93236 w 1917297"/>
              <a:gd name="connsiteY3" fmla="*/ 626 h 2245470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157 h 2251001"/>
              <a:gd name="connsiteX1" fmla="*/ 1812346 w 1917297"/>
              <a:gd name="connsiteY1" fmla="*/ 2251001 h 2251001"/>
              <a:gd name="connsiteX2" fmla="*/ 1337665 w 1917297"/>
              <a:gd name="connsiteY2" fmla="*/ 429471 h 2251001"/>
              <a:gd name="connsiteX3" fmla="*/ 93236 w 1917297"/>
              <a:gd name="connsiteY3" fmla="*/ 6157 h 2251001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297" h="2244844">
                <a:moveTo>
                  <a:pt x="93236" y="0"/>
                </a:moveTo>
                <a:cubicBezTo>
                  <a:pt x="-167624" y="838075"/>
                  <a:pt x="33366" y="2073809"/>
                  <a:pt x="1812346" y="2244844"/>
                </a:cubicBezTo>
                <a:cubicBezTo>
                  <a:pt x="2038995" y="1432424"/>
                  <a:pt x="1906425" y="1017662"/>
                  <a:pt x="1337665" y="423314"/>
                </a:cubicBezTo>
                <a:cubicBezTo>
                  <a:pt x="704760" y="1"/>
                  <a:pt x="687655" y="51310"/>
                  <a:pt x="93236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80440" y="3189809"/>
            <a:ext cx="122966" cy="134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38200" y="1380065"/>
            <a:ext cx="7035800" cy="67733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75" y="1526989"/>
            <a:ext cx="2491122" cy="320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0600" y="1486954"/>
            <a:ext cx="400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Expensive to find a quantifier-free</a:t>
            </a:r>
            <a:endParaRPr lang="en-US" b="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00" y="3921311"/>
            <a:ext cx="1245561" cy="274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4010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Models of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3892827"/>
            <a:ext cx="4229043" cy="312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b="0" dirty="0" smtClean="0">
                <a:solidFill>
                  <a:srgbClr val="403152"/>
                </a:solidFill>
              </a:rPr>
              <a:t>2. </a:t>
            </a:r>
            <a:r>
              <a:rPr lang="en-US" b="0" dirty="0" smtClean="0">
                <a:solidFill>
                  <a:srgbClr val="403152"/>
                </a:solidFill>
              </a:rPr>
              <a:t>Compute a partition containing M</a:t>
            </a:r>
            <a:endParaRPr lang="en-US" b="0" i="1" dirty="0" smtClean="0">
              <a:solidFill>
                <a:srgbClr val="40315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Based Projection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4863" y="2895600"/>
            <a:ext cx="40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01214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18" grpId="0" animBg="1"/>
      <p:bldP spid="7" grpId="0"/>
      <p:bldP spid="11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Loos </a:t>
            </a:r>
            <a:r>
              <a:rPr lang="en-US" dirty="0" err="1" smtClean="0"/>
              <a:t>Weispfenning</a:t>
            </a:r>
            <a:r>
              <a:rPr lang="en-US" dirty="0" smtClean="0"/>
              <a:t> Quantifier Elimination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φ</a:t>
            </a:r>
            <a:r>
              <a:rPr lang="en-US" dirty="0" smtClean="0"/>
              <a:t> is LRA formula in Negation Normal Form</a:t>
            </a:r>
          </a:p>
          <a:p>
            <a:r>
              <a:rPr lang="en-US" dirty="0" smtClean="0"/>
              <a:t>E is set of x=t atoms, U set of x &lt; t atoms, and L set of s &lt; x atoms</a:t>
            </a:r>
          </a:p>
          <a:p>
            <a:r>
              <a:rPr lang="en-US" dirty="0" smtClean="0"/>
              <a:t>There are no other occurrences of x in </a:t>
            </a:r>
            <a:r>
              <a:rPr lang="el-GR" dirty="0"/>
              <a:t>φ</a:t>
            </a:r>
            <a:r>
              <a:rPr lang="en-US" dirty="0" smtClean="0"/>
              <a:t>[x]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here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The case of lower bounds is dual 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–</a:t>
            </a:r>
            <a:r>
              <a:rPr lang="en-US" dirty="0" smtClean="0"/>
              <a:t>∞ and </a:t>
            </a:r>
            <a:r>
              <a:rPr lang="en-US" dirty="0"/>
              <a:t>t+</a:t>
            </a:r>
            <a:r>
              <a:rPr lang="en-US" dirty="0" smtClean="0"/>
              <a:t>𝜖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724400"/>
            <a:ext cx="8305800" cy="29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921000"/>
            <a:ext cx="863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LW-Quantifier Elimination Example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355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7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MBP for Linear Rational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a single </a:t>
            </a:r>
            <a:r>
              <a:rPr lang="en-US" dirty="0" err="1" smtClean="0"/>
              <a:t>disjunct</a:t>
            </a:r>
            <a:r>
              <a:rPr lang="en-US" dirty="0" smtClean="0"/>
              <a:t> from LW-QE that includes the model</a:t>
            </a:r>
          </a:p>
          <a:p>
            <a:pPr lvl="1"/>
            <a:r>
              <a:rPr lang="en-US" dirty="0" smtClean="0"/>
              <a:t>Use the Model to uniquely pick a substitution term for x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MBP techniques have been developed for </a:t>
            </a:r>
          </a:p>
          <a:p>
            <a:pPr lvl="1"/>
            <a:r>
              <a:rPr lang="en-US" dirty="0" smtClean="0"/>
              <a:t>Linear Rational Arithmetic, Linear Integer Arithmetic</a:t>
            </a:r>
          </a:p>
          <a:p>
            <a:pPr lvl="1"/>
            <a:r>
              <a:rPr lang="en-US" dirty="0" smtClean="0"/>
              <a:t>Theories of Arrays, and Recursive Data Types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8305800" cy="21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5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Arithmetic Decide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Compute a predecessor using an under-approximation of quantifier elimination – called Model Based Projection</a:t>
            </a:r>
          </a:p>
          <a:p>
            <a:endParaRPr lang="en-US" dirty="0"/>
          </a:p>
          <a:p>
            <a:r>
              <a:rPr lang="en-US" dirty="0" smtClean="0"/>
              <a:t>To ensure progress, Decide must be finite</a:t>
            </a:r>
          </a:p>
          <a:p>
            <a:pPr lvl="1"/>
            <a:r>
              <a:rPr lang="en-US" dirty="0" smtClean="0"/>
              <a:t>finitely many possible predecessors when all other arguments are fixed</a:t>
            </a:r>
          </a:p>
          <a:p>
            <a:endParaRPr lang="en-US" dirty="0"/>
          </a:p>
          <a:p>
            <a:r>
              <a:rPr lang="en-US" dirty="0" smtClean="0"/>
              <a:t>Alternatives</a:t>
            </a:r>
          </a:p>
          <a:p>
            <a:pPr lvl="1"/>
            <a:r>
              <a:rPr lang="en-US" dirty="0" smtClean="0"/>
              <a:t>Completeness can follow from the </a:t>
            </a:r>
            <a:r>
              <a:rPr lang="en-US" b="1" dirty="0" smtClean="0"/>
              <a:t>Conflict</a:t>
            </a:r>
            <a:r>
              <a:rPr lang="en-US" dirty="0" smtClean="0"/>
              <a:t> rule only</a:t>
            </a:r>
          </a:p>
          <a:p>
            <a:pPr lvl="2"/>
            <a:r>
              <a:rPr lang="en-US" dirty="0" smtClean="0"/>
              <a:t>for Linear Arithmetic this means using Fourier-</a:t>
            </a:r>
            <a:r>
              <a:rPr lang="en-US" dirty="0" err="1" smtClean="0"/>
              <a:t>Motzkin</a:t>
            </a:r>
            <a:r>
              <a:rPr lang="en-US" dirty="0" smtClean="0"/>
              <a:t> </a:t>
            </a:r>
            <a:r>
              <a:rPr lang="en-US" dirty="0" err="1" smtClean="0"/>
              <a:t>implicants</a:t>
            </a:r>
            <a:endParaRPr lang="en-US" dirty="0" smtClean="0"/>
          </a:p>
          <a:p>
            <a:pPr lvl="1"/>
            <a:r>
              <a:rPr lang="en-US" dirty="0" smtClean="0"/>
              <a:t>Completeness can follow from an interaction of </a:t>
            </a:r>
            <a:r>
              <a:rPr lang="en-US" b="1" dirty="0" smtClean="0"/>
              <a:t>Decide</a:t>
            </a:r>
            <a:r>
              <a:rPr lang="en-US" dirty="0" smtClean="0"/>
              <a:t> and </a:t>
            </a:r>
            <a:r>
              <a:rPr lang="en-US" b="1" dirty="0" smtClean="0"/>
              <a:t>Conflict</a:t>
            </a:r>
            <a:endParaRPr lang="en-US" dirty="0" smtClean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" t="-7149" r="-876" b="-7955"/>
          <a:stretch/>
        </p:blipFill>
        <p:spPr>
          <a:xfrm>
            <a:off x="477789" y="917963"/>
            <a:ext cx="7896091" cy="1169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41605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55001" y="3550024"/>
            <a:ext cx="8455511" cy="26141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Deductive Verification</a:t>
            </a:r>
          </a:p>
          <a:p>
            <a:pPr lvl="1"/>
            <a:r>
              <a:rPr lang="en-US" dirty="0" smtClean="0"/>
              <a:t>A user provides a program and a verification certificate</a:t>
            </a:r>
          </a:p>
          <a:p>
            <a:pPr lvl="2"/>
            <a:r>
              <a:rPr lang="en-US" dirty="0" smtClean="0"/>
              <a:t>e.g., inductive invariant, pre- and post-conditions, function summaries, etc.</a:t>
            </a:r>
          </a:p>
          <a:p>
            <a:pPr lvl="1"/>
            <a:r>
              <a:rPr lang="en-US" dirty="0" smtClean="0"/>
              <a:t>A tool automatically checks validity of the certificate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is not easy! (might even be undecidable)</a:t>
            </a:r>
          </a:p>
          <a:p>
            <a:pPr lvl="1"/>
            <a:r>
              <a:rPr lang="en-US" dirty="0" smtClean="0"/>
              <a:t>Verification is manual but machine certified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Algorithmic Verification (My research area)</a:t>
            </a:r>
          </a:p>
          <a:p>
            <a:pPr lvl="1"/>
            <a:r>
              <a:rPr lang="en-US" dirty="0" smtClean="0"/>
              <a:t>A user provides a program and a desired specification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.g., program never writes outside of allocated memory</a:t>
            </a:r>
          </a:p>
          <a:p>
            <a:pPr lvl="1"/>
            <a:r>
              <a:rPr lang="en-US" dirty="0" smtClean="0"/>
              <a:t>A tool automatically checks validity of the specification</a:t>
            </a:r>
          </a:p>
          <a:p>
            <a:pPr lvl="2"/>
            <a:r>
              <a:rPr lang="en-US" dirty="0" smtClean="0"/>
              <a:t>and generates a verification certificate if the program is correct</a:t>
            </a:r>
          </a:p>
          <a:p>
            <a:pPr lvl="2"/>
            <a:r>
              <a:rPr lang="en-US" dirty="0" smtClean="0"/>
              <a:t>and generates a counterexample if the program is not correct</a:t>
            </a:r>
          </a:p>
          <a:p>
            <a:pPr lvl="1"/>
            <a:r>
              <a:rPr lang="en-US" dirty="0" smtClean="0"/>
              <a:t>Verification is completely automatic – “push-button”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4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Logic-Based Verification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640408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3384" y="6019800"/>
            <a:ext cx="62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601980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 rot="1945359">
            <a:off x="3521871" y="5549899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9654641" flipH="1">
            <a:off x="5562125" y="5572297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35996" y="914400"/>
            <a:ext cx="1812604" cy="685800"/>
          </a:xfrm>
          <a:prstGeom prst="wedgeRoundRectCallout">
            <a:avLst>
              <a:gd name="adj1" fmla="val -35427"/>
              <a:gd name="adj2" fmla="val 7455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Safety Properties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874196" y="2082800"/>
            <a:ext cx="1812604" cy="685800"/>
          </a:xfrm>
          <a:prstGeom prst="wedgeRoundRectCallout">
            <a:avLst>
              <a:gd name="adj1" fmla="val -42926"/>
              <a:gd name="adj2" fmla="val 9798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Constrained Horn Clauses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47098" y="3429000"/>
            <a:ext cx="1812604" cy="685800"/>
            <a:chOff x="7247098" y="3429000"/>
            <a:chExt cx="1812604" cy="685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7247098" y="3429000"/>
              <a:ext cx="1812604" cy="685800"/>
            </a:xfrm>
            <a:prstGeom prst="wedgeRoundRectCallout">
              <a:avLst>
                <a:gd name="adj1" fmla="val -42926"/>
                <a:gd name="adj2" fmla="val 9798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12" name="Picture 11" descr="zyckeko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705" y="3472136"/>
              <a:ext cx="481997" cy="642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2 at 3.19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510"/>
            <a:ext cx="7162800" cy="58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2195" y="5663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5042" y="65295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239000" cy="5351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195" y="6044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152400" y="838200"/>
            <a:ext cx="2114005" cy="1295400"/>
          </a:xfrm>
          <a:prstGeom prst="wedgeRoundRectCallout">
            <a:avLst>
              <a:gd name="adj1" fmla="val 33221"/>
              <a:gd name="adj2" fmla="val 816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Temesghen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Kahsai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(NASA/CMU)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477000" y="838200"/>
            <a:ext cx="2266405" cy="1295400"/>
          </a:xfrm>
          <a:prstGeom prst="wedgeRoundRectCallout">
            <a:avLst>
              <a:gd name="adj1" fmla="val -37657"/>
              <a:gd name="adj2" fmla="val 8738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Jorge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Navas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(SRI)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19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21574</TotalTime>
  <Words>2790</Words>
  <Application>Microsoft Macintosh PowerPoint</Application>
  <PresentationFormat>On-screen Show (4:3)</PresentationFormat>
  <Paragraphs>497</Paragraphs>
  <Slides>56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Ayuthaya</vt:lpstr>
      <vt:lpstr>Cambria Math</vt:lpstr>
      <vt:lpstr>cmmi10</vt:lpstr>
      <vt:lpstr>cmsy10</vt:lpstr>
      <vt:lpstr>Comic Sans MS</vt:lpstr>
      <vt:lpstr>Consolas</vt:lpstr>
      <vt:lpstr>Gill Sans</vt:lpstr>
      <vt:lpstr>ＭＳ Ｐゴシック</vt:lpstr>
      <vt:lpstr>ＭＳ ゴシック</vt:lpstr>
      <vt:lpstr>msam10</vt:lpstr>
      <vt:lpstr>Symbol</vt:lpstr>
      <vt:lpstr>Times</vt:lpstr>
      <vt:lpstr>Times New Roman</vt:lpstr>
      <vt:lpstr>Arial</vt:lpstr>
      <vt:lpstr>identity-presentation-fullcolor</vt:lpstr>
      <vt:lpstr>Algorithmic Logic-Based Verification with SeaHorn</vt:lpstr>
      <vt:lpstr>Automated Software Analysis</vt:lpstr>
      <vt:lpstr>PowerPoint Presentation</vt:lpstr>
      <vt:lpstr>Turing, 1949</vt:lpstr>
      <vt:lpstr>Automated Software Analysis</vt:lpstr>
      <vt:lpstr>Automated Verification</vt:lpstr>
      <vt:lpstr>Algorithmic Logic-Based Verification</vt:lpstr>
      <vt:lpstr>PowerPoint Presentation</vt:lpstr>
      <vt:lpstr>PowerPoint Presentation</vt:lpstr>
      <vt:lpstr>SeaHorn Usage</vt:lpstr>
      <vt:lpstr>SeaHorn Philosophy</vt:lpstr>
      <vt:lpstr>Three-Layers of a Program Verifier</vt:lpstr>
      <vt:lpstr>SeaHorn Architecture</vt:lpstr>
      <vt:lpstr>DEMO</vt:lpstr>
      <vt:lpstr>Solving chc with smt</vt:lpstr>
      <vt:lpstr>Boolean Satisfiability</vt:lpstr>
      <vt:lpstr>CNF-SAT: Boolean Satisfiability</vt:lpstr>
      <vt:lpstr>PowerPoint Presentation</vt:lpstr>
      <vt:lpstr>SMT: Satisfiability Modulo Theory</vt:lpstr>
      <vt:lpstr>Safety Verification Problem</vt:lpstr>
      <vt:lpstr>Safety Verification Problem</vt:lpstr>
      <vt:lpstr>Safety Verification Problem</vt:lpstr>
      <vt:lpstr>Symbolic Reachability Problem</vt:lpstr>
      <vt:lpstr>Constrained Horn Clauses (CHC)</vt:lpstr>
      <vt:lpstr>From Programs to Logic</vt:lpstr>
      <vt:lpstr>Spacer: Solving SMT-constrained CHC</vt:lpstr>
      <vt:lpstr>Verification by Evolving Approximations</vt:lpstr>
      <vt:lpstr>IC3, PDR, and Friends (1)</vt:lpstr>
      <vt:lpstr>IC3, PDR, and Friends (2)</vt:lpstr>
      <vt:lpstr>Algorithm Overview</vt:lpstr>
      <vt:lpstr>IC3/PDR In Pictures: MkSafe</vt:lpstr>
      <vt:lpstr>IC3/PDR in Pictures: Push</vt:lpstr>
      <vt:lpstr>Logic-based Algorithmic Verification</vt:lpstr>
      <vt:lpstr>SV-COMP 2015</vt:lpstr>
      <vt:lpstr>Results for DeviceDriver category</vt:lpstr>
      <vt:lpstr>Applications of SeaHorn at NASA</vt:lpstr>
      <vt:lpstr>Conclusion</vt:lpstr>
      <vt:lpstr>PowerPoint Presentation</vt:lpstr>
      <vt:lpstr>IC3/PDR</vt:lpstr>
      <vt:lpstr>IC3/PDR: Solving Linear (Propositional) CHC</vt:lpstr>
      <vt:lpstr>ARITHMETIC Conflict</vt:lpstr>
      <vt:lpstr>Craig Interpolation Theorem</vt:lpstr>
      <vt:lpstr>Craig Interpolant</vt:lpstr>
      <vt:lpstr>Examples of Craig Interpolation for Theories</vt:lpstr>
      <vt:lpstr>Alternative Definition of an Interpolant</vt:lpstr>
      <vt:lpstr>Farkas Lemma</vt:lpstr>
      <vt:lpstr>Interpolation for Linear Real Arithmetic</vt:lpstr>
      <vt:lpstr>Craig Interpolation for Linear Arithmetic</vt:lpstr>
      <vt:lpstr>Arithmetic Conflict</vt:lpstr>
      <vt:lpstr>Arithmetic DECIDE</vt:lpstr>
      <vt:lpstr>Model Based Projection</vt:lpstr>
      <vt:lpstr>Model Based Projection</vt:lpstr>
      <vt:lpstr>Loos Weispfenning Quantifier Elimination</vt:lpstr>
      <vt:lpstr>LW-Quantifier Elimination Example</vt:lpstr>
      <vt:lpstr>MBP for Linear Rational Arithmetic</vt:lpstr>
      <vt:lpstr>Arithmetic Decide</vt:lpstr>
    </vt:vector>
  </TitlesOfParts>
  <Company>Software Engineering Institute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304</cp:revision>
  <cp:lastPrinted>2006-06-21T20:45:34Z</cp:lastPrinted>
  <dcterms:created xsi:type="dcterms:W3CDTF">2013-12-16T13:47:47Z</dcterms:created>
  <dcterms:modified xsi:type="dcterms:W3CDTF">2016-10-06T13:17:34Z</dcterms:modified>
</cp:coreProperties>
</file>